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13" r:id="rId1"/>
  </p:sldMasterIdLst>
  <p:notesMasterIdLst>
    <p:notesMasterId r:id="rId23"/>
  </p:notesMasterIdLst>
  <p:handoutMasterIdLst>
    <p:handoutMasterId r:id="rId24"/>
  </p:handoutMasterIdLst>
  <p:sldIdLst>
    <p:sldId id="257" r:id="rId2"/>
    <p:sldId id="290" r:id="rId3"/>
    <p:sldId id="258" r:id="rId4"/>
    <p:sldId id="276" r:id="rId5"/>
    <p:sldId id="277" r:id="rId6"/>
    <p:sldId id="278" r:id="rId7"/>
    <p:sldId id="279" r:id="rId8"/>
    <p:sldId id="281" r:id="rId9"/>
    <p:sldId id="280" r:id="rId10"/>
    <p:sldId id="296" r:id="rId11"/>
    <p:sldId id="282" r:id="rId12"/>
    <p:sldId id="297" r:id="rId13"/>
    <p:sldId id="307" r:id="rId14"/>
    <p:sldId id="309" r:id="rId15"/>
    <p:sldId id="310" r:id="rId16"/>
    <p:sldId id="311" r:id="rId17"/>
    <p:sldId id="291" r:id="rId18"/>
    <p:sldId id="283" r:id="rId19"/>
    <p:sldId id="288" r:id="rId20"/>
    <p:sldId id="308" r:id="rId21"/>
    <p:sldId id="303" r:id="rId22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132" autoAdjust="0"/>
    <p:restoredTop sz="94660"/>
  </p:normalViewPr>
  <p:slideViewPr>
    <p:cSldViewPr snapToGrid="0">
      <p:cViewPr varScale="1">
        <p:scale>
          <a:sx n="72" d="100"/>
          <a:sy n="72" d="100"/>
        </p:scale>
        <p:origin x="570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EF1724-0CD3-48D0-82C2-5A53B2843052}" type="doc">
      <dgm:prSet loTypeId="urn:microsoft.com/office/officeart/2005/8/layout/hProcess9" loCatId="process" qsTypeId="urn:microsoft.com/office/officeart/2005/8/quickstyle/3d9" qsCatId="3D" csTypeId="urn:microsoft.com/office/officeart/2005/8/colors/colorful3" csCatId="colorful" phldr="1"/>
      <dgm:spPr/>
    </dgm:pt>
    <dgm:pt modelId="{05C69997-B4DC-4D91-ABD0-C8380444C245}">
      <dgm:prSet phldrT="[Text]"/>
      <dgm:spPr/>
      <dgm:t>
        <a:bodyPr/>
        <a:lstStyle/>
        <a:p>
          <a:r>
            <a:rPr lang="en-GB" dirty="0"/>
            <a:t>Teach skill</a:t>
          </a:r>
        </a:p>
      </dgm:t>
    </dgm:pt>
    <dgm:pt modelId="{2FBC894F-C19D-40D1-AA80-F56CDB519161}" type="parTrans" cxnId="{C6F0F270-D046-4D40-8B19-1FB70934F71E}">
      <dgm:prSet/>
      <dgm:spPr/>
      <dgm:t>
        <a:bodyPr/>
        <a:lstStyle/>
        <a:p>
          <a:endParaRPr lang="en-GB"/>
        </a:p>
      </dgm:t>
    </dgm:pt>
    <dgm:pt modelId="{3D8A9D42-9493-4001-BCF7-7C67E394EB4E}" type="sibTrans" cxnId="{C6F0F270-D046-4D40-8B19-1FB70934F71E}">
      <dgm:prSet/>
      <dgm:spPr/>
      <dgm:t>
        <a:bodyPr/>
        <a:lstStyle/>
        <a:p>
          <a:endParaRPr lang="en-GB"/>
        </a:p>
      </dgm:t>
    </dgm:pt>
    <dgm:pt modelId="{0E2E6F65-2FEE-4F7B-AC8F-7257ED1FF485}">
      <dgm:prSet phldrT="[Text]"/>
      <dgm:spPr/>
      <dgm:t>
        <a:bodyPr/>
        <a:lstStyle/>
        <a:p>
          <a:r>
            <a:rPr lang="en-GB" dirty="0"/>
            <a:t>Apply skill</a:t>
          </a:r>
        </a:p>
      </dgm:t>
    </dgm:pt>
    <dgm:pt modelId="{D85BD5B0-12F4-47B8-BD0A-DF748EED069E}" type="parTrans" cxnId="{8BB3FF0F-3952-4913-8623-B1CDC0A14060}">
      <dgm:prSet/>
      <dgm:spPr/>
      <dgm:t>
        <a:bodyPr/>
        <a:lstStyle/>
        <a:p>
          <a:endParaRPr lang="en-GB"/>
        </a:p>
      </dgm:t>
    </dgm:pt>
    <dgm:pt modelId="{0B658E31-24B0-417D-978D-8F0511B969D1}" type="sibTrans" cxnId="{8BB3FF0F-3952-4913-8623-B1CDC0A14060}">
      <dgm:prSet/>
      <dgm:spPr/>
      <dgm:t>
        <a:bodyPr/>
        <a:lstStyle/>
        <a:p>
          <a:endParaRPr lang="en-GB"/>
        </a:p>
      </dgm:t>
    </dgm:pt>
    <dgm:pt modelId="{B810F7E2-2A5B-45AD-AF94-557BC26D662D}">
      <dgm:prSet phldrT="[Text]"/>
      <dgm:spPr/>
      <dgm:t>
        <a:bodyPr/>
        <a:lstStyle/>
        <a:p>
          <a:r>
            <a:rPr lang="en-GB" dirty="0"/>
            <a:t>Embed skill</a:t>
          </a:r>
        </a:p>
      </dgm:t>
    </dgm:pt>
    <dgm:pt modelId="{86C8E668-A25F-4692-AE6F-87FE2D748819}" type="parTrans" cxnId="{87AB44B5-82DC-42E2-92AB-F4E294846200}">
      <dgm:prSet/>
      <dgm:spPr/>
      <dgm:t>
        <a:bodyPr/>
        <a:lstStyle/>
        <a:p>
          <a:endParaRPr lang="en-GB"/>
        </a:p>
      </dgm:t>
    </dgm:pt>
    <dgm:pt modelId="{2C346207-9CD7-4F6C-B1E7-61879D4D0ED8}" type="sibTrans" cxnId="{87AB44B5-82DC-42E2-92AB-F4E294846200}">
      <dgm:prSet/>
      <dgm:spPr/>
      <dgm:t>
        <a:bodyPr/>
        <a:lstStyle/>
        <a:p>
          <a:endParaRPr lang="en-GB"/>
        </a:p>
      </dgm:t>
    </dgm:pt>
    <dgm:pt modelId="{8A78B78A-091A-4277-9AFA-80BE20F0C54E}" type="pres">
      <dgm:prSet presAssocID="{EDEF1724-0CD3-48D0-82C2-5A53B2843052}" presName="CompostProcess" presStyleCnt="0">
        <dgm:presLayoutVars>
          <dgm:dir/>
          <dgm:resizeHandles val="exact"/>
        </dgm:presLayoutVars>
      </dgm:prSet>
      <dgm:spPr/>
    </dgm:pt>
    <dgm:pt modelId="{EED774E8-C580-459C-9118-2774EF6E7069}" type="pres">
      <dgm:prSet presAssocID="{EDEF1724-0CD3-48D0-82C2-5A53B2843052}" presName="arrow" presStyleLbl="bgShp" presStyleIdx="0" presStyleCnt="1"/>
      <dgm:spPr/>
    </dgm:pt>
    <dgm:pt modelId="{0CD7219F-8332-4097-BAE6-9BCE47122EC9}" type="pres">
      <dgm:prSet presAssocID="{EDEF1724-0CD3-48D0-82C2-5A53B2843052}" presName="linearProcess" presStyleCnt="0"/>
      <dgm:spPr/>
    </dgm:pt>
    <dgm:pt modelId="{BBBEC800-7EC8-482E-B1E3-C34D6439341D}" type="pres">
      <dgm:prSet presAssocID="{05C69997-B4DC-4D91-ABD0-C8380444C245}" presName="textNode" presStyleLbl="node1" presStyleIdx="0" presStyleCnt="3">
        <dgm:presLayoutVars>
          <dgm:bulletEnabled val="1"/>
        </dgm:presLayoutVars>
      </dgm:prSet>
      <dgm:spPr/>
    </dgm:pt>
    <dgm:pt modelId="{027069E2-7D52-472F-97C4-39E256A77819}" type="pres">
      <dgm:prSet presAssocID="{3D8A9D42-9493-4001-BCF7-7C67E394EB4E}" presName="sibTrans" presStyleCnt="0"/>
      <dgm:spPr/>
    </dgm:pt>
    <dgm:pt modelId="{BDE530C3-8206-4467-8485-70C75FF70956}" type="pres">
      <dgm:prSet presAssocID="{0E2E6F65-2FEE-4F7B-AC8F-7257ED1FF485}" presName="textNode" presStyleLbl="node1" presStyleIdx="1" presStyleCnt="3">
        <dgm:presLayoutVars>
          <dgm:bulletEnabled val="1"/>
        </dgm:presLayoutVars>
      </dgm:prSet>
      <dgm:spPr/>
    </dgm:pt>
    <dgm:pt modelId="{F3A4BD47-3628-48A3-A56D-0F202FA1051D}" type="pres">
      <dgm:prSet presAssocID="{0B658E31-24B0-417D-978D-8F0511B969D1}" presName="sibTrans" presStyleCnt="0"/>
      <dgm:spPr/>
    </dgm:pt>
    <dgm:pt modelId="{B300D73A-B5F8-45CD-84CB-8D85DFC62D80}" type="pres">
      <dgm:prSet presAssocID="{B810F7E2-2A5B-45AD-AF94-557BC26D662D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68FF010D-A94A-429B-B291-385C52B69F65}" type="presOf" srcId="{05C69997-B4DC-4D91-ABD0-C8380444C245}" destId="{BBBEC800-7EC8-482E-B1E3-C34D6439341D}" srcOrd="0" destOrd="0" presId="urn:microsoft.com/office/officeart/2005/8/layout/hProcess9"/>
    <dgm:cxn modelId="{8BB3FF0F-3952-4913-8623-B1CDC0A14060}" srcId="{EDEF1724-0CD3-48D0-82C2-5A53B2843052}" destId="{0E2E6F65-2FEE-4F7B-AC8F-7257ED1FF485}" srcOrd="1" destOrd="0" parTransId="{D85BD5B0-12F4-47B8-BD0A-DF748EED069E}" sibTransId="{0B658E31-24B0-417D-978D-8F0511B969D1}"/>
    <dgm:cxn modelId="{7D146037-0742-4E7F-9C06-1380921DB3AB}" type="presOf" srcId="{B810F7E2-2A5B-45AD-AF94-557BC26D662D}" destId="{B300D73A-B5F8-45CD-84CB-8D85DFC62D80}" srcOrd="0" destOrd="0" presId="urn:microsoft.com/office/officeart/2005/8/layout/hProcess9"/>
    <dgm:cxn modelId="{C6F0F270-D046-4D40-8B19-1FB70934F71E}" srcId="{EDEF1724-0CD3-48D0-82C2-5A53B2843052}" destId="{05C69997-B4DC-4D91-ABD0-C8380444C245}" srcOrd="0" destOrd="0" parTransId="{2FBC894F-C19D-40D1-AA80-F56CDB519161}" sibTransId="{3D8A9D42-9493-4001-BCF7-7C67E394EB4E}"/>
    <dgm:cxn modelId="{0917B556-505D-4E75-A0A2-20495021A56B}" type="presOf" srcId="{EDEF1724-0CD3-48D0-82C2-5A53B2843052}" destId="{8A78B78A-091A-4277-9AFA-80BE20F0C54E}" srcOrd="0" destOrd="0" presId="urn:microsoft.com/office/officeart/2005/8/layout/hProcess9"/>
    <dgm:cxn modelId="{699DED81-BA15-467D-99DD-2DFF8198C488}" type="presOf" srcId="{0E2E6F65-2FEE-4F7B-AC8F-7257ED1FF485}" destId="{BDE530C3-8206-4467-8485-70C75FF70956}" srcOrd="0" destOrd="0" presId="urn:microsoft.com/office/officeart/2005/8/layout/hProcess9"/>
    <dgm:cxn modelId="{87AB44B5-82DC-42E2-92AB-F4E294846200}" srcId="{EDEF1724-0CD3-48D0-82C2-5A53B2843052}" destId="{B810F7E2-2A5B-45AD-AF94-557BC26D662D}" srcOrd="2" destOrd="0" parTransId="{86C8E668-A25F-4692-AE6F-87FE2D748819}" sibTransId="{2C346207-9CD7-4F6C-B1E7-61879D4D0ED8}"/>
    <dgm:cxn modelId="{B0091A30-ADF7-46E1-9735-CDCBA4D56EAC}" type="presParOf" srcId="{8A78B78A-091A-4277-9AFA-80BE20F0C54E}" destId="{EED774E8-C580-459C-9118-2774EF6E7069}" srcOrd="0" destOrd="0" presId="urn:microsoft.com/office/officeart/2005/8/layout/hProcess9"/>
    <dgm:cxn modelId="{A5F5B489-F859-47F7-BA2F-4FB3753BF811}" type="presParOf" srcId="{8A78B78A-091A-4277-9AFA-80BE20F0C54E}" destId="{0CD7219F-8332-4097-BAE6-9BCE47122EC9}" srcOrd="1" destOrd="0" presId="urn:microsoft.com/office/officeart/2005/8/layout/hProcess9"/>
    <dgm:cxn modelId="{13FB0003-1821-4D90-9934-C34C3E7CD2C2}" type="presParOf" srcId="{0CD7219F-8332-4097-BAE6-9BCE47122EC9}" destId="{BBBEC800-7EC8-482E-B1E3-C34D6439341D}" srcOrd="0" destOrd="0" presId="urn:microsoft.com/office/officeart/2005/8/layout/hProcess9"/>
    <dgm:cxn modelId="{E3261318-2038-4AD5-BC2E-9B4FBC51C489}" type="presParOf" srcId="{0CD7219F-8332-4097-BAE6-9BCE47122EC9}" destId="{027069E2-7D52-472F-97C4-39E256A77819}" srcOrd="1" destOrd="0" presId="urn:microsoft.com/office/officeart/2005/8/layout/hProcess9"/>
    <dgm:cxn modelId="{E8738C29-71BC-408D-9F72-6F01CD2993C8}" type="presParOf" srcId="{0CD7219F-8332-4097-BAE6-9BCE47122EC9}" destId="{BDE530C3-8206-4467-8485-70C75FF70956}" srcOrd="2" destOrd="0" presId="urn:microsoft.com/office/officeart/2005/8/layout/hProcess9"/>
    <dgm:cxn modelId="{B7D6FE6C-C70A-4EBB-B904-E1511C2AE71E}" type="presParOf" srcId="{0CD7219F-8332-4097-BAE6-9BCE47122EC9}" destId="{F3A4BD47-3628-48A3-A56D-0F202FA1051D}" srcOrd="3" destOrd="0" presId="urn:microsoft.com/office/officeart/2005/8/layout/hProcess9"/>
    <dgm:cxn modelId="{A0DE4601-3AAD-43BF-A3E5-FE5D1903FA9A}" type="presParOf" srcId="{0CD7219F-8332-4097-BAE6-9BCE47122EC9}" destId="{B300D73A-B5F8-45CD-84CB-8D85DFC62D80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D774E8-C580-459C-9118-2774EF6E7069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BEC800-7EC8-482E-B1E3-C34D6439341D}">
      <dsp:nvSpPr>
        <dsp:cNvPr id="0" name=""/>
        <dsp:cNvSpPr/>
      </dsp:nvSpPr>
      <dsp:spPr>
        <a:xfrm>
          <a:off x="1674" y="1219199"/>
          <a:ext cx="1951508" cy="1625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  <a:sp3d extrusionH="28000" prstMaterial="matte"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Teach skill</a:t>
          </a:r>
        </a:p>
      </dsp:txBody>
      <dsp:txXfrm>
        <a:off x="81029" y="1298554"/>
        <a:ext cx="1792798" cy="1466890"/>
      </dsp:txXfrm>
    </dsp:sp>
    <dsp:sp modelId="{BDE530C3-8206-4467-8485-70C75FF70956}">
      <dsp:nvSpPr>
        <dsp:cNvPr id="0" name=""/>
        <dsp:cNvSpPr/>
      </dsp:nvSpPr>
      <dsp:spPr>
        <a:xfrm>
          <a:off x="2072245" y="1219199"/>
          <a:ext cx="1951508" cy="1625600"/>
        </a:xfrm>
        <a:prstGeom prst="roundRect">
          <a:avLst/>
        </a:prstGeom>
        <a:solidFill>
          <a:schemeClr val="accent3">
            <a:hueOff val="-2503006"/>
            <a:satOff val="-4631"/>
            <a:lumOff val="1861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  <a:sp3d extrusionH="28000" prstMaterial="matte"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Apply skill</a:t>
          </a:r>
        </a:p>
      </dsp:txBody>
      <dsp:txXfrm>
        <a:off x="2151600" y="1298554"/>
        <a:ext cx="1792798" cy="1466890"/>
      </dsp:txXfrm>
    </dsp:sp>
    <dsp:sp modelId="{B300D73A-B5F8-45CD-84CB-8D85DFC62D80}">
      <dsp:nvSpPr>
        <dsp:cNvPr id="0" name=""/>
        <dsp:cNvSpPr/>
      </dsp:nvSpPr>
      <dsp:spPr>
        <a:xfrm>
          <a:off x="4142816" y="1219199"/>
          <a:ext cx="1951508" cy="1625600"/>
        </a:xfrm>
        <a:prstGeom prst="roundRect">
          <a:avLst/>
        </a:prstGeom>
        <a:solidFill>
          <a:schemeClr val="accent3">
            <a:hueOff val="-5006012"/>
            <a:satOff val="-9263"/>
            <a:lumOff val="3723"/>
            <a:alphaOff val="0"/>
          </a:schemeClr>
        </a:solid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  <a:sp3d extrusionH="28000" prstMaterial="matte"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Embed skill</a:t>
          </a:r>
        </a:p>
      </dsp:txBody>
      <dsp:txXfrm>
        <a:off x="4222171" y="1298554"/>
        <a:ext cx="1792798" cy="14668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7FB8A7-5ED1-4B59-A99C-C5AB3FD8FD50}" type="datetimeFigureOut">
              <a:rPr lang="en-GB" smtClean="0"/>
              <a:t>08/02/2018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EFE7E6-D5E1-4181-A2D4-9DFF63C70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6209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4AC9D4-2051-4CC9-AD2E-1CBDF74C96D1}" type="datetimeFigureOut">
              <a:rPr lang="en-GB" smtClean="0"/>
              <a:pPr/>
              <a:t>08/02/2018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559107-142D-40A6-8D3B-1D4E8A2CA4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654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5932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7634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9029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883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1613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2898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7114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75375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871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8860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4983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051725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00504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339336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68688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49821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69655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15240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559984" y="1946275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843184" y="1946275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1559984" y="4079875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843184" y="4079875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15240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7752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93472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F6644E51-D81A-4ED9-AB09-953E5DA569F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199926"/>
      </p:ext>
    </p:extLst>
  </p:cSld>
  <p:clrMapOvr>
    <a:masterClrMapping/>
  </p:clrMapOvr>
  <p:transition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559984" y="1946275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3184" y="1946275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240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7752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3472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221EF597-BB65-4FEB-89DB-A816612D57C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265781"/>
      </p:ext>
    </p:extLst>
  </p:cSld>
  <p:clrMapOvr>
    <a:masterClrMapping/>
  </p:clrMapOvr>
  <p:transition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559984" y="1946275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843184" y="1946275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43184" y="4079875"/>
            <a:ext cx="508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15240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7752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93472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AFE34548-73A9-4EB2-B386-4263EF1D203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68728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2/8/2018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1257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  <p:sldLayoutId id="2147483730" r:id="rId17"/>
    <p:sldLayoutId id="2147483731" r:id="rId18"/>
    <p:sldLayoutId id="2147483732" r:id="rId19"/>
    <p:sldLayoutId id="2147483733" r:id="rId20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taw.org.uk/lic/itp/itps/isoGrid_16.swf" TargetMode="Externa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hyperlink" Target="https://www.youtube.com/watch?v=9idhIqTWb7w&amp;feature=youtu.be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w.org.uk/lic/itp/itps/area_2_2.swf" TargetMode="External"/><Relationship Id="rId2" Type="http://schemas.openxmlformats.org/officeDocument/2006/relationships/hyperlink" Target="http://www.taw.org.uk/lic/itp/itps/ruler_1_2.swf" TargetMode="Externa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2.png"/><Relationship Id="rId4" Type="http://schemas.openxmlformats.org/officeDocument/2006/relationships/hyperlink" Target="http://www.taw.org.uk/lic/itp/itps/measuringCylinder_1_2.swf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w.org.uk/lic/itp/itps/ruler_1_2.swf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teractivestuff.org/sums4fun/3dboxes.html" TargetMode="External"/><Relationship Id="rId2" Type="http://schemas.openxmlformats.org/officeDocument/2006/relationships/hyperlink" Target="http://www.taw.org.uk/lic/itp/area.html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taw.org.uk/lic/itp/itps/measuringScales_1_8.swf" TargetMode="External"/><Relationship Id="rId5" Type="http://schemas.openxmlformats.org/officeDocument/2006/relationships/hyperlink" Target="http://www.taw.org.uk/lic/itp/meas_cylinder.html" TargetMode="External"/><Relationship Id="rId4" Type="http://schemas.openxmlformats.org/officeDocument/2006/relationships/hyperlink" Target="http://www.sheppardsoftware.com/mathgames/geometry/shapeshoot/VolumeShapesShoot.htm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s.co.uk/teaching-resource/Teachers-TV-Primary-Maths-Measures-6044811/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ctrTitle"/>
          </p:nvPr>
        </p:nvSpPr>
        <p:spPr>
          <a:xfrm>
            <a:off x="2851128" y="1380068"/>
            <a:ext cx="8574622" cy="2616199"/>
          </a:xfrm>
        </p:spPr>
        <p:txBody>
          <a:bodyPr>
            <a:normAutofit/>
          </a:bodyPr>
          <a:lstStyle/>
          <a:p>
            <a:r>
              <a:rPr lang="en-GB" dirty="0"/>
              <a:t>Learning and Teaching Measures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38428" y="4515835"/>
            <a:ext cx="6987645" cy="1388534"/>
          </a:xfrm>
        </p:spPr>
        <p:txBody>
          <a:bodyPr>
            <a:normAutofit/>
          </a:bodyPr>
          <a:lstStyle/>
          <a:p>
            <a:r>
              <a:rPr lang="en-GB" sz="3600" dirty="0"/>
              <a:t>ECAD4003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354" y="308505"/>
            <a:ext cx="214312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8105" y="308505"/>
            <a:ext cx="2994146" cy="19960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504" y="4234617"/>
            <a:ext cx="2283435" cy="2283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8738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12650" y="420137"/>
            <a:ext cx="10561173" cy="76328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i="1" dirty="0">
                <a:latin typeface="Comic Sans MS" pitchFamily="66" charset="0"/>
              </a:rPr>
              <a:t>Starting Task…</a:t>
            </a:r>
          </a:p>
          <a:p>
            <a:pPr algn="ctr"/>
            <a:endParaRPr lang="en-GB" i="1" dirty="0">
              <a:latin typeface="Comic Sans MS" pitchFamily="66" charset="0"/>
            </a:endParaRPr>
          </a:p>
          <a:p>
            <a:pPr algn="ctr"/>
            <a:r>
              <a:rPr lang="en-GB" sz="4400" i="1" dirty="0">
                <a:latin typeface="Comic Sans MS" pitchFamily="66" charset="0"/>
              </a:rPr>
              <a:t>How big is the table?</a:t>
            </a:r>
          </a:p>
          <a:p>
            <a:pPr algn="ctr"/>
            <a:r>
              <a:rPr lang="en-GB" sz="2800" i="1" dirty="0">
                <a:latin typeface="Comic Sans MS" pitchFamily="66" charset="0"/>
              </a:rPr>
              <a:t>Use the resources on your table to find different ways of communicating  the size of the table.</a:t>
            </a:r>
          </a:p>
          <a:p>
            <a:pPr algn="ctr"/>
            <a:r>
              <a:rPr lang="en-GB" sz="2800" i="1" dirty="0">
                <a:latin typeface="Comic Sans MS" pitchFamily="66" charset="0"/>
              </a:rPr>
              <a:t>Find as many different ways as possible, giving as many facts about the ‘size’ as you can.  </a:t>
            </a:r>
          </a:p>
          <a:p>
            <a:pPr algn="ctr"/>
            <a:r>
              <a:rPr lang="en-GB" sz="2800" i="1" dirty="0">
                <a:latin typeface="Comic Sans MS" pitchFamily="66" charset="0"/>
              </a:rPr>
              <a:t>Be creative!</a:t>
            </a:r>
          </a:p>
          <a:p>
            <a:pPr algn="ctr"/>
            <a:endParaRPr lang="en-GB" sz="4400" i="1" dirty="0">
              <a:latin typeface="Comic Sans MS" pitchFamily="66" charset="0"/>
            </a:endParaRPr>
          </a:p>
          <a:p>
            <a:pPr algn="ctr"/>
            <a:endParaRPr lang="en-GB" sz="4400" i="1" dirty="0">
              <a:latin typeface="Comic Sans MS" pitchFamily="66" charset="0"/>
            </a:endParaRPr>
          </a:p>
          <a:p>
            <a:pPr algn="ctr"/>
            <a:endParaRPr lang="en-GB" sz="4400" i="1" dirty="0">
              <a:latin typeface="Comic Sans MS" pitchFamily="66" charset="0"/>
            </a:endParaRPr>
          </a:p>
          <a:p>
            <a:pPr algn="ctr"/>
            <a:endParaRPr lang="en-GB" sz="4400" dirty="0">
              <a:latin typeface="Comic Sans MS" pitchFamily="66" charset="0"/>
            </a:endParaRPr>
          </a:p>
          <a:p>
            <a:pPr algn="ctr"/>
            <a:endParaRPr lang="en-GB" sz="4400" dirty="0">
              <a:latin typeface="Comic Sans MS" pitchFamily="66" charset="0"/>
            </a:endParaRPr>
          </a:p>
          <a:p>
            <a:endParaRPr lang="en-GB" sz="2400" dirty="0">
              <a:latin typeface="Comic Sans MS" pitchFamily="66" charset="0"/>
            </a:endParaRPr>
          </a:p>
        </p:txBody>
      </p:sp>
      <p:pic>
        <p:nvPicPr>
          <p:cNvPr id="1026" name="Picture 2" descr="C:\Users\Wallis\AppData\Local\Microsoft\Windows\Temporary Internet Files\Content.IE5\O31E6FOP\MC9003841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60" y="474841"/>
            <a:ext cx="1824203" cy="162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Wallis\AppData\Local\Microsoft\Windows\Temporary Internet Files\Content.IE5\O31E6FOP\MC9003841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8395" y="474840"/>
            <a:ext cx="1824203" cy="162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Wallis\AppData\Local\Microsoft\Windows\Temporary Internet Files\Content.IE5\O31E6FOP\MC90043384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1851" y="5303325"/>
            <a:ext cx="1578213" cy="1183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Wallis\AppData\Local\Microsoft\Windows\Temporary Internet Files\Content.IE5\KBA7S9S3\MP9004466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3070" y="4221437"/>
            <a:ext cx="1865325" cy="108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7050" y="4763679"/>
            <a:ext cx="1586953" cy="119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6904" y="4516454"/>
            <a:ext cx="2077357" cy="1227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8690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096" y="546586"/>
            <a:ext cx="8534400" cy="1507067"/>
          </a:xfrm>
        </p:spPr>
        <p:txBody>
          <a:bodyPr/>
          <a:lstStyle/>
          <a:p>
            <a:r>
              <a:rPr lang="en-GB" dirty="0"/>
              <a:t>Session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4066" y="2053653"/>
            <a:ext cx="10078957" cy="3737548"/>
          </a:xfrm>
        </p:spPr>
        <p:txBody>
          <a:bodyPr>
            <a:normAutofit/>
          </a:bodyPr>
          <a:lstStyle/>
          <a:p>
            <a:pPr lvl="0"/>
            <a:r>
              <a:rPr lang="en-GB" sz="2600" b="1" dirty="0">
                <a:latin typeface="Comic Sans MS" pitchFamily="66" charset="0"/>
              </a:rPr>
              <a:t>To understand stages of development relating to learning and teaching measures </a:t>
            </a:r>
            <a:endParaRPr lang="en-GB" sz="2600" dirty="0">
              <a:latin typeface="Comic Sans MS" pitchFamily="66" charset="0"/>
            </a:endParaRPr>
          </a:p>
          <a:p>
            <a:r>
              <a:rPr lang="en-GB" sz="2600" b="1" dirty="0">
                <a:latin typeface="Comic Sans MS" pitchFamily="66" charset="0"/>
              </a:rPr>
              <a:t>To understand common misconceptions related to measures </a:t>
            </a:r>
            <a:endParaRPr lang="en-GB" sz="2600" dirty="0">
              <a:latin typeface="Comic Sans MS" pitchFamily="66" charset="0"/>
            </a:endParaRPr>
          </a:p>
          <a:p>
            <a:pPr lvl="0"/>
            <a:r>
              <a:rPr lang="en-GB" sz="2600" b="1" dirty="0">
                <a:latin typeface="Comic Sans MS" pitchFamily="66" charset="0"/>
              </a:rPr>
              <a:t>To identify useful activities and resources (including ICT) for teaching measures</a:t>
            </a:r>
            <a:endParaRPr lang="en-GB" sz="2600" dirty="0">
              <a:latin typeface="Comic Sans MS" pitchFamily="66" charset="0"/>
            </a:endParaRP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0124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295400" y="549275"/>
            <a:ext cx="10399184" cy="2205038"/>
          </a:xfrm>
        </p:spPr>
        <p:txBody>
          <a:bodyPr>
            <a:normAutofit fontScale="90000"/>
          </a:bodyPr>
          <a:lstStyle/>
          <a:p>
            <a:r>
              <a:rPr lang="cy-GB" sz="4000" dirty="0">
                <a:latin typeface="Comic Sans MS" pitchFamily="66" charset="0"/>
              </a:rPr>
              <a:t>Stages in teaching and learning about measures</a:t>
            </a:r>
            <a:br>
              <a:rPr lang="cy-GB" sz="4000" dirty="0">
                <a:latin typeface="Comic Sans MS" pitchFamily="66" charset="0"/>
              </a:rPr>
            </a:br>
            <a:r>
              <a:rPr lang="cy-GB" sz="3200" b="0" u="none" dirty="0">
                <a:latin typeface="Comic Sans MS" pitchFamily="66" charset="0"/>
              </a:rPr>
              <a:t>(Length, area, volume, capacity,weight, mass, time, etc.)</a:t>
            </a:r>
          </a:p>
        </p:txBody>
      </p:sp>
      <p:sp>
        <p:nvSpPr>
          <p:cNvPr id="149507" name="Rectangle 3"/>
          <p:cNvSpPr>
            <a:spLocks noGrp="1" noChangeArrowheads="1"/>
          </p:cNvSpPr>
          <p:nvPr>
            <p:ph idx="1"/>
          </p:nvPr>
        </p:nvSpPr>
        <p:spPr>
          <a:xfrm>
            <a:off x="1521839" y="2438399"/>
            <a:ext cx="9779208" cy="3463965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dirty="0">
                <a:latin typeface="Comic Sans MS" pitchFamily="66" charset="0"/>
              </a:rPr>
              <a:t>STAGE 1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dirty="0">
                <a:latin typeface="Comic Sans MS" pitchFamily="66" charset="0"/>
              </a:rPr>
              <a:t>Pre-measurement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dirty="0">
                <a:latin typeface="Comic Sans MS" pitchFamily="66" charset="0"/>
              </a:rPr>
              <a:t>STAGE 2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dirty="0">
                <a:latin typeface="Comic Sans MS" pitchFamily="66" charset="0"/>
              </a:rPr>
              <a:t>Measuring using non-standard units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dirty="0">
                <a:latin typeface="Comic Sans MS" pitchFamily="66" charset="0"/>
              </a:rPr>
              <a:t>STAGE 3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y-GB" dirty="0">
                <a:latin typeface="Comic Sans MS" pitchFamily="66" charset="0"/>
              </a:rPr>
              <a:t>Measuring using standard units</a:t>
            </a:r>
          </a:p>
        </p:txBody>
      </p:sp>
    </p:spTree>
    <p:extLst>
      <p:ext uri="{BB962C8B-B14F-4D97-AF65-F5344CB8AC3E}">
        <p14:creationId xmlns:p14="http://schemas.microsoft.com/office/powerpoint/2010/main" val="2134374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4" name="Rectangle 4"/>
          <p:cNvSpPr>
            <a:spLocks noGrp="1" noChangeArrowheads="1"/>
          </p:cNvSpPr>
          <p:nvPr>
            <p:ph type="title" sz="quarter"/>
          </p:nvPr>
        </p:nvSpPr>
        <p:spPr>
          <a:xfrm>
            <a:off x="1390651" y="333375"/>
            <a:ext cx="10363200" cy="935038"/>
          </a:xfrm>
        </p:spPr>
        <p:txBody>
          <a:bodyPr/>
          <a:lstStyle/>
          <a:p>
            <a:r>
              <a:rPr lang="cy-GB">
                <a:latin typeface="Comic Sans MS" pitchFamily="66" charset="0"/>
              </a:rPr>
              <a:t>STAGE 1 Pre-measurement</a:t>
            </a:r>
          </a:p>
        </p:txBody>
      </p:sp>
      <p:sp>
        <p:nvSpPr>
          <p:cNvPr id="189445" name="Rectangle 5"/>
          <p:cNvSpPr>
            <a:spLocks noGrp="1" noChangeArrowheads="1"/>
          </p:cNvSpPr>
          <p:nvPr>
            <p:ph sz="quarter" idx="1"/>
          </p:nvPr>
        </p:nvSpPr>
        <p:spPr>
          <a:xfrm>
            <a:off x="1283678" y="1249852"/>
            <a:ext cx="10369551" cy="865187"/>
          </a:xfrm>
        </p:spPr>
        <p:txBody>
          <a:bodyPr/>
          <a:lstStyle/>
          <a:p>
            <a:r>
              <a:rPr lang="cy-GB" sz="2200" dirty="0">
                <a:latin typeface="Comic Sans MS" pitchFamily="66" charset="0"/>
              </a:rPr>
              <a:t>Use of adjectives such as </a:t>
            </a:r>
            <a:r>
              <a:rPr lang="cy-GB" sz="2200" i="1" dirty="0">
                <a:effectLst/>
                <a:latin typeface="Comic Sans MS" pitchFamily="66" charset="0"/>
              </a:rPr>
              <a:t>long(hir), short(byr) tall(tal),  heavy(trwm)</a:t>
            </a:r>
            <a:r>
              <a:rPr lang="cy-GB" sz="2200" dirty="0">
                <a:latin typeface="Comic Sans MS" pitchFamily="66" charset="0"/>
              </a:rPr>
              <a:t>, </a:t>
            </a:r>
            <a:r>
              <a:rPr lang="cy-GB" sz="2200" i="1" dirty="0">
                <a:latin typeface="Comic Sans MS" pitchFamily="66" charset="0"/>
              </a:rPr>
              <a:t>light(ysgafn)</a:t>
            </a:r>
            <a:r>
              <a:rPr lang="cy-GB" sz="2200" dirty="0">
                <a:latin typeface="Comic Sans MS" pitchFamily="66" charset="0"/>
              </a:rPr>
              <a:t>... to </a:t>
            </a:r>
            <a:r>
              <a:rPr lang="cy-GB" sz="2200" b="1" dirty="0">
                <a:latin typeface="Comic Sans MS" pitchFamily="66" charset="0"/>
              </a:rPr>
              <a:t>describe </a:t>
            </a:r>
            <a:r>
              <a:rPr lang="cy-GB" sz="2200" dirty="0">
                <a:latin typeface="Comic Sans MS" pitchFamily="66" charset="0"/>
              </a:rPr>
              <a:t>an object</a:t>
            </a:r>
          </a:p>
        </p:txBody>
      </p:sp>
      <p:sp>
        <p:nvSpPr>
          <p:cNvPr id="189447" name="Rectangle 7"/>
          <p:cNvSpPr>
            <a:spLocks noGrp="1" noChangeArrowheads="1"/>
          </p:cNvSpPr>
          <p:nvPr>
            <p:ph sz="quarter" idx="2"/>
          </p:nvPr>
        </p:nvSpPr>
        <p:spPr>
          <a:xfrm>
            <a:off x="1295401" y="2276475"/>
            <a:ext cx="7200900" cy="2447925"/>
          </a:xfrm>
        </p:spPr>
        <p:txBody>
          <a:bodyPr>
            <a:normAutofit fontScale="92500" lnSpcReduction="10000"/>
          </a:bodyPr>
          <a:lstStyle/>
          <a:p>
            <a:r>
              <a:rPr lang="cy-GB" sz="2200" b="1" dirty="0">
                <a:latin typeface="Comic Sans MS" pitchFamily="66" charset="0"/>
              </a:rPr>
              <a:t>Direct comparison</a:t>
            </a:r>
            <a:r>
              <a:rPr lang="cy-GB" sz="2200" dirty="0">
                <a:latin typeface="Comic Sans MS" pitchFamily="66" charset="0"/>
              </a:rPr>
              <a:t> of two objects or quantities using comparative adjectives, </a:t>
            </a:r>
          </a:p>
          <a:p>
            <a:pPr>
              <a:buFont typeface="Wingdings" pitchFamily="2" charset="2"/>
              <a:buNone/>
            </a:pPr>
            <a:r>
              <a:rPr lang="cy-GB" sz="2200" dirty="0">
                <a:latin typeface="Comic Sans MS" pitchFamily="66" charset="0"/>
              </a:rPr>
              <a:t>	e.g. ‘</a:t>
            </a:r>
            <a:r>
              <a:rPr lang="cy-GB" sz="2200" i="1" dirty="0">
                <a:latin typeface="Comic Sans MS" pitchFamily="66" charset="0"/>
              </a:rPr>
              <a:t>... is taller than ....’</a:t>
            </a:r>
          </a:p>
          <a:p>
            <a:pPr>
              <a:buFont typeface="Wingdings" pitchFamily="2" charset="2"/>
              <a:buNone/>
            </a:pPr>
            <a:r>
              <a:rPr lang="cy-GB" sz="2200" i="1" dirty="0">
                <a:latin typeface="Comic Sans MS" pitchFamily="66" charset="0"/>
              </a:rPr>
              <a:t>‘	‘Mae.......yn dalach na .....’</a:t>
            </a:r>
          </a:p>
          <a:p>
            <a:r>
              <a:rPr lang="cy-GB" sz="2200" b="1" dirty="0">
                <a:latin typeface="Comic Sans MS" pitchFamily="66" charset="0"/>
              </a:rPr>
              <a:t>Ordering</a:t>
            </a:r>
            <a:r>
              <a:rPr lang="cy-GB" sz="2200" dirty="0">
                <a:latin typeface="Comic Sans MS" pitchFamily="66" charset="0"/>
              </a:rPr>
              <a:t> three or more objects, </a:t>
            </a:r>
          </a:p>
          <a:p>
            <a:pPr>
              <a:buFont typeface="Wingdings" pitchFamily="2" charset="2"/>
              <a:buNone/>
            </a:pPr>
            <a:r>
              <a:rPr lang="cy-GB" sz="2200" dirty="0">
                <a:latin typeface="Comic Sans MS" pitchFamily="66" charset="0"/>
              </a:rPr>
              <a:t>	e.g. from </a:t>
            </a:r>
            <a:r>
              <a:rPr lang="cy-GB" sz="2200" i="1" dirty="0">
                <a:latin typeface="Comic Sans MS" pitchFamily="66" charset="0"/>
              </a:rPr>
              <a:t>tallest </a:t>
            </a:r>
            <a:r>
              <a:rPr lang="cy-GB" sz="2200" dirty="0">
                <a:latin typeface="Comic Sans MS" pitchFamily="66" charset="0"/>
              </a:rPr>
              <a:t>to </a:t>
            </a:r>
            <a:r>
              <a:rPr lang="cy-GB" sz="2200" i="1" dirty="0">
                <a:latin typeface="Comic Sans MS" pitchFamily="66" charset="0"/>
              </a:rPr>
              <a:t>shortest.</a:t>
            </a:r>
          </a:p>
          <a:p>
            <a:endParaRPr lang="cy-GB" sz="2200" dirty="0">
              <a:latin typeface="Comic Sans MS" pitchFamily="66" charset="0"/>
            </a:endParaRPr>
          </a:p>
        </p:txBody>
      </p:sp>
      <p:sp>
        <p:nvSpPr>
          <p:cNvPr id="189448" name="Rectangle 8"/>
          <p:cNvSpPr>
            <a:spLocks noGrp="1" noChangeArrowheads="1"/>
          </p:cNvSpPr>
          <p:nvPr>
            <p:ph sz="quarter" idx="3"/>
          </p:nvPr>
        </p:nvSpPr>
        <p:spPr>
          <a:xfrm>
            <a:off x="1295401" y="5013325"/>
            <a:ext cx="10369551" cy="1295400"/>
          </a:xfrm>
        </p:spPr>
        <p:txBody>
          <a:bodyPr/>
          <a:lstStyle/>
          <a:p>
            <a:r>
              <a:rPr lang="cy-GB" sz="2200" b="1" dirty="0">
                <a:latin typeface="Comic Sans MS" pitchFamily="66" charset="0"/>
              </a:rPr>
              <a:t>Matching</a:t>
            </a:r>
            <a:r>
              <a:rPr lang="cy-GB" sz="2200" dirty="0">
                <a:latin typeface="Comic Sans MS" pitchFamily="66" charset="0"/>
              </a:rPr>
              <a:t> two objects that are, for example, of equal heights.</a:t>
            </a:r>
          </a:p>
          <a:p>
            <a:r>
              <a:rPr lang="cy-GB" sz="2200" dirty="0">
                <a:latin typeface="Comic Sans MS" pitchFamily="66" charset="0"/>
              </a:rPr>
              <a:t>Developing understanding of </a:t>
            </a:r>
            <a:r>
              <a:rPr lang="cy-GB" sz="2200" b="1" dirty="0">
                <a:latin typeface="Comic Sans MS" pitchFamily="66" charset="0"/>
              </a:rPr>
              <a:t>conservation.</a:t>
            </a:r>
          </a:p>
          <a:p>
            <a:endParaRPr lang="cy-GB" sz="2200" b="1" dirty="0"/>
          </a:p>
        </p:txBody>
      </p:sp>
      <p:grpSp>
        <p:nvGrpSpPr>
          <p:cNvPr id="189449" name="Group 9"/>
          <p:cNvGrpSpPr>
            <a:grpSpLocks/>
          </p:cNvGrpSpPr>
          <p:nvPr/>
        </p:nvGrpSpPr>
        <p:grpSpPr bwMode="auto">
          <a:xfrm>
            <a:off x="7763662" y="2614357"/>
            <a:ext cx="3151716" cy="2305050"/>
            <a:chOff x="3288" y="981"/>
            <a:chExt cx="1761" cy="1633"/>
          </a:xfrm>
        </p:grpSpPr>
        <p:pic>
          <p:nvPicPr>
            <p:cNvPr id="189450" name="Picture 10" descr="hh00681_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422" y="1842"/>
              <a:ext cx="627" cy="7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89451" name="Picture 11" descr="hh00681_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288" y="981"/>
              <a:ext cx="940" cy="1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89452" name="Text Box 12"/>
          <p:cNvSpPr txBox="1">
            <a:spLocks noChangeArrowheads="1"/>
          </p:cNvSpPr>
          <p:nvPr/>
        </p:nvSpPr>
        <p:spPr bwMode="auto">
          <a:xfrm>
            <a:off x="9072033" y="3141663"/>
            <a:ext cx="1153584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y-GB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Twm</a:t>
            </a:r>
          </a:p>
        </p:txBody>
      </p:sp>
      <p:sp>
        <p:nvSpPr>
          <p:cNvPr id="189453" name="Text Box 13"/>
          <p:cNvSpPr txBox="1">
            <a:spLocks noChangeArrowheads="1"/>
          </p:cNvSpPr>
          <p:nvPr/>
        </p:nvSpPr>
        <p:spPr bwMode="auto">
          <a:xfrm>
            <a:off x="10517718" y="3741738"/>
            <a:ext cx="68320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y-GB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Tim</a:t>
            </a:r>
          </a:p>
        </p:txBody>
      </p:sp>
    </p:spTree>
    <p:extLst>
      <p:ext uri="{BB962C8B-B14F-4D97-AF65-F5344CB8AC3E}">
        <p14:creationId xmlns:p14="http://schemas.microsoft.com/office/powerpoint/2010/main" val="10935801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312983" y="961292"/>
            <a:ext cx="9867129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Can you ‘predict’ what some pre-measurement misconceptions might be?</a:t>
            </a:r>
          </a:p>
          <a:p>
            <a:endParaRPr lang="en-GB" sz="2800" dirty="0"/>
          </a:p>
          <a:p>
            <a:r>
              <a:rPr lang="en-GB" sz="2800" dirty="0"/>
              <a:t>1) Comparing lengths</a:t>
            </a:r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2) Comparing a straight line and a crooked line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400" dirty="0"/>
              <a:t>Taken from Hanson (2005) </a:t>
            </a:r>
            <a:r>
              <a:rPr lang="en-GB" sz="2400" i="1" dirty="0"/>
              <a:t>Children’s Errors in Mathematics</a:t>
            </a:r>
          </a:p>
        </p:txBody>
      </p:sp>
      <p:sp>
        <p:nvSpPr>
          <p:cNvPr id="8" name="Rectangle 7"/>
          <p:cNvSpPr/>
          <p:nvPr/>
        </p:nvSpPr>
        <p:spPr>
          <a:xfrm>
            <a:off x="6576053" y="2492896"/>
            <a:ext cx="3072341" cy="3173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5999990" y="1988840"/>
            <a:ext cx="3097745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2859670" y="4196089"/>
            <a:ext cx="0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3281955" y="4196089"/>
            <a:ext cx="391604" cy="72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H="1">
            <a:off x="3281955" y="4883838"/>
            <a:ext cx="395221" cy="8332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5963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2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425093"/>
            <a:ext cx="10363200" cy="1143000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Comic Sans MS" pitchFamily="66" charset="0"/>
              </a:rPr>
              <a:t>STAGE 2 - Measuring with non-standard units</a:t>
            </a:r>
            <a:endParaRPr lang="cy-GB" sz="4000" dirty="0">
              <a:latin typeface="Comic Sans MS" pitchFamily="66" charset="0"/>
            </a:endParaRPr>
          </a:p>
        </p:txBody>
      </p:sp>
      <p:sp>
        <p:nvSpPr>
          <p:cNvPr id="17613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524000" y="1568093"/>
            <a:ext cx="5533623" cy="4524245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>
                <a:latin typeface="Comic Sans MS" pitchFamily="66" charset="0"/>
              </a:rPr>
              <a:t>For example, measuring the </a:t>
            </a:r>
          </a:p>
          <a:p>
            <a:pPr>
              <a:lnSpc>
                <a:spcPct val="90000"/>
              </a:lnSpc>
            </a:pPr>
            <a:r>
              <a:rPr lang="en-GB" sz="2400" dirty="0">
                <a:latin typeface="Comic Sans MS" pitchFamily="66" charset="0"/>
              </a:rPr>
              <a:t>length of a table using a set of identical objects (e.g. lollipop sticks) placed end to end in a line.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omic Sans MS" pitchFamily="66" charset="0"/>
              </a:rPr>
              <a:t>a</a:t>
            </a:r>
            <a:r>
              <a:rPr lang="en-GB" sz="2400" dirty="0">
                <a:latin typeface="Comic Sans MS" pitchFamily="66" charset="0"/>
              </a:rPr>
              <a:t>rea of a table by counting how many pieces of square paper cover it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latin typeface="Comic Sans MS" pitchFamily="66" charset="0"/>
              </a:rPr>
              <a:t>   </a:t>
            </a:r>
            <a:r>
              <a:rPr lang="en-GB" dirty="0">
                <a:latin typeface="Comic Sans MS" pitchFamily="66" charset="0"/>
                <a:hlinkClick r:id="rId2"/>
              </a:rPr>
              <a:t>http://www.taw.org.uk/lic/itp/itps/isoGrid_16.swf</a:t>
            </a:r>
            <a:endParaRPr lang="en-GB" dirty="0">
              <a:latin typeface="Comic Sans MS" pitchFamily="66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400" dirty="0"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r>
              <a:rPr lang="en-GB" dirty="0">
                <a:latin typeface="Comic Sans MS" pitchFamily="66" charset="0"/>
              </a:rPr>
              <a:t>perimeter of a field by counting strides.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omic Sans MS" pitchFamily="66" charset="0"/>
              </a:rPr>
              <a:t>capacity of a  bucket by counting cups</a:t>
            </a:r>
            <a:endParaRPr lang="en-GB" sz="2400" dirty="0">
              <a:latin typeface="Comic Sans MS" pitchFamily="66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cy-GB" sz="2400" dirty="0"/>
          </a:p>
        </p:txBody>
      </p:sp>
      <p:pic>
        <p:nvPicPr>
          <p:cNvPr id="176135" name="Picture 7" descr="FB4247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 l="12590" t="3444" r="8269" b="10579"/>
          <a:stretch>
            <a:fillRect/>
          </a:stretch>
        </p:blipFill>
        <p:spPr>
          <a:xfrm>
            <a:off x="7374699" y="1568093"/>
            <a:ext cx="4512501" cy="4524245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337246128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546697" y="948934"/>
            <a:ext cx="9505056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Comic Sans MS" pitchFamily="66" charset="0"/>
              </a:rPr>
              <a:t>What is the length of your arm (from shoulder to wrist) using non –standard measures?</a:t>
            </a:r>
          </a:p>
          <a:p>
            <a:pPr algn="ctr"/>
            <a:endParaRPr lang="en-GB" sz="4000" dirty="0">
              <a:latin typeface="Comic Sans MS" pitchFamily="66" charset="0"/>
            </a:endParaRPr>
          </a:p>
          <a:p>
            <a:pPr algn="ctr"/>
            <a:r>
              <a:rPr lang="en-GB" sz="4000" dirty="0">
                <a:latin typeface="Comic Sans MS" pitchFamily="66" charset="0"/>
              </a:rPr>
              <a:t>What might the teaching issues be if children are measuring using non-standard units?</a:t>
            </a:r>
          </a:p>
          <a:p>
            <a:endParaRPr lang="en-GB" dirty="0">
              <a:latin typeface="Comic Sans MS" pitchFamily="66" charset="0"/>
            </a:endParaRPr>
          </a:p>
          <a:p>
            <a:endParaRPr lang="en-GB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9185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535723" y="316523"/>
            <a:ext cx="10363200" cy="803275"/>
          </a:xfrm>
        </p:spPr>
        <p:txBody>
          <a:bodyPr/>
          <a:lstStyle/>
          <a:p>
            <a:r>
              <a:rPr lang="en-GB" sz="3600" dirty="0">
                <a:latin typeface="Comic Sans MS" pitchFamily="66" charset="0"/>
              </a:rPr>
              <a:t>MEASURING – The Process</a:t>
            </a:r>
          </a:p>
        </p:txBody>
      </p:sp>
      <p:sp>
        <p:nvSpPr>
          <p:cNvPr id="139267" name="Rectangle 3"/>
          <p:cNvSpPr>
            <a:spLocks noGrp="1" noChangeArrowheads="1"/>
          </p:cNvSpPr>
          <p:nvPr>
            <p:ph idx="1"/>
          </p:nvPr>
        </p:nvSpPr>
        <p:spPr>
          <a:xfrm>
            <a:off x="1559984" y="1412876"/>
            <a:ext cx="10363200" cy="518477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2400" dirty="0">
                <a:latin typeface="Comic Sans MS" pitchFamily="66" charset="0"/>
              </a:rPr>
              <a:t>Choose a unit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Comic Sans MS" pitchFamily="66" charset="0"/>
              </a:rPr>
              <a:t>Compare the unit with the object and use it over and over - </a:t>
            </a:r>
            <a:r>
              <a:rPr lang="en-GB" sz="2400" b="1" dirty="0">
                <a:latin typeface="Comic Sans MS" pitchFamily="66" charset="0"/>
              </a:rPr>
              <a:t>iteration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Comic Sans MS" pitchFamily="66" charset="0"/>
              </a:rPr>
              <a:t>Count how many times the unit is repeated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>
              <a:latin typeface="Comic Sans MS" pitchFamily="66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y-GB" sz="2400" dirty="0">
                <a:latin typeface="Comic Sans MS" pitchFamily="66" charset="0"/>
              </a:rPr>
              <a:t>Measurement involves counting units.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y-GB" sz="2400" dirty="0">
                <a:latin typeface="Comic Sans MS" pitchFamily="66" charset="0"/>
              </a:rPr>
              <a:t>However it differs from counting as </a:t>
            </a:r>
          </a:p>
          <a:p>
            <a:pPr>
              <a:lnSpc>
                <a:spcPct val="80000"/>
              </a:lnSpc>
            </a:pPr>
            <a:r>
              <a:rPr lang="cy-GB" sz="2400" dirty="0">
                <a:latin typeface="Comic Sans MS" pitchFamily="66" charset="0"/>
              </a:rPr>
              <a:t>quantities we measure are </a:t>
            </a:r>
            <a:r>
              <a:rPr lang="cy-GB" sz="2400" b="1" i="1" dirty="0">
                <a:latin typeface="Comic Sans MS" pitchFamily="66" charset="0"/>
              </a:rPr>
              <a:t>continuous</a:t>
            </a:r>
            <a:r>
              <a:rPr lang="cy-GB" sz="2400" dirty="0">
                <a:latin typeface="Comic Sans MS" pitchFamily="66" charset="0"/>
              </a:rPr>
              <a:t>, </a:t>
            </a:r>
          </a:p>
          <a:p>
            <a:pPr>
              <a:lnSpc>
                <a:spcPct val="80000"/>
              </a:lnSpc>
            </a:pPr>
            <a:r>
              <a:rPr lang="cy-GB" sz="2400" dirty="0">
                <a:latin typeface="Comic Sans MS" pitchFamily="66" charset="0"/>
              </a:rPr>
              <a:t>a measurement is always an </a:t>
            </a:r>
            <a:r>
              <a:rPr lang="cy-GB" sz="2400" b="1" i="1" dirty="0">
                <a:latin typeface="Comic Sans MS" pitchFamily="66" charset="0"/>
              </a:rPr>
              <a:t>approximation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y-GB" sz="2400" b="1" i="1" dirty="0">
              <a:latin typeface="Comic Sans MS" pitchFamily="66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400" dirty="0">
                <a:latin typeface="Comic Sans MS" pitchFamily="66" charset="0"/>
              </a:rPr>
              <a:t>The ability to make a sensible </a:t>
            </a:r>
            <a:r>
              <a:rPr lang="en-GB" sz="2400" b="1" dirty="0">
                <a:latin typeface="Comic Sans MS" pitchFamily="66" charset="0"/>
              </a:rPr>
              <a:t>estimate </a:t>
            </a:r>
            <a:r>
              <a:rPr lang="en-GB" sz="2400" dirty="0">
                <a:latin typeface="Comic Sans MS" pitchFamily="66" charset="0"/>
              </a:rPr>
              <a:t>develops through experience, and children need to be encouraged to develop estimation skills hand in hand with measuring skills.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400" dirty="0">
              <a:latin typeface="Comic Sans MS" pitchFamily="66" charset="0"/>
            </a:endParaRPr>
          </a:p>
          <a:p>
            <a:pPr>
              <a:lnSpc>
                <a:spcPct val="80000"/>
              </a:lnSpc>
            </a:pPr>
            <a:endParaRPr lang="en-GB" sz="2400" b="1" i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3317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9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9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39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39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39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39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35415" y="1137677"/>
            <a:ext cx="11070219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Comic Sans MS" pitchFamily="66" charset="0"/>
              </a:rPr>
              <a:t>Discuss the clip…</a:t>
            </a:r>
          </a:p>
          <a:p>
            <a:r>
              <a:rPr lang="en-GB" sz="3200" dirty="0">
                <a:latin typeface="Comic Sans MS" pitchFamily="66" charset="0"/>
                <a:hlinkClick r:id="rId2"/>
              </a:rPr>
              <a:t>https://www.youtube.com/watch?v=9idhIqTWb7w&amp;feature=youtu.be</a:t>
            </a:r>
            <a:endParaRPr lang="en-GB" sz="3200" dirty="0">
              <a:latin typeface="Comic Sans MS" pitchFamily="66" charset="0"/>
            </a:endParaRPr>
          </a:p>
          <a:p>
            <a:endParaRPr lang="en-GB" sz="3200" dirty="0">
              <a:latin typeface="Comic Sans MS" pitchFamily="66" charset="0"/>
            </a:endParaRPr>
          </a:p>
          <a:p>
            <a:r>
              <a:rPr lang="en-GB" sz="2800" i="1" dirty="0">
                <a:latin typeface="Comic Sans MS" pitchFamily="66" charset="0"/>
              </a:rPr>
              <a:t>Can you identify any teaching issues related to what the children were doing?</a:t>
            </a:r>
          </a:p>
          <a:p>
            <a:endParaRPr lang="en-GB" sz="2800" i="1" dirty="0">
              <a:latin typeface="Comic Sans MS" pitchFamily="66" charset="0"/>
            </a:endParaRPr>
          </a:p>
          <a:p>
            <a:r>
              <a:rPr lang="en-GB" sz="2800" i="1" dirty="0">
                <a:latin typeface="Comic Sans MS" pitchFamily="66" charset="0"/>
              </a:rPr>
              <a:t>How does what you saw relate to the curriculum documents?</a:t>
            </a:r>
          </a:p>
          <a:p>
            <a:endParaRPr lang="en-GB" sz="2800" i="1" dirty="0">
              <a:latin typeface="Comic Sans MS" pitchFamily="66" charset="0"/>
            </a:endParaRPr>
          </a:p>
          <a:p>
            <a:r>
              <a:rPr lang="en-GB" sz="2800" i="1" dirty="0">
                <a:latin typeface="Comic Sans MS" pitchFamily="66" charset="0"/>
              </a:rPr>
              <a:t>What might your ‘next steps’ be for these children to ensure progression?</a:t>
            </a:r>
          </a:p>
          <a:p>
            <a:endParaRPr lang="en-GB" sz="2800" i="1" dirty="0"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6373" y="260649"/>
            <a:ext cx="2016224" cy="970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89604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Comic Sans MS" pitchFamily="66" charset="0"/>
              </a:rPr>
              <a:t>STAGE 3 – Measuring using standard units</a:t>
            </a:r>
          </a:p>
        </p:txBody>
      </p:sp>
      <p:sp>
        <p:nvSpPr>
          <p:cNvPr id="1423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635618" y="2009104"/>
            <a:ext cx="7318216" cy="4283344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None/>
            </a:pPr>
            <a:r>
              <a:rPr lang="en-GB" sz="2800" dirty="0">
                <a:latin typeface="Comic Sans MS" pitchFamily="66" charset="0"/>
              </a:rPr>
              <a:t>For example, </a:t>
            </a:r>
          </a:p>
          <a:p>
            <a:r>
              <a:rPr lang="en-GB" sz="2800" dirty="0">
                <a:latin typeface="Comic Sans MS" pitchFamily="66" charset="0"/>
              </a:rPr>
              <a:t>finding a child’s height in </a:t>
            </a:r>
            <a:r>
              <a:rPr lang="en-GB" sz="2800" i="1" dirty="0">
                <a:latin typeface="Comic Sans MS" pitchFamily="66" charset="0"/>
              </a:rPr>
              <a:t>centimetres</a:t>
            </a:r>
            <a:r>
              <a:rPr lang="en-GB" sz="2800" dirty="0">
                <a:latin typeface="Comic Sans MS" pitchFamily="66" charset="0"/>
              </a:rPr>
              <a:t>, or the length of the path in </a:t>
            </a:r>
            <a:r>
              <a:rPr lang="en-GB" sz="2800" i="1" dirty="0">
                <a:latin typeface="Comic Sans MS" pitchFamily="66" charset="0"/>
              </a:rPr>
              <a:t>metres</a:t>
            </a:r>
          </a:p>
          <a:p>
            <a:pPr marL="0" indent="0">
              <a:buNone/>
            </a:pPr>
            <a:r>
              <a:rPr lang="en-GB" sz="2800" i="1" dirty="0">
                <a:latin typeface="Comic Sans MS" pitchFamily="66" charset="0"/>
                <a:hlinkClick r:id="rId2"/>
              </a:rPr>
              <a:t>http://www.taw.org.uk/lic/itp/itps/ruler_1_2.swf</a:t>
            </a:r>
            <a:endParaRPr lang="en-GB" sz="2800" i="1" dirty="0">
              <a:latin typeface="Comic Sans MS" pitchFamily="66" charset="0"/>
            </a:endParaRPr>
          </a:p>
          <a:p>
            <a:r>
              <a:rPr lang="en-GB" sz="2800" dirty="0">
                <a:latin typeface="Comic Sans MS" pitchFamily="66" charset="0"/>
              </a:rPr>
              <a:t>measuring the perimeter of a playground in </a:t>
            </a:r>
            <a:r>
              <a:rPr lang="en-GB" sz="2800" i="1" dirty="0">
                <a:latin typeface="Comic Sans MS" pitchFamily="66" charset="0"/>
              </a:rPr>
              <a:t>metres</a:t>
            </a:r>
          </a:p>
          <a:p>
            <a:r>
              <a:rPr lang="en-GB" sz="2800" dirty="0">
                <a:latin typeface="Comic Sans MS" pitchFamily="66" charset="0"/>
              </a:rPr>
              <a:t>measuring the area of a flower bed in </a:t>
            </a:r>
            <a:r>
              <a:rPr lang="en-GB" sz="2800" i="1" dirty="0">
                <a:latin typeface="Comic Sans MS" pitchFamily="66" charset="0"/>
              </a:rPr>
              <a:t>square metres</a:t>
            </a:r>
            <a:r>
              <a:rPr lang="en-GB" sz="2800" dirty="0"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r>
              <a:rPr lang="en-GB" sz="2800" dirty="0">
                <a:latin typeface="Comic Sans MS" pitchFamily="66" charset="0"/>
                <a:hlinkClick r:id="rId3"/>
              </a:rPr>
              <a:t>http://www.taw.org.uk/lic/itp/itps/area_2_2.swf</a:t>
            </a:r>
            <a:endParaRPr lang="en-GB" sz="2800" dirty="0">
              <a:latin typeface="Comic Sans MS" pitchFamily="66" charset="0"/>
            </a:endParaRPr>
          </a:p>
          <a:p>
            <a:pPr marL="0" indent="0"/>
            <a:r>
              <a:rPr lang="en-GB" sz="2800" dirty="0">
                <a:latin typeface="Comic Sans MS" pitchFamily="66" charset="0"/>
              </a:rPr>
              <a:t>measuring the volume by counting cubic centimetres or the capacity by millilitres</a:t>
            </a:r>
          </a:p>
          <a:p>
            <a:pPr marL="0" indent="0">
              <a:buNone/>
            </a:pPr>
            <a:r>
              <a:rPr lang="en-GB" sz="2800" dirty="0">
                <a:latin typeface="Comic Sans MS" pitchFamily="66" charset="0"/>
                <a:hlinkClick r:id="rId4"/>
              </a:rPr>
              <a:t>http://www.taw.org.uk/lic/itp/itps/measuringCylinder_1_2.swf</a:t>
            </a:r>
            <a:endParaRPr lang="en-GB" sz="2800" dirty="0">
              <a:latin typeface="Comic Sans MS" pitchFamily="66" charset="0"/>
            </a:endParaRPr>
          </a:p>
          <a:p>
            <a:pPr marL="0" indent="0">
              <a:buNone/>
            </a:pPr>
            <a:endParaRPr lang="en-GB" sz="2800" dirty="0">
              <a:latin typeface="Comic Sans MS" pitchFamily="66" charset="0"/>
            </a:endParaRPr>
          </a:p>
          <a:p>
            <a:pPr marL="0" indent="0">
              <a:buNone/>
            </a:pPr>
            <a:endParaRPr lang="en-GB" sz="2800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0107" y="1752600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6884458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85810" y="668603"/>
            <a:ext cx="1065718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omic Sans MS" pitchFamily="66" charset="0"/>
              </a:rPr>
              <a:t>Children are measuring using the ruler like this:</a:t>
            </a:r>
          </a:p>
          <a:p>
            <a:endParaRPr lang="en-GB" sz="2400" dirty="0">
              <a:latin typeface="Comic Sans MS" pitchFamily="66" charset="0"/>
            </a:endParaRPr>
          </a:p>
          <a:p>
            <a:endParaRPr lang="en-GB" sz="2400" dirty="0">
              <a:latin typeface="Comic Sans MS" pitchFamily="66" charset="0"/>
            </a:endParaRPr>
          </a:p>
          <a:p>
            <a:endParaRPr lang="en-GB" sz="2400" dirty="0">
              <a:latin typeface="Comic Sans MS" pitchFamily="66" charset="0"/>
            </a:endParaRPr>
          </a:p>
          <a:p>
            <a:endParaRPr lang="en-GB" sz="2400" dirty="0">
              <a:latin typeface="Comic Sans MS" pitchFamily="66" charset="0"/>
            </a:endParaRPr>
          </a:p>
          <a:p>
            <a:endParaRPr lang="en-GB" sz="2400" dirty="0">
              <a:latin typeface="Comic Sans MS" pitchFamily="66" charset="0"/>
            </a:endParaRPr>
          </a:p>
          <a:p>
            <a:endParaRPr lang="en-GB" sz="2400" dirty="0">
              <a:latin typeface="Comic Sans MS" pitchFamily="66" charset="0"/>
            </a:endParaRPr>
          </a:p>
          <a:p>
            <a:endParaRPr lang="en-GB" sz="2400" dirty="0">
              <a:latin typeface="Comic Sans MS" pitchFamily="66" charset="0"/>
            </a:endParaRPr>
          </a:p>
          <a:p>
            <a:r>
              <a:rPr lang="en-GB" sz="2400" dirty="0">
                <a:latin typeface="Comic Sans MS" pitchFamily="66" charset="0"/>
              </a:rPr>
              <a:t>Explain why they have come up with these common ‘wrong’ answers:</a:t>
            </a:r>
          </a:p>
          <a:p>
            <a:r>
              <a:rPr lang="en-GB" sz="2400" dirty="0">
                <a:latin typeface="Comic Sans MS" pitchFamily="66" charset="0"/>
              </a:rPr>
              <a:t>a) 4.6 cm b) 4.3 cm c) 3.3 cm</a:t>
            </a:r>
          </a:p>
          <a:p>
            <a:endParaRPr lang="en-GB" sz="2400" dirty="0">
              <a:latin typeface="Comic Sans MS" pitchFamily="66" charset="0"/>
            </a:endParaRPr>
          </a:p>
          <a:p>
            <a:r>
              <a:rPr lang="en-GB" sz="2400" dirty="0">
                <a:latin typeface="Comic Sans MS" pitchFamily="66" charset="0"/>
              </a:rPr>
              <a:t>From Askew and </a:t>
            </a:r>
            <a:r>
              <a:rPr lang="en-GB" sz="2400" dirty="0" err="1">
                <a:latin typeface="Comic Sans MS" pitchFamily="66" charset="0"/>
              </a:rPr>
              <a:t>Eastaway</a:t>
            </a:r>
            <a:r>
              <a:rPr lang="en-GB" sz="2400" dirty="0">
                <a:latin typeface="Comic Sans MS" pitchFamily="66" charset="0"/>
              </a:rPr>
              <a:t> (2010) </a:t>
            </a:r>
            <a:r>
              <a:rPr lang="en-GB" sz="2400" i="1" dirty="0">
                <a:latin typeface="Comic Sans MS" pitchFamily="66" charset="0"/>
              </a:rPr>
              <a:t>Maths for Mums and Dads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0962" y="1257266"/>
            <a:ext cx="8928992" cy="2184243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356585" y="5514624"/>
            <a:ext cx="520950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hlinkClick r:id="rId3"/>
              </a:rPr>
              <a:t>http://www.taw.org.uk/lic/itp/itps/ruler_1_2.swf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312178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1207394"/>
          </a:xfrm>
        </p:spPr>
        <p:txBody>
          <a:bodyPr/>
          <a:lstStyle/>
          <a:p>
            <a:r>
              <a:rPr lang="en-GB" dirty="0"/>
              <a:t>Some interesting length ratios to investigate with children… 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1484312" y="1893194"/>
            <a:ext cx="10018713" cy="3898006"/>
          </a:xfrm>
        </p:spPr>
        <p:txBody>
          <a:bodyPr/>
          <a:lstStyle/>
          <a:p>
            <a:pPr algn="l"/>
            <a:r>
              <a:rPr lang="en-GB" dirty="0"/>
              <a:t>Your arm span is very similar to your height.</a:t>
            </a:r>
          </a:p>
          <a:p>
            <a:pPr algn="l"/>
            <a:r>
              <a:rPr lang="en-GB" dirty="0"/>
              <a:t>Measure the breadth of your shoulders with a piece of string, this is roughly ¼ your height.</a:t>
            </a:r>
          </a:p>
          <a:p>
            <a:pPr algn="l"/>
            <a:r>
              <a:rPr lang="en-GB" dirty="0"/>
              <a:t>Your height is roughly 6 times the length of your foot…</a:t>
            </a:r>
          </a:p>
          <a:p>
            <a:pPr algn="l"/>
            <a:r>
              <a:rPr lang="en-GB" dirty="0"/>
              <a:t>A hand span is roughly the same as the as the length of your face from cheek to cheek</a:t>
            </a:r>
          </a:p>
          <a:p>
            <a:pPr algn="l"/>
            <a:r>
              <a:rPr lang="en-GB" dirty="0"/>
              <a:t>The length of your foot is roughly the same as the distance between your wrist and your elbow</a:t>
            </a:r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8693" y="4808104"/>
            <a:ext cx="1280323" cy="178612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1632" y="4808104"/>
            <a:ext cx="1970064" cy="1475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4032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8853" y="183524"/>
            <a:ext cx="10018711" cy="1143000"/>
          </a:xfrm>
        </p:spPr>
        <p:txBody>
          <a:bodyPr/>
          <a:lstStyle/>
          <a:p>
            <a:r>
              <a:rPr lang="en-GB" dirty="0"/>
              <a:t>Language in Measures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55523" y="1828800"/>
            <a:ext cx="10018713" cy="1447800"/>
          </a:xfrm>
        </p:spPr>
        <p:txBody>
          <a:bodyPr>
            <a:noAutofit/>
          </a:bodyPr>
          <a:lstStyle/>
          <a:p>
            <a:pPr algn="l"/>
            <a:r>
              <a:rPr lang="en-GB" b="1" dirty="0"/>
              <a:t>The difference between capacity and volume</a:t>
            </a:r>
          </a:p>
          <a:p>
            <a:pPr algn="l"/>
            <a:r>
              <a:rPr lang="en-GB" dirty="0"/>
              <a:t>-Capacity is the amount something can hold and is usually measured in litres and millilitres</a:t>
            </a:r>
          </a:p>
          <a:p>
            <a:pPr algn="l"/>
            <a:r>
              <a:rPr lang="en-GB" dirty="0"/>
              <a:t>-Volume is how much space an object takes up and is more commonly measured in cubic centimetres and cubic metres (for regular objects)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484312" y="4031087"/>
            <a:ext cx="71574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The scientific difference between weight and mass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Weight is a force, officially measured in </a:t>
            </a:r>
            <a:r>
              <a:rPr lang="en-GB" sz="2000" dirty="0" err="1"/>
              <a:t>Newtons</a:t>
            </a: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dirty="0"/>
              <a:t>Mass is the ‘amount of stuff’, measured in g and kg </a:t>
            </a:r>
          </a:p>
          <a:p>
            <a:r>
              <a:rPr lang="en-GB" sz="2000" dirty="0"/>
              <a:t>We usually use the word ‘weight’ when we actually mean mass and we talk about ‘weighing’ objects when we are actually finding their mass – in Key stage 2, try to use the word ‘mass’ as well as ‘weight’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46276" y="196403"/>
            <a:ext cx="1743881" cy="193218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9953" y="4315495"/>
            <a:ext cx="2794063" cy="1876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39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455314" y="0"/>
            <a:ext cx="10021954" cy="1159099"/>
          </a:xfrm>
        </p:spPr>
        <p:txBody>
          <a:bodyPr>
            <a:normAutofit fontScale="90000"/>
          </a:bodyPr>
          <a:lstStyle/>
          <a:p>
            <a:r>
              <a:rPr lang="en-GB" dirty="0"/>
              <a:t>Learning Measures… What are the Key Concepts for each ASPECT?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1060914"/>
              </p:ext>
            </p:extLst>
          </p:nvPr>
        </p:nvGraphicFramePr>
        <p:xfrm>
          <a:off x="994916" y="1324971"/>
          <a:ext cx="10209705" cy="47652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19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419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806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0320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04194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551287">
                <a:tc>
                  <a:txBody>
                    <a:bodyPr/>
                    <a:lstStyle/>
                    <a:p>
                      <a:r>
                        <a:rPr lang="en-GB" dirty="0"/>
                        <a:t>Aspect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Volume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Capacity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Weight/Mass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51536">
                <a:tc>
                  <a:txBody>
                    <a:bodyPr/>
                    <a:lstStyle/>
                    <a:p>
                      <a:r>
                        <a:rPr lang="en-GB" dirty="0"/>
                        <a:t>Order/Compare/Language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51536">
                <a:tc>
                  <a:txBody>
                    <a:bodyPr/>
                    <a:lstStyle/>
                    <a:p>
                      <a:r>
                        <a:rPr lang="en-GB" dirty="0"/>
                        <a:t>Concept</a:t>
                      </a:r>
                      <a:r>
                        <a:rPr lang="en-GB" baseline="0" dirty="0"/>
                        <a:t> of conservation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59338">
                <a:tc>
                  <a:txBody>
                    <a:bodyPr/>
                    <a:lstStyle/>
                    <a:p>
                      <a:r>
                        <a:rPr lang="en-GB" dirty="0"/>
                        <a:t>Measure with non- standard</a:t>
                      </a:r>
                      <a:r>
                        <a:rPr lang="en-GB" baseline="0" dirty="0"/>
                        <a:t> units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51536">
                <a:tc>
                  <a:txBody>
                    <a:bodyPr/>
                    <a:lstStyle/>
                    <a:p>
                      <a:r>
                        <a:rPr lang="en-GB" dirty="0"/>
                        <a:t>Measure with standard units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21911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2566" y="0"/>
            <a:ext cx="10113417" cy="1086117"/>
          </a:xfrm>
        </p:spPr>
        <p:txBody>
          <a:bodyPr/>
          <a:lstStyle/>
          <a:p>
            <a:r>
              <a:rPr lang="en-GB" dirty="0"/>
              <a:t>Useful links…</a:t>
            </a:r>
          </a:p>
        </p:txBody>
      </p:sp>
      <p:sp>
        <p:nvSpPr>
          <p:cNvPr id="4" name="Rectangle 3"/>
          <p:cNvSpPr/>
          <p:nvPr/>
        </p:nvSpPr>
        <p:spPr>
          <a:xfrm>
            <a:off x="695461" y="777024"/>
            <a:ext cx="11075829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hlinkClick r:id="rId2"/>
              </a:rPr>
              <a:t>http://www.taw.org.uk/lic/itp/area.html</a:t>
            </a:r>
            <a:endParaRPr lang="en-GB" sz="2800" dirty="0"/>
          </a:p>
          <a:p>
            <a:r>
              <a:rPr lang="en-GB" sz="2800" dirty="0"/>
              <a:t>For area</a:t>
            </a:r>
          </a:p>
          <a:p>
            <a:endParaRPr lang="en-GB" sz="2800" dirty="0"/>
          </a:p>
          <a:p>
            <a:r>
              <a:rPr lang="en-GB" sz="2800" dirty="0">
                <a:hlinkClick r:id="rId3"/>
              </a:rPr>
              <a:t>http://www.interactivestuff.org/sums4fun/3dboxes.html</a:t>
            </a:r>
            <a:endParaRPr lang="en-GB" sz="2800" dirty="0"/>
          </a:p>
          <a:p>
            <a:r>
              <a:rPr lang="en-GB" sz="2800" dirty="0"/>
              <a:t>and</a:t>
            </a:r>
          </a:p>
          <a:p>
            <a:r>
              <a:rPr lang="en-GB" sz="2800" dirty="0">
                <a:hlinkClick r:id="rId4"/>
              </a:rPr>
              <a:t>http://www.sheppardsoftware.com/mathgames/geometry/shapeshoot/VolumeShapesShoot.htm</a:t>
            </a:r>
            <a:endParaRPr lang="en-GB" sz="2800" dirty="0"/>
          </a:p>
          <a:p>
            <a:r>
              <a:rPr lang="en-GB" sz="2800" dirty="0"/>
              <a:t>For volume by counting cubes</a:t>
            </a:r>
          </a:p>
          <a:p>
            <a:endParaRPr lang="en-GB" sz="2800" dirty="0"/>
          </a:p>
          <a:p>
            <a:r>
              <a:rPr lang="en-GB" sz="2800" dirty="0">
                <a:hlinkClick r:id="rId5"/>
              </a:rPr>
              <a:t>http://www.taw.org.uk/lic/itp/meas_cylinder.html</a:t>
            </a:r>
            <a:endParaRPr lang="en-GB" sz="2800" dirty="0"/>
          </a:p>
          <a:p>
            <a:r>
              <a:rPr lang="en-GB" sz="2800" dirty="0"/>
              <a:t>For measuring cylinder</a:t>
            </a:r>
          </a:p>
          <a:p>
            <a:r>
              <a:rPr lang="en-GB" sz="2800" dirty="0">
                <a:hlinkClick r:id="rId6"/>
              </a:rPr>
              <a:t>http://www.taw.org.uk/lic/itp/itps/measuringScales_1_8.swf</a:t>
            </a:r>
            <a:endParaRPr lang="en-GB" sz="2800" dirty="0"/>
          </a:p>
          <a:p>
            <a:r>
              <a:rPr lang="en-GB" sz="2800" dirty="0"/>
              <a:t>For measuring scales</a:t>
            </a:r>
          </a:p>
        </p:txBody>
      </p:sp>
    </p:spTree>
    <p:extLst>
      <p:ext uri="{BB962C8B-B14F-4D97-AF65-F5344CB8AC3E}">
        <p14:creationId xmlns:p14="http://schemas.microsoft.com/office/powerpoint/2010/main" val="5123751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3479" y="1174241"/>
            <a:ext cx="3997365" cy="4297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7629993" y="1394085"/>
            <a:ext cx="33727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Chapter 2: The Giant of the Rhondda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554649" y="298938"/>
            <a:ext cx="10018713" cy="1752599"/>
          </a:xfrm>
        </p:spPr>
        <p:txBody>
          <a:bodyPr/>
          <a:lstStyle/>
          <a:p>
            <a:r>
              <a:rPr lang="en-GB" dirty="0"/>
              <a:t>Developing Thinking…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606061" y="1793631"/>
            <a:ext cx="94488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How could you use the information you have to predict the size of the giant?</a:t>
            </a:r>
          </a:p>
          <a:p>
            <a:endParaRPr lang="en-GB" sz="2400" dirty="0"/>
          </a:p>
          <a:p>
            <a:r>
              <a:rPr lang="en-GB" sz="2400" dirty="0"/>
              <a:t>Produce an image which allows us to compare baby and giant (e.g. face/handprint/footprint/height)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1224" y="4017641"/>
            <a:ext cx="1885950" cy="241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AutoShape 4" descr="data:image/jpeg;base64,/9j/4AAQSkZJRgABAQAAAQABAAD/2wCEAAkGBxQREhQUExIVFRUUGBYVFhcVFRgYGBcXGBUXGBkUFxQYHCggGBonHBcWITEhJSkrLi4uFx8zODMsNygtLisBCgoKDg0OGhAQGiwfHhwsLCwsLCwsLCwsLCwsLCwsLCwsLCwsLCwsLCwsLCwsLCwsKywsLCwsLCwsLDcrKywsLP/AABEIAKwAoAMBEQACEQEDEQH/xAAbAAACAwEBAQAAAAAAAAAAAAAABgMEBQIBB//EAD8QAAEDAQYCBQoFAwMFAAAAAAEAAhEDBAUSITFBUWEGInOBsgcTMjNxcpGhwcIjQtHh8BRSsVNikhUWJGOC/8QAGgEAAgMBAQAAAAAAAAAAAAAAAAQCAwUBBv/EACwRAAICAQQBAwQCAgMBAAAAAAABAgMRBBIhMTIFIkETUXGBFGEGQjOhwRX/2gAMAwEAAhEDEQA/APuKAAoAUvKP6in2o8D05ovN/go1HifP2UiSABJK0bbI1x3y6QvGLbxE1aNx/wB7o5D9V5zUf5HWnitGnX6blZkSPuJkZPd8krD/ACOzd4rBa/TI44kQOugNY5ziZAJy0MKyX+QtySiuGVvQJRe7kzbspiq5oMgETl7JW9rtW6KHZDtiNNSsnsPLZTDKj2CYbGZ5iUen6qeoq3TRzU0qqWE+CNPRzgoyl+AJRlrsHhdAjrkD1GGGAR+yWP7L902MVC7FMADRY3qvqEtMlhZY5pNNG1+4r2sBtV7Bo2PmJV3p2qlqKd00VaipQs2pkcrQwUY5Z9C8nPqKnanwMWbrPNfgZo8RsShcCABAAgBS8o3qKfajwPTmi83+CjUeIs3HQhpfuch7Fh+v6yTmqY9Gj6dSl7n8mlVqhoLjoASe5ecrg5yUTTbxlsUWWq01yXte5o/K1mw2nmvX0+m6WurF3bMSWqunJuHSNF1ttGAsNnLiQWl2ICZymIWa9DRGzMbFhDX8mydeMHl33WwsDKuT/wC3FBjjAKZ1/qtmcV8x+5Xp9LDdmXDKwu9jbT5pohpDTrJ0OUlMaTXyjpHb8opv00Xcovou1P6VtQUj6ekSTBOxOgSMfUddZB2pcDH8WhS2rkqXvZRRc2NHAwOELV9K9Ts1MJRn5IU1WlVc0admu+g9sth2xgnXcLJt9W1VdmJLA3DR1Thk4s12U4wvIc/cB2ncu3et6hpSijsdBVnGSCvdzW1WCYY8O3iCBpKZp9asnW+OUVT0EFI2LLQaxsN01/eVgavVWamW6z4NGiqNS9hTtNzNe9zy8gujYECFpaP1iengoYyLX6RWSy2YUZuH9pI+Bheu09n1a1NfJjTi4yaPofk69RU7U+BiT1nmvwW0eI1pQuBAAgAQAp+UUfgU+1HgemtH5foov8TBukjzTe8fNeT9WTWrln5NrSNfSRJbaGNj2z6TS34iEhRPZNN/DLpxbi0YV3mvSIY2lMkYiZAEZSMtF6n1GNOqgrFLpGZQ51Sccdm/aHYWuI2BPwC8pXCMpYNR525XwYNxmpVrCtUAzYWgtBAhei1+nq0+l2x+WZ2nsd125rhElssJfausCGEN6wyzE5AhQ0eqjTo5YeX9id1M5XLD4LVWh5t9NtKiIJl74HVA56klJwtdsJOc8JfBdOuMZcdnl82N1V9KBkC7ERtIH6K30nWQ08pyl9ivWVOaWCW4qRbTILS3rEwRHeoerWxttjKL+CWkjKFbTMa6rKRaMZaQ4vdJIOhnU8FsXRpeh9uMpClf1P5HPRf6UsBZTkSMf2lZnockrpb1wxrXZ+nmP3L90sApMA2EJP1KtLUTSLtK261kxr5D/PmKj29VpGFxA3nJbfpFFFtPuXIhrLZQfB5SsDw3EQXT1p9u62K9XRU3Wn0JOuyeZYHvyeeoqdp9jFDWY3rH2O0+I1JQuBAAgAQAp+UT1FPtR4HpvR+b/BRqPERbNb3USSBiadW7+0H6Kj1T0pan3R4ZbptU4PDNKlf9E7uB4Fp+i8xb6XfB4xk1lrKmuyGv0logdQOedgGx8yrKfR73lPghPWVLoqG/nmmWupEvcHCWkYROQWhH0SxTU4NYQvP1BbWvkjsd5VKLAxtIO5l0fKE7rPSXqJqW7ooo1ca1t+5KLVaLS5rWsawh2IEEnSdZ9pVVPotdae59kp61t8IuV7Ja63VDqbWtPWc3iDMSTkqoen6eqTe7P/hJ6mySWERXhWtYmmabBjBAcCT7SNkV+kUt5U/0SnqrF2jh171qcB1AGABOIiY7kT9DUpboyBa/C5REy+XY3ONItxBo1kDDi5byuT9GnBYzkIa2MpZLtC+qbsngtPOCP2Sb0n03xx+BhWRmsdk11Wlvqw8OiXAjLImQM90vqKJTluROqxLgt2mxsqEFwMjhllwUNLrrtLmMAtohZyzi87U2jScTllDRxMZALmnrsuv3fclNxrg0bvk1aRZnA64/sYvW6iO1pf0Y1bzkbUuWAgAQAIAU/KJ6in2o8D03o/N/gov8T5+cloWQcungoWPk4PDD8SlXVOXky1Tgvg9ZlnAEcBOfHREozjHK+Qi4yljB1Zg55huo4D+cFTXH6mVJl1sdjSRvtstNhbTfL6r4BgCGTp/BwXI2/SltXJJ1ZjvfZavB7LLQMDrmQ3meKL78NtkKa22YjpodZ1oJH+m0a8gdjpmsjcpZWDTjHZ2cV7a+qA9jwGsM4D6QI4GM9UQxHoJx3GaKrnVM36nVxG/NMVXSjLLKLKotG++5IAd5xuGJkZ/BaV2uUYcidelcpYRkW3CHOaxpdwLuH92SzZaieoe3CSG1T9BdkFOwwNTKf/8AnRxnPIp/Neei6yrUALfOGCI5j2HYqhelpy9xb/N46KwscuDnuc8jTEZhaFWkrq6QpK2Unyz6N5P/AFNTtPsYqNb/AMi/BZT4jQky4EACABACr5QvUU+0Hgem9H5P8FNvQgPMZp+2e1ZKaob3g4qPhpPJVX2LY0i2ir3pvo8Y4DqzmB9FCy1bGl9iyur3J/2WKNrwNphstg4nRlJEQ2RtH+UjixddDT2fJcs16tbV84987uwticowmTEDiq1KEZZyclJ4wkZvSC8v6qoCww0CIPNV2S3BBbSnTBOWYAgSTr+yp2pF2/JVc8uJbJ4zz4R7FJRyccjjzbpBLgOM8Ry3Xcf9HIvPZuWK2Yx5sEkMGhIbJOpI4KuNUrXhlsbow5JLM6HnGPSyMKMo2USLFKN6LFaylokZt48PatrS61WcSMnUaR19EIC0P7E/gMK4+g+B66AepqdofA1Z2s8/0NVdDQlC0EACABACr5QfUU+0Hgem9H5P8FNvQgVxkU1rFmpnNG8XIql2ftgfAifqkIb3ZnHDNCzZCvD7RoWG6H1OsSGs4xrOuW+y5ZOujlvLKoystWEuC1abvoBuGMUbkwP+IWddq7Jf0hyrTRXfIrXwxrX5RnsBACKnlHLYpPgqMrR+bQZq3AubLWdVh5A98KDJJlIUZc4aRJHdP6qcTjKDa5Ah4P15rrRw3ujtZoc4lrZgaie9U2TlHoYrjH5NS8KjXiQ0NI4aHuVTnKfbLVWo8oistpLZBEg6hXaeubmmiq6cduGdwvSx8TDljPB0Au/BH4HjoF6mp2h8DFn6zz/Q1V0MyULQQAIAEAK3lA9RT7QeB6b0fk/wU29CG4LRnCMu+ReMsePDJbupsB6wkDQcTOcrN19s6a1s4XQ/pY/WsbnybbqjaoiSI4GI7l5+UnJ5+TVjDZ4i7arNU85gALuYnTWVbGClHJx2YYt3nX68Ag7Aj6HZMVxwhayWWVf6ed4k5nkrFLJXg2rktWJhafyxHszUGgObfkH7ZmV1AZTABxXWBoWJ3cTqVxxyySntGGz3VUImCRyH1TdOii3mRRbq30j3zUbLUhGEVhIRnKcuwCmV9HqPgPgeegfqanaHwMWfrPP9DVXQzJQtBAAgAQAsdPR+DT7QeByb0Xk/wU29CKQtLoVBojNL6ihXQaZfRc65Jr4BxOoMH4rBn6fZB+1ZRtR1lc17uyrbLywtgv62YlvpDLTmCqVVKL5WAnYn0K1ocalUugdYbcUwuBdvJ0wQY2QwOKT3U3HlKkkcO6tpxE56ru0Cew0w4jEYCMHGOV0XFRqNnHnwH1UkiDkOdkEUwxkZZBMVywUTWStabK3drc9ePcmIyKsC7bLJgJ0jZMxeStoqQpvoix36Cepf2h8DUhrPP9DNXQypQtBAAgAQAs9PBNGn2n2OTWj8v0U29COWrRFghB3BzWdha53AEqNk2onYxyxLficdJLlhyfLbNSK4wXKV3vAGxPyVLsRaoMjtFndTEHSJQpZCUcFKpvxViK2cMMLoFii8tIMDNczgEsm5Tv1wAhrRtIEEqTkc2jD0e6Q4XRUK7CfyQlE3a16NMlsFaMIZWROTwzJr23FPVGaYjHBW2VcSm+jjHboN6mp2n2NSGs8/0MVdDIlC0EACABACz079TT7QeBya0fl+im3oSXLQFkWqDWuGENJcq5PBJG83o219ODIJCVttzwXQieXV0VoWdvWhzz+Y/T4pKUUxuE8EZuTN2QIn5JGdDzwORuQvX7dUAy3LLbgoR3RZNtSQh25uFyci8oVksMrgzmpETeuSwYwZ/NoPql7Z4L64ZWRyqdHqbSxwGepG2nBVObZJRM2/LowPNRu2ojbipQs4wclDg6s7IaF6DTp7Fkx7PI7TBWetCGHwO/Qf1L+0+xqQ1fn+hiroY0qWggAQAIAXOm4miztB4HJnSeT/AAVW9CY5i0ExdIv3dXbTzgyd1XNNkkbtjvQH0ndxS1lPOSxS9pSvq+AHUmMiXkZ8Busu67a2aNNOUsnde9I1Iy5pX+S2XrTrIsdIb7cZAOUZqSscie1LoRrwdITMOhWZRbJyVuOCvPI4XNUw4e4JC3kfr6H+xw9uaqjIjOLzwZ1uP4jf9wcNF2L5OtewzRTXq4dIwZ+TOvNqRE6bTXG+A+Bx6FiKT/fPhaktX5/oYq6GFKlgIAEACAF/pkPwme+PC5M6Tyf4KrOhRcE8UHgCEB0GrjeQSZDVs1M1IxuNRrePVbloF5m//kaN7T8xWRfrXhUc4s4anZRVaRY5YZVdZy8hjc+JTFMHOWEim2aguTTd0ZY6MRMxsVrQ0kcZMuWoeSL/ALUYHYgSOWu3Fcs02I8Ha7vdyU6TDTJa5ZE44bTNWEuMjBYL6wDC4xsDsUq4c8F/DXJPStRrODwRDSQOeWylCPJGx+zgn82vUx6POyfuYYF04dBq4+gfQ3dER+E/3z4WpPVeYxX0bqWLAQAIAEAYXS4fhM98eFyY0vmyuzoVHNT2Rc8DEZA8qZAyq7ZqEMk6ouUhbtFt67nN1P8ACV52XMmzcj7VgpkZLqB8jPdNhaxgIzLhMrb0tSitxk6m1t4L4Yms4FjttAlcbOIzL3ufGMQ1CzdVR/sjS0t/+rFp5LWlrgO9ZuDQizRu1/XYRBAERwyKIYUiM8uIxwvQ1zUorBhTi1J5DCpEToBDfCB9DR0UH4b/AH/tak9R5jFfRtpcsBAAgAQBidKh+G33/tcmNL5sqt6FhzOScyLo6ZRJ2XNy+Q5+DHvO0knAzbUrL1d+/wBpoaeDhyZT7MIJ1j+bJHPwNubfJQfVgxsp7EwjaxyuPr0WkGdv25LY00s14Zl6le82KVjkTOascyprLLTaQYM8+5VSmTUSCvTkExtwQpe1nUvcj5jUfLyFkKOGzXc+EXLJTAOfyVconVYMd32jGQ3I/JOafUuv2voTuqU3kvli1VJNZRntYeADVL4Rx9DN0Y9W73vtak9R5DFfRsqgsBAAgAQBldIWSxvvfQq6h4kyFnRiNogq36hRtPL2tLKNMkuAnLPbilbrXjAxVXyI1S3yeqxxbnmThz4gbhZ6i5MebSRVZeDi0g0nQODh+isVXJFzKVK0Me7cE7H/ABKntwRyOnQ7que12QIB7xl9fkr6rMcFNsc8jQTHsV7kLpHTM9lTl5O4M2/r0NKk4tGcQOEniq5W44La4Z5PntlomZMk7lUNjRJXttKmc3SeDRJHtOgUVFsG8HVzXyGOk03wHZZSY9vFdsrbWDsXkcrHeVO0SWEgiJa4QRzhaOjk9u1iN8cMnNMp34Qs+hg6Mj8N3vfa1KajyGK+jYVBYCABAAgDLv8AMUwToDJ+BQpbVkhJZFOvfjGtBEnMjhGmeeuqoldknGBFbLMLS1rnCMBDmzrny+CocpF8UZNa6HsJLhJ9kEdxRGf9FjM2uAMtBurd32KXwzypdNNzMZOYGKBx4R3LqkzqGDohUxNLyNMgeKE8SIy5GKtag0EnQK2VqRSoZZ1Zre17A4DJH1lgHW8mV0hcHUnNJgkCB3hLb9zLoLDEBljfXxHEQxhwiPr8CropYyWNluzXeGjRRcgXJfoWc6AgKmUycVya91XU1tbzs5BgaAN3Emfp8UzprMFGoQxutDd4A5pxWrcKOPBr3COo73voFC15eSyHRpqsmCABAAgBc6cn/wAcZOJLxAHGDryVF81CPPyCWWIdWxFzQAcI3xkd0EfzJZz1UIlyTZcFB/VLqjZaIEDb4qr+d9gzgmq2h5zNXPjA+qj/ACpvo7uKdSkx2pk6/vkpfXmyDZ6KLBGcHmdVx3zOos+eIzDyCPh8FKF0s5YdmfeNrquINRwA06o+ZHFaFM428JEU8Mq2V9RrXwA5hOEgGOsSDPcpWOMFhk03Jl+3Wd9QsM4G4QGzJnLWeKTdyi+gkmmdWa7nMpljXNDSZJIOo4qL1i6wzhw2wuGr2nv+iP5KfwdydUqDgZLR/wDJld+tF/BKMji32lxIDHPyy00J3yTNSfZCycWVLVanOeA7E7ker8uCt5I4TR9A6AVnOoPxGcNQtGcwA1uU95VtcsohjAzqwAQAIAEALnTgkUWR/qDwuSWtXtX5OxPn14VGkgF4OHOAMzOw4LLhBjla47Of+pROJhJ4Yo+nBSdfPR1VRfbITaSWuMa8+OykoI5sgugpWuDm2SY/ZS2oJ1xwd1rRnOH0Sf58ijaiMYxwdU7YSQIiSNTshRSQShFdFi8GkNaQDhcQAeJJyCd004xK3XL4KNkx08TjiLJLSQ2cLwBsrLlCZOG6PYw3e/FQHnREklojrBuxjX5JGeE8IlKSZQqCPzZczB+CqRQzxrm8T3EfohpnDt72mAMQnfFsMyrNPW5S5IyawRVrI+owFgImMA0blrn3rWUUuBeKywrWXE3C8FzT6OLjrkFFx5JJtDt0AA8w+P79JOXUZlmoaf5LBoTAAgAQAIAWOn4/Ap9oPA9J6zxX5Oo+b2uqQ4AAjLXDO+kzukYxWAyRf1D8JOPIYcsEanUZqzaiJ7Tthc4AOnP+znGs+1DiiSlhl5jMM56mf2VWOScptk7F1leSaxUC8yHRHAZ/M5KLl9xmmGSze1RzhTii44XtdJgZA8pUq1yNKewr3Na6gDmih6TnP9I/mM6wpSON7uTy3UnMIxTn/unuUcCtqxyVSOSEijdkAzkrUwycPxDMbfUFWVSxIhPo0bHeQpNY3CSG48wcjLmuy9mH5p6L5K10cW63Oe1uQBDg6eJgjq8cpUZyxEORv8n4ig8f+w+BqjT0XLoaFeAIAEACAFjp66KNPtB4HJPWeK/ICNPNZqTI5PQVLk6elgA1XMSZ3BE58a/zuVkYgkdMrKTQYJGVy2A2Qf8AOe6g4ZLK20+DRtugLy8HYfzJcWRuaW3LPKF4YAGwddddVxpkK7lknrUceR14zuuJ4GJRUjMtNmLHRr7R9FYmI2VbeivUdPPvXSgjc/CW6dY6uOQyO6aoo+q85wRnLBCy2dVzhDcJjqvILubRGif/AITX+xW58HprgFmbZfvjJw+9lkoy0Wf9jv1B88m1fHQq5RFUjWfyMzXFT9P5yWRlkblIkCABAAgBY6fCaNPtPsclNX4o4xGFEJLBE8ezICSu4OxAUgAu4LSWnY2nPNdIsKdmBO/xQySLVlsjCYLRlmuPovpXJctVAODgSYAlQiMXL2lFtnBG6lgz18F+gzEATr3Ktrk049HFopzqTmpwRCzoqVbGAYl3xH6K9RQhNckrLC07u+X6IjFZINZJBYm6Sfl+im22+yO1EdWwN4u+X6Lkc/c7tQ3dDaAZSeBPp7+61N1rCO4wMCsAEAf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489" y="4017641"/>
            <a:ext cx="2274277" cy="2444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89746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767" y="1204174"/>
            <a:ext cx="2965629" cy="413808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962918" y="1326524"/>
            <a:ext cx="569246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Chapter 7 of this book is all about ‘Giant Maths’.</a:t>
            </a:r>
          </a:p>
          <a:p>
            <a:endParaRPr lang="en-GB" sz="3600" dirty="0"/>
          </a:p>
          <a:p>
            <a:r>
              <a:rPr lang="en-GB" sz="3600" dirty="0"/>
              <a:t>This book is available in the library</a:t>
            </a:r>
          </a:p>
        </p:txBody>
      </p:sp>
    </p:spTree>
    <p:extLst>
      <p:ext uri="{BB962C8B-B14F-4D97-AF65-F5344CB8AC3E}">
        <p14:creationId xmlns:p14="http://schemas.microsoft.com/office/powerpoint/2010/main" val="34724935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535828" y="453980"/>
            <a:ext cx="10018711" cy="1014211"/>
          </a:xfrm>
        </p:spPr>
        <p:txBody>
          <a:bodyPr/>
          <a:lstStyle/>
          <a:p>
            <a:r>
              <a:rPr lang="en-GB" dirty="0"/>
              <a:t>Embedding measures across the curriculum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1381279" y="2115354"/>
            <a:ext cx="10018713" cy="1447800"/>
          </a:xfrm>
        </p:spPr>
        <p:txBody>
          <a:bodyPr>
            <a:noAutofit/>
          </a:bodyPr>
          <a:lstStyle/>
          <a:p>
            <a:pPr algn="l"/>
            <a:r>
              <a:rPr lang="en-GB" sz="2400" dirty="0"/>
              <a:t>Use the National Curriculum document, and a year group you are working in.</a:t>
            </a:r>
          </a:p>
          <a:p>
            <a:pPr algn="l"/>
            <a:r>
              <a:rPr lang="en-GB" sz="2400" dirty="0"/>
              <a:t>Look at the curriculum measures skills</a:t>
            </a:r>
          </a:p>
          <a:p>
            <a:pPr algn="l"/>
            <a:r>
              <a:rPr lang="en-GB" sz="2400" dirty="0"/>
              <a:t>Identify some tasks that could enable children to use measures across the curriculum (not a mathematics session)</a:t>
            </a: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959288645"/>
              </p:ext>
            </p:extLst>
          </p:nvPr>
        </p:nvGraphicFramePr>
        <p:xfrm>
          <a:off x="2419299" y="2975817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66572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005" y="0"/>
            <a:ext cx="10018713" cy="1752599"/>
          </a:xfrm>
        </p:spPr>
        <p:txBody>
          <a:bodyPr/>
          <a:lstStyle/>
          <a:p>
            <a:r>
              <a:rPr lang="en-GB" dirty="0"/>
              <a:t>Further </a:t>
            </a:r>
            <a:r>
              <a:rPr lang="en-GB" dirty="0" err="1"/>
              <a:t>ReSEARCH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50637" y="1393270"/>
            <a:ext cx="10018713" cy="312420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/>
              <a:t>Read the Chapters on Giant Maths in Pound and Lee (20111</a:t>
            </a:r>
            <a:r>
              <a:rPr lang="en-GB" sz="3200" i="1" dirty="0"/>
              <a:t>)  Teaching Mathematics Creatively </a:t>
            </a:r>
            <a:r>
              <a:rPr lang="en-GB" sz="3200" dirty="0"/>
              <a:t>(available in library)</a:t>
            </a:r>
          </a:p>
          <a:p>
            <a:pPr marL="0" indent="0">
              <a:buNone/>
            </a:pPr>
            <a:r>
              <a:rPr lang="en-GB" sz="3200" dirty="0"/>
              <a:t>Read Chapter 8 ‘Understanding Measurement’</a:t>
            </a:r>
          </a:p>
          <a:p>
            <a:pPr marL="0" indent="0">
              <a:buNone/>
            </a:pPr>
            <a:r>
              <a:rPr lang="en-GB" sz="3200" dirty="0"/>
              <a:t>Of </a:t>
            </a:r>
            <a:r>
              <a:rPr lang="en-GB" sz="3200" dirty="0" err="1"/>
              <a:t>Haylock</a:t>
            </a:r>
            <a:r>
              <a:rPr lang="en-GB" sz="3200" dirty="0"/>
              <a:t> and Cockburn (2013) </a:t>
            </a:r>
            <a:r>
              <a:rPr lang="en-GB" sz="3200" i="1" dirty="0"/>
              <a:t>Understanding Mathematics for Young Children </a:t>
            </a:r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11235" y="837867"/>
            <a:ext cx="1311116" cy="182946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19005" y="4289880"/>
            <a:ext cx="896411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sz="2800" dirty="0"/>
              <a:t>Watch this clip for ideas on how to teach measures and data handling: </a:t>
            </a:r>
          </a:p>
          <a:p>
            <a:r>
              <a:rPr lang="en-GB" sz="2800" dirty="0"/>
              <a:t> </a:t>
            </a:r>
          </a:p>
        </p:txBody>
      </p:sp>
      <p:sp>
        <p:nvSpPr>
          <p:cNvPr id="8" name="Rectangle 7"/>
          <p:cNvSpPr/>
          <p:nvPr/>
        </p:nvSpPr>
        <p:spPr>
          <a:xfrm>
            <a:off x="650637" y="5310576"/>
            <a:ext cx="972361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hlinkClick r:id="rId3"/>
              </a:rPr>
              <a:t>http://www.tes.co.uk/teaching-resource/Teachers-TV-Primary-Maths-Measures-6044811/</a:t>
            </a:r>
            <a:endParaRPr lang="en-GB" sz="2400" dirty="0"/>
          </a:p>
          <a:p>
            <a:endParaRPr lang="en-GB" sz="2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28866" y="3145869"/>
            <a:ext cx="1386089" cy="1746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46007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897</TotalTime>
  <Words>1210</Words>
  <Application>Microsoft Office PowerPoint</Application>
  <PresentationFormat>Widescreen</PresentationFormat>
  <Paragraphs>156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Calibri</vt:lpstr>
      <vt:lpstr>Century Gothic</vt:lpstr>
      <vt:lpstr>Comic Sans MS</vt:lpstr>
      <vt:lpstr>Wingdings</vt:lpstr>
      <vt:lpstr>Wingdings 3</vt:lpstr>
      <vt:lpstr>Slice</vt:lpstr>
      <vt:lpstr>Learning and Teaching Measures</vt:lpstr>
      <vt:lpstr>PowerPoint Presentation</vt:lpstr>
      <vt:lpstr>Session Objectives</vt:lpstr>
      <vt:lpstr>Stages in teaching and learning about measures (Length, area, volume, capacity,weight, mass, time, etc.)</vt:lpstr>
      <vt:lpstr>STAGE 1 Pre-measurement</vt:lpstr>
      <vt:lpstr>PowerPoint Presentation</vt:lpstr>
      <vt:lpstr>STAGE 2 - Measuring with non-standard units</vt:lpstr>
      <vt:lpstr>PowerPoint Presentation</vt:lpstr>
      <vt:lpstr>MEASURING – The Process</vt:lpstr>
      <vt:lpstr>PowerPoint Presentation</vt:lpstr>
      <vt:lpstr>STAGE 3 – Measuring using standard units</vt:lpstr>
      <vt:lpstr>PowerPoint Presentation</vt:lpstr>
      <vt:lpstr>Some interesting length ratios to investigate with children… </vt:lpstr>
      <vt:lpstr>Language in Measures</vt:lpstr>
      <vt:lpstr>Learning Measures… What are the Key Concepts for each ASPECT?</vt:lpstr>
      <vt:lpstr>Useful links…</vt:lpstr>
      <vt:lpstr>PowerPoint Presentation</vt:lpstr>
      <vt:lpstr>Developing Thinking…</vt:lpstr>
      <vt:lpstr>PowerPoint Presentation</vt:lpstr>
      <vt:lpstr>Embedding measures across the curriculum</vt:lpstr>
      <vt:lpstr>Further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From mental to written calculations (part 2)</dc:title>
  <dc:creator>Lewis Wallis</dc:creator>
  <cp:lastModifiedBy>Rachel Wallis</cp:lastModifiedBy>
  <cp:revision>76</cp:revision>
  <dcterms:created xsi:type="dcterms:W3CDTF">2013-10-13T11:17:52Z</dcterms:created>
  <dcterms:modified xsi:type="dcterms:W3CDTF">2018-02-08T15:11:40Z</dcterms:modified>
</cp:coreProperties>
</file>