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70" r:id="rId1"/>
  </p:sldMasterIdLst>
  <p:sldIdLst>
    <p:sldId id="258" r:id="rId2"/>
    <p:sldId id="259" r:id="rId3"/>
    <p:sldId id="257" r:id="rId4"/>
    <p:sldId id="260" r:id="rId5"/>
    <p:sldId id="261" r:id="rId6"/>
    <p:sldId id="262" r:id="rId7"/>
    <p:sldId id="264" r:id="rId8"/>
    <p:sldId id="263" r:id="rId9"/>
    <p:sldId id="265" r:id="rId10"/>
    <p:sldId id="266" r:id="rId11"/>
    <p:sldId id="267"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A733D8-9829-73D5-A0AE-78498A1153B9}" v="556" dt="2023-07-19T13:06:59.934"/>
    <p1510:client id="{3F89A64C-BE2B-54DD-BFED-26ADF1594685}" v="2" dt="2023-07-18T19:38:20.959"/>
    <p1510:client id="{4B1EBF7E-5A6D-E75A-AFC3-6B596D4A5A80}" v="663" dt="2023-07-19T11:11:55.203"/>
    <p1510:client id="{4CC2827B-E72A-5936-F712-051794C34184}" v="826" dt="2023-07-19T16:11:43.178"/>
    <p1510:client id="{7C18CB98-6E82-FDF9-70B9-010FEEF290E8}" v="251" dt="2023-07-19T09:33:45.626"/>
    <p1510:client id="{9F33B287-1F26-237A-F446-15D66E7CAEB6}" v="3" dt="2023-07-19T16:21:58.084"/>
    <p1510:client id="{E30DB45D-646A-1EDA-0E3B-742AF8A4EB9D}" v="250" dt="2023-07-19T14:16:09.947"/>
    <p1510:client id="{FBB87C98-052F-6A58-06B2-9E78342584E2}" v="2" dt="2023-07-18T18:43:33.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ion Sergiu Mihasan (2232658)" userId="S::2232658@student.uwtsd.ac.uk::d7d77e6c-5409-4500-8faf-0797e88ea282" providerId="AD" clId="Web-{9F33B287-1F26-237A-F446-15D66E7CAEB6}"/>
    <pc:docChg chg="modSld">
      <pc:chgData name="Simion Sergiu Mihasan (2232658)" userId="S::2232658@student.uwtsd.ac.uk::d7d77e6c-5409-4500-8faf-0797e88ea282" providerId="AD" clId="Web-{9F33B287-1F26-237A-F446-15D66E7CAEB6}" dt="2023-07-19T16:21:54.819" v="1" actId="20577"/>
      <pc:docMkLst>
        <pc:docMk/>
      </pc:docMkLst>
      <pc:sldChg chg="modSp">
        <pc:chgData name="Simion Sergiu Mihasan (2232658)" userId="S::2232658@student.uwtsd.ac.uk::d7d77e6c-5409-4500-8faf-0797e88ea282" providerId="AD" clId="Web-{9F33B287-1F26-237A-F446-15D66E7CAEB6}" dt="2023-07-19T16:21:54.819" v="1" actId="20577"/>
        <pc:sldMkLst>
          <pc:docMk/>
          <pc:sldMk cId="1345985777" sldId="258"/>
        </pc:sldMkLst>
        <pc:spChg chg="mod">
          <ac:chgData name="Simion Sergiu Mihasan (2232658)" userId="S::2232658@student.uwtsd.ac.uk::d7d77e6c-5409-4500-8faf-0797e88ea282" providerId="AD" clId="Web-{9F33B287-1F26-237A-F446-15D66E7CAEB6}" dt="2023-07-19T16:21:54.819" v="1" actId="20577"/>
          <ac:spMkLst>
            <pc:docMk/>
            <pc:sldMk cId="1345985777" sldId="258"/>
            <ac:spMk id="61" creationId="{1247A456-0C9E-68A4-B84B-429297AB6CA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5448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54281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55581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5734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6594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6322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48537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89009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56419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3948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30146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578942677"/>
      </p:ext>
    </p:extLst>
  </p:cSld>
  <p:clrMap bg1="lt1" tx1="dk1" bg2="lt2" tx2="dk2" accent1="accent1" accent2="accent2" accent3="accent3" accent4="accent4" accent5="accent5" accent6="accent6" hlink="hlink" folHlink="folHlink"/>
  <p:sldLayoutIdLst>
    <p:sldLayoutId id="2147484271" r:id="rId1"/>
    <p:sldLayoutId id="2147484272" r:id="rId2"/>
    <p:sldLayoutId id="2147484273" r:id="rId3"/>
    <p:sldLayoutId id="2147484274" r:id="rId4"/>
    <p:sldLayoutId id="2147484275" r:id="rId5"/>
    <p:sldLayoutId id="2147484276" r:id="rId6"/>
    <p:sldLayoutId id="2147484277" r:id="rId7"/>
    <p:sldLayoutId id="2147484278" r:id="rId8"/>
    <p:sldLayoutId id="2147484279" r:id="rId9"/>
    <p:sldLayoutId id="2147484280" r:id="rId10"/>
    <p:sldLayoutId id="21474842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8" name="Rectangle 65">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67">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0" name="Group 69">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71" name="Oval 70">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DABBD5C-CB58-104A-E318-228CA3207925}"/>
              </a:ext>
            </a:extLst>
          </p:cNvPr>
          <p:cNvSpPr>
            <a:spLocks noGrp="1"/>
          </p:cNvSpPr>
          <p:nvPr>
            <p:ph type="title"/>
          </p:nvPr>
        </p:nvSpPr>
        <p:spPr>
          <a:xfrm>
            <a:off x="2436875" y="630935"/>
            <a:ext cx="7315200" cy="2912366"/>
          </a:xfrm>
          <a:noFill/>
        </p:spPr>
        <p:txBody>
          <a:bodyPr anchor="b">
            <a:normAutofit/>
          </a:bodyPr>
          <a:lstStyle/>
          <a:p>
            <a:pPr algn="ctr"/>
            <a:r>
              <a:rPr lang="en-GB" sz="4800" b="1">
                <a:solidFill>
                  <a:schemeClr val="bg1"/>
                </a:solidFill>
                <a:ea typeface="Calibri Light"/>
                <a:cs typeface="Calibri Light"/>
              </a:rPr>
              <a:t>Task 1:</a:t>
            </a:r>
            <a:br>
              <a:rPr lang="en-GB" sz="4800" b="1">
                <a:ea typeface="Calibri Light"/>
                <a:cs typeface="Calibri Light"/>
              </a:rPr>
            </a:br>
            <a:r>
              <a:rPr lang="en-GB" sz="4800" b="1">
                <a:solidFill>
                  <a:schemeClr val="bg1"/>
                </a:solidFill>
                <a:ea typeface="Calibri Light"/>
                <a:cs typeface="Calibri Light"/>
              </a:rPr>
              <a:t> </a:t>
            </a:r>
            <a:r>
              <a:rPr lang="en-GB" sz="4800" b="1" i="1" u="sng">
                <a:solidFill>
                  <a:schemeClr val="bg1"/>
                </a:solidFill>
                <a:ea typeface="Calibri Light"/>
                <a:cs typeface="Calibri Light"/>
              </a:rPr>
              <a:t>Unit 1 – Topic 2</a:t>
            </a:r>
            <a:br>
              <a:rPr lang="en-GB" sz="4800" b="1" i="1" u="sng">
                <a:solidFill>
                  <a:schemeClr val="bg1"/>
                </a:solidFill>
                <a:ea typeface="Calibri Light"/>
                <a:cs typeface="Calibri Light"/>
              </a:rPr>
            </a:br>
            <a:r>
              <a:rPr lang="en-GB" sz="4800" b="1" i="1" u="sng">
                <a:solidFill>
                  <a:schemeClr val="bg1"/>
                </a:solidFill>
                <a:ea typeface="Calibri Light"/>
                <a:cs typeface="Calibri Light"/>
              </a:rPr>
              <a:t> (Who am I? Sense of Self)</a:t>
            </a:r>
            <a:r>
              <a:rPr lang="en-GB" sz="4800">
                <a:solidFill>
                  <a:schemeClr val="bg1"/>
                </a:solidFill>
                <a:ea typeface="Calibri Light"/>
                <a:cs typeface="Calibri Light"/>
              </a:rPr>
              <a:t> </a:t>
            </a:r>
          </a:p>
          <a:p>
            <a:pPr algn="ctr"/>
            <a:endParaRPr lang="en-GB" sz="4800">
              <a:solidFill>
                <a:schemeClr val="bg1"/>
              </a:solidFill>
              <a:ea typeface="Calibri Light"/>
              <a:cs typeface="Calibri Light"/>
            </a:endParaRPr>
          </a:p>
        </p:txBody>
      </p:sp>
      <p:sp>
        <p:nvSpPr>
          <p:cNvPr id="111" name="Rectangle 77">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 name="Group 79">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81" name="Straight Connector 80">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13" name="Rectangle 85">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4" name="Group 87">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89" name="Straight Connector 88">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1" name="Content Placeholder 2">
            <a:extLst>
              <a:ext uri="{FF2B5EF4-FFF2-40B4-BE49-F238E27FC236}">
                <a16:creationId xmlns:a16="http://schemas.microsoft.com/office/drawing/2014/main" id="{1247A456-0C9E-68A4-B84B-429297AB6CA3}"/>
              </a:ext>
            </a:extLst>
          </p:cNvPr>
          <p:cNvSpPr>
            <a:spLocks noGrp="1"/>
          </p:cNvSpPr>
          <p:nvPr>
            <p:ph idx="1"/>
          </p:nvPr>
        </p:nvSpPr>
        <p:spPr>
          <a:xfrm>
            <a:off x="2436875" y="3726352"/>
            <a:ext cx="7315200" cy="2531540"/>
          </a:xfrm>
          <a:noFill/>
        </p:spPr>
        <p:txBody>
          <a:bodyPr anchor="t">
            <a:normAutofit/>
          </a:bodyPr>
          <a:lstStyle/>
          <a:p>
            <a:pPr marL="0" indent="0" algn="ctr">
              <a:buNone/>
            </a:pPr>
            <a:r>
              <a:rPr lang="en-GB" sz="1800" dirty="0">
                <a:solidFill>
                  <a:schemeClr val="bg1"/>
                </a:solidFill>
                <a:ea typeface="Calibri"/>
                <a:cs typeface="Calibri"/>
              </a:rPr>
              <a:t>  </a:t>
            </a:r>
            <a:r>
              <a:rPr lang="en-GB" sz="2400" dirty="0">
                <a:solidFill>
                  <a:schemeClr val="bg1"/>
                </a:solidFill>
                <a:ea typeface="Calibri"/>
                <a:cs typeface="Calibri"/>
              </a:rPr>
              <a:t>The idea of Self.</a:t>
            </a:r>
            <a:endParaRPr lang="en-US" sz="2400" dirty="0">
              <a:solidFill>
                <a:schemeClr val="bg1"/>
              </a:solidFill>
              <a:cs typeface="Calibri"/>
            </a:endParaRPr>
          </a:p>
          <a:p>
            <a:pPr marL="0" indent="0" algn="ctr">
              <a:buNone/>
            </a:pPr>
            <a:r>
              <a:rPr lang="en-GB" sz="1800" dirty="0">
                <a:solidFill>
                  <a:schemeClr val="bg1"/>
                </a:solidFill>
                <a:cs typeface="Calibri" panose="020F0502020204030204"/>
              </a:rPr>
              <a:t> There are a lot of factors in my life that made me who I am today: family, community, hobbies, passions, and many more. I think that was the main point of this topic, to reflect on all aspects  and make and idea of who I am.</a:t>
            </a:r>
            <a:endParaRPr lang="en-GB" sz="1800" dirty="0">
              <a:solidFill>
                <a:schemeClr val="bg1"/>
              </a:solidFill>
              <a:ea typeface="Calibri"/>
              <a:cs typeface="Calibri"/>
            </a:endParaRPr>
          </a:p>
          <a:p>
            <a:pPr marL="0" indent="0" algn="ctr">
              <a:buNone/>
            </a:pPr>
            <a:endParaRPr lang="en-GB" sz="1800">
              <a:solidFill>
                <a:schemeClr val="bg1"/>
              </a:solidFill>
              <a:ea typeface="Calibri"/>
              <a:cs typeface="Calibri"/>
            </a:endParaRPr>
          </a:p>
          <a:p>
            <a:pPr marL="0" indent="0" algn="ctr">
              <a:buNone/>
            </a:pPr>
            <a:endParaRPr lang="en-GB" sz="1800">
              <a:solidFill>
                <a:schemeClr val="bg1"/>
              </a:solidFill>
              <a:ea typeface="Calibri"/>
              <a:cs typeface="Calibri"/>
            </a:endParaRPr>
          </a:p>
          <a:p>
            <a:pPr marL="0" indent="0" algn="ctr">
              <a:buNone/>
            </a:pPr>
            <a:endParaRPr lang="en-GB" sz="1800">
              <a:solidFill>
                <a:schemeClr val="bg1"/>
              </a:solidFill>
              <a:ea typeface="Calibri"/>
              <a:cs typeface="Calibri"/>
            </a:endParaRPr>
          </a:p>
          <a:p>
            <a:pPr marL="0" indent="0" algn="ctr">
              <a:buNone/>
            </a:pPr>
            <a:endParaRPr lang="en-GB" sz="1800">
              <a:solidFill>
                <a:schemeClr val="bg1"/>
              </a:solidFill>
              <a:ea typeface="Calibri"/>
              <a:cs typeface="Calibri"/>
            </a:endParaRPr>
          </a:p>
          <a:p>
            <a:pPr marL="0" indent="0" algn="ctr">
              <a:buNone/>
            </a:pPr>
            <a:endParaRPr lang="en-GB" sz="1800">
              <a:solidFill>
                <a:schemeClr val="bg1"/>
              </a:solidFill>
              <a:ea typeface="Calibri"/>
              <a:cs typeface="Calibri"/>
            </a:endParaRPr>
          </a:p>
        </p:txBody>
      </p:sp>
    </p:spTree>
    <p:extLst>
      <p:ext uri="{BB962C8B-B14F-4D97-AF65-F5344CB8AC3E}">
        <p14:creationId xmlns:p14="http://schemas.microsoft.com/office/powerpoint/2010/main" val="1345985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C2F591E-916B-47DB-E45C-6640CD040336}"/>
              </a:ext>
            </a:extLst>
          </p:cNvPr>
          <p:cNvSpPr>
            <a:spLocks noGrp="1"/>
          </p:cNvSpPr>
          <p:nvPr>
            <p:ph type="title"/>
          </p:nvPr>
        </p:nvSpPr>
        <p:spPr>
          <a:xfrm>
            <a:off x="2436875" y="630935"/>
            <a:ext cx="7315200" cy="2912366"/>
          </a:xfrm>
          <a:noFill/>
        </p:spPr>
        <p:txBody>
          <a:bodyPr anchor="b">
            <a:normAutofit/>
          </a:bodyPr>
          <a:lstStyle/>
          <a:p>
            <a:pPr algn="ctr"/>
            <a:r>
              <a:rPr lang="en-GB" sz="4800" b="1">
                <a:solidFill>
                  <a:schemeClr val="bg1"/>
                </a:solidFill>
                <a:ea typeface="Calibri Light"/>
                <a:cs typeface="Calibri Light"/>
              </a:rPr>
              <a:t>Task 1:</a:t>
            </a:r>
            <a:br>
              <a:rPr lang="en-GB" sz="4800" b="1">
                <a:ea typeface="Calibri Light"/>
                <a:cs typeface="Calibri Light"/>
              </a:rPr>
            </a:br>
            <a:r>
              <a:rPr lang="en-GB" sz="4800" b="1">
                <a:solidFill>
                  <a:schemeClr val="bg1"/>
                </a:solidFill>
                <a:ea typeface="Calibri Light"/>
                <a:cs typeface="Calibri Light"/>
              </a:rPr>
              <a:t> </a:t>
            </a:r>
            <a:r>
              <a:rPr lang="en-GB" sz="4800" b="1" i="1" u="sng">
                <a:solidFill>
                  <a:schemeClr val="bg1"/>
                </a:solidFill>
                <a:ea typeface="Calibri Light"/>
                <a:cs typeface="Calibri Light"/>
              </a:rPr>
              <a:t>Unit 1 – Topic 2 </a:t>
            </a:r>
            <a:br>
              <a:rPr lang="en-GB" sz="4800" b="1" i="1" u="sng">
                <a:solidFill>
                  <a:schemeClr val="bg1"/>
                </a:solidFill>
                <a:ea typeface="Calibri Light"/>
                <a:cs typeface="Calibri Light"/>
              </a:rPr>
            </a:br>
            <a:r>
              <a:rPr lang="en-GB" sz="4800" b="1" i="1" u="sng">
                <a:solidFill>
                  <a:schemeClr val="bg1"/>
                </a:solidFill>
                <a:ea typeface="Calibri Light"/>
                <a:cs typeface="Calibri Light"/>
              </a:rPr>
              <a:t>(Who am I? Sense of Self)</a:t>
            </a:r>
            <a:r>
              <a:rPr lang="en-GB" sz="4800">
                <a:solidFill>
                  <a:schemeClr val="bg1"/>
                </a:solidFill>
                <a:ea typeface="Calibri Light"/>
                <a:cs typeface="Calibri Light"/>
              </a:rPr>
              <a:t> </a:t>
            </a:r>
          </a:p>
          <a:p>
            <a:pPr algn="ctr"/>
            <a:endParaRPr lang="en-GB" sz="4800">
              <a:solidFill>
                <a:schemeClr val="bg1"/>
              </a:solidFill>
              <a:ea typeface="Calibri Light"/>
              <a:cs typeface="Calibri Light"/>
            </a:endParaRPr>
          </a:p>
        </p:txBody>
      </p:sp>
      <p:sp>
        <p:nvSpPr>
          <p:cNvPr id="43"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5"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7BD7371D-8ED3-E678-3D6B-74B604832883}"/>
              </a:ext>
            </a:extLst>
          </p:cNvPr>
          <p:cNvSpPr>
            <a:spLocks noGrp="1"/>
          </p:cNvSpPr>
          <p:nvPr>
            <p:ph idx="1"/>
          </p:nvPr>
        </p:nvSpPr>
        <p:spPr>
          <a:xfrm>
            <a:off x="2436875" y="3726352"/>
            <a:ext cx="7315200" cy="2531540"/>
          </a:xfrm>
          <a:noFill/>
        </p:spPr>
        <p:txBody>
          <a:bodyPr anchor="t">
            <a:normAutofit/>
          </a:bodyPr>
          <a:lstStyle/>
          <a:p>
            <a:pPr marL="0" indent="0" algn="ctr">
              <a:buNone/>
            </a:pPr>
            <a:r>
              <a:rPr lang="en-GB" sz="1800">
                <a:solidFill>
                  <a:schemeClr val="bg1"/>
                </a:solidFill>
                <a:ea typeface="Calibri" panose="020F0502020204030204"/>
                <a:cs typeface="Calibri" panose="020F0502020204030204"/>
              </a:rPr>
              <a:t>   </a:t>
            </a:r>
            <a:r>
              <a:rPr lang="en-GB" sz="2400">
                <a:solidFill>
                  <a:schemeClr val="bg1"/>
                </a:solidFill>
                <a:ea typeface="Calibri" panose="020F0502020204030204"/>
                <a:cs typeface="Calibri" panose="020F0502020204030204"/>
              </a:rPr>
              <a:t>Social influence.</a:t>
            </a:r>
            <a:endParaRPr lang="en-US" sz="2400">
              <a:solidFill>
                <a:schemeClr val="bg1"/>
              </a:solidFill>
            </a:endParaRPr>
          </a:p>
          <a:p>
            <a:pPr marL="0" indent="0" algn="ctr">
              <a:buNone/>
            </a:pPr>
            <a:r>
              <a:rPr lang="en-GB" sz="1800">
                <a:solidFill>
                  <a:schemeClr val="bg1"/>
                </a:solidFill>
                <a:ea typeface="Calibri" panose="020F0502020204030204"/>
                <a:cs typeface="Calibri" panose="020F0502020204030204"/>
              </a:rPr>
              <a:t> The society's opinions and beliefs may have  an effect on me. Even if my moral values dictate me to respect those opinions, I need to remain myself, not  to lose my identity influenced by external factors.</a:t>
            </a:r>
          </a:p>
          <a:p>
            <a:pPr marL="0" indent="0" algn="ctr">
              <a:buNone/>
            </a:pPr>
            <a:endParaRPr lang="en-GB" sz="1800">
              <a:solidFill>
                <a:schemeClr val="bg1"/>
              </a:solidFill>
              <a:ea typeface="Calibri" panose="020F0502020204030204"/>
              <a:cs typeface="Calibri" panose="020F0502020204030204"/>
            </a:endParaRPr>
          </a:p>
          <a:p>
            <a:pPr marL="0" indent="0" algn="ctr">
              <a:buNone/>
            </a:pPr>
            <a:endParaRPr lang="en-GB" sz="1800">
              <a:solidFill>
                <a:schemeClr val="bg1"/>
              </a:solidFill>
              <a:ea typeface="Calibri" panose="020F0502020204030204"/>
              <a:cs typeface="Calibri" panose="020F0502020204030204"/>
            </a:endParaRPr>
          </a:p>
          <a:p>
            <a:pPr marL="0" indent="0" algn="ctr">
              <a:buNone/>
            </a:pPr>
            <a:endParaRPr lang="en-GB" sz="1800">
              <a:solidFill>
                <a:schemeClr val="bg1"/>
              </a:solidFill>
              <a:ea typeface="Calibri" panose="020F0502020204030204"/>
              <a:cs typeface="Calibri" panose="020F0502020204030204"/>
            </a:endParaRPr>
          </a:p>
        </p:txBody>
      </p:sp>
    </p:spTree>
    <p:extLst>
      <p:ext uri="{BB962C8B-B14F-4D97-AF65-F5344CB8AC3E}">
        <p14:creationId xmlns:p14="http://schemas.microsoft.com/office/powerpoint/2010/main" val="2461289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D96E920-E4DF-B594-5DC3-3D31F0AFF371}"/>
              </a:ext>
            </a:extLst>
          </p:cNvPr>
          <p:cNvSpPr>
            <a:spLocks noGrp="1"/>
          </p:cNvSpPr>
          <p:nvPr>
            <p:ph type="title"/>
          </p:nvPr>
        </p:nvSpPr>
        <p:spPr>
          <a:xfrm>
            <a:off x="2436875" y="630935"/>
            <a:ext cx="7315200" cy="2912366"/>
          </a:xfrm>
          <a:noFill/>
        </p:spPr>
        <p:txBody>
          <a:bodyPr anchor="b">
            <a:normAutofit/>
          </a:bodyPr>
          <a:lstStyle/>
          <a:p>
            <a:pPr algn="ctr"/>
            <a:r>
              <a:rPr lang="en-GB" sz="4800" b="1">
                <a:solidFill>
                  <a:schemeClr val="bg1"/>
                </a:solidFill>
                <a:ea typeface="Calibri Light"/>
                <a:cs typeface="Calibri Light"/>
              </a:rPr>
              <a:t>Task 1:</a:t>
            </a:r>
            <a:br>
              <a:rPr lang="en-GB" sz="4800" b="1">
                <a:ea typeface="Calibri Light"/>
                <a:cs typeface="Calibri Light"/>
              </a:rPr>
            </a:br>
            <a:r>
              <a:rPr lang="en-GB" sz="4800" b="1">
                <a:solidFill>
                  <a:schemeClr val="bg1"/>
                </a:solidFill>
                <a:ea typeface="Calibri Light"/>
                <a:cs typeface="Calibri Light"/>
              </a:rPr>
              <a:t> </a:t>
            </a:r>
            <a:r>
              <a:rPr lang="en-GB" sz="4800" b="1" i="1" u="sng">
                <a:solidFill>
                  <a:schemeClr val="bg1"/>
                </a:solidFill>
                <a:ea typeface="Calibri Light"/>
                <a:cs typeface="Calibri Light"/>
              </a:rPr>
              <a:t>Unit 1 – Topic 2</a:t>
            </a:r>
            <a:br>
              <a:rPr lang="en-GB" sz="4800" b="1" i="1" u="sng">
                <a:solidFill>
                  <a:schemeClr val="bg1"/>
                </a:solidFill>
                <a:ea typeface="Calibri Light"/>
                <a:cs typeface="Calibri Light"/>
              </a:rPr>
            </a:br>
            <a:r>
              <a:rPr lang="en-GB" sz="4800" b="1" i="1" u="sng">
                <a:solidFill>
                  <a:schemeClr val="bg1"/>
                </a:solidFill>
                <a:ea typeface="Calibri Light"/>
                <a:cs typeface="Calibri Light"/>
              </a:rPr>
              <a:t> (Who am I? Sense of Self)</a:t>
            </a:r>
            <a:endParaRPr lang="en-US" sz="4800">
              <a:solidFill>
                <a:schemeClr val="bg1"/>
              </a:solidFill>
            </a:endParaRPr>
          </a:p>
        </p:txBody>
      </p:sp>
      <p:sp>
        <p:nvSpPr>
          <p:cNvPr id="46"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8"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2140D3A8-4128-2372-B1B8-14F1293D1EF8}"/>
              </a:ext>
            </a:extLst>
          </p:cNvPr>
          <p:cNvSpPr>
            <a:spLocks noGrp="1"/>
          </p:cNvSpPr>
          <p:nvPr>
            <p:ph idx="1"/>
          </p:nvPr>
        </p:nvSpPr>
        <p:spPr>
          <a:xfrm>
            <a:off x="2436875" y="3726352"/>
            <a:ext cx="7315200" cy="2531540"/>
          </a:xfrm>
          <a:noFill/>
        </p:spPr>
        <p:txBody>
          <a:bodyPr anchor="t">
            <a:normAutofit/>
          </a:bodyPr>
          <a:lstStyle/>
          <a:p>
            <a:pPr marL="0" indent="0" algn="ctr">
              <a:buNone/>
            </a:pPr>
            <a:r>
              <a:rPr lang="en-GB" sz="1800">
                <a:solidFill>
                  <a:schemeClr val="bg1"/>
                </a:solidFill>
                <a:ea typeface="Calibri"/>
                <a:cs typeface="Calibri"/>
              </a:rPr>
              <a:t> </a:t>
            </a:r>
            <a:r>
              <a:rPr lang="en-GB" sz="2400">
                <a:solidFill>
                  <a:schemeClr val="bg1"/>
                </a:solidFill>
                <a:ea typeface="Calibri"/>
                <a:cs typeface="Calibri"/>
              </a:rPr>
              <a:t> Developing  Creative Confidence.</a:t>
            </a:r>
            <a:endParaRPr lang="en-US" sz="2400">
              <a:solidFill>
                <a:schemeClr val="bg1"/>
              </a:solidFill>
            </a:endParaRPr>
          </a:p>
          <a:p>
            <a:pPr marL="0" indent="0" algn="ctr">
              <a:buNone/>
            </a:pPr>
            <a:r>
              <a:rPr lang="en-GB" sz="1800">
                <a:solidFill>
                  <a:schemeClr val="bg1"/>
                </a:solidFill>
                <a:cs typeface="Calibri"/>
              </a:rPr>
              <a:t>Pursuing personal passions, ideas, goals, being self-loyal, never to let nothing or no one make me give up, taking any project to the end, regardless of  whether the result is good or bad, it helps in my opinion to develop creative confidence.</a:t>
            </a:r>
          </a:p>
        </p:txBody>
      </p:sp>
    </p:spTree>
    <p:extLst>
      <p:ext uri="{BB962C8B-B14F-4D97-AF65-F5344CB8AC3E}">
        <p14:creationId xmlns:p14="http://schemas.microsoft.com/office/powerpoint/2010/main" val="2834432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5AF4A6-3ED2-32FE-40E2-BE97E3BD45C9}"/>
              </a:ext>
            </a:extLst>
          </p:cNvPr>
          <p:cNvSpPr>
            <a:spLocks noGrp="1"/>
          </p:cNvSpPr>
          <p:nvPr>
            <p:ph type="title"/>
          </p:nvPr>
        </p:nvSpPr>
        <p:spPr>
          <a:xfrm>
            <a:off x="2436875" y="630935"/>
            <a:ext cx="7315200" cy="2912366"/>
          </a:xfrm>
          <a:noFill/>
        </p:spPr>
        <p:txBody>
          <a:bodyPr anchor="b">
            <a:normAutofit/>
          </a:bodyPr>
          <a:lstStyle/>
          <a:p>
            <a:pPr algn="ctr"/>
            <a:r>
              <a:rPr lang="en-GB" sz="4800" b="1" i="1">
                <a:solidFill>
                  <a:schemeClr val="bg1"/>
                </a:solidFill>
                <a:cs typeface="Calibri Light"/>
              </a:rPr>
              <a:t>Task 2:</a:t>
            </a:r>
            <a:br>
              <a:rPr lang="en-GB" sz="4800" b="1" i="1">
                <a:cs typeface="Calibri Light"/>
              </a:rPr>
            </a:br>
            <a:r>
              <a:rPr lang="en-GB" sz="4800" b="1" i="1">
                <a:solidFill>
                  <a:schemeClr val="bg1"/>
                </a:solidFill>
                <a:cs typeface="Calibri Light"/>
              </a:rPr>
              <a:t>Unit 2-Topic 2</a:t>
            </a:r>
            <a:br>
              <a:rPr lang="en-GB" sz="4800" b="1" i="1">
                <a:solidFill>
                  <a:schemeClr val="bg1"/>
                </a:solidFill>
                <a:cs typeface="Calibri Light"/>
              </a:rPr>
            </a:br>
            <a:r>
              <a:rPr lang="en-GB" sz="4800" b="1" i="1">
                <a:solidFill>
                  <a:schemeClr val="bg1"/>
                </a:solidFill>
                <a:cs typeface="Calibri Light"/>
              </a:rPr>
              <a:t>(Storytelling)</a:t>
            </a:r>
          </a:p>
        </p:txBody>
      </p:sp>
      <p:sp>
        <p:nvSpPr>
          <p:cNvPr id="43"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5"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FB85D4FC-D12A-64DF-227D-1314201D02CD}"/>
              </a:ext>
            </a:extLst>
          </p:cNvPr>
          <p:cNvSpPr>
            <a:spLocks noGrp="1"/>
          </p:cNvSpPr>
          <p:nvPr>
            <p:ph idx="1"/>
          </p:nvPr>
        </p:nvSpPr>
        <p:spPr>
          <a:xfrm>
            <a:off x="2436875" y="3726352"/>
            <a:ext cx="7315200" cy="2531540"/>
          </a:xfrm>
          <a:noFill/>
        </p:spPr>
        <p:txBody>
          <a:bodyPr anchor="t">
            <a:normAutofit/>
          </a:bodyPr>
          <a:lstStyle/>
          <a:p>
            <a:pPr marL="0" indent="0" algn="ctr">
              <a:buNone/>
            </a:pPr>
            <a:r>
              <a:rPr lang="en-GB" sz="2400">
                <a:solidFill>
                  <a:schemeClr val="bg1"/>
                </a:solidFill>
                <a:cs typeface="Calibri"/>
              </a:rPr>
              <a:t>Stories and why we tell them.</a:t>
            </a:r>
          </a:p>
          <a:p>
            <a:pPr marL="0" indent="0" algn="ctr">
              <a:buNone/>
            </a:pPr>
            <a:r>
              <a:rPr lang="en-GB" sz="1800">
                <a:solidFill>
                  <a:schemeClr val="bg1"/>
                </a:solidFill>
                <a:cs typeface="Calibri"/>
              </a:rPr>
              <a:t>Reading about this topic I've learned that we tell stories because from each story we can learn new things ,develop new skills, educate us in different subjects.</a:t>
            </a:r>
          </a:p>
          <a:p>
            <a:pPr marL="0" indent="0" algn="ctr">
              <a:buNone/>
            </a:pPr>
            <a:endParaRPr lang="en-GB" sz="1800">
              <a:solidFill>
                <a:schemeClr val="bg1"/>
              </a:solidFill>
              <a:cs typeface="Calibri"/>
            </a:endParaRPr>
          </a:p>
          <a:p>
            <a:pPr marL="0" indent="0" algn="ctr">
              <a:buNone/>
            </a:pPr>
            <a:endParaRPr lang="en-GB" sz="1800">
              <a:solidFill>
                <a:schemeClr val="bg1"/>
              </a:solidFill>
              <a:cs typeface="Calibri"/>
            </a:endParaRPr>
          </a:p>
          <a:p>
            <a:pPr marL="0" indent="0" algn="ctr">
              <a:buNone/>
            </a:pPr>
            <a:endParaRPr lang="en-GB" sz="1800">
              <a:solidFill>
                <a:schemeClr val="bg1"/>
              </a:solidFill>
              <a:cs typeface="Calibri"/>
            </a:endParaRPr>
          </a:p>
        </p:txBody>
      </p:sp>
    </p:spTree>
    <p:extLst>
      <p:ext uri="{BB962C8B-B14F-4D97-AF65-F5344CB8AC3E}">
        <p14:creationId xmlns:p14="http://schemas.microsoft.com/office/powerpoint/2010/main" val="2476099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0A978E0-0A23-60CD-B244-B13982120613}"/>
              </a:ext>
            </a:extLst>
          </p:cNvPr>
          <p:cNvSpPr>
            <a:spLocks noGrp="1"/>
          </p:cNvSpPr>
          <p:nvPr>
            <p:ph type="title"/>
          </p:nvPr>
        </p:nvSpPr>
        <p:spPr>
          <a:xfrm>
            <a:off x="2436875" y="630935"/>
            <a:ext cx="7315200" cy="2912366"/>
          </a:xfrm>
          <a:noFill/>
        </p:spPr>
        <p:txBody>
          <a:bodyPr anchor="b">
            <a:normAutofit/>
          </a:bodyPr>
          <a:lstStyle/>
          <a:p>
            <a:pPr algn="ctr"/>
            <a:r>
              <a:rPr lang="en-GB" sz="4800" b="1" i="1">
                <a:solidFill>
                  <a:schemeClr val="bg1"/>
                </a:solidFill>
                <a:cs typeface="Calibri Light"/>
              </a:rPr>
              <a:t>Task</a:t>
            </a:r>
            <a:r>
              <a:rPr lang="en-GB" sz="4800" i="1">
                <a:solidFill>
                  <a:schemeClr val="bg1"/>
                </a:solidFill>
                <a:cs typeface="Calibri Light"/>
              </a:rPr>
              <a:t> </a:t>
            </a:r>
            <a:r>
              <a:rPr lang="en-GB" sz="4800" b="1" i="1">
                <a:solidFill>
                  <a:schemeClr val="bg1"/>
                </a:solidFill>
                <a:cs typeface="Calibri Light"/>
              </a:rPr>
              <a:t>2:</a:t>
            </a:r>
            <a:br>
              <a:rPr lang="en-GB" sz="4800" i="1">
                <a:cs typeface="Calibri Light"/>
              </a:rPr>
            </a:br>
            <a:r>
              <a:rPr lang="en-GB" sz="4800" b="1" i="1">
                <a:solidFill>
                  <a:schemeClr val="bg1"/>
                </a:solidFill>
                <a:cs typeface="Calibri Light"/>
              </a:rPr>
              <a:t>Unit 2-Topic 2</a:t>
            </a:r>
            <a:br>
              <a:rPr lang="en-GB" sz="4800" b="1" i="1">
                <a:solidFill>
                  <a:schemeClr val="bg1"/>
                </a:solidFill>
                <a:cs typeface="Calibri Light"/>
              </a:rPr>
            </a:br>
            <a:r>
              <a:rPr lang="en-GB" sz="4800" b="1" i="1">
                <a:solidFill>
                  <a:schemeClr val="bg1"/>
                </a:solidFill>
                <a:cs typeface="Calibri Light"/>
              </a:rPr>
              <a:t>(Storytelling)</a:t>
            </a:r>
            <a:endParaRPr lang="en-US" sz="4800" b="1" i="1">
              <a:solidFill>
                <a:schemeClr val="bg1"/>
              </a:solidFill>
              <a:cs typeface="Calibri Light"/>
            </a:endParaRPr>
          </a:p>
        </p:txBody>
      </p:sp>
      <p:sp>
        <p:nvSpPr>
          <p:cNvPr id="9"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9"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DD5A95AC-AEFA-D678-C899-D6EEB6CC82C4}"/>
              </a:ext>
            </a:extLst>
          </p:cNvPr>
          <p:cNvSpPr>
            <a:spLocks noGrp="1"/>
          </p:cNvSpPr>
          <p:nvPr>
            <p:ph idx="1"/>
          </p:nvPr>
        </p:nvSpPr>
        <p:spPr>
          <a:xfrm>
            <a:off x="2436875" y="3726352"/>
            <a:ext cx="7315200" cy="2531540"/>
          </a:xfrm>
          <a:noFill/>
        </p:spPr>
        <p:txBody>
          <a:bodyPr anchor="t">
            <a:normAutofit/>
          </a:bodyPr>
          <a:lstStyle/>
          <a:p>
            <a:pPr marL="0" indent="0" algn="ctr">
              <a:buNone/>
            </a:pPr>
            <a:r>
              <a:rPr lang="en-GB" sz="2400">
                <a:solidFill>
                  <a:schemeClr val="bg1"/>
                </a:solidFill>
                <a:cs typeface="Calibri" panose="020F0502020204030204"/>
              </a:rPr>
              <a:t>Spotting competencies in stories.</a:t>
            </a:r>
          </a:p>
          <a:p>
            <a:pPr marL="0" indent="0" algn="ctr">
              <a:buNone/>
            </a:pPr>
            <a:r>
              <a:rPr lang="en-GB" sz="1800">
                <a:solidFill>
                  <a:schemeClr val="bg1"/>
                </a:solidFill>
                <a:cs typeface="Calibri" panose="020F0502020204030204"/>
              </a:rPr>
              <a:t>By listening very carefully to each story, or by reading a story with attention, I can spot creative thought, empathy, vision, creativity, clear speech, and much more.</a:t>
            </a:r>
          </a:p>
          <a:p>
            <a:pPr marL="0" indent="0" algn="ctr">
              <a:buNone/>
            </a:pPr>
            <a:endParaRPr lang="en-GB" sz="1800">
              <a:solidFill>
                <a:schemeClr val="bg1"/>
              </a:solidFill>
              <a:cs typeface="Calibri" panose="020F0502020204030204"/>
            </a:endParaRPr>
          </a:p>
        </p:txBody>
      </p:sp>
    </p:spTree>
    <p:extLst>
      <p:ext uri="{BB962C8B-B14F-4D97-AF65-F5344CB8AC3E}">
        <p14:creationId xmlns:p14="http://schemas.microsoft.com/office/powerpoint/2010/main" val="1464944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F00A4F2-9CB9-0E21-15FB-C9EB56D3C3DB}"/>
              </a:ext>
            </a:extLst>
          </p:cNvPr>
          <p:cNvSpPr>
            <a:spLocks noGrp="1"/>
          </p:cNvSpPr>
          <p:nvPr>
            <p:ph type="title"/>
          </p:nvPr>
        </p:nvSpPr>
        <p:spPr>
          <a:xfrm>
            <a:off x="2436875" y="630935"/>
            <a:ext cx="7315200" cy="2912366"/>
          </a:xfrm>
          <a:noFill/>
        </p:spPr>
        <p:txBody>
          <a:bodyPr anchor="b">
            <a:normAutofit/>
          </a:bodyPr>
          <a:lstStyle/>
          <a:p>
            <a:pPr algn="ctr"/>
            <a:r>
              <a:rPr lang="en-GB" sz="4800" b="1" i="1">
                <a:solidFill>
                  <a:schemeClr val="bg1"/>
                </a:solidFill>
                <a:cs typeface="Calibri Light"/>
              </a:rPr>
              <a:t>Task 2:</a:t>
            </a:r>
            <a:br>
              <a:rPr lang="en-GB" sz="4800" b="1" i="1">
                <a:solidFill>
                  <a:schemeClr val="bg1"/>
                </a:solidFill>
                <a:cs typeface="Calibri Light"/>
              </a:rPr>
            </a:br>
            <a:r>
              <a:rPr lang="en-GB" sz="4800" b="1" i="1">
                <a:solidFill>
                  <a:schemeClr val="bg1"/>
                </a:solidFill>
                <a:cs typeface="Calibri Light"/>
              </a:rPr>
              <a:t>Unit 2-Topic 2</a:t>
            </a:r>
            <a:br>
              <a:rPr lang="en-GB" sz="4800" b="1" i="1">
                <a:solidFill>
                  <a:schemeClr val="bg1"/>
                </a:solidFill>
                <a:cs typeface="Calibri Light"/>
              </a:rPr>
            </a:br>
            <a:r>
              <a:rPr lang="en-GB" sz="4800" b="1" i="1">
                <a:solidFill>
                  <a:schemeClr val="bg1"/>
                </a:solidFill>
                <a:cs typeface="Calibri Light"/>
              </a:rPr>
              <a:t>(Storytelling)</a:t>
            </a:r>
            <a:endParaRPr lang="en-GB" sz="4800">
              <a:solidFill>
                <a:schemeClr val="bg1"/>
              </a:solidFill>
              <a:cs typeface="Calibri Light"/>
            </a:endParaRPr>
          </a:p>
          <a:p>
            <a:pPr algn="ctr"/>
            <a:endParaRPr lang="en-GB" sz="4800">
              <a:solidFill>
                <a:schemeClr val="bg1"/>
              </a:solidFill>
              <a:cs typeface="Calibri Light"/>
            </a:endParaRPr>
          </a:p>
        </p:txBody>
      </p:sp>
      <p:sp>
        <p:nvSpPr>
          <p:cNvPr id="9"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9"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04633ED2-A438-0EF2-3F5E-3AB39987D1B8}"/>
              </a:ext>
            </a:extLst>
          </p:cNvPr>
          <p:cNvSpPr>
            <a:spLocks noGrp="1"/>
          </p:cNvSpPr>
          <p:nvPr>
            <p:ph idx="1"/>
          </p:nvPr>
        </p:nvSpPr>
        <p:spPr>
          <a:xfrm>
            <a:off x="2436875" y="3726352"/>
            <a:ext cx="7315200" cy="2531540"/>
          </a:xfrm>
          <a:noFill/>
        </p:spPr>
        <p:txBody>
          <a:bodyPr anchor="t">
            <a:normAutofit/>
          </a:bodyPr>
          <a:lstStyle/>
          <a:p>
            <a:pPr marL="0" indent="0" algn="ctr">
              <a:buNone/>
            </a:pPr>
            <a:r>
              <a:rPr lang="en-GB" sz="2400">
                <a:solidFill>
                  <a:schemeClr val="bg1"/>
                </a:solidFill>
                <a:cs typeface="Calibri"/>
              </a:rPr>
              <a:t>Creating our own competency story.</a:t>
            </a:r>
          </a:p>
          <a:p>
            <a:pPr marL="0" indent="0" algn="ctr">
              <a:buNone/>
            </a:pPr>
            <a:r>
              <a:rPr lang="en-GB" sz="1800">
                <a:solidFill>
                  <a:schemeClr val="bg1"/>
                </a:solidFill>
                <a:cs typeface="Calibri"/>
              </a:rPr>
              <a:t>By creating my own story, I plan to teach and share my knowledge to  others, and make them more aware about human potential, to help them improve their qualities in different areas, to help them increase their self-confidence.</a:t>
            </a:r>
          </a:p>
          <a:p>
            <a:pPr marL="0" indent="0" algn="ctr">
              <a:buNone/>
            </a:pPr>
            <a:endParaRPr lang="en-GB" sz="1800">
              <a:solidFill>
                <a:schemeClr val="bg1"/>
              </a:solidFill>
              <a:cs typeface="Calibri"/>
            </a:endParaRPr>
          </a:p>
        </p:txBody>
      </p:sp>
    </p:spTree>
    <p:extLst>
      <p:ext uri="{BB962C8B-B14F-4D97-AF65-F5344CB8AC3E}">
        <p14:creationId xmlns:p14="http://schemas.microsoft.com/office/powerpoint/2010/main" val="1014030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F3C14E1-FAE8-5763-D2CC-AB361F1540AC}"/>
              </a:ext>
            </a:extLst>
          </p:cNvPr>
          <p:cNvSpPr>
            <a:spLocks noGrp="1"/>
          </p:cNvSpPr>
          <p:nvPr>
            <p:ph type="title"/>
          </p:nvPr>
        </p:nvSpPr>
        <p:spPr>
          <a:xfrm>
            <a:off x="2436875" y="630935"/>
            <a:ext cx="7315200" cy="2912366"/>
          </a:xfrm>
          <a:noFill/>
        </p:spPr>
        <p:txBody>
          <a:bodyPr anchor="b">
            <a:normAutofit/>
          </a:bodyPr>
          <a:lstStyle/>
          <a:p>
            <a:pPr algn="ctr"/>
            <a:r>
              <a:rPr lang="en-GB" sz="4800" b="1" i="1">
                <a:solidFill>
                  <a:schemeClr val="bg1"/>
                </a:solidFill>
                <a:cs typeface="Calibri Light"/>
              </a:rPr>
              <a:t>Task 3:</a:t>
            </a:r>
            <a:br>
              <a:rPr lang="en-GB" sz="4800" b="1" i="1">
                <a:solidFill>
                  <a:schemeClr val="bg1"/>
                </a:solidFill>
                <a:cs typeface="Calibri Light"/>
              </a:rPr>
            </a:br>
            <a:r>
              <a:rPr lang="en-GB" sz="4800" b="1" i="1">
                <a:solidFill>
                  <a:schemeClr val="bg1"/>
                </a:solidFill>
                <a:cs typeface="Calibri Light"/>
              </a:rPr>
              <a:t>Unit 3-Topic 3</a:t>
            </a:r>
            <a:br>
              <a:rPr lang="en-GB" sz="4800" b="1" i="1">
                <a:solidFill>
                  <a:schemeClr val="bg1"/>
                </a:solidFill>
                <a:cs typeface="Calibri Light"/>
              </a:rPr>
            </a:br>
            <a:r>
              <a:rPr lang="en-GB" sz="4800" b="1" i="1">
                <a:solidFill>
                  <a:schemeClr val="bg1"/>
                </a:solidFill>
                <a:cs typeface="Calibri Light"/>
              </a:rPr>
              <a:t>(Telling your Story)</a:t>
            </a:r>
            <a:endParaRPr lang="en-GB" sz="4800">
              <a:solidFill>
                <a:schemeClr val="bg1"/>
              </a:solidFill>
              <a:cs typeface="Calibri Light"/>
            </a:endParaRPr>
          </a:p>
          <a:p>
            <a:pPr algn="ctr"/>
            <a:endParaRPr lang="en-GB" sz="4800">
              <a:solidFill>
                <a:schemeClr val="bg1"/>
              </a:solidFill>
              <a:cs typeface="Calibri Light"/>
            </a:endParaRPr>
          </a:p>
        </p:txBody>
      </p:sp>
      <p:sp>
        <p:nvSpPr>
          <p:cNvPr id="20"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B91E5055-03C0-C643-DE3D-E77839ED0D92}"/>
              </a:ext>
            </a:extLst>
          </p:cNvPr>
          <p:cNvSpPr>
            <a:spLocks noGrp="1"/>
          </p:cNvSpPr>
          <p:nvPr>
            <p:ph idx="1"/>
          </p:nvPr>
        </p:nvSpPr>
        <p:spPr>
          <a:xfrm>
            <a:off x="2436875" y="3726352"/>
            <a:ext cx="7315200" cy="2531540"/>
          </a:xfrm>
          <a:noFill/>
        </p:spPr>
        <p:txBody>
          <a:bodyPr anchor="t">
            <a:normAutofit/>
          </a:bodyPr>
          <a:lstStyle/>
          <a:p>
            <a:pPr marL="0" indent="0" algn="ctr">
              <a:buNone/>
            </a:pPr>
            <a:r>
              <a:rPr lang="en-GB" sz="2400">
                <a:solidFill>
                  <a:schemeClr val="bg1"/>
                </a:solidFill>
                <a:cs typeface="Calibri"/>
              </a:rPr>
              <a:t>Storytelling as a persuasive communication tool.</a:t>
            </a:r>
          </a:p>
          <a:p>
            <a:pPr marL="0" indent="0" algn="ctr">
              <a:buNone/>
            </a:pPr>
            <a:r>
              <a:rPr lang="en-GB" sz="1800">
                <a:solidFill>
                  <a:schemeClr val="bg1"/>
                </a:solidFill>
                <a:cs typeface="Calibri"/>
              </a:rPr>
              <a:t>I shall carefully examine my audience's tastes, adapt my vocabulary, and craft a story that resonates with their needs, wants, and concerns.</a:t>
            </a:r>
            <a:endParaRPr lang="en-GB" sz="2400">
              <a:solidFill>
                <a:schemeClr val="bg1"/>
              </a:solidFill>
              <a:cs typeface="Calibri"/>
            </a:endParaRPr>
          </a:p>
          <a:p>
            <a:pPr marL="0" indent="0" algn="ctr">
              <a:buNone/>
            </a:pPr>
            <a:endParaRPr lang="en-GB" sz="2400">
              <a:solidFill>
                <a:schemeClr val="bg1"/>
              </a:solidFill>
              <a:cs typeface="Calibri"/>
            </a:endParaRPr>
          </a:p>
        </p:txBody>
      </p:sp>
    </p:spTree>
    <p:extLst>
      <p:ext uri="{BB962C8B-B14F-4D97-AF65-F5344CB8AC3E}">
        <p14:creationId xmlns:p14="http://schemas.microsoft.com/office/powerpoint/2010/main" val="3690507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C893920-702B-A8CF-8CDE-9400BBA624B5}"/>
              </a:ext>
            </a:extLst>
          </p:cNvPr>
          <p:cNvSpPr>
            <a:spLocks noGrp="1"/>
          </p:cNvSpPr>
          <p:nvPr>
            <p:ph type="title"/>
          </p:nvPr>
        </p:nvSpPr>
        <p:spPr>
          <a:xfrm>
            <a:off x="2436875" y="400898"/>
            <a:ext cx="7315200" cy="2452291"/>
          </a:xfrm>
          <a:noFill/>
        </p:spPr>
        <p:txBody>
          <a:bodyPr anchor="b">
            <a:normAutofit/>
          </a:bodyPr>
          <a:lstStyle/>
          <a:p>
            <a:pPr algn="ctr"/>
            <a:r>
              <a:rPr lang="en-GB" sz="4800" b="1" i="1">
                <a:solidFill>
                  <a:schemeClr val="bg1"/>
                </a:solidFill>
                <a:cs typeface="Calibri Light"/>
              </a:rPr>
              <a:t>Task 3:</a:t>
            </a:r>
            <a:br>
              <a:rPr lang="en-GB" sz="4800" b="1" i="1">
                <a:solidFill>
                  <a:schemeClr val="bg1"/>
                </a:solidFill>
                <a:cs typeface="Calibri Light"/>
              </a:rPr>
            </a:br>
            <a:r>
              <a:rPr lang="en-GB" sz="4800" b="1" i="1">
                <a:solidFill>
                  <a:schemeClr val="bg1"/>
                </a:solidFill>
                <a:cs typeface="Calibri Light"/>
              </a:rPr>
              <a:t>Unit 3-Topic 3</a:t>
            </a:r>
            <a:br>
              <a:rPr lang="en-GB" sz="4800" b="1" i="1">
                <a:solidFill>
                  <a:schemeClr val="bg1"/>
                </a:solidFill>
                <a:cs typeface="Calibri Light"/>
              </a:rPr>
            </a:br>
            <a:r>
              <a:rPr lang="en-GB" sz="4800" b="1" i="1">
                <a:solidFill>
                  <a:schemeClr val="bg1"/>
                </a:solidFill>
                <a:cs typeface="Calibri Light"/>
              </a:rPr>
              <a:t>(Telling your Story)</a:t>
            </a:r>
            <a:endParaRPr lang="en-US">
              <a:solidFill>
                <a:schemeClr val="bg1"/>
              </a:solidFill>
            </a:endParaRPr>
          </a:p>
        </p:txBody>
      </p:sp>
      <p:sp>
        <p:nvSpPr>
          <p:cNvPr id="20"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C0E96DE0-86A7-D767-89F7-9BEE7B6A928B}"/>
              </a:ext>
            </a:extLst>
          </p:cNvPr>
          <p:cNvSpPr>
            <a:spLocks noGrp="1"/>
          </p:cNvSpPr>
          <p:nvPr>
            <p:ph idx="1"/>
          </p:nvPr>
        </p:nvSpPr>
        <p:spPr>
          <a:xfrm>
            <a:off x="2436875" y="3726352"/>
            <a:ext cx="7315200" cy="2531540"/>
          </a:xfrm>
          <a:noFill/>
        </p:spPr>
        <p:txBody>
          <a:bodyPr anchor="t">
            <a:normAutofit/>
          </a:bodyPr>
          <a:lstStyle/>
          <a:p>
            <a:pPr marL="0" indent="0" algn="ctr">
              <a:buNone/>
            </a:pPr>
            <a:r>
              <a:rPr lang="en-GB" sz="2400">
                <a:solidFill>
                  <a:schemeClr val="bg1"/>
                </a:solidFill>
                <a:cs typeface="Calibri" panose="020F0502020204030204"/>
              </a:rPr>
              <a:t>Self Confidence and Authenticity.</a:t>
            </a:r>
            <a:endParaRPr lang="en-US" sz="2400">
              <a:solidFill>
                <a:schemeClr val="bg1"/>
              </a:solidFill>
              <a:cs typeface="Calibri" panose="020F0502020204030204"/>
            </a:endParaRPr>
          </a:p>
          <a:p>
            <a:pPr marL="0" indent="0" algn="ctr">
              <a:buNone/>
            </a:pPr>
            <a:r>
              <a:rPr lang="en-GB" sz="1800">
                <a:solidFill>
                  <a:schemeClr val="bg1"/>
                </a:solidFill>
                <a:cs typeface="Calibri" panose="020F0502020204030204"/>
              </a:rPr>
              <a:t>Telling a story with confidence, conviction and honesty, can make me succeed in getting the attention of others. A good story will have an effect  on people by being  authentic.</a:t>
            </a:r>
            <a:endParaRPr lang="en-US" sz="1800">
              <a:solidFill>
                <a:schemeClr val="bg1"/>
              </a:solidFill>
              <a:cs typeface="Calibri" panose="020F0502020204030204"/>
            </a:endParaRPr>
          </a:p>
          <a:p>
            <a:pPr marL="0" indent="0" algn="ctr">
              <a:buNone/>
            </a:pPr>
            <a:endParaRPr lang="en-GB" sz="2400">
              <a:solidFill>
                <a:schemeClr val="bg1"/>
              </a:solidFill>
              <a:cs typeface="Calibri" panose="020F0502020204030204"/>
            </a:endParaRPr>
          </a:p>
          <a:p>
            <a:pPr marL="0" indent="0" algn="ctr">
              <a:buNone/>
            </a:pPr>
            <a:endParaRPr lang="en-GB" sz="1800">
              <a:solidFill>
                <a:schemeClr val="bg1"/>
              </a:solidFill>
              <a:cs typeface="Calibri" panose="020F0502020204030204"/>
            </a:endParaRPr>
          </a:p>
          <a:p>
            <a:pPr marL="0" indent="0" algn="ctr">
              <a:buNone/>
            </a:pPr>
            <a:endParaRPr lang="en-GB" sz="2400">
              <a:solidFill>
                <a:schemeClr val="bg1"/>
              </a:solidFill>
              <a:cs typeface="Calibri" panose="020F0502020204030204"/>
            </a:endParaRPr>
          </a:p>
          <a:p>
            <a:pPr marL="0" indent="0" algn="ctr">
              <a:buNone/>
            </a:pPr>
            <a:endParaRPr lang="en-GB" sz="2400">
              <a:solidFill>
                <a:schemeClr val="bg1"/>
              </a:solidFill>
              <a:cs typeface="Calibri" panose="020F0502020204030204"/>
            </a:endParaRPr>
          </a:p>
        </p:txBody>
      </p:sp>
    </p:spTree>
    <p:extLst>
      <p:ext uri="{BB962C8B-B14F-4D97-AF65-F5344CB8AC3E}">
        <p14:creationId xmlns:p14="http://schemas.microsoft.com/office/powerpoint/2010/main" val="1079185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6FBDA99-B6B0-9B64-17AA-762A7DF0870C}"/>
              </a:ext>
            </a:extLst>
          </p:cNvPr>
          <p:cNvSpPr>
            <a:spLocks noGrp="1"/>
          </p:cNvSpPr>
          <p:nvPr>
            <p:ph type="title"/>
          </p:nvPr>
        </p:nvSpPr>
        <p:spPr>
          <a:xfrm>
            <a:off x="2436875" y="630935"/>
            <a:ext cx="7315200" cy="2912366"/>
          </a:xfrm>
          <a:noFill/>
        </p:spPr>
        <p:txBody>
          <a:bodyPr anchor="b">
            <a:normAutofit/>
          </a:bodyPr>
          <a:lstStyle/>
          <a:p>
            <a:pPr algn="ctr"/>
            <a:r>
              <a:rPr lang="en-GB" sz="4800" b="1" i="1">
                <a:solidFill>
                  <a:schemeClr val="bg1"/>
                </a:solidFill>
                <a:cs typeface="Calibri Light"/>
              </a:rPr>
              <a:t>Task 3:</a:t>
            </a:r>
            <a:br>
              <a:rPr lang="en-GB" sz="4800" b="1" i="1">
                <a:solidFill>
                  <a:schemeClr val="bg1"/>
                </a:solidFill>
                <a:cs typeface="Calibri Light"/>
              </a:rPr>
            </a:br>
            <a:r>
              <a:rPr lang="en-GB" sz="4800" b="1" i="1">
                <a:solidFill>
                  <a:schemeClr val="bg1"/>
                </a:solidFill>
                <a:cs typeface="Calibri Light"/>
              </a:rPr>
              <a:t>Unit 3-Topic 3</a:t>
            </a:r>
            <a:br>
              <a:rPr lang="en-GB" sz="4800" b="1" i="1">
                <a:solidFill>
                  <a:schemeClr val="bg1"/>
                </a:solidFill>
                <a:cs typeface="Calibri Light"/>
              </a:rPr>
            </a:br>
            <a:r>
              <a:rPr lang="en-GB" sz="4800" b="1" i="1">
                <a:solidFill>
                  <a:schemeClr val="bg1"/>
                </a:solidFill>
                <a:cs typeface="Calibri Light"/>
              </a:rPr>
              <a:t>(Telling your Story)</a:t>
            </a:r>
            <a:endParaRPr lang="en-GB" sz="4800">
              <a:solidFill>
                <a:schemeClr val="bg1"/>
              </a:solidFill>
              <a:cs typeface="Calibri Light"/>
            </a:endParaRPr>
          </a:p>
          <a:p>
            <a:pPr algn="ctr"/>
            <a:endParaRPr lang="en-GB" sz="4800">
              <a:solidFill>
                <a:schemeClr val="bg1"/>
              </a:solidFill>
              <a:cs typeface="Calibri Light"/>
            </a:endParaRPr>
          </a:p>
        </p:txBody>
      </p:sp>
      <p:sp>
        <p:nvSpPr>
          <p:cNvPr id="20"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1E472B4B-6431-E653-4194-34B427A0C221}"/>
              </a:ext>
            </a:extLst>
          </p:cNvPr>
          <p:cNvSpPr>
            <a:spLocks noGrp="1"/>
          </p:cNvSpPr>
          <p:nvPr>
            <p:ph idx="1"/>
          </p:nvPr>
        </p:nvSpPr>
        <p:spPr>
          <a:xfrm>
            <a:off x="2436875" y="3726352"/>
            <a:ext cx="7315200" cy="2531540"/>
          </a:xfrm>
          <a:noFill/>
        </p:spPr>
        <p:txBody>
          <a:bodyPr anchor="t">
            <a:normAutofit/>
          </a:bodyPr>
          <a:lstStyle/>
          <a:p>
            <a:pPr marL="0" indent="0" algn="ctr">
              <a:buNone/>
            </a:pPr>
            <a:r>
              <a:rPr lang="en-GB" sz="2400">
                <a:solidFill>
                  <a:schemeClr val="bg1"/>
                </a:solidFill>
                <a:cs typeface="Calibri"/>
              </a:rPr>
              <a:t>Preparing a strong presentation.</a:t>
            </a:r>
          </a:p>
          <a:p>
            <a:pPr marL="0" indent="0" algn="ctr">
              <a:buNone/>
            </a:pPr>
            <a:r>
              <a:rPr lang="en-GB" sz="1800">
                <a:solidFill>
                  <a:schemeClr val="bg1"/>
                </a:solidFill>
                <a:cs typeface="Calibri" panose="020F0502020204030204"/>
              </a:rPr>
              <a:t>Presentations depend on careful planning, organization and execution. A presentation needs to have a good structure, so that we have a flow.</a:t>
            </a:r>
          </a:p>
        </p:txBody>
      </p:sp>
    </p:spTree>
    <p:extLst>
      <p:ext uri="{BB962C8B-B14F-4D97-AF65-F5344CB8AC3E}">
        <p14:creationId xmlns:p14="http://schemas.microsoft.com/office/powerpoint/2010/main" val="4038893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0EF883D-7677-78BA-9CCF-C02ADD90DF60}"/>
              </a:ext>
            </a:extLst>
          </p:cNvPr>
          <p:cNvSpPr>
            <a:spLocks noGrp="1"/>
          </p:cNvSpPr>
          <p:nvPr>
            <p:ph type="title"/>
          </p:nvPr>
        </p:nvSpPr>
        <p:spPr>
          <a:xfrm>
            <a:off x="2436875" y="587803"/>
            <a:ext cx="7272068" cy="2854855"/>
          </a:xfrm>
          <a:noFill/>
        </p:spPr>
        <p:txBody>
          <a:bodyPr anchor="b">
            <a:normAutofit/>
          </a:bodyPr>
          <a:lstStyle/>
          <a:p>
            <a:pPr algn="ctr"/>
            <a:r>
              <a:rPr lang="en-GB" sz="4800" b="1" i="1">
                <a:solidFill>
                  <a:schemeClr val="bg1"/>
                </a:solidFill>
                <a:cs typeface="Calibri Light"/>
              </a:rPr>
              <a:t>Task 4:</a:t>
            </a:r>
            <a:br>
              <a:rPr lang="en-GB" sz="4800" b="1" i="1">
                <a:solidFill>
                  <a:schemeClr val="bg1"/>
                </a:solidFill>
                <a:cs typeface="Calibri Light"/>
              </a:rPr>
            </a:br>
            <a:r>
              <a:rPr lang="en-GB" sz="4800" b="1" i="1">
                <a:solidFill>
                  <a:schemeClr val="bg1"/>
                </a:solidFill>
                <a:cs typeface="Calibri Light"/>
              </a:rPr>
              <a:t>Unit 4-Topic 1</a:t>
            </a:r>
            <a:br>
              <a:rPr lang="en-GB" sz="4800" b="1" i="1">
                <a:solidFill>
                  <a:schemeClr val="bg1"/>
                </a:solidFill>
                <a:cs typeface="Calibri Light"/>
              </a:rPr>
            </a:br>
            <a:r>
              <a:rPr lang="en-GB" sz="4800" b="1" i="1">
                <a:solidFill>
                  <a:schemeClr val="bg1"/>
                </a:solidFill>
                <a:cs typeface="Calibri Light"/>
              </a:rPr>
              <a:t> (Measuring success)</a:t>
            </a:r>
            <a:endParaRPr lang="en-GB" sz="4800">
              <a:solidFill>
                <a:schemeClr val="bg1"/>
              </a:solidFill>
              <a:cs typeface="Calibri Light"/>
            </a:endParaRPr>
          </a:p>
          <a:p>
            <a:pPr algn="ctr"/>
            <a:endParaRPr lang="en-GB" sz="4800" b="1" i="1">
              <a:solidFill>
                <a:schemeClr val="bg1"/>
              </a:solidFill>
              <a:cs typeface="Calibri Light"/>
            </a:endParaRPr>
          </a:p>
        </p:txBody>
      </p:sp>
      <p:sp>
        <p:nvSpPr>
          <p:cNvPr id="20"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652EB3B4-6B4B-5D30-368F-C96510E7D0C9}"/>
              </a:ext>
            </a:extLst>
          </p:cNvPr>
          <p:cNvSpPr>
            <a:spLocks noGrp="1"/>
          </p:cNvSpPr>
          <p:nvPr>
            <p:ph idx="1"/>
          </p:nvPr>
        </p:nvSpPr>
        <p:spPr>
          <a:xfrm>
            <a:off x="2364988" y="3424427"/>
            <a:ext cx="7401464" cy="1999579"/>
          </a:xfrm>
          <a:noFill/>
        </p:spPr>
        <p:txBody>
          <a:bodyPr anchor="t">
            <a:normAutofit/>
          </a:bodyPr>
          <a:lstStyle/>
          <a:p>
            <a:pPr marL="0" indent="0" algn="ctr">
              <a:buNone/>
            </a:pPr>
            <a:r>
              <a:rPr lang="en-GB" sz="3200">
                <a:solidFill>
                  <a:schemeClr val="bg1"/>
                </a:solidFill>
                <a:cs typeface="Calibri"/>
              </a:rPr>
              <a:t>What is success?</a:t>
            </a:r>
          </a:p>
          <a:p>
            <a:pPr marL="0" indent="0" algn="ctr">
              <a:buNone/>
            </a:pPr>
            <a:r>
              <a:rPr lang="en-GB" sz="1800">
                <a:solidFill>
                  <a:schemeClr val="bg1"/>
                </a:solidFill>
                <a:cs typeface="Calibri"/>
              </a:rPr>
              <a:t>Succes is something that each  individual has  to define for himself.  Succes depends on one's desires, on what an individual pursues, on the goals he has. SUCCES IS ACHIEVEMENT. </a:t>
            </a:r>
          </a:p>
          <a:p>
            <a:pPr marL="0" indent="0" algn="ctr">
              <a:buNone/>
            </a:pPr>
            <a:endParaRPr lang="en-GB" sz="3200">
              <a:solidFill>
                <a:schemeClr val="bg1"/>
              </a:solidFill>
              <a:cs typeface="Calibri"/>
            </a:endParaRPr>
          </a:p>
        </p:txBody>
      </p:sp>
    </p:spTree>
    <p:extLst>
      <p:ext uri="{BB962C8B-B14F-4D97-AF65-F5344CB8AC3E}">
        <p14:creationId xmlns:p14="http://schemas.microsoft.com/office/powerpoint/2010/main" val="4069666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D842C82-5CC8-1DF0-FEAA-A608763EC946}"/>
              </a:ext>
            </a:extLst>
          </p:cNvPr>
          <p:cNvSpPr>
            <a:spLocks noGrp="1"/>
          </p:cNvSpPr>
          <p:nvPr>
            <p:ph type="title"/>
          </p:nvPr>
        </p:nvSpPr>
        <p:spPr>
          <a:xfrm>
            <a:off x="2436875" y="630935"/>
            <a:ext cx="7315200" cy="2912366"/>
          </a:xfrm>
          <a:noFill/>
        </p:spPr>
        <p:txBody>
          <a:bodyPr anchor="b">
            <a:normAutofit/>
          </a:bodyPr>
          <a:lstStyle/>
          <a:p>
            <a:pPr algn="ctr"/>
            <a:r>
              <a:rPr lang="en-GB" sz="4800" b="1" i="1">
                <a:solidFill>
                  <a:schemeClr val="bg1"/>
                </a:solidFill>
                <a:cs typeface="Calibri Light"/>
              </a:rPr>
              <a:t>Task 4:</a:t>
            </a:r>
            <a:br>
              <a:rPr lang="en-GB" sz="4800" b="1" i="1">
                <a:solidFill>
                  <a:schemeClr val="bg1"/>
                </a:solidFill>
                <a:cs typeface="Calibri Light"/>
              </a:rPr>
            </a:br>
            <a:r>
              <a:rPr lang="en-GB" sz="4800" b="1" i="1">
                <a:solidFill>
                  <a:schemeClr val="bg1"/>
                </a:solidFill>
                <a:cs typeface="Calibri Light"/>
              </a:rPr>
              <a:t>Unit 4-Topic 1</a:t>
            </a:r>
            <a:br>
              <a:rPr lang="en-GB" sz="4800" b="1" i="1">
                <a:solidFill>
                  <a:schemeClr val="bg1"/>
                </a:solidFill>
                <a:cs typeface="Calibri Light"/>
              </a:rPr>
            </a:br>
            <a:r>
              <a:rPr lang="en-GB" sz="4800" b="1" i="1">
                <a:solidFill>
                  <a:schemeClr val="bg1"/>
                </a:solidFill>
                <a:cs typeface="Calibri Light"/>
              </a:rPr>
              <a:t> (Measuring success)</a:t>
            </a:r>
            <a:endParaRPr lang="en-GB" sz="4800">
              <a:solidFill>
                <a:schemeClr val="bg1"/>
              </a:solidFill>
              <a:cs typeface="Calibri Light"/>
            </a:endParaRPr>
          </a:p>
          <a:p>
            <a:pPr algn="ctr"/>
            <a:endParaRPr lang="en-GB" sz="4800">
              <a:solidFill>
                <a:schemeClr val="bg1"/>
              </a:solidFill>
              <a:cs typeface="Calibri Light"/>
            </a:endParaRPr>
          </a:p>
        </p:txBody>
      </p:sp>
      <p:sp>
        <p:nvSpPr>
          <p:cNvPr id="20"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3F896943-6580-4720-4C5E-46548A7AAAA0}"/>
              </a:ext>
            </a:extLst>
          </p:cNvPr>
          <p:cNvSpPr>
            <a:spLocks noGrp="1"/>
          </p:cNvSpPr>
          <p:nvPr>
            <p:ph idx="1"/>
          </p:nvPr>
        </p:nvSpPr>
        <p:spPr>
          <a:xfrm>
            <a:off x="2436875" y="3726352"/>
            <a:ext cx="7315200" cy="2531540"/>
          </a:xfrm>
          <a:noFill/>
        </p:spPr>
        <p:txBody>
          <a:bodyPr anchor="t">
            <a:normAutofit/>
          </a:bodyPr>
          <a:lstStyle/>
          <a:p>
            <a:pPr marL="0" indent="0" algn="ctr">
              <a:buNone/>
            </a:pPr>
            <a:r>
              <a:rPr lang="en-GB" sz="3200">
                <a:solidFill>
                  <a:schemeClr val="bg1"/>
                </a:solidFill>
                <a:cs typeface="Calibri"/>
              </a:rPr>
              <a:t>The Pygmalion effect</a:t>
            </a:r>
          </a:p>
          <a:p>
            <a:pPr marL="0" indent="0" algn="ctr">
              <a:buNone/>
            </a:pPr>
            <a:r>
              <a:rPr lang="en-GB" sz="1800">
                <a:solidFill>
                  <a:schemeClr val="bg1"/>
                </a:solidFill>
                <a:cs typeface="Calibri"/>
              </a:rPr>
              <a:t>The Pygmalion effect arises when social expectations, positive or negative, influence </a:t>
            </a:r>
            <a:r>
              <a:rPr lang="en-GB" sz="1800" err="1">
                <a:solidFill>
                  <a:schemeClr val="bg1"/>
                </a:solidFill>
                <a:cs typeface="Calibri"/>
              </a:rPr>
              <a:t>behavior</a:t>
            </a:r>
            <a:r>
              <a:rPr lang="en-GB" sz="1800">
                <a:solidFill>
                  <a:schemeClr val="bg1"/>
                </a:solidFill>
                <a:cs typeface="Calibri"/>
              </a:rPr>
              <a:t> and outcomes. It suggests that we can do better when more is expected from us.</a:t>
            </a:r>
            <a:endParaRPr lang="en-GB" sz="3200">
              <a:solidFill>
                <a:schemeClr val="bg1"/>
              </a:solidFill>
              <a:cs typeface="Calibri"/>
            </a:endParaRPr>
          </a:p>
        </p:txBody>
      </p:sp>
    </p:spTree>
    <p:extLst>
      <p:ext uri="{BB962C8B-B14F-4D97-AF65-F5344CB8AC3E}">
        <p14:creationId xmlns:p14="http://schemas.microsoft.com/office/powerpoint/2010/main" val="842753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39BD4D-999A-2EE9-4D78-5389C2A8F5EC}"/>
              </a:ext>
            </a:extLst>
          </p:cNvPr>
          <p:cNvSpPr>
            <a:spLocks noGrp="1"/>
          </p:cNvSpPr>
          <p:nvPr>
            <p:ph type="title"/>
          </p:nvPr>
        </p:nvSpPr>
        <p:spPr>
          <a:xfrm>
            <a:off x="2436875" y="630935"/>
            <a:ext cx="7315200" cy="2912366"/>
          </a:xfrm>
          <a:noFill/>
        </p:spPr>
        <p:txBody>
          <a:bodyPr anchor="b">
            <a:normAutofit/>
          </a:bodyPr>
          <a:lstStyle/>
          <a:p>
            <a:pPr algn="ctr"/>
            <a:r>
              <a:rPr lang="en-GB" sz="4800" b="1" i="1">
                <a:solidFill>
                  <a:schemeClr val="bg1"/>
                </a:solidFill>
                <a:cs typeface="Calibri Light"/>
              </a:rPr>
              <a:t>Task 4:</a:t>
            </a:r>
            <a:br>
              <a:rPr lang="en-GB" sz="4800" b="1" i="1">
                <a:solidFill>
                  <a:schemeClr val="bg1"/>
                </a:solidFill>
                <a:cs typeface="Calibri Light"/>
              </a:rPr>
            </a:br>
            <a:r>
              <a:rPr lang="en-GB" sz="4800" b="1" i="1">
                <a:solidFill>
                  <a:schemeClr val="bg1"/>
                </a:solidFill>
                <a:cs typeface="Calibri Light"/>
              </a:rPr>
              <a:t>Unit 4-Topic 1</a:t>
            </a:r>
            <a:br>
              <a:rPr lang="en-GB" sz="4800" b="1" i="1">
                <a:solidFill>
                  <a:schemeClr val="bg1"/>
                </a:solidFill>
                <a:cs typeface="Calibri Light"/>
              </a:rPr>
            </a:br>
            <a:r>
              <a:rPr lang="en-GB" sz="4800" b="1" i="1">
                <a:solidFill>
                  <a:schemeClr val="bg1"/>
                </a:solidFill>
                <a:cs typeface="Calibri Light"/>
              </a:rPr>
              <a:t> (Measuring success)</a:t>
            </a:r>
            <a:endParaRPr lang="en-GB" sz="4800">
              <a:solidFill>
                <a:schemeClr val="bg1"/>
              </a:solidFill>
              <a:cs typeface="Calibri Light"/>
            </a:endParaRPr>
          </a:p>
          <a:p>
            <a:pPr algn="ctr"/>
            <a:endParaRPr lang="en-GB" sz="4800">
              <a:solidFill>
                <a:schemeClr val="bg1"/>
              </a:solidFill>
              <a:cs typeface="Calibri Light"/>
            </a:endParaRPr>
          </a:p>
        </p:txBody>
      </p:sp>
      <p:sp>
        <p:nvSpPr>
          <p:cNvPr id="20" name="Rectangle 19">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6BF33C39-D9B6-A896-234B-659CCA7AB9F9}"/>
              </a:ext>
            </a:extLst>
          </p:cNvPr>
          <p:cNvSpPr>
            <a:spLocks noGrp="1"/>
          </p:cNvSpPr>
          <p:nvPr>
            <p:ph idx="1"/>
          </p:nvPr>
        </p:nvSpPr>
        <p:spPr>
          <a:xfrm>
            <a:off x="2436875" y="3726352"/>
            <a:ext cx="7315200" cy="2531540"/>
          </a:xfrm>
          <a:noFill/>
        </p:spPr>
        <p:txBody>
          <a:bodyPr anchor="t">
            <a:normAutofit/>
          </a:bodyPr>
          <a:lstStyle/>
          <a:p>
            <a:pPr marL="0" indent="0" algn="ctr">
              <a:buNone/>
            </a:pPr>
            <a:r>
              <a:rPr lang="en-GB" sz="3200">
                <a:solidFill>
                  <a:schemeClr val="bg1"/>
                </a:solidFill>
                <a:cs typeface="Calibri"/>
              </a:rPr>
              <a:t>Success and Wellbeing</a:t>
            </a:r>
          </a:p>
          <a:p>
            <a:pPr marL="0" indent="0" algn="ctr">
              <a:buNone/>
            </a:pPr>
            <a:r>
              <a:rPr lang="en-GB" sz="1800">
                <a:solidFill>
                  <a:schemeClr val="bg1"/>
                </a:solidFill>
                <a:cs typeface="Calibri"/>
              </a:rPr>
              <a:t>By prioritizing my health while juggling work and personal goals, heaving strong relationships, keeping my mind and soul healthy, correlate happiness with subjective perceptions of accomplishment, are the keys to success and wellbeing.</a:t>
            </a:r>
          </a:p>
        </p:txBody>
      </p:sp>
    </p:spTree>
    <p:extLst>
      <p:ext uri="{BB962C8B-B14F-4D97-AF65-F5344CB8AC3E}">
        <p14:creationId xmlns:p14="http://schemas.microsoft.com/office/powerpoint/2010/main" val="22598562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Task 1:  Unit 1 – Topic 2  (Who am I? Sense of Self)  </vt:lpstr>
      <vt:lpstr>Task 1:  Unit 1 – Topic 2  (Who am I? Sense of Self)  </vt:lpstr>
      <vt:lpstr>Task 1:  Unit 1 – Topic 2  (Who am I? Sense of Self)</vt:lpstr>
      <vt:lpstr>Task 2: Unit 2-Topic 2 (Storytelling)</vt:lpstr>
      <vt:lpstr>Task 2: Unit 2-Topic 2 (Storytelling)</vt:lpstr>
      <vt:lpstr>Task 2: Unit 2-Topic 2 (Storytelling) </vt:lpstr>
      <vt:lpstr>Task 3: Unit 3-Topic 3 (Telling your Story) </vt:lpstr>
      <vt:lpstr>Task 3: Unit 3-Topic 3 (Telling your Story)</vt:lpstr>
      <vt:lpstr>Task 3: Unit 3-Topic 3 (Telling your Story) </vt:lpstr>
      <vt:lpstr>Task 4: Unit 4-Topic 1  (Measuring success) </vt:lpstr>
      <vt:lpstr>Task 4: Unit 4-Topic 1  (Measuring success) </vt:lpstr>
      <vt:lpstr>Task 4: Unit 4-Topic 1  (Measuring success)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2013-07-15T20:26:40Z</dcterms:created>
  <dcterms:modified xsi:type="dcterms:W3CDTF">2023-07-19T16:22:04Z</dcterms:modified>
</cp:coreProperties>
</file>