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9" r:id="rId1"/>
  </p:sldMasterIdLst>
  <p:notesMasterIdLst>
    <p:notesMasterId r:id="rId12"/>
  </p:notesMasterIdLst>
  <p:sldIdLst>
    <p:sldId id="256" r:id="rId2"/>
    <p:sldId id="265" r:id="rId3"/>
    <p:sldId id="257" r:id="rId4"/>
    <p:sldId id="259" r:id="rId5"/>
    <p:sldId id="258" r:id="rId6"/>
    <p:sldId id="261" r:id="rId7"/>
    <p:sldId id="260" r:id="rId8"/>
    <p:sldId id="262" r:id="rId9"/>
    <p:sldId id="263"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591E9A-738C-45D9-8376-FC26F08EA283}" v="27" dt="2025-11-17T07:57:36.3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065" autoAdjust="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ina Cerasela Hutanu" userId="e29d0604b9fdc9e0" providerId="LiveId" clId="{B2143015-A030-44CD-9EB9-89A82DFB8669}"/>
    <pc:docChg chg="undo custSel addSld modSld">
      <pc:chgData name="Adina Cerasela Hutanu" userId="e29d0604b9fdc9e0" providerId="LiveId" clId="{B2143015-A030-44CD-9EB9-89A82DFB8669}" dt="2025-11-17T08:08:57.334" v="117" actId="1076"/>
      <pc:docMkLst>
        <pc:docMk/>
      </pc:docMkLst>
      <pc:sldChg chg="addSp delSp modSp mod">
        <pc:chgData name="Adina Cerasela Hutanu" userId="e29d0604b9fdc9e0" providerId="LiveId" clId="{B2143015-A030-44CD-9EB9-89A82DFB8669}" dt="2025-11-17T07:23:15.238" v="11" actId="207"/>
        <pc:sldMkLst>
          <pc:docMk/>
          <pc:sldMk cId="358064771" sldId="256"/>
        </pc:sldMkLst>
        <pc:spChg chg="add mod">
          <ac:chgData name="Adina Cerasela Hutanu" userId="e29d0604b9fdc9e0" providerId="LiveId" clId="{B2143015-A030-44CD-9EB9-89A82DFB8669}" dt="2025-11-17T07:23:15.238" v="11" actId="207"/>
          <ac:spMkLst>
            <pc:docMk/>
            <pc:sldMk cId="358064771" sldId="256"/>
            <ac:spMk id="2" creationId="{4EB07E37-F93E-BE92-04BF-5E967A3904F0}"/>
          </ac:spMkLst>
        </pc:spChg>
        <pc:spChg chg="del mod">
          <ac:chgData name="Adina Cerasela Hutanu" userId="e29d0604b9fdc9e0" providerId="LiveId" clId="{B2143015-A030-44CD-9EB9-89A82DFB8669}" dt="2025-11-17T07:22:56.228" v="8" actId="21"/>
          <ac:spMkLst>
            <pc:docMk/>
            <pc:sldMk cId="358064771" sldId="256"/>
            <ac:spMk id="3" creationId="{644A0AE8-22A3-44B9-15C9-86B8B11E954A}"/>
          </ac:spMkLst>
        </pc:spChg>
        <pc:spChg chg="add del mod">
          <ac:chgData name="Adina Cerasela Hutanu" userId="e29d0604b9fdc9e0" providerId="LiveId" clId="{B2143015-A030-44CD-9EB9-89A82DFB8669}" dt="2025-11-17T07:23:01.658" v="9" actId="21"/>
          <ac:spMkLst>
            <pc:docMk/>
            <pc:sldMk cId="358064771" sldId="256"/>
            <ac:spMk id="6" creationId="{EEEB1B10-35AA-4158-3DAB-4C0482A9446F}"/>
          </ac:spMkLst>
        </pc:spChg>
      </pc:sldChg>
      <pc:sldChg chg="addSp delSp modSp mod setBg">
        <pc:chgData name="Adina Cerasela Hutanu" userId="e29d0604b9fdc9e0" providerId="LiveId" clId="{B2143015-A030-44CD-9EB9-89A82DFB8669}" dt="2025-11-17T07:47:49.097" v="59" actId="14100"/>
        <pc:sldMkLst>
          <pc:docMk/>
          <pc:sldMk cId="1966394058" sldId="257"/>
        </pc:sldMkLst>
        <pc:spChg chg="mod ord">
          <ac:chgData name="Adina Cerasela Hutanu" userId="e29d0604b9fdc9e0" providerId="LiveId" clId="{B2143015-A030-44CD-9EB9-89A82DFB8669}" dt="2025-11-17T07:47:39.459" v="56" actId="26606"/>
          <ac:spMkLst>
            <pc:docMk/>
            <pc:sldMk cId="1966394058" sldId="257"/>
            <ac:spMk id="3" creationId="{AEF46332-252D-5A1F-2070-68C57212A0A1}"/>
          </ac:spMkLst>
        </pc:spChg>
        <pc:spChg chg="mod">
          <ac:chgData name="Adina Cerasela Hutanu" userId="e29d0604b9fdc9e0" providerId="LiveId" clId="{B2143015-A030-44CD-9EB9-89A82DFB8669}" dt="2025-11-17T07:47:46.025" v="58" actId="1076"/>
          <ac:spMkLst>
            <pc:docMk/>
            <pc:sldMk cId="1966394058" sldId="257"/>
            <ac:spMk id="5" creationId="{3DE1449F-2955-A441-9AE5-DFCF3B2069B3}"/>
          </ac:spMkLst>
        </pc:spChg>
        <pc:spChg chg="add del">
          <ac:chgData name="Adina Cerasela Hutanu" userId="e29d0604b9fdc9e0" providerId="LiveId" clId="{B2143015-A030-44CD-9EB9-89A82DFB8669}" dt="2025-11-17T07:47:39.459" v="56" actId="26606"/>
          <ac:spMkLst>
            <pc:docMk/>
            <pc:sldMk cId="1966394058" sldId="257"/>
            <ac:spMk id="1031" creationId="{E09CCB3F-DBCE-4964-9E34-8C5DE80EF4B5}"/>
          </ac:spMkLst>
        </pc:spChg>
        <pc:spChg chg="add del">
          <ac:chgData name="Adina Cerasela Hutanu" userId="e29d0604b9fdc9e0" providerId="LiveId" clId="{B2143015-A030-44CD-9EB9-89A82DFB8669}" dt="2025-11-17T07:47:39.459" v="56" actId="26606"/>
          <ac:spMkLst>
            <pc:docMk/>
            <pc:sldMk cId="1966394058" sldId="257"/>
            <ac:spMk id="1033" creationId="{1DFF944F-74BA-483A-82C0-64E3AAF4AE98}"/>
          </ac:spMkLst>
        </pc:spChg>
        <pc:grpChg chg="add del">
          <ac:chgData name="Adina Cerasela Hutanu" userId="e29d0604b9fdc9e0" providerId="LiveId" clId="{B2143015-A030-44CD-9EB9-89A82DFB8669}" dt="2025-11-17T07:47:39.459" v="56" actId="26606"/>
          <ac:grpSpMkLst>
            <pc:docMk/>
            <pc:sldMk cId="1966394058" sldId="257"/>
            <ac:grpSpMk id="1035" creationId="{A9733A91-F958-4629-801A-3F6F1E09AD64}"/>
          </ac:grpSpMkLst>
        </pc:grpChg>
        <pc:picChg chg="add mod">
          <ac:chgData name="Adina Cerasela Hutanu" userId="e29d0604b9fdc9e0" providerId="LiveId" clId="{B2143015-A030-44CD-9EB9-89A82DFB8669}" dt="2025-11-17T07:47:49.097" v="59" actId="14100"/>
          <ac:picMkLst>
            <pc:docMk/>
            <pc:sldMk cId="1966394058" sldId="257"/>
            <ac:picMk id="1026" creationId="{0472E059-4E7B-D176-2D10-67F7E9845763}"/>
          </ac:picMkLst>
        </pc:picChg>
      </pc:sldChg>
      <pc:sldChg chg="modSp mod">
        <pc:chgData name="Adina Cerasela Hutanu" userId="e29d0604b9fdc9e0" providerId="LiveId" clId="{B2143015-A030-44CD-9EB9-89A82DFB8669}" dt="2025-11-17T07:53:45.151" v="73" actId="20577"/>
        <pc:sldMkLst>
          <pc:docMk/>
          <pc:sldMk cId="2564534109" sldId="259"/>
        </pc:sldMkLst>
        <pc:spChg chg="mod">
          <ac:chgData name="Adina Cerasela Hutanu" userId="e29d0604b9fdc9e0" providerId="LiveId" clId="{B2143015-A030-44CD-9EB9-89A82DFB8669}" dt="2025-11-17T07:53:45.151" v="73" actId="20577"/>
          <ac:spMkLst>
            <pc:docMk/>
            <pc:sldMk cId="2564534109" sldId="259"/>
            <ac:spMk id="3" creationId="{CFB1C308-5556-0643-256F-B735076F67EA}"/>
          </ac:spMkLst>
        </pc:spChg>
        <pc:graphicFrameChg chg="mod modGraphic">
          <ac:chgData name="Adina Cerasela Hutanu" userId="e29d0604b9fdc9e0" providerId="LiveId" clId="{B2143015-A030-44CD-9EB9-89A82DFB8669}" dt="2025-11-17T07:53:10.556" v="72" actId="20577"/>
          <ac:graphicFrameMkLst>
            <pc:docMk/>
            <pc:sldMk cId="2564534109" sldId="259"/>
            <ac:graphicFrameMk id="2" creationId="{1B2445C4-5DE4-FE37-FFE3-FDF75A01480F}"/>
          </ac:graphicFrameMkLst>
        </pc:graphicFrameChg>
      </pc:sldChg>
      <pc:sldChg chg="modSp mod">
        <pc:chgData name="Adina Cerasela Hutanu" userId="e29d0604b9fdc9e0" providerId="LiveId" clId="{B2143015-A030-44CD-9EB9-89A82DFB8669}" dt="2025-11-17T07:57:36.354" v="107"/>
        <pc:sldMkLst>
          <pc:docMk/>
          <pc:sldMk cId="2575568276" sldId="261"/>
        </pc:sldMkLst>
        <pc:graphicFrameChg chg="mod modGraphic">
          <ac:chgData name="Adina Cerasela Hutanu" userId="e29d0604b9fdc9e0" providerId="LiveId" clId="{B2143015-A030-44CD-9EB9-89A82DFB8669}" dt="2025-11-17T07:57:36.354" v="107"/>
          <ac:graphicFrameMkLst>
            <pc:docMk/>
            <pc:sldMk cId="2575568276" sldId="261"/>
            <ac:graphicFrameMk id="2" creationId="{85769C22-A791-77EC-EBA1-1D7F7ACAEC4D}"/>
          </ac:graphicFrameMkLst>
        </pc:graphicFrameChg>
      </pc:sldChg>
      <pc:sldChg chg="modSp mod">
        <pc:chgData name="Adina Cerasela Hutanu" userId="e29d0604b9fdc9e0" providerId="LiveId" clId="{B2143015-A030-44CD-9EB9-89A82DFB8669}" dt="2025-11-16T14:18:43.004" v="2" actId="27636"/>
        <pc:sldMkLst>
          <pc:docMk/>
          <pc:sldMk cId="1408412052" sldId="264"/>
        </pc:sldMkLst>
        <pc:spChg chg="mod">
          <ac:chgData name="Adina Cerasela Hutanu" userId="e29d0604b9fdc9e0" providerId="LiveId" clId="{B2143015-A030-44CD-9EB9-89A82DFB8669}" dt="2025-11-16T14:18:43.004" v="2" actId="27636"/>
          <ac:spMkLst>
            <pc:docMk/>
            <pc:sldMk cId="1408412052" sldId="264"/>
            <ac:spMk id="3" creationId="{71F0B0C6-A4F3-CBFE-23D9-BDF676B5D815}"/>
          </ac:spMkLst>
        </pc:spChg>
      </pc:sldChg>
      <pc:sldChg chg="addSp delSp modSp new mod">
        <pc:chgData name="Adina Cerasela Hutanu" userId="e29d0604b9fdc9e0" providerId="LiveId" clId="{B2143015-A030-44CD-9EB9-89A82DFB8669}" dt="2025-11-17T08:08:57.334" v="117" actId="1076"/>
        <pc:sldMkLst>
          <pc:docMk/>
          <pc:sldMk cId="87900212" sldId="265"/>
        </pc:sldMkLst>
        <pc:spChg chg="mod">
          <ac:chgData name="Adina Cerasela Hutanu" userId="e29d0604b9fdc9e0" providerId="LiveId" clId="{B2143015-A030-44CD-9EB9-89A82DFB8669}" dt="2025-11-17T08:08:53.413" v="116" actId="1076"/>
          <ac:spMkLst>
            <pc:docMk/>
            <pc:sldMk cId="87900212" sldId="265"/>
            <ac:spMk id="2" creationId="{99BE62FD-75A8-1DA6-BB54-2475876D0260}"/>
          </ac:spMkLst>
        </pc:spChg>
        <pc:spChg chg="del mod">
          <ac:chgData name="Adina Cerasela Hutanu" userId="e29d0604b9fdc9e0" providerId="LiveId" clId="{B2143015-A030-44CD-9EB9-89A82DFB8669}" dt="2025-11-17T07:42:06.473" v="16" actId="22"/>
          <ac:spMkLst>
            <pc:docMk/>
            <pc:sldMk cId="87900212" sldId="265"/>
            <ac:spMk id="3" creationId="{834A7B98-03DE-D493-37D3-23D4A459F8D6}"/>
          </ac:spMkLst>
        </pc:spChg>
        <pc:spChg chg="add del mod">
          <ac:chgData name="Adina Cerasela Hutanu" userId="e29d0604b9fdc9e0" providerId="LiveId" clId="{B2143015-A030-44CD-9EB9-89A82DFB8669}" dt="2025-11-17T08:08:03.533" v="109" actId="22"/>
          <ac:spMkLst>
            <pc:docMk/>
            <pc:sldMk cId="87900212" sldId="265"/>
            <ac:spMk id="9" creationId="{8261DDBA-3ACD-4B0D-1C44-C4AA7C340D46}"/>
          </ac:spMkLst>
        </pc:spChg>
        <pc:picChg chg="add del mod ord">
          <ac:chgData name="Adina Cerasela Hutanu" userId="e29d0604b9fdc9e0" providerId="LiveId" clId="{B2143015-A030-44CD-9EB9-89A82DFB8669}" dt="2025-11-17T08:06:22.076" v="108" actId="21"/>
          <ac:picMkLst>
            <pc:docMk/>
            <pc:sldMk cId="87900212" sldId="265"/>
            <ac:picMk id="5" creationId="{32810FB7-901D-363F-8BB4-98421C85546B}"/>
          </ac:picMkLst>
        </pc:picChg>
        <pc:picChg chg="add mod">
          <ac:chgData name="Adina Cerasela Hutanu" userId="e29d0604b9fdc9e0" providerId="LiveId" clId="{B2143015-A030-44CD-9EB9-89A82DFB8669}" dt="2025-11-17T08:08:57.334" v="117" actId="1076"/>
          <ac:picMkLst>
            <pc:docMk/>
            <pc:sldMk cId="87900212" sldId="265"/>
            <ac:picMk id="7" creationId="{23F8BC3F-50B3-DA70-EE02-7E2209081C60}"/>
          </ac:picMkLst>
        </pc:picChg>
        <pc:picChg chg="add mod ord">
          <ac:chgData name="Adina Cerasela Hutanu" userId="e29d0604b9fdc9e0" providerId="LiveId" clId="{B2143015-A030-44CD-9EB9-89A82DFB8669}" dt="2025-11-17T08:08:46.001" v="115" actId="1076"/>
          <ac:picMkLst>
            <pc:docMk/>
            <pc:sldMk cId="87900212" sldId="265"/>
            <ac:picMk id="11" creationId="{AAF8D06B-56E7-1FD2-8F05-ED8FA38DE2FC}"/>
          </ac:picMkLst>
        </pc:picChg>
      </pc:sldChg>
    </pc:docChg>
  </pc:docChgLst>
  <pc:docChgLst>
    <pc:chgData name="Janat Kiconco" userId="3c12e5f348121d02" providerId="LiveId" clId="{0DF54948-338A-4BFB-BBB3-83FD57B06CBE}"/>
    <pc:docChg chg="modSld sldOrd">
      <pc:chgData name="Janat Kiconco" userId="3c12e5f348121d02" providerId="LiveId" clId="{0DF54948-338A-4BFB-BBB3-83FD57B06CBE}" dt="2025-11-17T11:10:26.864" v="1"/>
      <pc:docMkLst>
        <pc:docMk/>
      </pc:docMkLst>
      <pc:sldChg chg="ord">
        <pc:chgData name="Janat Kiconco" userId="3c12e5f348121d02" providerId="LiveId" clId="{0DF54948-338A-4BFB-BBB3-83FD57B06CBE}" dt="2025-11-17T11:10:26.864" v="1"/>
        <pc:sldMkLst>
          <pc:docMk/>
          <pc:sldMk cId="87900212" sldId="265"/>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3F8BE3-10A0-4025-88BD-E0B20BCDBFD5}"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5819EB06-D295-4D79-88C8-04BD75383869}">
      <dgm:prSet phldrT="[Text]" custT="1"/>
      <dgm:spPr/>
      <dgm:t>
        <a:bodyPr/>
        <a:lstStyle/>
        <a:p>
          <a:r>
            <a:rPr lang="en-US" sz="1800" dirty="0">
              <a:solidFill>
                <a:schemeClr val="tx1"/>
              </a:solidFill>
              <a:latin typeface="Times New Roman" panose="02020603050405020304" pitchFamily="18" charset="0"/>
              <a:cs typeface="Times New Roman" panose="02020603050405020304" pitchFamily="18" charset="0"/>
            </a:rPr>
            <a:t>Schemas </a:t>
          </a:r>
          <a:r>
            <a:rPr lang="en-GB" sz="1800" dirty="0">
              <a:solidFill>
                <a:schemeClr val="tx1"/>
              </a:solidFill>
              <a:latin typeface="Times New Roman" panose="02020603050405020304" pitchFamily="18" charset="0"/>
              <a:cs typeface="Times New Roman" panose="02020603050405020304" pitchFamily="18" charset="0"/>
            </a:rPr>
            <a:t>(Goswami, 2001)</a:t>
          </a:r>
          <a:endParaRPr lang="en-US" sz="1800" dirty="0">
            <a:solidFill>
              <a:schemeClr val="tx1"/>
            </a:solidFill>
            <a:latin typeface="Times New Roman" panose="02020603050405020304" pitchFamily="18" charset="0"/>
            <a:cs typeface="Times New Roman" panose="02020603050405020304" pitchFamily="18" charset="0"/>
          </a:endParaRPr>
        </a:p>
      </dgm:t>
    </dgm:pt>
    <dgm:pt modelId="{1A8B13B0-FA81-4F56-AFA0-788955B47194}" type="parTrans" cxnId="{B73ABC7F-4016-4A83-A5B2-3443A5D6D366}">
      <dgm:prSet/>
      <dgm:spPr/>
      <dgm:t>
        <a:bodyPr/>
        <a:lstStyle/>
        <a:p>
          <a:endParaRPr lang="en-US"/>
        </a:p>
      </dgm:t>
    </dgm:pt>
    <dgm:pt modelId="{CAAEDA00-70E6-4FB9-8684-DB45B42CC12B}" type="sibTrans" cxnId="{B73ABC7F-4016-4A83-A5B2-3443A5D6D366}">
      <dgm:prSet/>
      <dgm:spPr/>
      <dgm:t>
        <a:bodyPr/>
        <a:lstStyle/>
        <a:p>
          <a:endParaRPr lang="en-US"/>
        </a:p>
      </dgm:t>
    </dgm:pt>
    <dgm:pt modelId="{A88C1811-9F5D-4CCE-A7D2-E3D9DB4A4D41}">
      <dgm:prSet custT="1"/>
      <dgm:spPr/>
      <dgm:t>
        <a:bodyPr/>
        <a:lstStyle/>
        <a:p>
          <a:r>
            <a:rPr lang="en-US" sz="1800" dirty="0">
              <a:solidFill>
                <a:schemeClr val="tx1"/>
              </a:solidFill>
              <a:latin typeface="Times New Roman" panose="02020603050405020304" pitchFamily="18" charset="0"/>
              <a:cs typeface="Times New Roman" panose="02020603050405020304" pitchFamily="18" charset="0"/>
            </a:rPr>
            <a:t>Assimilation </a:t>
          </a:r>
          <a:r>
            <a:rPr lang="en-GB" sz="1800" dirty="0">
              <a:solidFill>
                <a:schemeClr val="tx1"/>
              </a:solidFill>
              <a:latin typeface="Times New Roman" panose="02020603050405020304" pitchFamily="18" charset="0"/>
              <a:cs typeface="Times New Roman" panose="02020603050405020304" pitchFamily="18" charset="0"/>
            </a:rPr>
            <a:t>(Berk, 2013)</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a:solidFill>
                <a:schemeClr val="bg1"/>
              </a:solidFill>
              <a:latin typeface="Times New Roman" panose="02020603050405020304" pitchFamily="18" charset="0"/>
              <a:cs typeface="Times New Roman" panose="02020603050405020304" pitchFamily="18" charset="0"/>
            </a:rPr>
            <a:t> </a:t>
          </a:r>
        </a:p>
      </dgm:t>
    </dgm:pt>
    <dgm:pt modelId="{62467765-2D88-4FD9-A557-0C1B75FE7FEA}" type="parTrans" cxnId="{51F9E0F5-A6AD-465D-8FE9-095BBA8F8195}">
      <dgm:prSet/>
      <dgm:spPr/>
      <dgm:t>
        <a:bodyPr/>
        <a:lstStyle/>
        <a:p>
          <a:endParaRPr lang="en-US"/>
        </a:p>
      </dgm:t>
    </dgm:pt>
    <dgm:pt modelId="{11CCC3AB-F8F4-4B67-8A3C-7A19FBC8BE12}" type="sibTrans" cxnId="{51F9E0F5-A6AD-465D-8FE9-095BBA8F8195}">
      <dgm:prSet/>
      <dgm:spPr/>
      <dgm:t>
        <a:bodyPr/>
        <a:lstStyle/>
        <a:p>
          <a:endParaRPr lang="en-US"/>
        </a:p>
      </dgm:t>
    </dgm:pt>
    <dgm:pt modelId="{228FF7A9-5A1C-467D-AFAD-6A240D717C1E}">
      <dgm:prSet custT="1"/>
      <dgm:spPr/>
      <dgm:t>
        <a:bodyPr/>
        <a:lstStyle/>
        <a:p>
          <a:r>
            <a:rPr lang="en-US" sz="1800" dirty="0">
              <a:solidFill>
                <a:schemeClr val="tx1"/>
              </a:solidFill>
              <a:latin typeface="Times New Roman" panose="02020603050405020304" pitchFamily="18" charset="0"/>
              <a:cs typeface="Times New Roman" panose="02020603050405020304" pitchFamily="18" charset="0"/>
            </a:rPr>
            <a:t>Accommodation </a:t>
          </a:r>
          <a:r>
            <a:rPr lang="de-DE" sz="1800" dirty="0">
              <a:solidFill>
                <a:schemeClr val="tx1"/>
              </a:solidFill>
              <a:latin typeface="Times New Roman" panose="02020603050405020304" pitchFamily="18" charset="0"/>
              <a:cs typeface="Times New Roman" panose="02020603050405020304" pitchFamily="18" charset="0"/>
            </a:rPr>
            <a:t>(Siegler, Deloache and Eisenberg, 2017)</a:t>
          </a:r>
          <a:r>
            <a:rPr lang="en-US" sz="1800" dirty="0">
              <a:solidFill>
                <a:schemeClr val="tx1"/>
              </a:solidFill>
              <a:latin typeface="Times New Roman" panose="02020603050405020304" pitchFamily="18" charset="0"/>
              <a:cs typeface="Times New Roman" panose="02020603050405020304" pitchFamily="18" charset="0"/>
            </a:rPr>
            <a:t> </a:t>
          </a:r>
        </a:p>
      </dgm:t>
    </dgm:pt>
    <dgm:pt modelId="{BD6EC7C2-FB5D-4729-AFB9-06357BDE8AC5}" type="parTrans" cxnId="{8A13D0B3-A86C-411C-8C2F-EAC756439279}">
      <dgm:prSet/>
      <dgm:spPr/>
      <dgm:t>
        <a:bodyPr/>
        <a:lstStyle/>
        <a:p>
          <a:endParaRPr lang="en-US"/>
        </a:p>
      </dgm:t>
    </dgm:pt>
    <dgm:pt modelId="{01F1720F-1C9F-4D7D-8C37-A630AC1D65EE}" type="sibTrans" cxnId="{8A13D0B3-A86C-411C-8C2F-EAC756439279}">
      <dgm:prSet/>
      <dgm:spPr/>
      <dgm:t>
        <a:bodyPr/>
        <a:lstStyle/>
        <a:p>
          <a:endParaRPr lang="en-US"/>
        </a:p>
      </dgm:t>
    </dgm:pt>
    <dgm:pt modelId="{9E25C41A-09A5-4E75-A4A6-24C88E068EE4}">
      <dgm:prSet custT="1"/>
      <dgm:spPr/>
      <dgm:t>
        <a:bodyPr/>
        <a:lstStyle/>
        <a:p>
          <a:r>
            <a:rPr lang="en-US" sz="1800" dirty="0">
              <a:solidFill>
                <a:schemeClr val="tx1"/>
              </a:solidFill>
              <a:latin typeface="Times New Roman" panose="02020603050405020304" pitchFamily="18" charset="0"/>
              <a:cs typeface="Times New Roman" panose="02020603050405020304" pitchFamily="18" charset="0"/>
            </a:rPr>
            <a:t>Equilibration </a:t>
          </a:r>
          <a:r>
            <a:rPr lang="en-GB" sz="1800" dirty="0">
              <a:solidFill>
                <a:schemeClr val="tx1"/>
              </a:solidFill>
              <a:latin typeface="Times New Roman" panose="02020603050405020304" pitchFamily="18" charset="0"/>
              <a:cs typeface="Times New Roman" panose="02020603050405020304" pitchFamily="18" charset="0"/>
            </a:rPr>
            <a:t>(Santrock, 2018)</a:t>
          </a:r>
          <a:endParaRPr lang="en-US" sz="1800" dirty="0">
            <a:solidFill>
              <a:schemeClr val="tx1"/>
            </a:solidFill>
            <a:latin typeface="Times New Roman" panose="02020603050405020304" pitchFamily="18" charset="0"/>
            <a:cs typeface="Times New Roman" panose="02020603050405020304" pitchFamily="18" charset="0"/>
          </a:endParaRPr>
        </a:p>
      </dgm:t>
    </dgm:pt>
    <dgm:pt modelId="{DD05A4CD-A7EF-4082-9991-4BB6E1A23462}" type="parTrans" cxnId="{46CD11E6-93B9-431D-89DD-983A9E179DEC}">
      <dgm:prSet/>
      <dgm:spPr/>
      <dgm:t>
        <a:bodyPr/>
        <a:lstStyle/>
        <a:p>
          <a:endParaRPr lang="en-US"/>
        </a:p>
      </dgm:t>
    </dgm:pt>
    <dgm:pt modelId="{86ACB100-2A53-42B7-B914-54CCA334965B}" type="sibTrans" cxnId="{46CD11E6-93B9-431D-89DD-983A9E179DEC}">
      <dgm:prSet/>
      <dgm:spPr/>
      <dgm:t>
        <a:bodyPr/>
        <a:lstStyle/>
        <a:p>
          <a:endParaRPr lang="en-US"/>
        </a:p>
      </dgm:t>
    </dgm:pt>
    <dgm:pt modelId="{D805B77D-78DE-45EE-9B4F-1F91F2B5AFAC}" type="pres">
      <dgm:prSet presAssocID="{CE3F8BE3-10A0-4025-88BD-E0B20BCDBFD5}" presName="Name0" presStyleCnt="0">
        <dgm:presLayoutVars>
          <dgm:dir/>
          <dgm:resizeHandles val="exact"/>
        </dgm:presLayoutVars>
      </dgm:prSet>
      <dgm:spPr/>
    </dgm:pt>
    <dgm:pt modelId="{C445FDE8-D49C-48E8-97DA-80DA051073C9}" type="pres">
      <dgm:prSet presAssocID="{5819EB06-D295-4D79-88C8-04BD75383869}" presName="node" presStyleLbl="node1" presStyleIdx="0" presStyleCnt="4">
        <dgm:presLayoutVars>
          <dgm:bulletEnabled val="1"/>
        </dgm:presLayoutVars>
      </dgm:prSet>
      <dgm:spPr/>
    </dgm:pt>
    <dgm:pt modelId="{84B3E656-ECAE-411D-80AF-4396C1FF089D}" type="pres">
      <dgm:prSet presAssocID="{CAAEDA00-70E6-4FB9-8684-DB45B42CC12B}" presName="sibTrans" presStyleLbl="sibTrans2D1" presStyleIdx="0" presStyleCnt="4"/>
      <dgm:spPr/>
    </dgm:pt>
    <dgm:pt modelId="{92BFD634-FB51-4A6E-AEE0-A91D126A9968}" type="pres">
      <dgm:prSet presAssocID="{CAAEDA00-70E6-4FB9-8684-DB45B42CC12B}" presName="connectorText" presStyleLbl="sibTrans2D1" presStyleIdx="0" presStyleCnt="4"/>
      <dgm:spPr/>
    </dgm:pt>
    <dgm:pt modelId="{E55483C4-FFB6-48BD-BAB1-F374E1934B7D}" type="pres">
      <dgm:prSet presAssocID="{A88C1811-9F5D-4CCE-A7D2-E3D9DB4A4D41}" presName="node" presStyleLbl="node1" presStyleIdx="1" presStyleCnt="4">
        <dgm:presLayoutVars>
          <dgm:bulletEnabled val="1"/>
        </dgm:presLayoutVars>
      </dgm:prSet>
      <dgm:spPr/>
    </dgm:pt>
    <dgm:pt modelId="{936E9E79-CE34-4AA7-8EE1-907974B81353}" type="pres">
      <dgm:prSet presAssocID="{11CCC3AB-F8F4-4B67-8A3C-7A19FBC8BE12}" presName="sibTrans" presStyleLbl="sibTrans2D1" presStyleIdx="1" presStyleCnt="4"/>
      <dgm:spPr/>
    </dgm:pt>
    <dgm:pt modelId="{94386DE8-4CFB-476A-B0F3-73C7A9FF00E7}" type="pres">
      <dgm:prSet presAssocID="{11CCC3AB-F8F4-4B67-8A3C-7A19FBC8BE12}" presName="connectorText" presStyleLbl="sibTrans2D1" presStyleIdx="1" presStyleCnt="4"/>
      <dgm:spPr/>
    </dgm:pt>
    <dgm:pt modelId="{FE003E2D-435D-4135-B96B-5097284252D0}" type="pres">
      <dgm:prSet presAssocID="{228FF7A9-5A1C-467D-AFAD-6A240D717C1E}" presName="node" presStyleLbl="node1" presStyleIdx="2" presStyleCnt="4" custScaleX="155333">
        <dgm:presLayoutVars>
          <dgm:bulletEnabled val="1"/>
        </dgm:presLayoutVars>
      </dgm:prSet>
      <dgm:spPr/>
    </dgm:pt>
    <dgm:pt modelId="{246D1B2C-656D-45F6-A767-6FA912EE894D}" type="pres">
      <dgm:prSet presAssocID="{01F1720F-1C9F-4D7D-8C37-A630AC1D65EE}" presName="sibTrans" presStyleLbl="sibTrans2D1" presStyleIdx="2" presStyleCnt="4"/>
      <dgm:spPr/>
    </dgm:pt>
    <dgm:pt modelId="{93E7FC59-2B73-4AA1-BCB0-3BBD4603E1AE}" type="pres">
      <dgm:prSet presAssocID="{01F1720F-1C9F-4D7D-8C37-A630AC1D65EE}" presName="connectorText" presStyleLbl="sibTrans2D1" presStyleIdx="2" presStyleCnt="4"/>
      <dgm:spPr/>
    </dgm:pt>
    <dgm:pt modelId="{F45DFD18-C203-4BF8-8571-94F6050B5821}" type="pres">
      <dgm:prSet presAssocID="{9E25C41A-09A5-4E75-A4A6-24C88E068EE4}" presName="node" presStyleLbl="node1" presStyleIdx="3" presStyleCnt="4">
        <dgm:presLayoutVars>
          <dgm:bulletEnabled val="1"/>
        </dgm:presLayoutVars>
      </dgm:prSet>
      <dgm:spPr/>
    </dgm:pt>
    <dgm:pt modelId="{2B87C8E5-5175-417C-A532-559051495D37}" type="pres">
      <dgm:prSet presAssocID="{86ACB100-2A53-42B7-B914-54CCA334965B}" presName="sibTrans" presStyleLbl="sibTrans2D1" presStyleIdx="3" presStyleCnt="4"/>
      <dgm:spPr/>
    </dgm:pt>
    <dgm:pt modelId="{6B422FE1-D4CB-445E-B973-2A91BFDE4BAD}" type="pres">
      <dgm:prSet presAssocID="{86ACB100-2A53-42B7-B914-54CCA334965B}" presName="connectorText" presStyleLbl="sibTrans2D1" presStyleIdx="3" presStyleCnt="4"/>
      <dgm:spPr/>
    </dgm:pt>
  </dgm:ptLst>
  <dgm:cxnLst>
    <dgm:cxn modelId="{AC4C533A-9987-4FF8-90DD-9619F41C79F3}" type="presOf" srcId="{CAAEDA00-70E6-4FB9-8684-DB45B42CC12B}" destId="{84B3E656-ECAE-411D-80AF-4396C1FF089D}" srcOrd="0" destOrd="0" presId="urn:microsoft.com/office/officeart/2005/8/layout/cycle7"/>
    <dgm:cxn modelId="{33B22862-06CD-49E7-B1C6-02479C593001}" type="presOf" srcId="{11CCC3AB-F8F4-4B67-8A3C-7A19FBC8BE12}" destId="{94386DE8-4CFB-476A-B0F3-73C7A9FF00E7}" srcOrd="1" destOrd="0" presId="urn:microsoft.com/office/officeart/2005/8/layout/cycle7"/>
    <dgm:cxn modelId="{C4787A6A-1290-46E9-BE4D-77425B7AB6DB}" type="presOf" srcId="{01F1720F-1C9F-4D7D-8C37-A630AC1D65EE}" destId="{246D1B2C-656D-45F6-A767-6FA912EE894D}" srcOrd="0" destOrd="0" presId="urn:microsoft.com/office/officeart/2005/8/layout/cycle7"/>
    <dgm:cxn modelId="{52980D50-E8C6-4366-AC40-12FD49BC559D}" type="presOf" srcId="{A88C1811-9F5D-4CCE-A7D2-E3D9DB4A4D41}" destId="{E55483C4-FFB6-48BD-BAB1-F374E1934B7D}" srcOrd="0" destOrd="0" presId="urn:microsoft.com/office/officeart/2005/8/layout/cycle7"/>
    <dgm:cxn modelId="{24826E73-C071-4708-8AED-1710BADD4466}" type="presOf" srcId="{CE3F8BE3-10A0-4025-88BD-E0B20BCDBFD5}" destId="{D805B77D-78DE-45EE-9B4F-1F91F2B5AFAC}" srcOrd="0" destOrd="0" presId="urn:microsoft.com/office/officeart/2005/8/layout/cycle7"/>
    <dgm:cxn modelId="{6668FE53-A577-464F-859A-69988DB1B4BF}" type="presOf" srcId="{5819EB06-D295-4D79-88C8-04BD75383869}" destId="{C445FDE8-D49C-48E8-97DA-80DA051073C9}" srcOrd="0" destOrd="0" presId="urn:microsoft.com/office/officeart/2005/8/layout/cycle7"/>
    <dgm:cxn modelId="{B73ABC7F-4016-4A83-A5B2-3443A5D6D366}" srcId="{CE3F8BE3-10A0-4025-88BD-E0B20BCDBFD5}" destId="{5819EB06-D295-4D79-88C8-04BD75383869}" srcOrd="0" destOrd="0" parTransId="{1A8B13B0-FA81-4F56-AFA0-788955B47194}" sibTransId="{CAAEDA00-70E6-4FB9-8684-DB45B42CC12B}"/>
    <dgm:cxn modelId="{9753A497-BA0F-4187-A405-035C77E96DA0}" type="presOf" srcId="{CAAEDA00-70E6-4FB9-8684-DB45B42CC12B}" destId="{92BFD634-FB51-4A6E-AEE0-A91D126A9968}" srcOrd="1" destOrd="0" presId="urn:microsoft.com/office/officeart/2005/8/layout/cycle7"/>
    <dgm:cxn modelId="{E6B4B5A7-792E-41E8-8237-6B3A1F146D68}" type="presOf" srcId="{01F1720F-1C9F-4D7D-8C37-A630AC1D65EE}" destId="{93E7FC59-2B73-4AA1-BCB0-3BBD4603E1AE}" srcOrd="1" destOrd="0" presId="urn:microsoft.com/office/officeart/2005/8/layout/cycle7"/>
    <dgm:cxn modelId="{8A13D0B3-A86C-411C-8C2F-EAC756439279}" srcId="{CE3F8BE3-10A0-4025-88BD-E0B20BCDBFD5}" destId="{228FF7A9-5A1C-467D-AFAD-6A240D717C1E}" srcOrd="2" destOrd="0" parTransId="{BD6EC7C2-FB5D-4729-AFB9-06357BDE8AC5}" sibTransId="{01F1720F-1C9F-4D7D-8C37-A630AC1D65EE}"/>
    <dgm:cxn modelId="{ABE199B7-197E-48BA-8C46-B0ADD11B488D}" type="presOf" srcId="{228FF7A9-5A1C-467D-AFAD-6A240D717C1E}" destId="{FE003E2D-435D-4135-B96B-5097284252D0}" srcOrd="0" destOrd="0" presId="urn:microsoft.com/office/officeart/2005/8/layout/cycle7"/>
    <dgm:cxn modelId="{408C92BB-778F-47F8-849F-A6091FA610DB}" type="presOf" srcId="{86ACB100-2A53-42B7-B914-54CCA334965B}" destId="{6B422FE1-D4CB-445E-B973-2A91BFDE4BAD}" srcOrd="1" destOrd="0" presId="urn:microsoft.com/office/officeart/2005/8/layout/cycle7"/>
    <dgm:cxn modelId="{C40F36C0-D9AF-4EBF-95C6-5C61EBDD6F2C}" type="presOf" srcId="{11CCC3AB-F8F4-4B67-8A3C-7A19FBC8BE12}" destId="{936E9E79-CE34-4AA7-8EE1-907974B81353}" srcOrd="0" destOrd="0" presId="urn:microsoft.com/office/officeart/2005/8/layout/cycle7"/>
    <dgm:cxn modelId="{1ECCF0D1-DDBF-4B8D-B7BC-175A54D97E1B}" type="presOf" srcId="{9E25C41A-09A5-4E75-A4A6-24C88E068EE4}" destId="{F45DFD18-C203-4BF8-8571-94F6050B5821}" srcOrd="0" destOrd="0" presId="urn:microsoft.com/office/officeart/2005/8/layout/cycle7"/>
    <dgm:cxn modelId="{46CD11E6-93B9-431D-89DD-983A9E179DEC}" srcId="{CE3F8BE3-10A0-4025-88BD-E0B20BCDBFD5}" destId="{9E25C41A-09A5-4E75-A4A6-24C88E068EE4}" srcOrd="3" destOrd="0" parTransId="{DD05A4CD-A7EF-4082-9991-4BB6E1A23462}" sibTransId="{86ACB100-2A53-42B7-B914-54CCA334965B}"/>
    <dgm:cxn modelId="{2D50DEEF-3C56-49D3-8978-1D4FAAE51191}" type="presOf" srcId="{86ACB100-2A53-42B7-B914-54CCA334965B}" destId="{2B87C8E5-5175-417C-A532-559051495D37}" srcOrd="0" destOrd="0" presId="urn:microsoft.com/office/officeart/2005/8/layout/cycle7"/>
    <dgm:cxn modelId="{51F9E0F5-A6AD-465D-8FE9-095BBA8F8195}" srcId="{CE3F8BE3-10A0-4025-88BD-E0B20BCDBFD5}" destId="{A88C1811-9F5D-4CCE-A7D2-E3D9DB4A4D41}" srcOrd="1" destOrd="0" parTransId="{62467765-2D88-4FD9-A557-0C1B75FE7FEA}" sibTransId="{11CCC3AB-F8F4-4B67-8A3C-7A19FBC8BE12}"/>
    <dgm:cxn modelId="{651D47C7-0427-4350-BAC6-26D9EACBAB71}" type="presParOf" srcId="{D805B77D-78DE-45EE-9B4F-1F91F2B5AFAC}" destId="{C445FDE8-D49C-48E8-97DA-80DA051073C9}" srcOrd="0" destOrd="0" presId="urn:microsoft.com/office/officeart/2005/8/layout/cycle7"/>
    <dgm:cxn modelId="{12EE7ED1-FF72-4996-92BE-4B839B0F5DEE}" type="presParOf" srcId="{D805B77D-78DE-45EE-9B4F-1F91F2B5AFAC}" destId="{84B3E656-ECAE-411D-80AF-4396C1FF089D}" srcOrd="1" destOrd="0" presId="urn:microsoft.com/office/officeart/2005/8/layout/cycle7"/>
    <dgm:cxn modelId="{E4977EAA-145A-4114-8CEB-10F2D5DD9343}" type="presParOf" srcId="{84B3E656-ECAE-411D-80AF-4396C1FF089D}" destId="{92BFD634-FB51-4A6E-AEE0-A91D126A9968}" srcOrd="0" destOrd="0" presId="urn:microsoft.com/office/officeart/2005/8/layout/cycle7"/>
    <dgm:cxn modelId="{FFCB110E-28E7-4A76-8150-B58A2BF351B6}" type="presParOf" srcId="{D805B77D-78DE-45EE-9B4F-1F91F2B5AFAC}" destId="{E55483C4-FFB6-48BD-BAB1-F374E1934B7D}" srcOrd="2" destOrd="0" presId="urn:microsoft.com/office/officeart/2005/8/layout/cycle7"/>
    <dgm:cxn modelId="{138568C0-1FF7-45A2-B6E0-04D8375D8A60}" type="presParOf" srcId="{D805B77D-78DE-45EE-9B4F-1F91F2B5AFAC}" destId="{936E9E79-CE34-4AA7-8EE1-907974B81353}" srcOrd="3" destOrd="0" presId="urn:microsoft.com/office/officeart/2005/8/layout/cycle7"/>
    <dgm:cxn modelId="{900D4B90-919F-49C5-98C2-818B0773856B}" type="presParOf" srcId="{936E9E79-CE34-4AA7-8EE1-907974B81353}" destId="{94386DE8-4CFB-476A-B0F3-73C7A9FF00E7}" srcOrd="0" destOrd="0" presId="urn:microsoft.com/office/officeart/2005/8/layout/cycle7"/>
    <dgm:cxn modelId="{FFE17762-DF7C-4D57-9AF3-1E5F31D40F95}" type="presParOf" srcId="{D805B77D-78DE-45EE-9B4F-1F91F2B5AFAC}" destId="{FE003E2D-435D-4135-B96B-5097284252D0}" srcOrd="4" destOrd="0" presId="urn:microsoft.com/office/officeart/2005/8/layout/cycle7"/>
    <dgm:cxn modelId="{EA088771-2F3E-47D4-BAD1-1A2FCA022CF2}" type="presParOf" srcId="{D805B77D-78DE-45EE-9B4F-1F91F2B5AFAC}" destId="{246D1B2C-656D-45F6-A767-6FA912EE894D}" srcOrd="5" destOrd="0" presId="urn:microsoft.com/office/officeart/2005/8/layout/cycle7"/>
    <dgm:cxn modelId="{E7FA822E-61F7-497D-9F92-D886800C5E95}" type="presParOf" srcId="{246D1B2C-656D-45F6-A767-6FA912EE894D}" destId="{93E7FC59-2B73-4AA1-BCB0-3BBD4603E1AE}" srcOrd="0" destOrd="0" presId="urn:microsoft.com/office/officeart/2005/8/layout/cycle7"/>
    <dgm:cxn modelId="{C52A7586-B6DC-42D4-8F5C-91280D5B5DD2}" type="presParOf" srcId="{D805B77D-78DE-45EE-9B4F-1F91F2B5AFAC}" destId="{F45DFD18-C203-4BF8-8571-94F6050B5821}" srcOrd="6" destOrd="0" presId="urn:microsoft.com/office/officeart/2005/8/layout/cycle7"/>
    <dgm:cxn modelId="{EFBC7525-48FE-4F6D-9719-A9729F0A3972}" type="presParOf" srcId="{D805B77D-78DE-45EE-9B4F-1F91F2B5AFAC}" destId="{2B87C8E5-5175-417C-A532-559051495D37}" srcOrd="7" destOrd="0" presId="urn:microsoft.com/office/officeart/2005/8/layout/cycle7"/>
    <dgm:cxn modelId="{8EE254D2-B921-4992-A2B3-D363AB17960D}" type="presParOf" srcId="{2B87C8E5-5175-417C-A532-559051495D37}" destId="{6B422FE1-D4CB-445E-B973-2A91BFDE4BAD}"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23DF08-71E0-4909-B320-329F47E6BF99}"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1222CD41-61C1-41E4-83A0-4F9A65515FC8}">
      <dgm:prSet phldrT="[Text]" custT="1"/>
      <dgm:spPr/>
      <dgm:t>
        <a:bodyPr/>
        <a:lstStyle/>
        <a:p>
          <a:r>
            <a:rPr lang="en-US" sz="1800" dirty="0">
              <a:solidFill>
                <a:schemeClr val="tx1"/>
              </a:solidFill>
              <a:latin typeface="Times New Roman" panose="02020603050405020304" pitchFamily="18" charset="0"/>
              <a:cs typeface="Times New Roman" panose="02020603050405020304" pitchFamily="18" charset="0"/>
            </a:rPr>
            <a:t>Concrete</a:t>
          </a:r>
          <a:r>
            <a:rPr lang="en-US" sz="1800" dirty="0">
              <a:solidFill>
                <a:schemeClr val="bg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play </a:t>
          </a:r>
          <a:r>
            <a:rPr lang="en-GB" sz="1800" dirty="0">
              <a:solidFill>
                <a:schemeClr val="tx1"/>
              </a:solidFill>
              <a:latin typeface="Times New Roman" panose="02020603050405020304" pitchFamily="18" charset="0"/>
              <a:cs typeface="Times New Roman" panose="02020603050405020304" pitchFamily="18" charset="0"/>
            </a:rPr>
            <a:t>(Berk, 2013)</a:t>
          </a:r>
          <a:r>
            <a:rPr lang="en-US" sz="1800" dirty="0">
              <a:solidFill>
                <a:schemeClr val="bg1"/>
              </a:solidFill>
              <a:latin typeface="Times New Roman" panose="02020603050405020304" pitchFamily="18" charset="0"/>
              <a:cs typeface="Times New Roman" panose="02020603050405020304" pitchFamily="18" charset="0"/>
            </a:rPr>
            <a:t> </a:t>
          </a:r>
        </a:p>
      </dgm:t>
    </dgm:pt>
    <dgm:pt modelId="{D24706F2-CF46-4301-AF1F-FA93161DC130}" type="parTrans" cxnId="{47C34FA6-D915-4A93-8A3D-807C6D716D15}">
      <dgm:prSet/>
      <dgm:spPr/>
      <dgm:t>
        <a:bodyPr/>
        <a:lstStyle/>
        <a:p>
          <a:endParaRPr lang="en-US"/>
        </a:p>
      </dgm:t>
    </dgm:pt>
    <dgm:pt modelId="{09C908D4-66D7-4FE0-AC02-A8E98C921597}" type="sibTrans" cxnId="{47C34FA6-D915-4A93-8A3D-807C6D716D15}">
      <dgm:prSet/>
      <dgm:spPr/>
      <dgm:t>
        <a:bodyPr/>
        <a:lstStyle/>
        <a:p>
          <a:endParaRPr lang="en-US"/>
        </a:p>
      </dgm:t>
    </dgm:pt>
    <dgm:pt modelId="{26B943AF-0E9D-4CC2-A74B-A1ED23FC93F3}">
      <dgm:prSet custT="1"/>
      <dgm:spPr/>
      <dgm:t>
        <a:bodyPr/>
        <a:lstStyle/>
        <a:p>
          <a:r>
            <a:rPr lang="en-US" sz="1800" dirty="0">
              <a:solidFill>
                <a:schemeClr val="tx1"/>
              </a:solidFill>
              <a:latin typeface="Times New Roman" panose="02020603050405020304" pitchFamily="18" charset="0"/>
              <a:cs typeface="Times New Roman" panose="02020603050405020304" pitchFamily="18" charset="0"/>
            </a:rPr>
            <a:t>Symbolic</a:t>
          </a:r>
          <a:r>
            <a:rPr lang="en-US" sz="1800" dirty="0">
              <a:solidFill>
                <a:schemeClr val="bg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play</a:t>
          </a:r>
          <a:r>
            <a:rPr lang="en-US" sz="1800" dirty="0">
              <a:solidFill>
                <a:schemeClr val="bg1"/>
              </a:solidFill>
              <a:latin typeface="Times New Roman" panose="02020603050405020304" pitchFamily="18" charset="0"/>
              <a:cs typeface="Times New Roman" panose="02020603050405020304" pitchFamily="18" charset="0"/>
            </a:rPr>
            <a:t> </a:t>
          </a:r>
          <a:r>
            <a:rPr lang="en-GB" sz="1800" dirty="0">
              <a:solidFill>
                <a:schemeClr val="tx1"/>
              </a:solidFill>
              <a:latin typeface="Times New Roman" panose="02020603050405020304" pitchFamily="18" charset="0"/>
              <a:cs typeface="Times New Roman" panose="02020603050405020304" pitchFamily="18" charset="0"/>
            </a:rPr>
            <a:t>(</a:t>
          </a:r>
          <a:r>
            <a:rPr lang="en-GB" sz="1800" dirty="0" err="1">
              <a:solidFill>
                <a:schemeClr val="tx1"/>
              </a:solidFill>
              <a:latin typeface="Times New Roman" panose="02020603050405020304" pitchFamily="18" charset="0"/>
              <a:cs typeface="Times New Roman" panose="02020603050405020304" pitchFamily="18" charset="0"/>
            </a:rPr>
            <a:t>Pakpahan</a:t>
          </a:r>
          <a:r>
            <a:rPr lang="en-GB" sz="1800" dirty="0">
              <a:solidFill>
                <a:schemeClr val="tx1"/>
              </a:solidFill>
              <a:latin typeface="Times New Roman" panose="02020603050405020304" pitchFamily="18" charset="0"/>
              <a:cs typeface="Times New Roman" panose="02020603050405020304" pitchFamily="18" charset="0"/>
            </a:rPr>
            <a:t>, 2022)</a:t>
          </a:r>
          <a:endParaRPr lang="en-US" sz="1800" dirty="0">
            <a:solidFill>
              <a:schemeClr val="tx1"/>
            </a:solidFill>
            <a:latin typeface="Times New Roman" panose="02020603050405020304" pitchFamily="18" charset="0"/>
            <a:cs typeface="Times New Roman" panose="02020603050405020304" pitchFamily="18" charset="0"/>
          </a:endParaRPr>
        </a:p>
      </dgm:t>
    </dgm:pt>
    <dgm:pt modelId="{EA20B327-59F9-45EE-B409-255707E526AD}" type="parTrans" cxnId="{299F1511-C8AC-4602-868D-882637C4FC72}">
      <dgm:prSet/>
      <dgm:spPr/>
      <dgm:t>
        <a:bodyPr/>
        <a:lstStyle/>
        <a:p>
          <a:endParaRPr lang="en-US"/>
        </a:p>
      </dgm:t>
    </dgm:pt>
    <dgm:pt modelId="{AF3B6161-7B29-46FB-A6F2-F0C9DC7C6C8E}" type="sibTrans" cxnId="{299F1511-C8AC-4602-868D-882637C4FC72}">
      <dgm:prSet/>
      <dgm:spPr/>
      <dgm:t>
        <a:bodyPr/>
        <a:lstStyle/>
        <a:p>
          <a:endParaRPr lang="en-US"/>
        </a:p>
      </dgm:t>
    </dgm:pt>
    <dgm:pt modelId="{43E643DE-59A4-4C4F-AEBB-4905846EA6E8}">
      <dgm:prSet custT="1"/>
      <dgm:spPr/>
      <dgm:t>
        <a:bodyPr/>
        <a:lstStyle/>
        <a:p>
          <a:r>
            <a:rPr lang="en-US" sz="1800" dirty="0">
              <a:solidFill>
                <a:schemeClr val="tx1"/>
              </a:solidFill>
              <a:latin typeface="Times New Roman" panose="02020603050405020304" pitchFamily="18" charset="0"/>
              <a:cs typeface="Times New Roman" panose="02020603050405020304" pitchFamily="18" charset="0"/>
            </a:rPr>
            <a:t>Language</a:t>
          </a:r>
          <a:r>
            <a:rPr lang="en-US" sz="1800" dirty="0">
              <a:solidFill>
                <a:schemeClr val="bg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modelling </a:t>
          </a:r>
          <a:r>
            <a:rPr lang="en-GB" sz="1800" dirty="0">
              <a:solidFill>
                <a:schemeClr val="tx1"/>
              </a:solidFill>
              <a:latin typeface="Times New Roman" panose="02020603050405020304" pitchFamily="18" charset="0"/>
              <a:cs typeface="Times New Roman" panose="02020603050405020304" pitchFamily="18" charset="0"/>
            </a:rPr>
            <a:t>(Malik, 2023)</a:t>
          </a:r>
          <a:endParaRPr lang="en-US" sz="1800" dirty="0">
            <a:solidFill>
              <a:schemeClr val="bg1"/>
            </a:solidFill>
            <a:latin typeface="Times New Roman" panose="02020603050405020304" pitchFamily="18" charset="0"/>
            <a:cs typeface="Times New Roman" panose="02020603050405020304" pitchFamily="18" charset="0"/>
          </a:endParaRPr>
        </a:p>
      </dgm:t>
    </dgm:pt>
    <dgm:pt modelId="{CC18745C-2452-4B0B-99F6-E44E7F1AE763}" type="parTrans" cxnId="{E6CC64D5-725F-4E96-AFD6-38B675079CC0}">
      <dgm:prSet/>
      <dgm:spPr/>
      <dgm:t>
        <a:bodyPr/>
        <a:lstStyle/>
        <a:p>
          <a:endParaRPr lang="en-US"/>
        </a:p>
      </dgm:t>
    </dgm:pt>
    <dgm:pt modelId="{AA6E346A-58DD-40CC-AC0D-28D4EAC1413A}" type="sibTrans" cxnId="{E6CC64D5-725F-4E96-AFD6-38B675079CC0}">
      <dgm:prSet/>
      <dgm:spPr/>
      <dgm:t>
        <a:bodyPr/>
        <a:lstStyle/>
        <a:p>
          <a:endParaRPr lang="en-US"/>
        </a:p>
      </dgm:t>
    </dgm:pt>
    <dgm:pt modelId="{CD3D0A18-5C1C-495C-96CE-CC311BD6667A}">
      <dgm:prSet custT="1"/>
      <dgm:spPr/>
      <dgm:t>
        <a:bodyPr/>
        <a:lstStyle/>
        <a:p>
          <a:r>
            <a:rPr lang="en-US" sz="1800" dirty="0">
              <a:solidFill>
                <a:schemeClr val="tx1"/>
              </a:solidFill>
              <a:latin typeface="Times New Roman" panose="02020603050405020304" pitchFamily="18" charset="0"/>
              <a:cs typeface="Times New Roman" panose="02020603050405020304" pitchFamily="18" charset="0"/>
            </a:rPr>
            <a:t>Routines </a:t>
          </a:r>
          <a:r>
            <a:rPr lang="en-GB" sz="1800" dirty="0">
              <a:solidFill>
                <a:schemeClr val="tx1"/>
              </a:solidFill>
              <a:latin typeface="Times New Roman" panose="02020603050405020304" pitchFamily="18" charset="0"/>
              <a:cs typeface="Times New Roman" panose="02020603050405020304" pitchFamily="18" charset="0"/>
            </a:rPr>
            <a:t>(Malik, 2023)</a:t>
          </a:r>
          <a:r>
            <a:rPr lang="en-US" sz="1800" dirty="0">
              <a:solidFill>
                <a:schemeClr val="bg1"/>
              </a:solidFill>
              <a:latin typeface="Times New Roman" panose="02020603050405020304" pitchFamily="18" charset="0"/>
              <a:cs typeface="Times New Roman" panose="02020603050405020304" pitchFamily="18" charset="0"/>
            </a:rPr>
            <a:t> </a:t>
          </a:r>
        </a:p>
      </dgm:t>
    </dgm:pt>
    <dgm:pt modelId="{12CAA587-F7E6-4EB8-AB4E-0354959077F8}" type="parTrans" cxnId="{98D583CA-E79C-441A-A584-3152FE70D19E}">
      <dgm:prSet/>
      <dgm:spPr/>
      <dgm:t>
        <a:bodyPr/>
        <a:lstStyle/>
        <a:p>
          <a:endParaRPr lang="en-US"/>
        </a:p>
      </dgm:t>
    </dgm:pt>
    <dgm:pt modelId="{8A21BEF5-FFCA-4F45-843B-2CA17C3CC8E0}" type="sibTrans" cxnId="{98D583CA-E79C-441A-A584-3152FE70D19E}">
      <dgm:prSet/>
      <dgm:spPr/>
      <dgm:t>
        <a:bodyPr/>
        <a:lstStyle/>
        <a:p>
          <a:endParaRPr lang="en-US"/>
        </a:p>
      </dgm:t>
    </dgm:pt>
    <dgm:pt modelId="{79018160-F19E-4FFA-9BEC-1038E5C1CF52}">
      <dgm:prSet custT="1"/>
      <dgm:spPr/>
      <dgm:t>
        <a:bodyPr/>
        <a:lstStyle/>
        <a:p>
          <a:r>
            <a:rPr lang="en-US" sz="1800" dirty="0">
              <a:solidFill>
                <a:schemeClr val="tx1"/>
              </a:solidFill>
              <a:latin typeface="Times New Roman" panose="02020603050405020304" pitchFamily="18" charset="0"/>
              <a:cs typeface="Times New Roman" panose="02020603050405020304" pitchFamily="18" charset="0"/>
            </a:rPr>
            <a:t>Guided</a:t>
          </a:r>
          <a:r>
            <a:rPr lang="en-US" sz="1800" dirty="0">
              <a:solidFill>
                <a:schemeClr val="bg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play </a:t>
          </a:r>
          <a:r>
            <a:rPr lang="de-DE" sz="1800" dirty="0">
              <a:solidFill>
                <a:schemeClr val="tx1"/>
              </a:solidFill>
              <a:latin typeface="Times New Roman" panose="02020603050405020304" pitchFamily="18" charset="0"/>
              <a:cs typeface="Times New Roman" panose="02020603050405020304" pitchFamily="18" charset="0"/>
            </a:rPr>
            <a:t>(Siegler, Deloache and Eisenberg, 2017)</a:t>
          </a:r>
          <a:endParaRPr lang="en-US" sz="1800" dirty="0">
            <a:solidFill>
              <a:schemeClr val="bg1"/>
            </a:solidFill>
            <a:latin typeface="Times New Roman" panose="02020603050405020304" pitchFamily="18" charset="0"/>
            <a:cs typeface="Times New Roman" panose="02020603050405020304" pitchFamily="18" charset="0"/>
          </a:endParaRPr>
        </a:p>
      </dgm:t>
    </dgm:pt>
    <dgm:pt modelId="{08F6B7E3-EB3B-4F10-BA9B-0C60AFBAFAFB}" type="parTrans" cxnId="{8F043AD2-E570-4AD6-B5FB-BDF3ADC5971C}">
      <dgm:prSet/>
      <dgm:spPr/>
      <dgm:t>
        <a:bodyPr/>
        <a:lstStyle/>
        <a:p>
          <a:endParaRPr lang="en-US"/>
        </a:p>
      </dgm:t>
    </dgm:pt>
    <dgm:pt modelId="{C2E45FEC-73E4-4862-8906-2FA7EDFD397F}" type="sibTrans" cxnId="{8F043AD2-E570-4AD6-B5FB-BDF3ADC5971C}">
      <dgm:prSet/>
      <dgm:spPr/>
      <dgm:t>
        <a:bodyPr/>
        <a:lstStyle/>
        <a:p>
          <a:endParaRPr lang="en-US"/>
        </a:p>
      </dgm:t>
    </dgm:pt>
    <dgm:pt modelId="{5F5620C4-D817-4F3E-ABED-9E7246850501}" type="pres">
      <dgm:prSet presAssocID="{D823DF08-71E0-4909-B320-329F47E6BF99}" presName="Name0" presStyleCnt="0">
        <dgm:presLayoutVars>
          <dgm:dir/>
          <dgm:resizeHandles val="exact"/>
        </dgm:presLayoutVars>
      </dgm:prSet>
      <dgm:spPr/>
    </dgm:pt>
    <dgm:pt modelId="{6FD0522F-61C9-47C9-B02E-AC7504F75B22}" type="pres">
      <dgm:prSet presAssocID="{1222CD41-61C1-41E4-83A0-4F9A65515FC8}" presName="node" presStyleLbl="node1" presStyleIdx="0" presStyleCnt="5" custScaleX="137084">
        <dgm:presLayoutVars>
          <dgm:bulletEnabled val="1"/>
        </dgm:presLayoutVars>
      </dgm:prSet>
      <dgm:spPr/>
    </dgm:pt>
    <dgm:pt modelId="{E81561B0-E501-4530-BCE4-2AAB53C0E68E}" type="pres">
      <dgm:prSet presAssocID="{09C908D4-66D7-4FE0-AC02-A8E98C921597}" presName="sibTrans" presStyleLbl="sibTrans2D1" presStyleIdx="0" presStyleCnt="5"/>
      <dgm:spPr/>
    </dgm:pt>
    <dgm:pt modelId="{B64EADA3-8286-4E99-BBCD-7CE741771CA5}" type="pres">
      <dgm:prSet presAssocID="{09C908D4-66D7-4FE0-AC02-A8E98C921597}" presName="connectorText" presStyleLbl="sibTrans2D1" presStyleIdx="0" presStyleCnt="5"/>
      <dgm:spPr/>
    </dgm:pt>
    <dgm:pt modelId="{E41E7E31-A51F-4A15-8ABF-2C50BC79AA99}" type="pres">
      <dgm:prSet presAssocID="{26B943AF-0E9D-4CC2-A74B-A1ED23FC93F3}" presName="node" presStyleLbl="node1" presStyleIdx="1" presStyleCnt="5" custScaleX="152381">
        <dgm:presLayoutVars>
          <dgm:bulletEnabled val="1"/>
        </dgm:presLayoutVars>
      </dgm:prSet>
      <dgm:spPr/>
    </dgm:pt>
    <dgm:pt modelId="{9B790EEE-579B-4EB7-84EC-F89839138028}" type="pres">
      <dgm:prSet presAssocID="{AF3B6161-7B29-46FB-A6F2-F0C9DC7C6C8E}" presName="sibTrans" presStyleLbl="sibTrans2D1" presStyleIdx="1" presStyleCnt="5"/>
      <dgm:spPr/>
    </dgm:pt>
    <dgm:pt modelId="{94A5E25F-BC9A-4383-955C-01DBE01C16B4}" type="pres">
      <dgm:prSet presAssocID="{AF3B6161-7B29-46FB-A6F2-F0C9DC7C6C8E}" presName="connectorText" presStyleLbl="sibTrans2D1" presStyleIdx="1" presStyleCnt="5"/>
      <dgm:spPr/>
    </dgm:pt>
    <dgm:pt modelId="{2CD3A65B-1C80-4BB9-AABA-C2E342DE1F4A}" type="pres">
      <dgm:prSet presAssocID="{43E643DE-59A4-4C4F-AEBB-4905846EA6E8}" presName="node" presStyleLbl="node1" presStyleIdx="2" presStyleCnt="5" custScaleX="129369">
        <dgm:presLayoutVars>
          <dgm:bulletEnabled val="1"/>
        </dgm:presLayoutVars>
      </dgm:prSet>
      <dgm:spPr/>
    </dgm:pt>
    <dgm:pt modelId="{E1085CC2-0BA1-4547-9A29-CE8241D44275}" type="pres">
      <dgm:prSet presAssocID="{AA6E346A-58DD-40CC-AC0D-28D4EAC1413A}" presName="sibTrans" presStyleLbl="sibTrans2D1" presStyleIdx="2" presStyleCnt="5"/>
      <dgm:spPr/>
    </dgm:pt>
    <dgm:pt modelId="{B1248348-B987-421E-BF62-EB10991937C6}" type="pres">
      <dgm:prSet presAssocID="{AA6E346A-58DD-40CC-AC0D-28D4EAC1413A}" presName="connectorText" presStyleLbl="sibTrans2D1" presStyleIdx="2" presStyleCnt="5"/>
      <dgm:spPr/>
    </dgm:pt>
    <dgm:pt modelId="{31644AF2-3084-4ADF-BBA0-1B4A765C5D2F}" type="pres">
      <dgm:prSet presAssocID="{CD3D0A18-5C1C-495C-96CE-CC311BD6667A}" presName="node" presStyleLbl="node1" presStyleIdx="3" presStyleCnt="5">
        <dgm:presLayoutVars>
          <dgm:bulletEnabled val="1"/>
        </dgm:presLayoutVars>
      </dgm:prSet>
      <dgm:spPr/>
    </dgm:pt>
    <dgm:pt modelId="{5E0FBA81-E347-4E7A-9803-A19ADB643C50}" type="pres">
      <dgm:prSet presAssocID="{8A21BEF5-FFCA-4F45-843B-2CA17C3CC8E0}" presName="sibTrans" presStyleLbl="sibTrans2D1" presStyleIdx="3" presStyleCnt="5"/>
      <dgm:spPr/>
    </dgm:pt>
    <dgm:pt modelId="{F92DA632-4AE7-4EF0-B505-70F245E70105}" type="pres">
      <dgm:prSet presAssocID="{8A21BEF5-FFCA-4F45-843B-2CA17C3CC8E0}" presName="connectorText" presStyleLbl="sibTrans2D1" presStyleIdx="3" presStyleCnt="5"/>
      <dgm:spPr/>
    </dgm:pt>
    <dgm:pt modelId="{69ACC8DF-51BF-46F5-8639-FCB5C39C4816}" type="pres">
      <dgm:prSet presAssocID="{79018160-F19E-4FFA-9BEC-1038E5C1CF52}" presName="node" presStyleLbl="node1" presStyleIdx="4" presStyleCnt="5" custScaleX="186792" custScaleY="159138" custRadScaleRad="93130" custRadScaleInc="5608">
        <dgm:presLayoutVars>
          <dgm:bulletEnabled val="1"/>
        </dgm:presLayoutVars>
      </dgm:prSet>
      <dgm:spPr/>
    </dgm:pt>
    <dgm:pt modelId="{D73118C6-E87F-409C-8CF5-46E748AA6BF7}" type="pres">
      <dgm:prSet presAssocID="{C2E45FEC-73E4-4862-8906-2FA7EDFD397F}" presName="sibTrans" presStyleLbl="sibTrans2D1" presStyleIdx="4" presStyleCnt="5"/>
      <dgm:spPr/>
    </dgm:pt>
    <dgm:pt modelId="{47C9750A-15BE-4692-A566-C8356D5E0968}" type="pres">
      <dgm:prSet presAssocID="{C2E45FEC-73E4-4862-8906-2FA7EDFD397F}" presName="connectorText" presStyleLbl="sibTrans2D1" presStyleIdx="4" presStyleCnt="5"/>
      <dgm:spPr/>
    </dgm:pt>
  </dgm:ptLst>
  <dgm:cxnLst>
    <dgm:cxn modelId="{2169EF0B-3E0C-4221-88B6-BB4215A54571}" type="presOf" srcId="{79018160-F19E-4FFA-9BEC-1038E5C1CF52}" destId="{69ACC8DF-51BF-46F5-8639-FCB5C39C4816}" srcOrd="0" destOrd="0" presId="urn:microsoft.com/office/officeart/2005/8/layout/cycle7"/>
    <dgm:cxn modelId="{299F1511-C8AC-4602-868D-882637C4FC72}" srcId="{D823DF08-71E0-4909-B320-329F47E6BF99}" destId="{26B943AF-0E9D-4CC2-A74B-A1ED23FC93F3}" srcOrd="1" destOrd="0" parTransId="{EA20B327-59F9-45EE-B409-255707E526AD}" sibTransId="{AF3B6161-7B29-46FB-A6F2-F0C9DC7C6C8E}"/>
    <dgm:cxn modelId="{D5C1C426-E022-4DDE-B6DC-6E6ADBE22D09}" type="presOf" srcId="{AF3B6161-7B29-46FB-A6F2-F0C9DC7C6C8E}" destId="{94A5E25F-BC9A-4383-955C-01DBE01C16B4}" srcOrd="1" destOrd="0" presId="urn:microsoft.com/office/officeart/2005/8/layout/cycle7"/>
    <dgm:cxn modelId="{4B053729-A8CA-417C-BD21-6AAADA4AEFF3}" type="presOf" srcId="{AA6E346A-58DD-40CC-AC0D-28D4EAC1413A}" destId="{B1248348-B987-421E-BF62-EB10991937C6}" srcOrd="1" destOrd="0" presId="urn:microsoft.com/office/officeart/2005/8/layout/cycle7"/>
    <dgm:cxn modelId="{37216F2E-018E-4487-8A99-2508C0A17A44}" type="presOf" srcId="{8A21BEF5-FFCA-4F45-843B-2CA17C3CC8E0}" destId="{F92DA632-4AE7-4EF0-B505-70F245E70105}" srcOrd="1" destOrd="0" presId="urn:microsoft.com/office/officeart/2005/8/layout/cycle7"/>
    <dgm:cxn modelId="{7333D23F-0B52-4247-A09C-2312774FAEB5}" type="presOf" srcId="{43E643DE-59A4-4C4F-AEBB-4905846EA6E8}" destId="{2CD3A65B-1C80-4BB9-AABA-C2E342DE1F4A}" srcOrd="0" destOrd="0" presId="urn:microsoft.com/office/officeart/2005/8/layout/cycle7"/>
    <dgm:cxn modelId="{EB3FE05F-3663-497C-A9DB-3D3729203F2E}" type="presOf" srcId="{1222CD41-61C1-41E4-83A0-4F9A65515FC8}" destId="{6FD0522F-61C9-47C9-B02E-AC7504F75B22}" srcOrd="0" destOrd="0" presId="urn:microsoft.com/office/officeart/2005/8/layout/cycle7"/>
    <dgm:cxn modelId="{FBCAA660-82CE-4EA0-AA08-13D38698AA61}" type="presOf" srcId="{D823DF08-71E0-4909-B320-329F47E6BF99}" destId="{5F5620C4-D817-4F3E-ABED-9E7246850501}" srcOrd="0" destOrd="0" presId="urn:microsoft.com/office/officeart/2005/8/layout/cycle7"/>
    <dgm:cxn modelId="{F110594C-1630-40C1-BA17-5ADBF9B15124}" type="presOf" srcId="{C2E45FEC-73E4-4862-8906-2FA7EDFD397F}" destId="{D73118C6-E87F-409C-8CF5-46E748AA6BF7}" srcOrd="0" destOrd="0" presId="urn:microsoft.com/office/officeart/2005/8/layout/cycle7"/>
    <dgm:cxn modelId="{E54AFB83-0239-4507-917D-09B137DCE3AD}" type="presOf" srcId="{09C908D4-66D7-4FE0-AC02-A8E98C921597}" destId="{B64EADA3-8286-4E99-BBCD-7CE741771CA5}" srcOrd="1" destOrd="0" presId="urn:microsoft.com/office/officeart/2005/8/layout/cycle7"/>
    <dgm:cxn modelId="{CBF64A84-B98D-416C-93E7-C970555F31A5}" type="presOf" srcId="{8A21BEF5-FFCA-4F45-843B-2CA17C3CC8E0}" destId="{5E0FBA81-E347-4E7A-9803-A19ADB643C50}" srcOrd="0" destOrd="0" presId="urn:microsoft.com/office/officeart/2005/8/layout/cycle7"/>
    <dgm:cxn modelId="{0A184F92-5A11-41CA-83A8-6F814697D532}" type="presOf" srcId="{AF3B6161-7B29-46FB-A6F2-F0C9DC7C6C8E}" destId="{9B790EEE-579B-4EB7-84EC-F89839138028}" srcOrd="0" destOrd="0" presId="urn:microsoft.com/office/officeart/2005/8/layout/cycle7"/>
    <dgm:cxn modelId="{78C8B29C-9D3C-4573-BC55-96F65B7F77C2}" type="presOf" srcId="{CD3D0A18-5C1C-495C-96CE-CC311BD6667A}" destId="{31644AF2-3084-4ADF-BBA0-1B4A765C5D2F}" srcOrd="0" destOrd="0" presId="urn:microsoft.com/office/officeart/2005/8/layout/cycle7"/>
    <dgm:cxn modelId="{47C34FA6-D915-4A93-8A3D-807C6D716D15}" srcId="{D823DF08-71E0-4909-B320-329F47E6BF99}" destId="{1222CD41-61C1-41E4-83A0-4F9A65515FC8}" srcOrd="0" destOrd="0" parTransId="{D24706F2-CF46-4301-AF1F-FA93161DC130}" sibTransId="{09C908D4-66D7-4FE0-AC02-A8E98C921597}"/>
    <dgm:cxn modelId="{3C2D4AB8-A9B5-40E0-878A-3DAA8EA426E0}" type="presOf" srcId="{26B943AF-0E9D-4CC2-A74B-A1ED23FC93F3}" destId="{E41E7E31-A51F-4A15-8ABF-2C50BC79AA99}" srcOrd="0" destOrd="0" presId="urn:microsoft.com/office/officeart/2005/8/layout/cycle7"/>
    <dgm:cxn modelId="{98D583CA-E79C-441A-A584-3152FE70D19E}" srcId="{D823DF08-71E0-4909-B320-329F47E6BF99}" destId="{CD3D0A18-5C1C-495C-96CE-CC311BD6667A}" srcOrd="3" destOrd="0" parTransId="{12CAA587-F7E6-4EB8-AB4E-0354959077F8}" sibTransId="{8A21BEF5-FFCA-4F45-843B-2CA17C3CC8E0}"/>
    <dgm:cxn modelId="{8F043AD2-E570-4AD6-B5FB-BDF3ADC5971C}" srcId="{D823DF08-71E0-4909-B320-329F47E6BF99}" destId="{79018160-F19E-4FFA-9BEC-1038E5C1CF52}" srcOrd="4" destOrd="0" parTransId="{08F6B7E3-EB3B-4F10-BA9B-0C60AFBAFAFB}" sibTransId="{C2E45FEC-73E4-4862-8906-2FA7EDFD397F}"/>
    <dgm:cxn modelId="{E6CC64D5-725F-4E96-AFD6-38B675079CC0}" srcId="{D823DF08-71E0-4909-B320-329F47E6BF99}" destId="{43E643DE-59A4-4C4F-AEBB-4905846EA6E8}" srcOrd="2" destOrd="0" parTransId="{CC18745C-2452-4B0B-99F6-E44E7F1AE763}" sibTransId="{AA6E346A-58DD-40CC-AC0D-28D4EAC1413A}"/>
    <dgm:cxn modelId="{19A89BF1-6186-4DD2-B46C-9F3FCF4CE60C}" type="presOf" srcId="{09C908D4-66D7-4FE0-AC02-A8E98C921597}" destId="{E81561B0-E501-4530-BCE4-2AAB53C0E68E}" srcOrd="0" destOrd="0" presId="urn:microsoft.com/office/officeart/2005/8/layout/cycle7"/>
    <dgm:cxn modelId="{60FD3BF2-73C2-427F-B0A8-6942ACB03F43}" type="presOf" srcId="{AA6E346A-58DD-40CC-AC0D-28D4EAC1413A}" destId="{E1085CC2-0BA1-4547-9A29-CE8241D44275}" srcOrd="0" destOrd="0" presId="urn:microsoft.com/office/officeart/2005/8/layout/cycle7"/>
    <dgm:cxn modelId="{C35713F9-50DF-48B2-A304-4774090A8359}" type="presOf" srcId="{C2E45FEC-73E4-4862-8906-2FA7EDFD397F}" destId="{47C9750A-15BE-4692-A566-C8356D5E0968}" srcOrd="1" destOrd="0" presId="urn:microsoft.com/office/officeart/2005/8/layout/cycle7"/>
    <dgm:cxn modelId="{FCBB0A93-EA97-4588-A253-46231057D008}" type="presParOf" srcId="{5F5620C4-D817-4F3E-ABED-9E7246850501}" destId="{6FD0522F-61C9-47C9-B02E-AC7504F75B22}" srcOrd="0" destOrd="0" presId="urn:microsoft.com/office/officeart/2005/8/layout/cycle7"/>
    <dgm:cxn modelId="{A027E6B4-DB37-4A77-BEC9-7D6B971DD0CA}" type="presParOf" srcId="{5F5620C4-D817-4F3E-ABED-9E7246850501}" destId="{E81561B0-E501-4530-BCE4-2AAB53C0E68E}" srcOrd="1" destOrd="0" presId="urn:microsoft.com/office/officeart/2005/8/layout/cycle7"/>
    <dgm:cxn modelId="{FE663D86-3523-4896-A98D-5334013A2625}" type="presParOf" srcId="{E81561B0-E501-4530-BCE4-2AAB53C0E68E}" destId="{B64EADA3-8286-4E99-BBCD-7CE741771CA5}" srcOrd="0" destOrd="0" presId="urn:microsoft.com/office/officeart/2005/8/layout/cycle7"/>
    <dgm:cxn modelId="{DC1D4362-8547-4B64-ABB3-5E5A59CB9075}" type="presParOf" srcId="{5F5620C4-D817-4F3E-ABED-9E7246850501}" destId="{E41E7E31-A51F-4A15-8ABF-2C50BC79AA99}" srcOrd="2" destOrd="0" presId="urn:microsoft.com/office/officeart/2005/8/layout/cycle7"/>
    <dgm:cxn modelId="{2F177D6B-C08B-4988-9312-28D1CD633CA5}" type="presParOf" srcId="{5F5620C4-D817-4F3E-ABED-9E7246850501}" destId="{9B790EEE-579B-4EB7-84EC-F89839138028}" srcOrd="3" destOrd="0" presId="urn:microsoft.com/office/officeart/2005/8/layout/cycle7"/>
    <dgm:cxn modelId="{92D80039-040D-40CE-82A6-DF49BAD82741}" type="presParOf" srcId="{9B790EEE-579B-4EB7-84EC-F89839138028}" destId="{94A5E25F-BC9A-4383-955C-01DBE01C16B4}" srcOrd="0" destOrd="0" presId="urn:microsoft.com/office/officeart/2005/8/layout/cycle7"/>
    <dgm:cxn modelId="{7FBF9253-C293-4CB0-870A-05C6443520E5}" type="presParOf" srcId="{5F5620C4-D817-4F3E-ABED-9E7246850501}" destId="{2CD3A65B-1C80-4BB9-AABA-C2E342DE1F4A}" srcOrd="4" destOrd="0" presId="urn:microsoft.com/office/officeart/2005/8/layout/cycle7"/>
    <dgm:cxn modelId="{903DEE93-8FA6-41B2-BE81-557A99E8916C}" type="presParOf" srcId="{5F5620C4-D817-4F3E-ABED-9E7246850501}" destId="{E1085CC2-0BA1-4547-9A29-CE8241D44275}" srcOrd="5" destOrd="0" presId="urn:microsoft.com/office/officeart/2005/8/layout/cycle7"/>
    <dgm:cxn modelId="{C50858F8-C56A-4C69-9E75-D48D2EDC967A}" type="presParOf" srcId="{E1085CC2-0BA1-4547-9A29-CE8241D44275}" destId="{B1248348-B987-421E-BF62-EB10991937C6}" srcOrd="0" destOrd="0" presId="urn:microsoft.com/office/officeart/2005/8/layout/cycle7"/>
    <dgm:cxn modelId="{741AE1E3-A130-4B49-8C3B-A8B9EDB9A771}" type="presParOf" srcId="{5F5620C4-D817-4F3E-ABED-9E7246850501}" destId="{31644AF2-3084-4ADF-BBA0-1B4A765C5D2F}" srcOrd="6" destOrd="0" presId="urn:microsoft.com/office/officeart/2005/8/layout/cycle7"/>
    <dgm:cxn modelId="{B3D95FA6-36F1-4E8C-9085-FF302E9DB216}" type="presParOf" srcId="{5F5620C4-D817-4F3E-ABED-9E7246850501}" destId="{5E0FBA81-E347-4E7A-9803-A19ADB643C50}" srcOrd="7" destOrd="0" presId="urn:microsoft.com/office/officeart/2005/8/layout/cycle7"/>
    <dgm:cxn modelId="{8DD1F879-E696-461A-8678-FBC65205162A}" type="presParOf" srcId="{5E0FBA81-E347-4E7A-9803-A19ADB643C50}" destId="{F92DA632-4AE7-4EF0-B505-70F245E70105}" srcOrd="0" destOrd="0" presId="urn:microsoft.com/office/officeart/2005/8/layout/cycle7"/>
    <dgm:cxn modelId="{5D25FFAB-5C5F-4ED1-9040-F36FE5691B5D}" type="presParOf" srcId="{5F5620C4-D817-4F3E-ABED-9E7246850501}" destId="{69ACC8DF-51BF-46F5-8639-FCB5C39C4816}" srcOrd="8" destOrd="0" presId="urn:microsoft.com/office/officeart/2005/8/layout/cycle7"/>
    <dgm:cxn modelId="{4066DDEB-2FE0-41D7-981B-9E977A3DA388}" type="presParOf" srcId="{5F5620C4-D817-4F3E-ABED-9E7246850501}" destId="{D73118C6-E87F-409C-8CF5-46E748AA6BF7}" srcOrd="9" destOrd="0" presId="urn:microsoft.com/office/officeart/2005/8/layout/cycle7"/>
    <dgm:cxn modelId="{B0CA2B1A-9B40-4F0B-AC6D-69744A377AB7}" type="presParOf" srcId="{D73118C6-E87F-409C-8CF5-46E748AA6BF7}" destId="{47C9750A-15BE-4692-A566-C8356D5E0968}"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45FDE8-D49C-48E8-97DA-80DA051073C9}">
      <dsp:nvSpPr>
        <dsp:cNvPr id="0" name=""/>
        <dsp:cNvSpPr/>
      </dsp:nvSpPr>
      <dsp:spPr>
        <a:xfrm>
          <a:off x="1888233" y="396"/>
          <a:ext cx="1616980" cy="80849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Schemas </a:t>
          </a:r>
          <a:r>
            <a:rPr lang="en-GB" sz="1800" kern="1200" dirty="0">
              <a:solidFill>
                <a:schemeClr val="tx1"/>
              </a:solidFill>
              <a:latin typeface="Times New Roman" panose="02020603050405020304" pitchFamily="18" charset="0"/>
              <a:cs typeface="Times New Roman" panose="02020603050405020304" pitchFamily="18" charset="0"/>
            </a:rPr>
            <a:t>(Goswami, 2001)</a:t>
          </a:r>
          <a:endParaRPr lang="en-US" sz="1800" kern="1200" dirty="0">
            <a:solidFill>
              <a:schemeClr val="tx1"/>
            </a:solidFill>
            <a:latin typeface="Times New Roman" panose="02020603050405020304" pitchFamily="18" charset="0"/>
            <a:cs typeface="Times New Roman" panose="02020603050405020304" pitchFamily="18" charset="0"/>
          </a:endParaRPr>
        </a:p>
      </dsp:txBody>
      <dsp:txXfrm>
        <a:off x="1911913" y="24076"/>
        <a:ext cx="1569620" cy="761130"/>
      </dsp:txXfrm>
    </dsp:sp>
    <dsp:sp modelId="{84B3E656-ECAE-411D-80AF-4396C1FF089D}">
      <dsp:nvSpPr>
        <dsp:cNvPr id="0" name=""/>
        <dsp:cNvSpPr/>
      </dsp:nvSpPr>
      <dsp:spPr>
        <a:xfrm rot="2700000">
          <a:off x="3051896" y="1040941"/>
          <a:ext cx="845226" cy="282971"/>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3136787" y="1097535"/>
        <a:ext cx="675444" cy="169783"/>
      </dsp:txXfrm>
    </dsp:sp>
    <dsp:sp modelId="{E55483C4-FFB6-48BD-BAB1-F374E1934B7D}">
      <dsp:nvSpPr>
        <dsp:cNvPr id="0" name=""/>
        <dsp:cNvSpPr/>
      </dsp:nvSpPr>
      <dsp:spPr>
        <a:xfrm>
          <a:off x="3443805" y="1555968"/>
          <a:ext cx="1616980" cy="80849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Assimilation </a:t>
          </a:r>
          <a:r>
            <a:rPr lang="en-GB" sz="1800" kern="1200" dirty="0">
              <a:solidFill>
                <a:schemeClr val="tx1"/>
              </a:solidFill>
              <a:latin typeface="Times New Roman" panose="02020603050405020304" pitchFamily="18" charset="0"/>
              <a:cs typeface="Times New Roman" panose="02020603050405020304" pitchFamily="18" charset="0"/>
            </a:rPr>
            <a:t>(Berk, 2013)</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a:solidFill>
                <a:schemeClr val="bg1"/>
              </a:solidFill>
              <a:latin typeface="Times New Roman" panose="02020603050405020304" pitchFamily="18" charset="0"/>
              <a:cs typeface="Times New Roman" panose="02020603050405020304" pitchFamily="18" charset="0"/>
            </a:rPr>
            <a:t> </a:t>
          </a:r>
        </a:p>
      </dsp:txBody>
      <dsp:txXfrm>
        <a:off x="3467485" y="1579648"/>
        <a:ext cx="1569620" cy="761130"/>
      </dsp:txXfrm>
    </dsp:sp>
    <dsp:sp modelId="{936E9E79-CE34-4AA7-8EE1-907974B81353}">
      <dsp:nvSpPr>
        <dsp:cNvPr id="0" name=""/>
        <dsp:cNvSpPr/>
      </dsp:nvSpPr>
      <dsp:spPr>
        <a:xfrm rot="8100000">
          <a:off x="3051896" y="2596513"/>
          <a:ext cx="845226" cy="282971"/>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3136787" y="2653107"/>
        <a:ext cx="675444" cy="169783"/>
      </dsp:txXfrm>
    </dsp:sp>
    <dsp:sp modelId="{FE003E2D-435D-4135-B96B-5097284252D0}">
      <dsp:nvSpPr>
        <dsp:cNvPr id="0" name=""/>
        <dsp:cNvSpPr/>
      </dsp:nvSpPr>
      <dsp:spPr>
        <a:xfrm>
          <a:off x="1440871" y="3111540"/>
          <a:ext cx="2511704" cy="80849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Accommodation </a:t>
          </a:r>
          <a:r>
            <a:rPr lang="de-DE" sz="1800" kern="1200" dirty="0">
              <a:solidFill>
                <a:schemeClr val="tx1"/>
              </a:solidFill>
              <a:latin typeface="Times New Roman" panose="02020603050405020304" pitchFamily="18" charset="0"/>
              <a:cs typeface="Times New Roman" panose="02020603050405020304" pitchFamily="18" charset="0"/>
            </a:rPr>
            <a:t>(Siegler, Deloache and Eisenberg, 2017)</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a:off x="1464551" y="3135220"/>
        <a:ext cx="2464344" cy="761130"/>
      </dsp:txXfrm>
    </dsp:sp>
    <dsp:sp modelId="{246D1B2C-656D-45F6-A767-6FA912EE894D}">
      <dsp:nvSpPr>
        <dsp:cNvPr id="0" name=""/>
        <dsp:cNvSpPr/>
      </dsp:nvSpPr>
      <dsp:spPr>
        <a:xfrm rot="13500000">
          <a:off x="1496324" y="2596513"/>
          <a:ext cx="845226" cy="282971"/>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1581215" y="2653107"/>
        <a:ext cx="675444" cy="169783"/>
      </dsp:txXfrm>
    </dsp:sp>
    <dsp:sp modelId="{F45DFD18-C203-4BF8-8571-94F6050B5821}">
      <dsp:nvSpPr>
        <dsp:cNvPr id="0" name=""/>
        <dsp:cNvSpPr/>
      </dsp:nvSpPr>
      <dsp:spPr>
        <a:xfrm>
          <a:off x="332660" y="1555968"/>
          <a:ext cx="1616980" cy="80849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Equilibration </a:t>
          </a:r>
          <a:r>
            <a:rPr lang="en-GB" sz="1800" kern="1200" dirty="0">
              <a:solidFill>
                <a:schemeClr val="tx1"/>
              </a:solidFill>
              <a:latin typeface="Times New Roman" panose="02020603050405020304" pitchFamily="18" charset="0"/>
              <a:cs typeface="Times New Roman" panose="02020603050405020304" pitchFamily="18" charset="0"/>
            </a:rPr>
            <a:t>(Santrock, 2018)</a:t>
          </a:r>
          <a:endParaRPr lang="en-US" sz="1800" kern="1200" dirty="0">
            <a:solidFill>
              <a:schemeClr val="tx1"/>
            </a:solidFill>
            <a:latin typeface="Times New Roman" panose="02020603050405020304" pitchFamily="18" charset="0"/>
            <a:cs typeface="Times New Roman" panose="02020603050405020304" pitchFamily="18" charset="0"/>
          </a:endParaRPr>
        </a:p>
      </dsp:txBody>
      <dsp:txXfrm>
        <a:off x="356340" y="1579648"/>
        <a:ext cx="1569620" cy="761130"/>
      </dsp:txXfrm>
    </dsp:sp>
    <dsp:sp modelId="{2B87C8E5-5175-417C-A532-559051495D37}">
      <dsp:nvSpPr>
        <dsp:cNvPr id="0" name=""/>
        <dsp:cNvSpPr/>
      </dsp:nvSpPr>
      <dsp:spPr>
        <a:xfrm rot="18900000">
          <a:off x="1496324" y="1040941"/>
          <a:ext cx="845226" cy="282971"/>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1581215" y="1097535"/>
        <a:ext cx="675444" cy="1697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D0522F-61C9-47C9-B02E-AC7504F75B22}">
      <dsp:nvSpPr>
        <dsp:cNvPr id="0" name=""/>
        <dsp:cNvSpPr/>
      </dsp:nvSpPr>
      <dsp:spPr>
        <a:xfrm>
          <a:off x="2583012" y="3290"/>
          <a:ext cx="2039873" cy="74402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Concrete</a:t>
          </a:r>
          <a:r>
            <a:rPr lang="en-US" sz="1800" kern="1200" dirty="0">
              <a:solidFill>
                <a:schemeClr val="bg1"/>
              </a:solidFill>
              <a:latin typeface="Times New Roman" panose="02020603050405020304" pitchFamily="18" charset="0"/>
              <a:cs typeface="Times New Roman" panose="02020603050405020304" pitchFamily="18" charset="0"/>
            </a:rPr>
            <a:t> </a:t>
          </a:r>
          <a:r>
            <a:rPr lang="en-US" sz="1800" kern="1200" dirty="0">
              <a:solidFill>
                <a:schemeClr val="tx1"/>
              </a:solidFill>
              <a:latin typeface="Times New Roman" panose="02020603050405020304" pitchFamily="18" charset="0"/>
              <a:cs typeface="Times New Roman" panose="02020603050405020304" pitchFamily="18" charset="0"/>
            </a:rPr>
            <a:t>play </a:t>
          </a:r>
          <a:r>
            <a:rPr lang="en-GB" sz="1800" kern="1200" dirty="0">
              <a:solidFill>
                <a:schemeClr val="tx1"/>
              </a:solidFill>
              <a:latin typeface="Times New Roman" panose="02020603050405020304" pitchFamily="18" charset="0"/>
              <a:cs typeface="Times New Roman" panose="02020603050405020304" pitchFamily="18" charset="0"/>
            </a:rPr>
            <a:t>(Berk, 2013)</a:t>
          </a:r>
          <a:r>
            <a:rPr lang="en-US" sz="1800" kern="1200" dirty="0">
              <a:solidFill>
                <a:schemeClr val="bg1"/>
              </a:solidFill>
              <a:latin typeface="Times New Roman" panose="02020603050405020304" pitchFamily="18" charset="0"/>
              <a:cs typeface="Times New Roman" panose="02020603050405020304" pitchFamily="18" charset="0"/>
            </a:rPr>
            <a:t> </a:t>
          </a:r>
        </a:p>
      </dsp:txBody>
      <dsp:txXfrm>
        <a:off x="2604804" y="25082"/>
        <a:ext cx="1996289" cy="700439"/>
      </dsp:txXfrm>
    </dsp:sp>
    <dsp:sp modelId="{E81561B0-E501-4530-BCE4-2AAB53C0E68E}">
      <dsp:nvSpPr>
        <dsp:cNvPr id="0" name=""/>
        <dsp:cNvSpPr/>
      </dsp:nvSpPr>
      <dsp:spPr>
        <a:xfrm rot="2160000">
          <a:off x="4297511" y="967434"/>
          <a:ext cx="599294" cy="260408"/>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4375633" y="1019516"/>
        <a:ext cx="443050" cy="156244"/>
      </dsp:txXfrm>
    </dsp:sp>
    <dsp:sp modelId="{E41E7E31-A51F-4A15-8ABF-2C50BC79AA99}">
      <dsp:nvSpPr>
        <dsp:cNvPr id="0" name=""/>
        <dsp:cNvSpPr/>
      </dsp:nvSpPr>
      <dsp:spPr>
        <a:xfrm>
          <a:off x="4457619" y="1447962"/>
          <a:ext cx="2267499" cy="74402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Symbolic</a:t>
          </a:r>
          <a:r>
            <a:rPr lang="en-US" sz="1800" kern="1200" dirty="0">
              <a:solidFill>
                <a:schemeClr val="bg1"/>
              </a:solidFill>
              <a:latin typeface="Times New Roman" panose="02020603050405020304" pitchFamily="18" charset="0"/>
              <a:cs typeface="Times New Roman" panose="02020603050405020304" pitchFamily="18" charset="0"/>
            </a:rPr>
            <a:t> </a:t>
          </a:r>
          <a:r>
            <a:rPr lang="en-US" sz="1800" kern="1200" dirty="0">
              <a:solidFill>
                <a:schemeClr val="tx1"/>
              </a:solidFill>
              <a:latin typeface="Times New Roman" panose="02020603050405020304" pitchFamily="18" charset="0"/>
              <a:cs typeface="Times New Roman" panose="02020603050405020304" pitchFamily="18" charset="0"/>
            </a:rPr>
            <a:t>play</a:t>
          </a:r>
          <a:r>
            <a:rPr lang="en-US" sz="1800" kern="1200" dirty="0">
              <a:solidFill>
                <a:schemeClr val="bg1"/>
              </a:solidFill>
              <a:latin typeface="Times New Roman" panose="02020603050405020304" pitchFamily="18" charset="0"/>
              <a:cs typeface="Times New Roman" panose="02020603050405020304" pitchFamily="18" charset="0"/>
            </a:rPr>
            <a:t> </a:t>
          </a:r>
          <a:r>
            <a:rPr lang="en-GB" sz="1800" kern="1200" dirty="0">
              <a:solidFill>
                <a:schemeClr val="tx1"/>
              </a:solidFill>
              <a:latin typeface="Times New Roman" panose="02020603050405020304" pitchFamily="18" charset="0"/>
              <a:cs typeface="Times New Roman" panose="02020603050405020304" pitchFamily="18" charset="0"/>
            </a:rPr>
            <a:t>(</a:t>
          </a:r>
          <a:r>
            <a:rPr lang="en-GB" sz="1800" kern="1200" dirty="0" err="1">
              <a:solidFill>
                <a:schemeClr val="tx1"/>
              </a:solidFill>
              <a:latin typeface="Times New Roman" panose="02020603050405020304" pitchFamily="18" charset="0"/>
              <a:cs typeface="Times New Roman" panose="02020603050405020304" pitchFamily="18" charset="0"/>
            </a:rPr>
            <a:t>Pakpahan</a:t>
          </a:r>
          <a:r>
            <a:rPr lang="en-GB" sz="1800" kern="1200" dirty="0">
              <a:solidFill>
                <a:schemeClr val="tx1"/>
              </a:solidFill>
              <a:latin typeface="Times New Roman" panose="02020603050405020304" pitchFamily="18" charset="0"/>
              <a:cs typeface="Times New Roman" panose="02020603050405020304" pitchFamily="18" charset="0"/>
            </a:rPr>
            <a:t>, 2022)</a:t>
          </a:r>
          <a:endParaRPr lang="en-US" sz="1800" kern="1200" dirty="0">
            <a:solidFill>
              <a:schemeClr val="tx1"/>
            </a:solidFill>
            <a:latin typeface="Times New Roman" panose="02020603050405020304" pitchFamily="18" charset="0"/>
            <a:cs typeface="Times New Roman" panose="02020603050405020304" pitchFamily="18" charset="0"/>
          </a:endParaRPr>
        </a:p>
      </dsp:txBody>
      <dsp:txXfrm>
        <a:off x="4479411" y="1469754"/>
        <a:ext cx="2223915" cy="700439"/>
      </dsp:txXfrm>
    </dsp:sp>
    <dsp:sp modelId="{9B790EEE-579B-4EB7-84EC-F89839138028}">
      <dsp:nvSpPr>
        <dsp:cNvPr id="0" name=""/>
        <dsp:cNvSpPr/>
      </dsp:nvSpPr>
      <dsp:spPr>
        <a:xfrm rot="6480000">
          <a:off x="4911967" y="2858534"/>
          <a:ext cx="599294" cy="260408"/>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4990089" y="2910616"/>
        <a:ext cx="443050" cy="156244"/>
      </dsp:txXfrm>
    </dsp:sp>
    <dsp:sp modelId="{2CD3A65B-1C80-4BB9-AABA-C2E342DE1F4A}">
      <dsp:nvSpPr>
        <dsp:cNvPr id="0" name=""/>
        <dsp:cNvSpPr/>
      </dsp:nvSpPr>
      <dsp:spPr>
        <a:xfrm>
          <a:off x="3869325" y="3785491"/>
          <a:ext cx="1925070" cy="74402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Language</a:t>
          </a:r>
          <a:r>
            <a:rPr lang="en-US" sz="1800" kern="1200" dirty="0">
              <a:solidFill>
                <a:schemeClr val="bg1"/>
              </a:solidFill>
              <a:latin typeface="Times New Roman" panose="02020603050405020304" pitchFamily="18" charset="0"/>
              <a:cs typeface="Times New Roman" panose="02020603050405020304" pitchFamily="18" charset="0"/>
            </a:rPr>
            <a:t> </a:t>
          </a:r>
          <a:r>
            <a:rPr lang="en-US" sz="1800" kern="1200" dirty="0">
              <a:solidFill>
                <a:schemeClr val="tx1"/>
              </a:solidFill>
              <a:latin typeface="Times New Roman" panose="02020603050405020304" pitchFamily="18" charset="0"/>
              <a:cs typeface="Times New Roman" panose="02020603050405020304" pitchFamily="18" charset="0"/>
            </a:rPr>
            <a:t>modelling </a:t>
          </a:r>
          <a:r>
            <a:rPr lang="en-GB" sz="1800" kern="1200" dirty="0">
              <a:solidFill>
                <a:schemeClr val="tx1"/>
              </a:solidFill>
              <a:latin typeface="Times New Roman" panose="02020603050405020304" pitchFamily="18" charset="0"/>
              <a:cs typeface="Times New Roman" panose="02020603050405020304" pitchFamily="18" charset="0"/>
            </a:rPr>
            <a:t>(Malik, 2023)</a:t>
          </a:r>
          <a:endParaRPr lang="en-US" sz="1800" kern="1200" dirty="0">
            <a:solidFill>
              <a:schemeClr val="bg1"/>
            </a:solidFill>
            <a:latin typeface="Times New Roman" panose="02020603050405020304" pitchFamily="18" charset="0"/>
            <a:cs typeface="Times New Roman" panose="02020603050405020304" pitchFamily="18" charset="0"/>
          </a:endParaRPr>
        </a:p>
      </dsp:txBody>
      <dsp:txXfrm>
        <a:off x="3891117" y="3807283"/>
        <a:ext cx="1881486" cy="700439"/>
      </dsp:txXfrm>
    </dsp:sp>
    <dsp:sp modelId="{E1085CC2-0BA1-4547-9A29-CE8241D44275}">
      <dsp:nvSpPr>
        <dsp:cNvPr id="0" name=""/>
        <dsp:cNvSpPr/>
      </dsp:nvSpPr>
      <dsp:spPr>
        <a:xfrm rot="10800000">
          <a:off x="3194045" y="4027298"/>
          <a:ext cx="599294" cy="260408"/>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3272167" y="4079380"/>
        <a:ext cx="443050" cy="156244"/>
      </dsp:txXfrm>
    </dsp:sp>
    <dsp:sp modelId="{31644AF2-3084-4ADF-BBA0-1B4A765C5D2F}">
      <dsp:nvSpPr>
        <dsp:cNvPr id="0" name=""/>
        <dsp:cNvSpPr/>
      </dsp:nvSpPr>
      <dsp:spPr>
        <a:xfrm>
          <a:off x="1630014" y="3785491"/>
          <a:ext cx="1488046" cy="74402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Routines </a:t>
          </a:r>
          <a:r>
            <a:rPr lang="en-GB" sz="1800" kern="1200" dirty="0">
              <a:solidFill>
                <a:schemeClr val="tx1"/>
              </a:solidFill>
              <a:latin typeface="Times New Roman" panose="02020603050405020304" pitchFamily="18" charset="0"/>
              <a:cs typeface="Times New Roman" panose="02020603050405020304" pitchFamily="18" charset="0"/>
            </a:rPr>
            <a:t>(Malik, 2023)</a:t>
          </a:r>
          <a:r>
            <a:rPr lang="en-US" sz="1800" kern="1200" dirty="0">
              <a:solidFill>
                <a:schemeClr val="bg1"/>
              </a:solidFill>
              <a:latin typeface="Times New Roman" panose="02020603050405020304" pitchFamily="18" charset="0"/>
              <a:cs typeface="Times New Roman" panose="02020603050405020304" pitchFamily="18" charset="0"/>
            </a:rPr>
            <a:t> </a:t>
          </a:r>
        </a:p>
      </dsp:txBody>
      <dsp:txXfrm>
        <a:off x="1651806" y="3807283"/>
        <a:ext cx="1444462" cy="700439"/>
      </dsp:txXfrm>
    </dsp:sp>
    <dsp:sp modelId="{5E0FBA81-E347-4E7A-9803-A19ADB643C50}">
      <dsp:nvSpPr>
        <dsp:cNvPr id="0" name=""/>
        <dsp:cNvSpPr/>
      </dsp:nvSpPr>
      <dsp:spPr>
        <a:xfrm rot="15342671">
          <a:off x="1802126" y="2958295"/>
          <a:ext cx="599294" cy="260408"/>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1880248" y="3010377"/>
        <a:ext cx="443050" cy="156244"/>
      </dsp:txXfrm>
    </dsp:sp>
    <dsp:sp modelId="{69ACC8DF-51BF-46F5-8639-FCB5C39C4816}">
      <dsp:nvSpPr>
        <dsp:cNvPr id="0" name=""/>
        <dsp:cNvSpPr/>
      </dsp:nvSpPr>
      <dsp:spPr>
        <a:xfrm>
          <a:off x="383703" y="1207484"/>
          <a:ext cx="2779551" cy="118402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Times New Roman" panose="02020603050405020304" pitchFamily="18" charset="0"/>
              <a:cs typeface="Times New Roman" panose="02020603050405020304" pitchFamily="18" charset="0"/>
            </a:rPr>
            <a:t>Guided</a:t>
          </a:r>
          <a:r>
            <a:rPr lang="en-US" sz="1800" kern="1200" dirty="0">
              <a:solidFill>
                <a:schemeClr val="bg1"/>
              </a:solidFill>
              <a:latin typeface="Times New Roman" panose="02020603050405020304" pitchFamily="18" charset="0"/>
              <a:cs typeface="Times New Roman" panose="02020603050405020304" pitchFamily="18" charset="0"/>
            </a:rPr>
            <a:t> </a:t>
          </a:r>
          <a:r>
            <a:rPr lang="en-US" sz="1800" kern="1200" dirty="0">
              <a:solidFill>
                <a:schemeClr val="tx1"/>
              </a:solidFill>
              <a:latin typeface="Times New Roman" panose="02020603050405020304" pitchFamily="18" charset="0"/>
              <a:cs typeface="Times New Roman" panose="02020603050405020304" pitchFamily="18" charset="0"/>
            </a:rPr>
            <a:t>play </a:t>
          </a:r>
          <a:r>
            <a:rPr lang="de-DE" sz="1800" kern="1200" dirty="0">
              <a:solidFill>
                <a:schemeClr val="tx1"/>
              </a:solidFill>
              <a:latin typeface="Times New Roman" panose="02020603050405020304" pitchFamily="18" charset="0"/>
              <a:cs typeface="Times New Roman" panose="02020603050405020304" pitchFamily="18" charset="0"/>
            </a:rPr>
            <a:t>(Siegler, Deloache and Eisenberg, 2017)</a:t>
          </a:r>
          <a:endParaRPr lang="en-US" sz="1800" kern="1200" dirty="0">
            <a:solidFill>
              <a:schemeClr val="bg1"/>
            </a:solidFill>
            <a:latin typeface="Times New Roman" panose="02020603050405020304" pitchFamily="18" charset="0"/>
            <a:cs typeface="Times New Roman" panose="02020603050405020304" pitchFamily="18" charset="0"/>
          </a:endParaRPr>
        </a:p>
      </dsp:txBody>
      <dsp:txXfrm>
        <a:off x="418382" y="1242163"/>
        <a:ext cx="2710193" cy="1114665"/>
      </dsp:txXfrm>
    </dsp:sp>
    <dsp:sp modelId="{D73118C6-E87F-409C-8CF5-46E748AA6BF7}">
      <dsp:nvSpPr>
        <dsp:cNvPr id="0" name=""/>
        <dsp:cNvSpPr/>
      </dsp:nvSpPr>
      <dsp:spPr>
        <a:xfrm rot="19326011">
          <a:off x="2529868" y="847194"/>
          <a:ext cx="599294" cy="260408"/>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2607990" y="899276"/>
        <a:ext cx="443050" cy="156244"/>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7C83B6-2EB5-4ED8-AF44-231DAD8DD330}" type="datetimeFigureOut">
              <a:rPr lang="en-US" smtClean="0"/>
              <a:t>11/17/2025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F2833C-6333-444D-BD4C-EC3EDAE928F9}" type="slidenum">
              <a:rPr lang="en-US" smtClean="0"/>
              <a:t>‹#›</a:t>
            </a:fld>
            <a:endParaRPr lang="en-US"/>
          </a:p>
        </p:txBody>
      </p:sp>
    </p:spTree>
    <p:extLst>
      <p:ext uri="{BB962C8B-B14F-4D97-AF65-F5344CB8AC3E}">
        <p14:creationId xmlns:p14="http://schemas.microsoft.com/office/powerpoint/2010/main" val="3876411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4F2833C-6333-444D-BD4C-EC3EDAE928F9}" type="slidenum">
              <a:rPr lang="en-US" smtClean="0"/>
              <a:t>3</a:t>
            </a:fld>
            <a:endParaRPr lang="en-US"/>
          </a:p>
        </p:txBody>
      </p:sp>
    </p:spTree>
    <p:extLst>
      <p:ext uri="{BB962C8B-B14F-4D97-AF65-F5344CB8AC3E}">
        <p14:creationId xmlns:p14="http://schemas.microsoft.com/office/powerpoint/2010/main" val="3416618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Piaget put forward a number of fundamental principles which explain how children construct their knowledge and make sense out of the world (Piaget, 1952). These principles describe the processes of cognitive growth and the reason why children below puberty do not think like adults.</a:t>
            </a:r>
          </a:p>
          <a:p>
            <a:r>
              <a:rPr lang="en-US" sz="1200" b="1" kern="1200" dirty="0">
                <a:solidFill>
                  <a:schemeClr val="tx1"/>
                </a:solidFill>
                <a:effectLst/>
                <a:latin typeface="+mn-lt"/>
                <a:ea typeface="+mn-ea"/>
                <a:cs typeface="+mn-cs"/>
              </a:rPr>
              <a:t>a. Schemas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Mental structures that are employed to </a:t>
            </a:r>
            <a:r>
              <a:rPr lang="en-US" sz="1200" kern="1200" dirty="0" err="1">
                <a:solidFill>
                  <a:schemeClr val="tx1"/>
                </a:solidFill>
                <a:effectLst/>
                <a:latin typeface="+mn-lt"/>
                <a:ea typeface="+mn-ea"/>
                <a:cs typeface="+mn-cs"/>
              </a:rPr>
              <a:t>organise</a:t>
            </a:r>
            <a:r>
              <a:rPr lang="en-US" sz="1200" kern="1200" dirty="0">
                <a:solidFill>
                  <a:schemeClr val="tx1"/>
                </a:solidFill>
                <a:effectLst/>
                <a:latin typeface="+mn-lt"/>
                <a:ea typeface="+mn-ea"/>
                <a:cs typeface="+mn-cs"/>
              </a:rPr>
              <a:t> knowledge and interpret new experiences are called schemas. They assist the children in making decisions regarding what something is and how they should react to it (Goswami, 2001). The schemas at early childhood are simple and from firsthand experience which become more complicated as children grow.</a:t>
            </a:r>
          </a:p>
          <a:p>
            <a:r>
              <a:rPr lang="en-US" sz="1200" b="1" kern="1200" dirty="0">
                <a:solidFill>
                  <a:schemeClr val="tx1"/>
                </a:solidFill>
                <a:effectLst/>
                <a:latin typeface="+mn-lt"/>
                <a:ea typeface="+mn-ea"/>
                <a:cs typeface="+mn-cs"/>
              </a:rPr>
              <a:t>b. Assimilation</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Assimilation occurs when a child inserts some information into an already existing schema. Indicatively, a child, who is aware of what a dog is, might refer to all animals with four legs as dog. Assimilation allows the children to formulate fast sense of the world based on what they already have (Berk, 2013).</a:t>
            </a:r>
          </a:p>
          <a:p>
            <a:r>
              <a:rPr lang="en-US" sz="1200" b="1" kern="1200" dirty="0">
                <a:solidFill>
                  <a:schemeClr val="tx1"/>
                </a:solidFill>
                <a:effectLst/>
                <a:latin typeface="+mn-lt"/>
                <a:ea typeface="+mn-ea"/>
                <a:cs typeface="+mn-cs"/>
              </a:rPr>
              <a:t>c. Accommodation</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Accommodation is a process that takes place when a child modifies a schema, which is not effective. Whenever a child discovers that a cat is not a dog, he or she will modify the categories to have both. This process broadens the minds of children and makes them learn through experience (Siegler, </a:t>
            </a:r>
            <a:r>
              <a:rPr lang="en-US" sz="1200" kern="1200" dirty="0" err="1">
                <a:solidFill>
                  <a:schemeClr val="tx1"/>
                </a:solidFill>
                <a:effectLst/>
                <a:latin typeface="+mn-lt"/>
                <a:ea typeface="+mn-ea"/>
                <a:cs typeface="+mn-cs"/>
              </a:rPr>
              <a:t>Deloache</a:t>
            </a:r>
            <a:r>
              <a:rPr lang="en-US" sz="1200" kern="1200" dirty="0">
                <a:solidFill>
                  <a:schemeClr val="tx1"/>
                </a:solidFill>
                <a:effectLst/>
                <a:latin typeface="+mn-lt"/>
                <a:ea typeface="+mn-ea"/>
                <a:cs typeface="+mn-cs"/>
              </a:rPr>
              <a:t> and Eisenberg, 2017).</a:t>
            </a:r>
          </a:p>
          <a:p>
            <a:r>
              <a:rPr lang="en-US" sz="1200" b="1" kern="1200" dirty="0">
                <a:solidFill>
                  <a:schemeClr val="tx1"/>
                </a:solidFill>
                <a:effectLst/>
                <a:latin typeface="+mn-lt"/>
                <a:ea typeface="+mn-ea"/>
                <a:cs typeface="+mn-cs"/>
              </a:rPr>
              <a:t>d. Equilibration</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balance that children strive to achieve among assimilation and accommodation is called equilibration. When they make sense of something they are in a state of disequilibrium which drives them to modify their thinking. Equilibration stimulates cognitive development and assists children to shift to more organized and logical thinking (Santrock, 2018).</a:t>
            </a:r>
          </a:p>
          <a:p>
            <a:r>
              <a:rPr lang="en-US" sz="1200" b="1" kern="1200" dirty="0">
                <a:solidFill>
                  <a:schemeClr val="tx1"/>
                </a:solidFill>
                <a:effectLst/>
                <a:latin typeface="+mn-lt"/>
                <a:ea typeface="+mn-ea"/>
                <a:cs typeface="+mn-cs"/>
              </a:rPr>
              <a:t>e. Cognitive Development stages.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Piaget developed four stages which are universal. Amira is three years old, which is in the preoperational stage (2-7 years). The three hallmarks of this stage include symbolic thinking, language development, and pretend play. Egocentrism, lack of logical thinking, and the need to be seen instead of explained is also exhibited by children (Berk, 2013).</a:t>
            </a:r>
          </a:p>
          <a:p>
            <a:r>
              <a:rPr lang="en-US" sz="1200" b="1" kern="1200" dirty="0">
                <a:solidFill>
                  <a:schemeClr val="tx1"/>
                </a:solidFill>
                <a:effectLst/>
                <a:latin typeface="+mn-lt"/>
                <a:ea typeface="+mn-ea"/>
                <a:cs typeface="+mn-cs"/>
              </a:rPr>
              <a:t>f. Egocentrism</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challenge faced by young children is known as egocentrism where a child is not able to view or look at the situation as seen by another individual. This influences their social relationships, sharing, taking turn as well as peer intentions understanding. The preoperational stage is natural and goes through the process of egocentrism which later diminishes as age and experience advance (Sanghvi, 2020).</a:t>
            </a:r>
          </a:p>
          <a:p>
            <a:r>
              <a:rPr lang="en-US" sz="1200" b="1" kern="1200" dirty="0">
                <a:solidFill>
                  <a:schemeClr val="tx1"/>
                </a:solidFill>
                <a:effectLst/>
                <a:latin typeface="+mn-lt"/>
                <a:ea typeface="+mn-ea"/>
                <a:cs typeface="+mn-cs"/>
              </a:rPr>
              <a:t>g. Conservation and Centration.</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Though these are more pronounced in older children, the ideas describe an early point of thinking. Centration It occurs when children concentrate on an aspect of something and neglect others. The reason behind this narrow attention is why young children have difficulties in rules, multi-step directions, and intricate reasoning (</a:t>
            </a:r>
            <a:r>
              <a:rPr lang="en-US" sz="1200" kern="1200" dirty="0" err="1">
                <a:solidFill>
                  <a:schemeClr val="tx1"/>
                </a:solidFill>
                <a:effectLst/>
                <a:latin typeface="+mn-lt"/>
                <a:ea typeface="+mn-ea"/>
                <a:cs typeface="+mn-cs"/>
              </a:rPr>
              <a:t>Pakpahan</a:t>
            </a:r>
            <a:r>
              <a:rPr lang="en-US" sz="1200" kern="1200" dirty="0">
                <a:solidFill>
                  <a:schemeClr val="tx1"/>
                </a:solidFill>
                <a:effectLst/>
                <a:latin typeface="+mn-lt"/>
                <a:ea typeface="+mn-ea"/>
                <a:cs typeface="+mn-cs"/>
              </a:rPr>
              <a:t>, 2022).</a:t>
            </a:r>
          </a:p>
          <a:p>
            <a:endParaRPr lang="en-US" dirty="0"/>
          </a:p>
        </p:txBody>
      </p:sp>
      <p:sp>
        <p:nvSpPr>
          <p:cNvPr id="4" name="Slide Number Placeholder 3"/>
          <p:cNvSpPr>
            <a:spLocks noGrp="1"/>
          </p:cNvSpPr>
          <p:nvPr>
            <p:ph type="sldNum" sz="quarter" idx="5"/>
          </p:nvPr>
        </p:nvSpPr>
        <p:spPr/>
        <p:txBody>
          <a:bodyPr/>
          <a:lstStyle/>
          <a:p>
            <a:fld id="{B4F2833C-6333-444D-BD4C-EC3EDAE928F9}" type="slidenum">
              <a:rPr lang="en-US" smtClean="0"/>
              <a:t>4</a:t>
            </a:fld>
            <a:endParaRPr lang="en-US"/>
          </a:p>
        </p:txBody>
      </p:sp>
    </p:spTree>
    <p:extLst>
      <p:ext uri="{BB962C8B-B14F-4D97-AF65-F5344CB8AC3E}">
        <p14:creationId xmlns:p14="http://schemas.microsoft.com/office/powerpoint/2010/main" val="12568660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experiences of Amira are quite in line with the preoperational stage proposed by Piaget. Her verbal communication is limited, which implies that she still has not developed her symbolic thinking, which impacts her object labeling, need expression, and the ability to engage in social play (Malik, 2023). Language is a crucial element of group interaction among children and thus lack of strength in symbolic skills may cause the withdrawal of the child in the course of play.</a:t>
            </a:r>
          </a:p>
          <a:p>
            <a:r>
              <a:rPr lang="en-US" sz="1200" kern="1200" dirty="0">
                <a:solidFill>
                  <a:schemeClr val="tx1"/>
                </a:solidFill>
                <a:effectLst/>
                <a:latin typeface="+mn-lt"/>
                <a:ea typeface="+mn-ea"/>
                <a:cs typeface="+mn-cs"/>
              </a:rPr>
              <a:t>Her separation anxiety displays the inability of young children to conceptualize time and foresee the future. Piaget maintained that the reasoning of kids at this stage is concrete. Amira might not be capable of thinking that her carers would not fail to come back when they drive away (Santrock, 2018). This complicates the practice of transitions.</a:t>
            </a:r>
          </a:p>
          <a:p>
            <a:r>
              <a:rPr lang="en-US" sz="1200" kern="1200" dirty="0">
                <a:solidFill>
                  <a:schemeClr val="tx1"/>
                </a:solidFill>
                <a:effectLst/>
                <a:latin typeface="+mn-lt"/>
                <a:ea typeface="+mn-ea"/>
                <a:cs typeface="+mn-cs"/>
              </a:rPr>
              <a:t>The inability to play with other children can also be explained using the concept of egocentrism. She might not be able to read the intentions of other people or to modify her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to suit group norms. Lack of language is one more obstacle that complicates the process of negotiating, sharing, or playing with others (Siegler, </a:t>
            </a:r>
            <a:r>
              <a:rPr lang="en-US" sz="1200" kern="1200" dirty="0" err="1">
                <a:solidFill>
                  <a:schemeClr val="tx1"/>
                </a:solidFill>
                <a:effectLst/>
                <a:latin typeface="+mn-lt"/>
                <a:ea typeface="+mn-ea"/>
                <a:cs typeface="+mn-cs"/>
              </a:rPr>
              <a:t>Deloache</a:t>
            </a:r>
            <a:r>
              <a:rPr lang="en-US" sz="1200" kern="1200" dirty="0">
                <a:solidFill>
                  <a:schemeClr val="tx1"/>
                </a:solidFill>
                <a:effectLst/>
                <a:latin typeface="+mn-lt"/>
                <a:ea typeface="+mn-ea"/>
                <a:cs typeface="+mn-cs"/>
              </a:rPr>
              <a:t> and Eisenberg, 2017).</a:t>
            </a:r>
          </a:p>
          <a:p>
            <a:r>
              <a:rPr lang="en-US" sz="1200" kern="1200" dirty="0">
                <a:solidFill>
                  <a:schemeClr val="tx1"/>
                </a:solidFill>
                <a:effectLst/>
                <a:latin typeface="+mn-lt"/>
                <a:ea typeface="+mn-ea"/>
                <a:cs typeface="+mn-cs"/>
              </a:rPr>
              <a:t>The principles of Piaget demonstrate that the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demonstrated by Amira are not the evidence of failure but the normal patterns of early thought and communication. Knowledge of this assists practitioners to arrange aid that is corresponding to her intellectual level.</a:t>
            </a:r>
          </a:p>
          <a:p>
            <a:endParaRPr lang="en-US" dirty="0"/>
          </a:p>
        </p:txBody>
      </p:sp>
      <p:sp>
        <p:nvSpPr>
          <p:cNvPr id="4" name="Slide Number Placeholder 3"/>
          <p:cNvSpPr>
            <a:spLocks noGrp="1"/>
          </p:cNvSpPr>
          <p:nvPr>
            <p:ph type="sldNum" sz="quarter" idx="5"/>
          </p:nvPr>
        </p:nvSpPr>
        <p:spPr/>
        <p:txBody>
          <a:bodyPr/>
          <a:lstStyle/>
          <a:p>
            <a:fld id="{B4F2833C-6333-444D-BD4C-EC3EDAE928F9}" type="slidenum">
              <a:rPr lang="en-US" smtClean="0"/>
              <a:t>5</a:t>
            </a:fld>
            <a:endParaRPr lang="en-US"/>
          </a:p>
        </p:txBody>
      </p:sp>
    </p:spTree>
    <p:extLst>
      <p:ext uri="{BB962C8B-B14F-4D97-AF65-F5344CB8AC3E}">
        <p14:creationId xmlns:p14="http://schemas.microsoft.com/office/powerpoint/2010/main" val="3687614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Hands-on, concrete learning</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Present puzzles, blocks, sensory trays, and sorting exercises which assist Amira in schema formation and problem solving. Active exploration endorses assimilation and accommodation (Berk, 2013).</a:t>
            </a:r>
          </a:p>
          <a:p>
            <a:r>
              <a:rPr lang="en-US" sz="1200" b="1" kern="1200" dirty="0">
                <a:solidFill>
                  <a:schemeClr val="tx1"/>
                </a:solidFill>
                <a:effectLst/>
                <a:latin typeface="+mn-lt"/>
                <a:ea typeface="+mn-ea"/>
                <a:cs typeface="+mn-cs"/>
              </a:rPr>
              <a:t>Enhancing symbolic reasoning.</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Pretend play, storytelling, role-play and puppets. Simple language in play. Symbolic activity </a:t>
            </a:r>
            <a:r>
              <a:rPr lang="en-US" sz="1200" kern="1200" dirty="0" err="1">
                <a:solidFill>
                  <a:schemeClr val="tx1"/>
                </a:solidFill>
                <a:effectLst/>
                <a:latin typeface="+mn-lt"/>
                <a:ea typeface="+mn-ea"/>
                <a:cs typeface="+mn-cs"/>
              </a:rPr>
              <a:t>faciltates</a:t>
            </a:r>
            <a:r>
              <a:rPr lang="en-US" sz="1200" kern="1200" dirty="0">
                <a:solidFill>
                  <a:schemeClr val="tx1"/>
                </a:solidFill>
                <a:effectLst/>
                <a:latin typeface="+mn-lt"/>
                <a:ea typeface="+mn-ea"/>
                <a:cs typeface="+mn-cs"/>
              </a:rPr>
              <a:t> cognitive and language development (</a:t>
            </a:r>
            <a:r>
              <a:rPr lang="en-US" sz="1200" kern="1200" dirty="0" err="1">
                <a:solidFill>
                  <a:schemeClr val="tx1"/>
                </a:solidFill>
                <a:effectLst/>
                <a:latin typeface="+mn-lt"/>
                <a:ea typeface="+mn-ea"/>
                <a:cs typeface="+mn-cs"/>
              </a:rPr>
              <a:t>Pakpahan</a:t>
            </a:r>
            <a:r>
              <a:rPr lang="en-US" sz="1200" kern="1200" dirty="0">
                <a:solidFill>
                  <a:schemeClr val="tx1"/>
                </a:solidFill>
                <a:effectLst/>
                <a:latin typeface="+mn-lt"/>
                <a:ea typeface="+mn-ea"/>
                <a:cs typeface="+mn-cs"/>
              </a:rPr>
              <a:t>, 2022).</a:t>
            </a:r>
          </a:p>
          <a:p>
            <a:r>
              <a:rPr lang="en-US" sz="1200" b="1" kern="1200" dirty="0">
                <a:solidFill>
                  <a:schemeClr val="tx1"/>
                </a:solidFill>
                <a:effectLst/>
                <a:latin typeface="+mn-lt"/>
                <a:ea typeface="+mn-ea"/>
                <a:cs typeface="+mn-cs"/>
              </a:rPr>
              <a:t>Reinforcement and language modelling.</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Short sentences, repeating important words, describing actions. Provide one-to-one and small group communication to develop confidence and communication (Malik, 2023).</a:t>
            </a:r>
          </a:p>
          <a:p>
            <a:r>
              <a:rPr lang="en-US" sz="1200" b="1" kern="1200" dirty="0">
                <a:solidFill>
                  <a:schemeClr val="tx1"/>
                </a:solidFill>
                <a:effectLst/>
                <a:latin typeface="+mn-lt"/>
                <a:ea typeface="+mn-ea"/>
                <a:cs typeface="+mn-cs"/>
              </a:rPr>
              <a:t>Routine, habitual practices.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Visual schedules and obvious signals. Predictability also assists in diffusing anxiety as it provides structure to the things that children are not yet able to reason about (Santrock, 2018).</a:t>
            </a:r>
          </a:p>
          <a:p>
            <a:r>
              <a:rPr lang="en-US" sz="1200" b="1" kern="1200" dirty="0">
                <a:solidFill>
                  <a:schemeClr val="tx1"/>
                </a:solidFill>
                <a:effectLst/>
                <a:latin typeface="+mn-lt"/>
                <a:ea typeface="+mn-ea"/>
                <a:cs typeface="+mn-cs"/>
              </a:rPr>
              <a:t>Guided social play</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Encourage early social skills through demonstration of turn-taking, labeling of emotions and simple cooperation. Minimize the role of adults slowly as Amira becomes more confident (Siegler, </a:t>
            </a:r>
            <a:r>
              <a:rPr lang="en-US" sz="1200" kern="1200" dirty="0" err="1">
                <a:solidFill>
                  <a:schemeClr val="tx1"/>
                </a:solidFill>
                <a:effectLst/>
                <a:latin typeface="+mn-lt"/>
                <a:ea typeface="+mn-ea"/>
                <a:cs typeface="+mn-cs"/>
              </a:rPr>
              <a:t>Deloache</a:t>
            </a:r>
            <a:r>
              <a:rPr lang="en-US" sz="1200" kern="1200" dirty="0">
                <a:solidFill>
                  <a:schemeClr val="tx1"/>
                </a:solidFill>
                <a:effectLst/>
                <a:latin typeface="+mn-lt"/>
                <a:ea typeface="+mn-ea"/>
                <a:cs typeface="+mn-cs"/>
              </a:rPr>
              <a:t> and Eisenberg, 2017).</a:t>
            </a:r>
          </a:p>
          <a:p>
            <a:r>
              <a:rPr lang="en-US" sz="1200" kern="1200" dirty="0">
                <a:solidFill>
                  <a:schemeClr val="tx1"/>
                </a:solidFill>
                <a:effectLst/>
                <a:latin typeface="+mn-lt"/>
                <a:ea typeface="+mn-ea"/>
                <a:cs typeface="+mn-cs"/>
              </a:rPr>
              <a:t>All these strategies are indicative of the active learning, symbolic support and matching expectations to a child stage of development, which Piaget stresses upon.</a:t>
            </a:r>
          </a:p>
          <a:p>
            <a:endParaRPr lang="en-US" dirty="0"/>
          </a:p>
        </p:txBody>
      </p:sp>
      <p:sp>
        <p:nvSpPr>
          <p:cNvPr id="4" name="Slide Number Placeholder 3"/>
          <p:cNvSpPr>
            <a:spLocks noGrp="1"/>
          </p:cNvSpPr>
          <p:nvPr>
            <p:ph type="sldNum" sz="quarter" idx="5"/>
          </p:nvPr>
        </p:nvSpPr>
        <p:spPr/>
        <p:txBody>
          <a:bodyPr/>
          <a:lstStyle/>
          <a:p>
            <a:fld id="{B4F2833C-6333-444D-BD4C-EC3EDAE928F9}" type="slidenum">
              <a:rPr lang="en-US" smtClean="0"/>
              <a:t>6</a:t>
            </a:fld>
            <a:endParaRPr lang="en-US"/>
          </a:p>
        </p:txBody>
      </p:sp>
    </p:spTree>
    <p:extLst>
      <p:ext uri="{BB962C8B-B14F-4D97-AF65-F5344CB8AC3E}">
        <p14:creationId xmlns:p14="http://schemas.microsoft.com/office/powerpoint/2010/main" val="2968188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Piaget was willing to believe that biological maturation and experience to the environment cooperate in the development of cognition. In the case of Amira, biological variables can be in the form of temperament or inherent language speed. The environmental factors consist of the past social experience, language exposure to vivid language, emotional safety, and family practices (Goswami, 2001). The awareness of both assists practitioners to help her in a holistic manner (Piaget, 1952).</a:t>
            </a:r>
          </a:p>
          <a:p>
            <a:endParaRPr lang="en-US" dirty="0"/>
          </a:p>
        </p:txBody>
      </p:sp>
      <p:sp>
        <p:nvSpPr>
          <p:cNvPr id="4" name="Slide Number Placeholder 3"/>
          <p:cNvSpPr>
            <a:spLocks noGrp="1"/>
          </p:cNvSpPr>
          <p:nvPr>
            <p:ph type="sldNum" sz="quarter" idx="5"/>
          </p:nvPr>
        </p:nvSpPr>
        <p:spPr/>
        <p:txBody>
          <a:bodyPr/>
          <a:lstStyle/>
          <a:p>
            <a:fld id="{B4F2833C-6333-444D-BD4C-EC3EDAE928F9}" type="slidenum">
              <a:rPr lang="en-US" smtClean="0"/>
              <a:t>7</a:t>
            </a:fld>
            <a:endParaRPr lang="en-US"/>
          </a:p>
        </p:txBody>
      </p:sp>
    </p:spTree>
    <p:extLst>
      <p:ext uri="{BB962C8B-B14F-4D97-AF65-F5344CB8AC3E}">
        <p14:creationId xmlns:p14="http://schemas.microsoft.com/office/powerpoint/2010/main" val="3716128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theory by Piaget is fundamental and has a lot of explanations of early thinking. It has been a significant influence of the early childhood education and is still applicable in practice (Berk, 2013). This, however, is criticized by the fact that he underestimated the abilities of young children and later studies indicate that there is more social and cultural variation than his stages do (</a:t>
            </a:r>
            <a:r>
              <a:rPr lang="en-US" sz="1200" kern="1200" dirty="0" err="1">
                <a:solidFill>
                  <a:schemeClr val="tx1"/>
                </a:solidFill>
                <a:effectLst/>
                <a:latin typeface="+mn-lt"/>
                <a:ea typeface="+mn-ea"/>
                <a:cs typeface="+mn-cs"/>
              </a:rPr>
              <a:t>Cerovac</a:t>
            </a:r>
            <a:r>
              <a:rPr lang="en-US" sz="1200" kern="1200" dirty="0">
                <a:solidFill>
                  <a:schemeClr val="tx1"/>
                </a:solidFill>
                <a:effectLst/>
                <a:latin typeface="+mn-lt"/>
                <a:ea typeface="+mn-ea"/>
                <a:cs typeface="+mn-cs"/>
              </a:rPr>
              <a:t>, 2025). The theory also isn't very sensitive to the development of emotion that is crucial when explaining such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like the ones of separation anxiety (Sanghvi, 2020). Nonetheless, Piaget offers a good cognitive model to use when comprehending Amira and how to respond to her.</a:t>
            </a:r>
          </a:p>
          <a:p>
            <a:endParaRPr lang="en-US" dirty="0"/>
          </a:p>
        </p:txBody>
      </p:sp>
      <p:sp>
        <p:nvSpPr>
          <p:cNvPr id="4" name="Slide Number Placeholder 3"/>
          <p:cNvSpPr>
            <a:spLocks noGrp="1"/>
          </p:cNvSpPr>
          <p:nvPr>
            <p:ph type="sldNum" sz="quarter" idx="5"/>
          </p:nvPr>
        </p:nvSpPr>
        <p:spPr/>
        <p:txBody>
          <a:bodyPr/>
          <a:lstStyle/>
          <a:p>
            <a:fld id="{B4F2833C-6333-444D-BD4C-EC3EDAE928F9}" type="slidenum">
              <a:rPr lang="en-US" smtClean="0"/>
              <a:t>8</a:t>
            </a:fld>
            <a:endParaRPr lang="en-US"/>
          </a:p>
        </p:txBody>
      </p:sp>
    </p:spTree>
    <p:extLst>
      <p:ext uri="{BB962C8B-B14F-4D97-AF65-F5344CB8AC3E}">
        <p14:creationId xmlns:p14="http://schemas.microsoft.com/office/powerpoint/2010/main" val="1907988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theory  describe the way young children learn by means of exploration, the inconsistency in their thought processes, and the slow and stage-by-stage development of their understanding. They demonstrate that early age education must be based on practical experiences, straightforward explanations, modeling, and symbolical play.</a:t>
            </a:r>
          </a:p>
          <a:p>
            <a:r>
              <a:rPr lang="en-US" sz="1200" kern="1200" dirty="0">
                <a:solidFill>
                  <a:schemeClr val="tx1"/>
                </a:solidFill>
                <a:effectLst/>
                <a:latin typeface="+mn-lt"/>
                <a:ea typeface="+mn-ea"/>
                <a:cs typeface="+mn-cs"/>
              </a:rPr>
              <a:t>Piaget is useful in explaining the communication needs of Amira, social challenges and separation anxiety through demonstrating how young children reason and learn. His theory favors the application of direct, figurative and guided experiences which minimize the amount of stress and develop confidence. However, in spite of certain limitations, the theory is of great value in the practice in early years.</a:t>
            </a:r>
          </a:p>
          <a:p>
            <a:endParaRPr lang="en-US" dirty="0"/>
          </a:p>
        </p:txBody>
      </p:sp>
      <p:sp>
        <p:nvSpPr>
          <p:cNvPr id="4" name="Slide Number Placeholder 3"/>
          <p:cNvSpPr>
            <a:spLocks noGrp="1"/>
          </p:cNvSpPr>
          <p:nvPr>
            <p:ph type="sldNum" sz="quarter" idx="5"/>
          </p:nvPr>
        </p:nvSpPr>
        <p:spPr/>
        <p:txBody>
          <a:bodyPr/>
          <a:lstStyle/>
          <a:p>
            <a:fld id="{B4F2833C-6333-444D-BD4C-EC3EDAE928F9}" type="slidenum">
              <a:rPr lang="en-US" smtClean="0"/>
              <a:t>9</a:t>
            </a:fld>
            <a:endParaRPr lang="en-US"/>
          </a:p>
        </p:txBody>
      </p:sp>
    </p:spTree>
    <p:extLst>
      <p:ext uri="{BB962C8B-B14F-4D97-AF65-F5344CB8AC3E}">
        <p14:creationId xmlns:p14="http://schemas.microsoft.com/office/powerpoint/2010/main" val="3546298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4AB5E-21E4-9835-4B37-5B79EC08D4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0EA393-8487-680E-97A5-A5A21CE2A6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CC12C2-2502-FF8F-B45C-4734950920AF}"/>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The theory  describe the way young children learn by means of exploration, the inconsistency in their thought processes, and the slow and stage-by-stage development of their understanding. They demonstrate that early age education must be based on practical experiences, straightforward explanations, modeling, and symbolical play.</a:t>
            </a:r>
          </a:p>
          <a:p>
            <a:r>
              <a:rPr lang="en-US" sz="1200" kern="1200" dirty="0">
                <a:solidFill>
                  <a:schemeClr val="tx1"/>
                </a:solidFill>
                <a:effectLst/>
                <a:latin typeface="+mn-lt"/>
                <a:ea typeface="+mn-ea"/>
                <a:cs typeface="+mn-cs"/>
              </a:rPr>
              <a:t>Piaget is useful in explaining the communication needs of Amira, social challenges and separation anxiety through demonstrating how young children reason and learn. His theory favors the application of direct, figurative and guided experiences which minimize the amount of stress and develop confidence. However, in spite of certain limitations, the theory is of great value in the practice in early years.</a:t>
            </a:r>
          </a:p>
          <a:p>
            <a:endParaRPr lang="en-US" dirty="0"/>
          </a:p>
        </p:txBody>
      </p:sp>
      <p:sp>
        <p:nvSpPr>
          <p:cNvPr id="4" name="Slide Number Placeholder 3">
            <a:extLst>
              <a:ext uri="{FF2B5EF4-FFF2-40B4-BE49-F238E27FC236}">
                <a16:creationId xmlns:a16="http://schemas.microsoft.com/office/drawing/2014/main" id="{254D8B2D-CB4B-64DB-75AE-4E502F244BF3}"/>
              </a:ext>
            </a:extLst>
          </p:cNvPr>
          <p:cNvSpPr>
            <a:spLocks noGrp="1"/>
          </p:cNvSpPr>
          <p:nvPr>
            <p:ph type="sldNum" sz="quarter" idx="5"/>
          </p:nvPr>
        </p:nvSpPr>
        <p:spPr/>
        <p:txBody>
          <a:bodyPr/>
          <a:lstStyle/>
          <a:p>
            <a:fld id="{B4F2833C-6333-444D-BD4C-EC3EDAE928F9}" type="slidenum">
              <a:rPr lang="en-US" smtClean="0"/>
              <a:t>10</a:t>
            </a:fld>
            <a:endParaRPr lang="en-US"/>
          </a:p>
        </p:txBody>
      </p:sp>
    </p:spTree>
    <p:extLst>
      <p:ext uri="{BB962C8B-B14F-4D97-AF65-F5344CB8AC3E}">
        <p14:creationId xmlns:p14="http://schemas.microsoft.com/office/powerpoint/2010/main" val="3137285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1804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72191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smtClean="0"/>
              <a:pPr/>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69684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11/17/2025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43732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smtClean="0"/>
              <a:pPr/>
              <a:t>11/17/2025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00668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11/17/2025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55387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11/17/2025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40861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11/17/2025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25049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9B482E8-6E0E-1B4F-B1FD-C69DB9E858D9}" type="datetimeFigureOut">
              <a:rPr lang="en-US" smtClean="0"/>
              <a:pPr/>
              <a:t>11/17/2025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1641842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09B482E8-6E0E-1B4F-B1FD-C69DB9E858D9}" type="datetimeFigureOut">
              <a:rPr lang="en-US" smtClean="0"/>
              <a:pPr/>
              <a:t>11/17/2025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9223274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B482E8-6E0E-1B4F-B1FD-C69DB9E858D9}" type="datetimeFigureOut">
              <a:rPr lang="en-US" smtClean="0"/>
              <a:pPr/>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4559649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B482E8-6E0E-1B4F-B1FD-C69DB9E858D9}" type="datetimeFigureOut">
              <a:rPr lang="en-US" smtClean="0"/>
              <a:pPr/>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0270742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B482E8-6E0E-1B4F-B1FD-C69DB9E858D9}" type="datetimeFigureOut">
              <a:rPr lang="en-US" smtClean="0"/>
              <a:pPr/>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817799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B482E8-6E0E-1B4F-B1FD-C69DB9E858D9}" type="datetimeFigureOut">
              <a:rPr lang="en-US" smtClean="0"/>
              <a:pPr/>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2453347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B482E8-6E0E-1B4F-B1FD-C69DB9E858D9}" type="datetimeFigureOut">
              <a:rPr lang="en-US" smtClean="0"/>
              <a:pPr/>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1242960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85866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smtClean="0"/>
              <a:pPr/>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39675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09B482E8-6E0E-1B4F-B1FD-C69DB9E858D9}" type="datetimeFigureOut">
              <a:rPr lang="en-US" smtClean="0"/>
              <a:pPr/>
              <a:t>11/17/2025</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59072957"/>
      </p:ext>
    </p:extLst>
  </p:cSld>
  <p:clrMap bg1="dk1" tx1="lt1" bg2="dk2" tx2="lt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932BE2-5EDF-7004-4BAD-CB20B668B014}"/>
              </a:ext>
            </a:extLst>
          </p:cNvPr>
          <p:cNvSpPr txBox="1"/>
          <p:nvPr/>
        </p:nvSpPr>
        <p:spPr>
          <a:xfrm>
            <a:off x="665018" y="97043"/>
            <a:ext cx="11314545" cy="646331"/>
          </a:xfrm>
          <a:prstGeom prst="rect">
            <a:avLst/>
          </a:prstGeom>
          <a:noFill/>
        </p:spPr>
        <p:txBody>
          <a:bodyPr wrap="square">
            <a:spAutoFit/>
          </a:bodyPr>
          <a:lstStyle/>
          <a:p>
            <a:r>
              <a:rPr lang="en-US" sz="3600" b="1" dirty="0">
                <a:solidFill>
                  <a:schemeClr val="bg1"/>
                </a:solidFill>
              </a:rPr>
              <a:t>PSYCHOLOGY IN HEALTH AND SOCIAL CARE</a:t>
            </a:r>
          </a:p>
        </p:txBody>
      </p:sp>
      <p:pic>
        <p:nvPicPr>
          <p:cNvPr id="7" name="Picture 6">
            <a:extLst>
              <a:ext uri="{FF2B5EF4-FFF2-40B4-BE49-F238E27FC236}">
                <a16:creationId xmlns:a16="http://schemas.microsoft.com/office/drawing/2014/main" id="{F48539BB-4C37-E25F-A273-E9DCB1BCED05}"/>
              </a:ext>
            </a:extLst>
          </p:cNvPr>
          <p:cNvPicPr>
            <a:picLocks noChangeAspect="1"/>
          </p:cNvPicPr>
          <p:nvPr/>
        </p:nvPicPr>
        <p:blipFill>
          <a:blip r:embed="rId2"/>
          <a:stretch>
            <a:fillRect/>
          </a:stretch>
        </p:blipFill>
        <p:spPr>
          <a:xfrm>
            <a:off x="120074" y="655781"/>
            <a:ext cx="11859490" cy="4562763"/>
          </a:xfrm>
          <a:prstGeom prst="rect">
            <a:avLst/>
          </a:prstGeom>
        </p:spPr>
      </p:pic>
      <p:sp>
        <p:nvSpPr>
          <p:cNvPr id="2" name="Content Placeholder 2">
            <a:extLst>
              <a:ext uri="{FF2B5EF4-FFF2-40B4-BE49-F238E27FC236}">
                <a16:creationId xmlns:a16="http://schemas.microsoft.com/office/drawing/2014/main" id="{4EB07E37-F93E-BE92-04BF-5E967A3904F0}"/>
              </a:ext>
            </a:extLst>
          </p:cNvPr>
          <p:cNvSpPr txBox="1">
            <a:spLocks/>
          </p:cNvSpPr>
          <p:nvPr/>
        </p:nvSpPr>
        <p:spPr>
          <a:xfrm>
            <a:off x="120074" y="5295573"/>
            <a:ext cx="7291425" cy="1465384"/>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kern="1200" cap="all">
                <a:solidFill>
                  <a:schemeClr val="accent2"/>
                </a:solidFill>
                <a:latin typeface="+mn-lt"/>
                <a:ea typeface="+mn-ea"/>
                <a:cs typeface="+mn-cs"/>
              </a:defRPr>
            </a:lvl1pPr>
            <a:lvl2pPr marL="4572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9pPr>
          </a:lstStyle>
          <a:p>
            <a:pPr>
              <a:spcBef>
                <a:spcPts val="0"/>
              </a:spcBef>
              <a:spcAft>
                <a:spcPts val="0"/>
              </a:spcAft>
            </a:pPr>
            <a:r>
              <a:rPr lang="en-GB" altLang="en-US" sz="1200" b="1" dirty="0">
                <a:solidFill>
                  <a:schemeClr val="bg1"/>
                </a:solidFill>
              </a:rPr>
              <a:t>Module Title</a:t>
            </a:r>
            <a:r>
              <a:rPr lang="en-GB" altLang="en-US" sz="1200" dirty="0">
                <a:solidFill>
                  <a:schemeClr val="bg1"/>
                </a:solidFill>
              </a:rPr>
              <a:t>: Psychology in Health and Social Care </a:t>
            </a:r>
          </a:p>
          <a:p>
            <a:pPr>
              <a:spcBef>
                <a:spcPts val="0"/>
              </a:spcBef>
              <a:spcAft>
                <a:spcPts val="0"/>
              </a:spcAft>
            </a:pPr>
            <a:r>
              <a:rPr lang="en-GB" altLang="en-US" sz="1200" b="1" u="sng" dirty="0">
                <a:solidFill>
                  <a:schemeClr val="bg1"/>
                </a:solidFill>
              </a:rPr>
              <a:t>Module code</a:t>
            </a:r>
            <a:r>
              <a:rPr lang="en-GB" altLang="en-US" sz="1200" dirty="0">
                <a:solidFill>
                  <a:schemeClr val="bg1"/>
                </a:solidFill>
              </a:rPr>
              <a:t>: LCHS4010</a:t>
            </a:r>
            <a:endParaRPr lang="en-GB" altLang="en-US" sz="1200" b="1" i="1" dirty="0">
              <a:solidFill>
                <a:schemeClr val="bg1"/>
              </a:solidFill>
            </a:endParaRPr>
          </a:p>
          <a:p>
            <a:pPr>
              <a:spcBef>
                <a:spcPts val="0"/>
              </a:spcBef>
              <a:spcAft>
                <a:spcPts val="0"/>
              </a:spcAft>
            </a:pPr>
            <a:r>
              <a:rPr lang="en-GB" altLang="en-US" sz="1200" b="1" u="sng" dirty="0">
                <a:solidFill>
                  <a:schemeClr val="bg1"/>
                </a:solidFill>
              </a:rPr>
              <a:t>Assignment Title:  </a:t>
            </a:r>
            <a:r>
              <a:rPr lang="en-GB" altLang="en-US" sz="1200" dirty="0">
                <a:solidFill>
                  <a:schemeClr val="bg1"/>
                </a:solidFill>
              </a:rPr>
              <a:t>Assessment 1: Individual </a:t>
            </a:r>
          </a:p>
          <a:p>
            <a:pPr>
              <a:spcBef>
                <a:spcPts val="0"/>
              </a:spcBef>
              <a:spcAft>
                <a:spcPts val="0"/>
              </a:spcAft>
            </a:pPr>
            <a:r>
              <a:rPr lang="en-GB" altLang="en-US" sz="1200" dirty="0">
                <a:solidFill>
                  <a:schemeClr val="bg1"/>
                </a:solidFill>
              </a:rPr>
              <a:t>Presentation</a:t>
            </a:r>
            <a:r>
              <a:rPr lang="en-GB" altLang="en-US" sz="1200" b="1" i="1" dirty="0">
                <a:solidFill>
                  <a:schemeClr val="bg1"/>
                </a:solidFill>
              </a:rPr>
              <a:t> </a:t>
            </a:r>
          </a:p>
          <a:p>
            <a:pPr>
              <a:spcBef>
                <a:spcPts val="0"/>
              </a:spcBef>
              <a:spcAft>
                <a:spcPts val="0"/>
              </a:spcAft>
            </a:pPr>
            <a:r>
              <a:rPr lang="en-GB" altLang="en-US" sz="1200" b="1" u="sng" dirty="0">
                <a:solidFill>
                  <a:schemeClr val="bg1"/>
                </a:solidFill>
              </a:rPr>
              <a:t>Student Name</a:t>
            </a:r>
            <a:r>
              <a:rPr lang="en-GB" altLang="en-US" sz="1200" b="1" i="1" dirty="0">
                <a:solidFill>
                  <a:schemeClr val="bg1"/>
                </a:solidFill>
              </a:rPr>
              <a:t>: JANAT KICONCO</a:t>
            </a:r>
          </a:p>
          <a:p>
            <a:pPr>
              <a:spcBef>
                <a:spcPts val="0"/>
              </a:spcBef>
              <a:spcAft>
                <a:spcPts val="0"/>
              </a:spcAft>
            </a:pPr>
            <a:r>
              <a:rPr lang="en-GB" altLang="en-US" sz="1200" b="1" u="sng" dirty="0">
                <a:solidFill>
                  <a:schemeClr val="bg1"/>
                </a:solidFill>
              </a:rPr>
              <a:t>Student ID:  2426595</a:t>
            </a:r>
            <a:endParaRPr lang="en-GB" altLang="en-US" sz="1200" b="1" i="1" dirty="0">
              <a:solidFill>
                <a:schemeClr val="bg1"/>
              </a:solidFill>
            </a:endParaRPr>
          </a:p>
          <a:p>
            <a:pPr>
              <a:spcBef>
                <a:spcPts val="0"/>
              </a:spcBef>
              <a:spcAft>
                <a:spcPts val="0"/>
              </a:spcAft>
            </a:pPr>
            <a:r>
              <a:rPr lang="en-GB" altLang="en-US" sz="1200" b="1" u="sng" dirty="0">
                <a:solidFill>
                  <a:schemeClr val="bg1"/>
                </a:solidFill>
              </a:rPr>
              <a:t>Lecturer’s Name</a:t>
            </a:r>
            <a:r>
              <a:rPr lang="en-GB" altLang="en-US" sz="1200" b="1" i="1" dirty="0">
                <a:solidFill>
                  <a:schemeClr val="bg1"/>
                </a:solidFill>
              </a:rPr>
              <a:t>:   MUHAMMAD ALIYU</a:t>
            </a:r>
          </a:p>
        </p:txBody>
      </p:sp>
    </p:spTree>
    <p:extLst>
      <p:ext uri="{BB962C8B-B14F-4D97-AF65-F5344CB8AC3E}">
        <p14:creationId xmlns:p14="http://schemas.microsoft.com/office/powerpoint/2010/main" val="3580647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E62FD-75A8-1DA6-BB54-2475876D0260}"/>
              </a:ext>
            </a:extLst>
          </p:cNvPr>
          <p:cNvSpPr>
            <a:spLocks noGrp="1"/>
          </p:cNvSpPr>
          <p:nvPr>
            <p:ph type="title"/>
          </p:nvPr>
        </p:nvSpPr>
        <p:spPr>
          <a:xfrm>
            <a:off x="2531396" y="297782"/>
            <a:ext cx="8534400" cy="1507067"/>
          </a:xfrm>
        </p:spPr>
        <p:txBody>
          <a:bodyPr/>
          <a:lstStyle/>
          <a:p>
            <a:r>
              <a:rPr lang="en-GB" dirty="0">
                <a:solidFill>
                  <a:schemeClr val="bg1"/>
                </a:solidFill>
              </a:rPr>
              <a:t>OVERVIEW OF THE THEORY</a:t>
            </a:r>
          </a:p>
        </p:txBody>
      </p:sp>
      <p:pic>
        <p:nvPicPr>
          <p:cNvPr id="7" name="Picture 6" descr="A group of children with different stages of development&#10;&#10;AI-generated content may be incorrect.">
            <a:extLst>
              <a:ext uri="{FF2B5EF4-FFF2-40B4-BE49-F238E27FC236}">
                <a16:creationId xmlns:a16="http://schemas.microsoft.com/office/drawing/2014/main" id="{23F8BC3F-50B3-DA70-EE02-7E2209081C60}"/>
              </a:ext>
            </a:extLst>
          </p:cNvPr>
          <p:cNvPicPr>
            <a:picLocks noChangeAspect="1"/>
          </p:cNvPicPr>
          <p:nvPr/>
        </p:nvPicPr>
        <p:blipFill>
          <a:blip r:embed="rId2"/>
          <a:stretch>
            <a:fillRect/>
          </a:stretch>
        </p:blipFill>
        <p:spPr>
          <a:xfrm>
            <a:off x="567515" y="1983080"/>
            <a:ext cx="4865887" cy="3200399"/>
          </a:xfrm>
          <a:prstGeom prst="rect">
            <a:avLst/>
          </a:prstGeom>
        </p:spPr>
      </p:pic>
      <p:pic>
        <p:nvPicPr>
          <p:cNvPr id="11" name="Content Placeholder 10">
            <a:extLst>
              <a:ext uri="{FF2B5EF4-FFF2-40B4-BE49-F238E27FC236}">
                <a16:creationId xmlns:a16="http://schemas.microsoft.com/office/drawing/2014/main" id="{AAF8D06B-56E7-1FD2-8F05-ED8FA38DE2FC}"/>
              </a:ext>
            </a:extLst>
          </p:cNvPr>
          <p:cNvPicPr>
            <a:picLocks noGrp="1" noChangeAspect="1"/>
          </p:cNvPicPr>
          <p:nvPr>
            <p:ph idx="1"/>
          </p:nvPr>
        </p:nvPicPr>
        <p:blipFill>
          <a:blip r:embed="rId3"/>
          <a:stretch>
            <a:fillRect/>
          </a:stretch>
        </p:blipFill>
        <p:spPr>
          <a:xfrm>
            <a:off x="5891197" y="3834246"/>
            <a:ext cx="5733288" cy="2524991"/>
          </a:xfrm>
          <a:prstGeom prst="rect">
            <a:avLst/>
          </a:prstGeom>
        </p:spPr>
      </p:pic>
    </p:spTree>
    <p:extLst>
      <p:ext uri="{BB962C8B-B14F-4D97-AF65-F5344CB8AC3E}">
        <p14:creationId xmlns:p14="http://schemas.microsoft.com/office/powerpoint/2010/main" val="879002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F46332-252D-5A1F-2070-68C57212A0A1}"/>
              </a:ext>
            </a:extLst>
          </p:cNvPr>
          <p:cNvSpPr>
            <a:spLocks noGrp="1"/>
          </p:cNvSpPr>
          <p:nvPr>
            <p:ph idx="1"/>
          </p:nvPr>
        </p:nvSpPr>
        <p:spPr>
          <a:xfrm>
            <a:off x="923636" y="3024467"/>
            <a:ext cx="10834255" cy="2582006"/>
          </a:xfrm>
          <a:solidFill>
            <a:schemeClr val="accent1">
              <a:lumMod val="20000"/>
              <a:lumOff val="80000"/>
            </a:schemeClr>
          </a:solidFill>
        </p:spPr>
        <p:txBody>
          <a:bodyPr>
            <a:normAutofit/>
          </a:bodyPr>
          <a:lstStyle/>
          <a:p>
            <a:pPr>
              <a:lnSpc>
                <a:spcPct val="150000"/>
              </a:lnSpc>
            </a:pPr>
            <a:r>
              <a:rPr lang="en-US">
                <a:solidFill>
                  <a:schemeClr val="bg1"/>
                </a:solidFill>
                <a:latin typeface="Times New Roman" panose="02020603050405020304" pitchFamily="18" charset="0"/>
                <a:cs typeface="Times New Roman" panose="02020603050405020304" pitchFamily="18" charset="0"/>
              </a:rPr>
              <a:t>This presentation uses Piaget’s Cognitive Development Theory to understand the needs of Amira, a three-year-old showing separation anxiety, limited speech, and difficulty joining group play. </a:t>
            </a:r>
          </a:p>
          <a:p>
            <a:pPr>
              <a:lnSpc>
                <a:spcPct val="150000"/>
              </a:lnSpc>
            </a:pPr>
            <a:r>
              <a:rPr lang="en-US">
                <a:solidFill>
                  <a:schemeClr val="bg1"/>
                </a:solidFill>
                <a:latin typeface="Times New Roman" panose="02020603050405020304" pitchFamily="18" charset="0"/>
                <a:cs typeface="Times New Roman" panose="02020603050405020304" pitchFamily="18" charset="0"/>
              </a:rPr>
              <a:t>The theory helps explain her development and guides strategies that support her early learning, social confidence, and emotional wellbeing within the nursery environment.</a:t>
            </a:r>
          </a:p>
          <a:p>
            <a:pPr>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DE1449F-2955-A441-9AE5-DFCF3B2069B3}"/>
              </a:ext>
            </a:extLst>
          </p:cNvPr>
          <p:cNvSpPr txBox="1"/>
          <p:nvPr/>
        </p:nvSpPr>
        <p:spPr>
          <a:xfrm>
            <a:off x="717373" y="1097174"/>
            <a:ext cx="6099242" cy="646331"/>
          </a:xfrm>
          <a:prstGeom prst="rect">
            <a:avLst/>
          </a:prstGeom>
          <a:noFill/>
        </p:spPr>
        <p:txBody>
          <a:bodyPr wrap="square">
            <a:spAutoFit/>
          </a:bodyPr>
          <a:lstStyle/>
          <a:p>
            <a:pPr algn="ctr"/>
            <a:r>
              <a:rPr lang="en-US" sz="3600" b="1" dirty="0">
                <a:solidFill>
                  <a:schemeClr val="bg1"/>
                </a:solidFill>
              </a:rPr>
              <a:t>Introduction</a:t>
            </a:r>
          </a:p>
        </p:txBody>
      </p:sp>
      <p:pic>
        <p:nvPicPr>
          <p:cNvPr id="1026" name="Picture 2" descr="Piagets Cognitive Development Theory ...">
            <a:extLst>
              <a:ext uri="{FF2B5EF4-FFF2-40B4-BE49-F238E27FC236}">
                <a16:creationId xmlns:a16="http://schemas.microsoft.com/office/drawing/2014/main" id="{0472E059-4E7B-D176-2D10-67F7E98457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6479" y="436418"/>
            <a:ext cx="4037421" cy="2260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6394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37F94D-9A5A-B3DA-1DF0-2C821C32705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B1C308-5556-0643-256F-B735076F67EA}"/>
              </a:ext>
            </a:extLst>
          </p:cNvPr>
          <p:cNvSpPr>
            <a:spLocks noGrp="1"/>
          </p:cNvSpPr>
          <p:nvPr>
            <p:ph idx="1"/>
          </p:nvPr>
        </p:nvSpPr>
        <p:spPr>
          <a:xfrm>
            <a:off x="5980857" y="2018007"/>
            <a:ext cx="6058743" cy="3636511"/>
          </a:xfrm>
          <a:solidFill>
            <a:schemeClr val="accent1">
              <a:lumMod val="20000"/>
              <a:lumOff val="80000"/>
            </a:schemeClr>
          </a:solidFill>
        </p:spPr>
        <p:txBody>
          <a:bodyPr/>
          <a:lstStyle/>
          <a:p>
            <a:pPr>
              <a:lnSpc>
                <a:spcPct val="150000"/>
              </a:lnSpc>
            </a:pPr>
            <a:r>
              <a:rPr lang="en-US" dirty="0">
                <a:solidFill>
                  <a:schemeClr val="bg1"/>
                </a:solidFill>
                <a:latin typeface="Times New Roman" panose="02020603050405020304" pitchFamily="18" charset="0"/>
                <a:cs typeface="Times New Roman" panose="02020603050405020304" pitchFamily="18" charset="0"/>
              </a:rPr>
              <a:t>Piaget’s theory helps explain Amira’s </a:t>
            </a:r>
            <a:r>
              <a:rPr lang="en-US" dirty="0" err="1">
                <a:solidFill>
                  <a:schemeClr val="bg1"/>
                </a:solidFill>
                <a:latin typeface="Times New Roman" panose="02020603050405020304" pitchFamily="18" charset="0"/>
                <a:cs typeface="Times New Roman" panose="02020603050405020304" pitchFamily="18" charset="0"/>
              </a:rPr>
              <a:t>behaviour</a:t>
            </a:r>
            <a:r>
              <a:rPr lang="en-US" dirty="0">
                <a:solidFill>
                  <a:schemeClr val="bg1"/>
                </a:solidFill>
                <a:latin typeface="Times New Roman" panose="02020603050405020304" pitchFamily="18" charset="0"/>
                <a:cs typeface="Times New Roman" panose="02020603050405020304" pitchFamily="18" charset="0"/>
              </a:rPr>
              <a:t>.</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Amira, age 3 - shows separation anxiety, limited speech, and avoids group play.</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Supports strategies for learning, confidence, and wellbeing (Piaget, 1952).</a:t>
            </a:r>
          </a:p>
          <a:p>
            <a:pPr>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4180F76-88FF-7750-C04C-F3BAB3AE2538}"/>
              </a:ext>
            </a:extLst>
          </p:cNvPr>
          <p:cNvSpPr txBox="1"/>
          <p:nvPr/>
        </p:nvSpPr>
        <p:spPr>
          <a:xfrm>
            <a:off x="0" y="372521"/>
            <a:ext cx="11848290" cy="646331"/>
          </a:xfrm>
          <a:prstGeom prst="rect">
            <a:avLst/>
          </a:prstGeom>
          <a:noFill/>
        </p:spPr>
        <p:txBody>
          <a:bodyPr wrap="square">
            <a:spAutoFit/>
          </a:bodyPr>
          <a:lstStyle/>
          <a:p>
            <a:pPr algn="ctr"/>
            <a:r>
              <a:rPr lang="en-US" sz="3600" b="1" dirty="0">
                <a:solidFill>
                  <a:schemeClr val="bg1"/>
                </a:solidFill>
              </a:rPr>
              <a:t>Cognitive Development Theory developed by Piaget</a:t>
            </a:r>
          </a:p>
        </p:txBody>
      </p:sp>
      <p:graphicFrame>
        <p:nvGraphicFramePr>
          <p:cNvPr id="2" name="Diagram 1">
            <a:extLst>
              <a:ext uri="{FF2B5EF4-FFF2-40B4-BE49-F238E27FC236}">
                <a16:creationId xmlns:a16="http://schemas.microsoft.com/office/drawing/2014/main" id="{1B2445C4-5DE4-FE37-FFE3-FDF75A01480F}"/>
              </a:ext>
            </a:extLst>
          </p:cNvPr>
          <p:cNvGraphicFramePr/>
          <p:nvPr>
            <p:extLst>
              <p:ext uri="{D42A27DB-BD31-4B8C-83A1-F6EECF244321}">
                <p14:modId xmlns:p14="http://schemas.microsoft.com/office/powerpoint/2010/main" val="3651008419"/>
              </p:ext>
            </p:extLst>
          </p:nvPr>
        </p:nvGraphicFramePr>
        <p:xfrm>
          <a:off x="702553" y="2241886"/>
          <a:ext cx="5393447" cy="3920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64534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384A8-9D5A-8270-F8AB-23C5D53485A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467C01-F4CB-940C-DD15-C0612EFCA30A}"/>
              </a:ext>
            </a:extLst>
          </p:cNvPr>
          <p:cNvSpPr>
            <a:spLocks noGrp="1"/>
          </p:cNvSpPr>
          <p:nvPr>
            <p:ph idx="1"/>
          </p:nvPr>
        </p:nvSpPr>
        <p:spPr>
          <a:xfrm>
            <a:off x="5496129" y="2018007"/>
            <a:ext cx="6543472" cy="3636511"/>
          </a:xfrm>
          <a:solidFill>
            <a:schemeClr val="accent1">
              <a:lumMod val="20000"/>
              <a:lumOff val="80000"/>
            </a:schemeClr>
          </a:solidFill>
        </p:spPr>
        <p:txBody>
          <a:bodyPr/>
          <a:lstStyle/>
          <a:p>
            <a:pPr>
              <a:lnSpc>
                <a:spcPct val="150000"/>
              </a:lnSpc>
            </a:pPr>
            <a:r>
              <a:rPr lang="en-US" dirty="0">
                <a:solidFill>
                  <a:schemeClr val="bg1"/>
                </a:solidFill>
                <a:latin typeface="Times New Roman" panose="02020603050405020304" pitchFamily="18" charset="0"/>
                <a:cs typeface="Times New Roman" panose="02020603050405020304" pitchFamily="18" charset="0"/>
              </a:rPr>
              <a:t>Limited speech - Underdeveloped symbolic thinking affects interaction (Malik, 2023).</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Separation anxiety - Can’t grasp time or future events (Santrock, 2018).</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Play difficulties - Egocentrism and low communication limit social ability (Siegler et al., 2017).</a:t>
            </a:r>
          </a:p>
          <a:p>
            <a:pPr>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E970FE5-76D6-3265-333A-7F644B53FCC6}"/>
              </a:ext>
            </a:extLst>
          </p:cNvPr>
          <p:cNvSpPr txBox="1"/>
          <p:nvPr/>
        </p:nvSpPr>
        <p:spPr>
          <a:xfrm>
            <a:off x="376137" y="306581"/>
            <a:ext cx="11663464" cy="1200329"/>
          </a:xfrm>
          <a:prstGeom prst="rect">
            <a:avLst/>
          </a:prstGeom>
          <a:noFill/>
        </p:spPr>
        <p:txBody>
          <a:bodyPr wrap="square">
            <a:spAutoFit/>
          </a:bodyPr>
          <a:lstStyle/>
          <a:p>
            <a:pPr algn="ctr"/>
            <a:r>
              <a:rPr lang="en-US" sz="3600" b="1" dirty="0">
                <a:solidFill>
                  <a:schemeClr val="bg1"/>
                </a:solidFill>
              </a:rPr>
              <a:t>Using the Piaget Theory to explain the </a:t>
            </a:r>
            <a:r>
              <a:rPr lang="en-US" sz="3600" b="1" dirty="0" err="1">
                <a:solidFill>
                  <a:schemeClr val="bg1"/>
                </a:solidFill>
              </a:rPr>
              <a:t>Behaviour</a:t>
            </a:r>
            <a:r>
              <a:rPr lang="en-US" sz="3600" b="1" dirty="0">
                <a:solidFill>
                  <a:schemeClr val="bg1"/>
                </a:solidFill>
              </a:rPr>
              <a:t> exhibited by Amira.</a:t>
            </a:r>
          </a:p>
        </p:txBody>
      </p:sp>
      <p:pic>
        <p:nvPicPr>
          <p:cNvPr id="2" name="Picture 1">
            <a:extLst>
              <a:ext uri="{FF2B5EF4-FFF2-40B4-BE49-F238E27FC236}">
                <a16:creationId xmlns:a16="http://schemas.microsoft.com/office/drawing/2014/main" id="{B2A47895-F8FA-2F59-850C-4EA0D5C41AF2}"/>
              </a:ext>
            </a:extLst>
          </p:cNvPr>
          <p:cNvPicPr>
            <a:picLocks noChangeAspect="1"/>
          </p:cNvPicPr>
          <p:nvPr/>
        </p:nvPicPr>
        <p:blipFill>
          <a:blip r:embed="rId3"/>
          <a:stretch>
            <a:fillRect/>
          </a:stretch>
        </p:blipFill>
        <p:spPr>
          <a:xfrm>
            <a:off x="758758" y="2226013"/>
            <a:ext cx="4028871" cy="3428505"/>
          </a:xfrm>
          <a:prstGeom prst="rect">
            <a:avLst/>
          </a:prstGeom>
        </p:spPr>
      </p:pic>
      <p:sp>
        <p:nvSpPr>
          <p:cNvPr id="4" name="TextBox 3">
            <a:extLst>
              <a:ext uri="{FF2B5EF4-FFF2-40B4-BE49-F238E27FC236}">
                <a16:creationId xmlns:a16="http://schemas.microsoft.com/office/drawing/2014/main" id="{A08125FD-159F-5DB7-B03C-9A9A606803E5}"/>
              </a:ext>
            </a:extLst>
          </p:cNvPr>
          <p:cNvSpPr txBox="1"/>
          <p:nvPr/>
        </p:nvSpPr>
        <p:spPr>
          <a:xfrm>
            <a:off x="925552" y="5980949"/>
            <a:ext cx="4828478" cy="369332"/>
          </a:xfrm>
          <a:prstGeom prst="rect">
            <a:avLst/>
          </a:prstGeom>
          <a:noFill/>
        </p:spPr>
        <p:txBody>
          <a:bodyPr wrap="square">
            <a:spAutoFit/>
          </a:bodyPr>
          <a:lstStyle/>
          <a:p>
            <a:r>
              <a:rPr lang="en-US" dirty="0"/>
              <a:t>Separation anxiety (Santrock, 2018)</a:t>
            </a:r>
          </a:p>
        </p:txBody>
      </p:sp>
    </p:spTree>
    <p:extLst>
      <p:ext uri="{BB962C8B-B14F-4D97-AF65-F5344CB8AC3E}">
        <p14:creationId xmlns:p14="http://schemas.microsoft.com/office/powerpoint/2010/main" val="2799645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62AA0-4FF8-ED1B-5077-15F960E85CA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7F239ED-F13B-0768-C4BD-1AE1C6836AF6}"/>
              </a:ext>
            </a:extLst>
          </p:cNvPr>
          <p:cNvSpPr txBox="1"/>
          <p:nvPr/>
        </p:nvSpPr>
        <p:spPr>
          <a:xfrm>
            <a:off x="116732" y="695687"/>
            <a:ext cx="11974749" cy="646331"/>
          </a:xfrm>
          <a:prstGeom prst="rect">
            <a:avLst/>
          </a:prstGeom>
          <a:noFill/>
        </p:spPr>
        <p:txBody>
          <a:bodyPr wrap="square">
            <a:spAutoFit/>
          </a:bodyPr>
          <a:lstStyle/>
          <a:p>
            <a:pPr algn="ctr"/>
            <a:r>
              <a:rPr lang="en-US" sz="3600" b="1" dirty="0">
                <a:solidFill>
                  <a:schemeClr val="bg1"/>
                </a:solidFill>
              </a:rPr>
              <a:t>Strategies and Interventions on the Piaget Theory.</a:t>
            </a:r>
          </a:p>
        </p:txBody>
      </p:sp>
      <p:graphicFrame>
        <p:nvGraphicFramePr>
          <p:cNvPr id="2" name="Diagram 1">
            <a:extLst>
              <a:ext uri="{FF2B5EF4-FFF2-40B4-BE49-F238E27FC236}">
                <a16:creationId xmlns:a16="http://schemas.microsoft.com/office/drawing/2014/main" id="{85769C22-A791-77EC-EBA1-1D7F7ACAEC4D}"/>
              </a:ext>
            </a:extLst>
          </p:cNvPr>
          <p:cNvGraphicFramePr/>
          <p:nvPr>
            <p:extLst>
              <p:ext uri="{D42A27DB-BD31-4B8C-83A1-F6EECF244321}">
                <p14:modId xmlns:p14="http://schemas.microsoft.com/office/powerpoint/2010/main" val="1186544494"/>
              </p:ext>
            </p:extLst>
          </p:nvPr>
        </p:nvGraphicFramePr>
        <p:xfrm>
          <a:off x="-383702" y="1629508"/>
          <a:ext cx="6949872" cy="453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226065A2-2F77-9040-2F3B-85B596BA9BCA}"/>
              </a:ext>
            </a:extLst>
          </p:cNvPr>
          <p:cNvPicPr>
            <a:picLocks noChangeAspect="1"/>
          </p:cNvPicPr>
          <p:nvPr/>
        </p:nvPicPr>
        <p:blipFill>
          <a:blip r:embed="rId8"/>
          <a:stretch>
            <a:fillRect/>
          </a:stretch>
        </p:blipFill>
        <p:spPr>
          <a:xfrm>
            <a:off x="6096000" y="2014059"/>
            <a:ext cx="5894606" cy="3947532"/>
          </a:xfrm>
          <a:prstGeom prst="rect">
            <a:avLst/>
          </a:prstGeom>
        </p:spPr>
      </p:pic>
      <p:sp>
        <p:nvSpPr>
          <p:cNvPr id="10" name="TextBox 9">
            <a:extLst>
              <a:ext uri="{FF2B5EF4-FFF2-40B4-BE49-F238E27FC236}">
                <a16:creationId xmlns:a16="http://schemas.microsoft.com/office/drawing/2014/main" id="{A45F6D31-99A0-ED7E-DEC7-6798505C9CC3}"/>
              </a:ext>
            </a:extLst>
          </p:cNvPr>
          <p:cNvSpPr txBox="1"/>
          <p:nvPr/>
        </p:nvSpPr>
        <p:spPr>
          <a:xfrm>
            <a:off x="6991815" y="6162313"/>
            <a:ext cx="4828478" cy="369332"/>
          </a:xfrm>
          <a:prstGeom prst="rect">
            <a:avLst/>
          </a:prstGeom>
          <a:noFill/>
        </p:spPr>
        <p:txBody>
          <a:bodyPr wrap="square">
            <a:spAutoFit/>
          </a:bodyPr>
          <a:lstStyle/>
          <a:p>
            <a:r>
              <a:rPr lang="en-US" dirty="0"/>
              <a:t>Sorting exercises (Berk, 2013). </a:t>
            </a:r>
          </a:p>
        </p:txBody>
      </p:sp>
    </p:spTree>
    <p:extLst>
      <p:ext uri="{BB962C8B-B14F-4D97-AF65-F5344CB8AC3E}">
        <p14:creationId xmlns:p14="http://schemas.microsoft.com/office/powerpoint/2010/main" val="2575568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65152-F15B-E6F8-946E-89F4583D9E3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81E0FC-04BD-BF97-A414-2F018EC185B6}"/>
              </a:ext>
            </a:extLst>
          </p:cNvPr>
          <p:cNvSpPr>
            <a:spLocks noGrp="1"/>
          </p:cNvSpPr>
          <p:nvPr>
            <p:ph idx="1"/>
          </p:nvPr>
        </p:nvSpPr>
        <p:spPr>
          <a:xfrm>
            <a:off x="1872575" y="3890422"/>
            <a:ext cx="3325239" cy="2719363"/>
          </a:xfrm>
          <a:solidFill>
            <a:schemeClr val="accent3">
              <a:lumMod val="40000"/>
              <a:lumOff val="60000"/>
            </a:schemeClr>
          </a:solidFill>
        </p:spPr>
        <p:txBody>
          <a:bodyPr/>
          <a:lstStyle/>
          <a:p>
            <a:pPr marL="0" indent="0">
              <a:lnSpc>
                <a:spcPct val="150000"/>
              </a:lnSpc>
              <a:buNone/>
            </a:pPr>
            <a:r>
              <a:rPr lang="en-US" b="1" dirty="0">
                <a:solidFill>
                  <a:schemeClr val="bg1"/>
                </a:solidFill>
                <a:latin typeface="Times New Roman" panose="02020603050405020304" pitchFamily="18" charset="0"/>
                <a:cs typeface="Times New Roman" panose="02020603050405020304" pitchFamily="18" charset="0"/>
              </a:rPr>
              <a:t>Environmental </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 Family routines</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 emotional security</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 language exposure</a:t>
            </a:r>
          </a:p>
        </p:txBody>
      </p:sp>
      <p:sp>
        <p:nvSpPr>
          <p:cNvPr id="5" name="TextBox 4">
            <a:extLst>
              <a:ext uri="{FF2B5EF4-FFF2-40B4-BE49-F238E27FC236}">
                <a16:creationId xmlns:a16="http://schemas.microsoft.com/office/drawing/2014/main" id="{4FF3BFBD-E603-1B6B-E16B-BE081B855C76}"/>
              </a:ext>
            </a:extLst>
          </p:cNvPr>
          <p:cNvSpPr txBox="1"/>
          <p:nvPr/>
        </p:nvSpPr>
        <p:spPr>
          <a:xfrm>
            <a:off x="128081" y="248215"/>
            <a:ext cx="11935837" cy="1200329"/>
          </a:xfrm>
          <a:prstGeom prst="rect">
            <a:avLst/>
          </a:prstGeom>
          <a:noFill/>
        </p:spPr>
        <p:txBody>
          <a:bodyPr wrap="square">
            <a:spAutoFit/>
          </a:bodyPr>
          <a:lstStyle/>
          <a:p>
            <a:pPr algn="ctr"/>
            <a:r>
              <a:rPr lang="en-US" sz="3600" b="1" dirty="0">
                <a:solidFill>
                  <a:schemeClr val="bg1"/>
                </a:solidFill>
              </a:rPr>
              <a:t>Biological and Environmental Influences (Nature and Nurture)</a:t>
            </a:r>
          </a:p>
        </p:txBody>
      </p:sp>
      <p:sp>
        <p:nvSpPr>
          <p:cNvPr id="2" name="Content Placeholder 2">
            <a:extLst>
              <a:ext uri="{FF2B5EF4-FFF2-40B4-BE49-F238E27FC236}">
                <a16:creationId xmlns:a16="http://schemas.microsoft.com/office/drawing/2014/main" id="{886C911E-A0AF-DF89-B29A-1315C4B10B56}"/>
              </a:ext>
            </a:extLst>
          </p:cNvPr>
          <p:cNvSpPr txBox="1">
            <a:spLocks/>
          </p:cNvSpPr>
          <p:nvPr/>
        </p:nvSpPr>
        <p:spPr>
          <a:xfrm>
            <a:off x="1872575" y="2119870"/>
            <a:ext cx="3325239" cy="1507787"/>
          </a:xfrm>
          <a:prstGeom prst="rect">
            <a:avLst/>
          </a:prstGeom>
          <a:solidFill>
            <a:schemeClr val="accent3">
              <a:lumMod val="20000"/>
              <a:lumOff val="80000"/>
            </a:schemeClr>
          </a:solidFill>
          <a:effectLst/>
        </p:spPr>
        <p:txBody>
          <a:bodyPr vert="horz" lIns="91440" tIns="45720" rIns="91440" bIns="45720" rtlCol="0" anchor="ctr">
            <a:normAutofit lnSpcReduction="10000"/>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effectLst>
                  <a:outerShdw blurRad="50800" dir="14400000" algn="ctr" rotWithShape="0">
                    <a:schemeClr val="bg1">
                      <a:alpha val="40000"/>
                    </a:scheme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effectLst>
                  <a:outerShdw blurRad="50800" dir="14400000" algn="ctr" rotWithShape="0">
                    <a:schemeClr val="bg1">
                      <a:alpha val="40000"/>
                    </a:schemeClr>
                  </a:outerShdw>
                </a:effectLst>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effectLst>
                  <a:outerShdw blurRad="50800" dir="14400000" algn="ctr" rotWithShape="0">
                    <a:schemeClr val="bg1">
                      <a:alpha val="40000"/>
                    </a:schemeClr>
                  </a:outerShdw>
                </a:effectLst>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effectLst>
                  <a:outerShdw blurRad="50800" dir="14400000" algn="ctr" rotWithShape="0">
                    <a:schemeClr val="bg1">
                      <a:alpha val="40000"/>
                    </a:schemeClr>
                  </a:outerShdw>
                </a:effectLst>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effectLst>
                  <a:outerShdw blurRad="50800" dir="14400000" algn="ctr" rotWithShape="0">
                    <a:schemeClr val="bg1">
                      <a:alpha val="40000"/>
                    </a:schemeClr>
                  </a:outerShdw>
                </a:effectLst>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lnSpc>
                <a:spcPct val="150000"/>
              </a:lnSpc>
              <a:buNone/>
            </a:pPr>
            <a:r>
              <a:rPr lang="en-US" b="1" dirty="0">
                <a:solidFill>
                  <a:schemeClr val="bg1"/>
                </a:solidFill>
                <a:latin typeface="Times New Roman" panose="02020603050405020304" pitchFamily="18" charset="0"/>
                <a:cs typeface="Times New Roman" panose="02020603050405020304" pitchFamily="18" charset="0"/>
              </a:rPr>
              <a:t>Biological </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 Temperament</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language development pace.</a:t>
            </a:r>
          </a:p>
        </p:txBody>
      </p:sp>
      <p:pic>
        <p:nvPicPr>
          <p:cNvPr id="4" name="Picture 3">
            <a:extLst>
              <a:ext uri="{FF2B5EF4-FFF2-40B4-BE49-F238E27FC236}">
                <a16:creationId xmlns:a16="http://schemas.microsoft.com/office/drawing/2014/main" id="{4551ED3E-5B01-024C-D5A5-91BB63AF53E0}"/>
              </a:ext>
            </a:extLst>
          </p:cNvPr>
          <p:cNvPicPr>
            <a:picLocks noChangeAspect="1"/>
          </p:cNvPicPr>
          <p:nvPr/>
        </p:nvPicPr>
        <p:blipFill>
          <a:blip r:embed="rId3"/>
          <a:stretch>
            <a:fillRect/>
          </a:stretch>
        </p:blipFill>
        <p:spPr>
          <a:xfrm>
            <a:off x="5865779" y="2003899"/>
            <a:ext cx="6099241" cy="4605886"/>
          </a:xfrm>
          <a:prstGeom prst="rect">
            <a:avLst/>
          </a:prstGeom>
        </p:spPr>
      </p:pic>
      <p:sp>
        <p:nvSpPr>
          <p:cNvPr id="7" name="TextBox 6">
            <a:extLst>
              <a:ext uri="{FF2B5EF4-FFF2-40B4-BE49-F238E27FC236}">
                <a16:creationId xmlns:a16="http://schemas.microsoft.com/office/drawing/2014/main" id="{6AD23D27-5AFB-C97B-5326-CCB9C600DD8F}"/>
              </a:ext>
            </a:extLst>
          </p:cNvPr>
          <p:cNvSpPr txBox="1"/>
          <p:nvPr/>
        </p:nvSpPr>
        <p:spPr>
          <a:xfrm>
            <a:off x="6199050" y="5731056"/>
            <a:ext cx="4606482" cy="369332"/>
          </a:xfrm>
          <a:prstGeom prst="rect">
            <a:avLst/>
          </a:prstGeom>
          <a:noFill/>
        </p:spPr>
        <p:txBody>
          <a:bodyPr wrap="square">
            <a:spAutoFit/>
          </a:bodyPr>
          <a:lstStyle/>
          <a:p>
            <a:r>
              <a:rPr lang="en-US" dirty="0"/>
              <a:t>(Goswami, 2001).</a:t>
            </a:r>
          </a:p>
        </p:txBody>
      </p:sp>
    </p:spTree>
    <p:extLst>
      <p:ext uri="{BB962C8B-B14F-4D97-AF65-F5344CB8AC3E}">
        <p14:creationId xmlns:p14="http://schemas.microsoft.com/office/powerpoint/2010/main" val="4200659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18E0C-770F-85CF-80F4-D6E17E69BEF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898051-C95F-1510-FD66-588D716F12C4}"/>
              </a:ext>
            </a:extLst>
          </p:cNvPr>
          <p:cNvSpPr>
            <a:spLocks noGrp="1"/>
          </p:cNvSpPr>
          <p:nvPr>
            <p:ph idx="1"/>
          </p:nvPr>
        </p:nvSpPr>
        <p:spPr>
          <a:xfrm>
            <a:off x="5496129" y="2225519"/>
            <a:ext cx="6543472" cy="3428999"/>
          </a:xfrm>
          <a:solidFill>
            <a:schemeClr val="accent1">
              <a:lumMod val="20000"/>
              <a:lumOff val="80000"/>
            </a:schemeClr>
          </a:solidFill>
        </p:spPr>
        <p:txBody>
          <a:bodyPr/>
          <a:lstStyle/>
          <a:p>
            <a:pPr>
              <a:lnSpc>
                <a:spcPct val="150000"/>
              </a:lnSpc>
            </a:pPr>
            <a:r>
              <a:rPr lang="en-US" dirty="0">
                <a:solidFill>
                  <a:schemeClr val="bg1"/>
                </a:solidFill>
                <a:latin typeface="Times New Roman" panose="02020603050405020304" pitchFamily="18" charset="0"/>
                <a:cs typeface="Times New Roman" panose="02020603050405020304" pitchFamily="18" charset="0"/>
              </a:rPr>
              <a:t>Strength - Key for early education practice (Berk, 2013).</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Limits - Misses emotional, cultural variation; underestimates ability (</a:t>
            </a:r>
            <a:r>
              <a:rPr lang="en-US" dirty="0" err="1">
                <a:solidFill>
                  <a:schemeClr val="bg1"/>
                </a:solidFill>
                <a:latin typeface="Times New Roman" panose="02020603050405020304" pitchFamily="18" charset="0"/>
                <a:cs typeface="Times New Roman" panose="02020603050405020304" pitchFamily="18" charset="0"/>
              </a:rPr>
              <a:t>Cerovac</a:t>
            </a:r>
            <a:r>
              <a:rPr lang="en-US" dirty="0">
                <a:solidFill>
                  <a:schemeClr val="bg1"/>
                </a:solidFill>
                <a:latin typeface="Times New Roman" panose="02020603050405020304" pitchFamily="18" charset="0"/>
                <a:cs typeface="Times New Roman" panose="02020603050405020304" pitchFamily="18" charset="0"/>
              </a:rPr>
              <a:t>, 2025).</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Still a strong tool for understanding Amira.</a:t>
            </a:r>
          </a:p>
          <a:p>
            <a:pPr>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BB5EEC9-5B80-9057-5534-EE161FE1DA82}"/>
              </a:ext>
            </a:extLst>
          </p:cNvPr>
          <p:cNvSpPr txBox="1"/>
          <p:nvPr/>
        </p:nvSpPr>
        <p:spPr>
          <a:xfrm>
            <a:off x="1570206" y="557151"/>
            <a:ext cx="9051587" cy="646331"/>
          </a:xfrm>
          <a:prstGeom prst="rect">
            <a:avLst/>
          </a:prstGeom>
          <a:noFill/>
        </p:spPr>
        <p:txBody>
          <a:bodyPr wrap="square">
            <a:spAutoFit/>
          </a:bodyPr>
          <a:lstStyle/>
          <a:p>
            <a:pPr algn="ctr"/>
            <a:r>
              <a:rPr lang="en-US" sz="3600" b="1" dirty="0">
                <a:solidFill>
                  <a:schemeClr val="bg1"/>
                </a:solidFill>
              </a:rPr>
              <a:t>Critical Analysis of the Piaget Theory.</a:t>
            </a:r>
          </a:p>
        </p:txBody>
      </p:sp>
      <p:pic>
        <p:nvPicPr>
          <p:cNvPr id="2" name="Picture 1">
            <a:extLst>
              <a:ext uri="{FF2B5EF4-FFF2-40B4-BE49-F238E27FC236}">
                <a16:creationId xmlns:a16="http://schemas.microsoft.com/office/drawing/2014/main" id="{2F1B5435-1249-1E61-E07C-2F8541E9E850}"/>
              </a:ext>
            </a:extLst>
          </p:cNvPr>
          <p:cNvPicPr>
            <a:picLocks noChangeAspect="1"/>
          </p:cNvPicPr>
          <p:nvPr/>
        </p:nvPicPr>
        <p:blipFill>
          <a:blip r:embed="rId3"/>
          <a:stretch>
            <a:fillRect/>
          </a:stretch>
        </p:blipFill>
        <p:spPr>
          <a:xfrm>
            <a:off x="502595" y="2225518"/>
            <a:ext cx="4572000" cy="3429000"/>
          </a:xfrm>
          <a:prstGeom prst="rect">
            <a:avLst/>
          </a:prstGeom>
        </p:spPr>
      </p:pic>
      <p:sp>
        <p:nvSpPr>
          <p:cNvPr id="6" name="TextBox 5">
            <a:extLst>
              <a:ext uri="{FF2B5EF4-FFF2-40B4-BE49-F238E27FC236}">
                <a16:creationId xmlns:a16="http://schemas.microsoft.com/office/drawing/2014/main" id="{31FC5904-9490-66FF-C09C-B396B01BCBB2}"/>
              </a:ext>
            </a:extLst>
          </p:cNvPr>
          <p:cNvSpPr txBox="1"/>
          <p:nvPr/>
        </p:nvSpPr>
        <p:spPr>
          <a:xfrm>
            <a:off x="1734016" y="5285186"/>
            <a:ext cx="2514599" cy="369332"/>
          </a:xfrm>
          <a:prstGeom prst="rect">
            <a:avLst/>
          </a:prstGeom>
          <a:noFill/>
        </p:spPr>
        <p:txBody>
          <a:bodyPr wrap="square">
            <a:spAutoFit/>
          </a:bodyPr>
          <a:lstStyle/>
          <a:p>
            <a:r>
              <a:rPr lang="en-US" dirty="0"/>
              <a:t>(Piaget, 1952)</a:t>
            </a:r>
          </a:p>
        </p:txBody>
      </p:sp>
    </p:spTree>
    <p:extLst>
      <p:ext uri="{BB962C8B-B14F-4D97-AF65-F5344CB8AC3E}">
        <p14:creationId xmlns:p14="http://schemas.microsoft.com/office/powerpoint/2010/main" val="3612010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F2E75-E737-8108-3DAC-73DC560B164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E0D4BE-3716-69D6-18D0-8E1229ADFE07}"/>
              </a:ext>
            </a:extLst>
          </p:cNvPr>
          <p:cNvSpPr>
            <a:spLocks noGrp="1"/>
          </p:cNvSpPr>
          <p:nvPr>
            <p:ph idx="1"/>
          </p:nvPr>
        </p:nvSpPr>
        <p:spPr>
          <a:xfrm>
            <a:off x="5496129" y="2321985"/>
            <a:ext cx="6543472" cy="3332533"/>
          </a:xfrm>
          <a:solidFill>
            <a:schemeClr val="accent1">
              <a:lumMod val="20000"/>
              <a:lumOff val="80000"/>
            </a:schemeClr>
          </a:solidFill>
        </p:spPr>
        <p:txBody>
          <a:bodyPr/>
          <a:lstStyle/>
          <a:p>
            <a:pPr>
              <a:lnSpc>
                <a:spcPct val="150000"/>
              </a:lnSpc>
            </a:pPr>
            <a:r>
              <a:rPr lang="en-US" dirty="0">
                <a:solidFill>
                  <a:schemeClr val="bg1"/>
                </a:solidFill>
                <a:latin typeface="Times New Roman" panose="02020603050405020304" pitchFamily="18" charset="0"/>
                <a:cs typeface="Times New Roman" panose="02020603050405020304" pitchFamily="18" charset="0"/>
              </a:rPr>
              <a:t>Children learn by doing - not by logic alone.</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Piaget helps explain Amira’s needs and </a:t>
            </a:r>
            <a:r>
              <a:rPr lang="en-US" dirty="0" err="1">
                <a:solidFill>
                  <a:schemeClr val="bg1"/>
                </a:solidFill>
                <a:latin typeface="Times New Roman" panose="02020603050405020304" pitchFamily="18" charset="0"/>
                <a:cs typeface="Times New Roman" panose="02020603050405020304" pitchFamily="18" charset="0"/>
              </a:rPr>
              <a:t>behaviours</a:t>
            </a:r>
            <a:r>
              <a:rPr lang="en-US" dirty="0">
                <a:solidFill>
                  <a:schemeClr val="bg1"/>
                </a:solidFill>
                <a:latin typeface="Times New Roman" panose="02020603050405020304" pitchFamily="18" charset="0"/>
                <a:cs typeface="Times New Roman" panose="02020603050405020304" pitchFamily="18" charset="0"/>
              </a:rPr>
              <a:t>.</a:t>
            </a:r>
          </a:p>
          <a:p>
            <a:pPr>
              <a:lnSpc>
                <a:spcPct val="150000"/>
              </a:lnSpc>
            </a:pPr>
            <a:r>
              <a:rPr lang="en-US" dirty="0">
                <a:solidFill>
                  <a:schemeClr val="bg1"/>
                </a:solidFill>
                <a:latin typeface="Times New Roman" panose="02020603050405020304" pitchFamily="18" charset="0"/>
                <a:cs typeface="Times New Roman" panose="02020603050405020304" pitchFamily="18" charset="0"/>
              </a:rPr>
              <a:t>Supports active, guided, play-based learning with realistic expectations</a:t>
            </a:r>
          </a:p>
          <a:p>
            <a:pPr>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F7DF889-DA43-6395-27FF-841EB47C1874}"/>
              </a:ext>
            </a:extLst>
          </p:cNvPr>
          <p:cNvSpPr txBox="1"/>
          <p:nvPr/>
        </p:nvSpPr>
        <p:spPr>
          <a:xfrm>
            <a:off x="3516549" y="695687"/>
            <a:ext cx="6099242" cy="646331"/>
          </a:xfrm>
          <a:prstGeom prst="rect">
            <a:avLst/>
          </a:prstGeom>
          <a:noFill/>
        </p:spPr>
        <p:txBody>
          <a:bodyPr wrap="square">
            <a:spAutoFit/>
          </a:bodyPr>
          <a:lstStyle/>
          <a:p>
            <a:pPr algn="ctr"/>
            <a:r>
              <a:rPr lang="en-US" sz="3600" b="1" dirty="0">
                <a:solidFill>
                  <a:schemeClr val="bg1"/>
                </a:solidFill>
              </a:rPr>
              <a:t>Conclusion</a:t>
            </a:r>
          </a:p>
        </p:txBody>
      </p:sp>
      <p:pic>
        <p:nvPicPr>
          <p:cNvPr id="4" name="Picture 3" descr="A person holding a child&#10;&#10;AI-generated content may be incorrect.">
            <a:extLst>
              <a:ext uri="{FF2B5EF4-FFF2-40B4-BE49-F238E27FC236}">
                <a16:creationId xmlns:a16="http://schemas.microsoft.com/office/drawing/2014/main" id="{47FC5E44-02BA-96C6-9778-1642AB10A267}"/>
              </a:ext>
            </a:extLst>
          </p:cNvPr>
          <p:cNvPicPr>
            <a:picLocks noChangeAspect="1"/>
          </p:cNvPicPr>
          <p:nvPr/>
        </p:nvPicPr>
        <p:blipFill>
          <a:blip r:embed="rId3"/>
          <a:stretch>
            <a:fillRect/>
          </a:stretch>
        </p:blipFill>
        <p:spPr>
          <a:xfrm>
            <a:off x="1018180" y="2321985"/>
            <a:ext cx="4225029" cy="3332533"/>
          </a:xfrm>
          <a:prstGeom prst="rect">
            <a:avLst/>
          </a:prstGeom>
        </p:spPr>
      </p:pic>
    </p:spTree>
    <p:extLst>
      <p:ext uri="{BB962C8B-B14F-4D97-AF65-F5344CB8AC3E}">
        <p14:creationId xmlns:p14="http://schemas.microsoft.com/office/powerpoint/2010/main" val="13050069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24008-7980-0B03-E6D9-AC195C3212E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F0B0C6-A4F3-CBFE-23D9-BDF676B5D815}"/>
              </a:ext>
            </a:extLst>
          </p:cNvPr>
          <p:cNvSpPr>
            <a:spLocks noGrp="1"/>
          </p:cNvSpPr>
          <p:nvPr>
            <p:ph idx="1"/>
          </p:nvPr>
        </p:nvSpPr>
        <p:spPr>
          <a:xfrm>
            <a:off x="646545" y="1985818"/>
            <a:ext cx="11393056" cy="4581237"/>
          </a:xfrm>
          <a:solidFill>
            <a:schemeClr val="accent1">
              <a:lumMod val="20000"/>
              <a:lumOff val="80000"/>
            </a:schemeClr>
          </a:solidFill>
        </p:spPr>
        <p:txBody>
          <a:bodyPr>
            <a:normAutofit fontScale="92500" lnSpcReduction="20000"/>
          </a:bodyPr>
          <a:lstStyle/>
          <a:p>
            <a:pPr marL="0" indent="0">
              <a:buNone/>
            </a:pPr>
            <a:r>
              <a:rPr lang="en-US" dirty="0">
                <a:solidFill>
                  <a:schemeClr val="bg1"/>
                </a:solidFill>
                <a:effectLst/>
                <a:latin typeface="Times New Roman" panose="02020603050405020304" pitchFamily="18" charset="0"/>
                <a:cs typeface="Times New Roman" panose="02020603050405020304" pitchFamily="18" charset="0"/>
              </a:rPr>
              <a:t>Berk, L.E. (2013) </a:t>
            </a:r>
            <a:r>
              <a:rPr lang="en-US" i="1" dirty="0">
                <a:solidFill>
                  <a:schemeClr val="bg1"/>
                </a:solidFill>
                <a:effectLst/>
                <a:latin typeface="Times New Roman" panose="02020603050405020304" pitchFamily="18" charset="0"/>
                <a:cs typeface="Times New Roman" panose="02020603050405020304" pitchFamily="18" charset="0"/>
              </a:rPr>
              <a:t>Child Development</a:t>
            </a:r>
            <a:r>
              <a:rPr lang="en-US" dirty="0">
                <a:solidFill>
                  <a:schemeClr val="bg1"/>
                </a:solidFill>
                <a:effectLst/>
                <a:latin typeface="Times New Roman" panose="02020603050405020304" pitchFamily="18" charset="0"/>
                <a:cs typeface="Times New Roman" panose="02020603050405020304" pitchFamily="18" charset="0"/>
              </a:rPr>
              <a:t>. 9th ed. London: Pearson.</a:t>
            </a:r>
          </a:p>
          <a:p>
            <a:pPr marL="0" indent="0">
              <a:buNone/>
            </a:pPr>
            <a:r>
              <a:rPr lang="en-US" dirty="0" err="1">
                <a:solidFill>
                  <a:schemeClr val="bg1"/>
                </a:solidFill>
                <a:effectLst/>
                <a:latin typeface="Times New Roman" panose="02020603050405020304" pitchFamily="18" charset="0"/>
                <a:cs typeface="Times New Roman" panose="02020603050405020304" pitchFamily="18" charset="0"/>
              </a:rPr>
              <a:t>Cerovac</a:t>
            </a:r>
            <a:r>
              <a:rPr lang="en-US" dirty="0">
                <a:solidFill>
                  <a:schemeClr val="bg1"/>
                </a:solidFill>
                <a:effectLst/>
                <a:latin typeface="Times New Roman" panose="02020603050405020304" pitchFamily="18" charset="0"/>
                <a:cs typeface="Times New Roman" panose="02020603050405020304" pitchFamily="18" charset="0"/>
              </a:rPr>
              <a:t>, M. (2025) ‘Early insights into Piaget’s cognitive development model’, </a:t>
            </a:r>
            <a:r>
              <a:rPr lang="en-US" i="1" dirty="0">
                <a:solidFill>
                  <a:schemeClr val="bg1"/>
                </a:solidFill>
                <a:effectLst/>
                <a:latin typeface="Times New Roman" panose="02020603050405020304" pitchFamily="18" charset="0"/>
                <a:cs typeface="Times New Roman" panose="02020603050405020304" pitchFamily="18" charset="0"/>
              </a:rPr>
              <a:t>International Journal of Technology and Design Education</a:t>
            </a:r>
            <a:r>
              <a:rPr lang="en-US" dirty="0">
                <a:solidFill>
                  <a:schemeClr val="bg1"/>
                </a:solidFill>
                <a:effectLst/>
                <a:latin typeface="Times New Roman" panose="02020603050405020304" pitchFamily="18" charset="0"/>
                <a:cs typeface="Times New Roman" panose="02020603050405020304" pitchFamily="18" charset="0"/>
              </a:rPr>
              <a:t>, 35(1), pp. 1–15.</a:t>
            </a:r>
          </a:p>
          <a:p>
            <a:pPr marL="0" indent="0">
              <a:buNone/>
            </a:pPr>
            <a:r>
              <a:rPr lang="en-US" dirty="0">
                <a:solidFill>
                  <a:schemeClr val="bg1"/>
                </a:solidFill>
                <a:effectLst/>
                <a:latin typeface="Times New Roman" panose="02020603050405020304" pitchFamily="18" charset="0"/>
                <a:cs typeface="Times New Roman" panose="02020603050405020304" pitchFamily="18" charset="0"/>
              </a:rPr>
              <a:t>Goswami, U. (2001) </a:t>
            </a:r>
            <a:r>
              <a:rPr lang="en-US" i="1" dirty="0">
                <a:solidFill>
                  <a:schemeClr val="bg1"/>
                </a:solidFill>
                <a:effectLst/>
                <a:latin typeface="Times New Roman" panose="02020603050405020304" pitchFamily="18" charset="0"/>
                <a:cs typeface="Times New Roman" panose="02020603050405020304" pitchFamily="18" charset="0"/>
              </a:rPr>
              <a:t>Cognition in Children: From Piaget to Educational Neuroscience</a:t>
            </a:r>
            <a:r>
              <a:rPr lang="en-US" dirty="0">
                <a:solidFill>
                  <a:schemeClr val="bg1"/>
                </a:solidFill>
                <a:effectLst/>
                <a:latin typeface="Times New Roman" panose="02020603050405020304" pitchFamily="18" charset="0"/>
                <a:cs typeface="Times New Roman" panose="02020603050405020304" pitchFamily="18" charset="0"/>
              </a:rPr>
              <a:t>. Hove: Psychology Press.</a:t>
            </a:r>
          </a:p>
          <a:p>
            <a:pPr marL="0" indent="0">
              <a:buNone/>
            </a:pPr>
            <a:r>
              <a:rPr lang="en-US" dirty="0">
                <a:solidFill>
                  <a:schemeClr val="bg1"/>
                </a:solidFill>
                <a:effectLst/>
                <a:latin typeface="Times New Roman" panose="02020603050405020304" pitchFamily="18" charset="0"/>
                <a:cs typeface="Times New Roman" panose="02020603050405020304" pitchFamily="18" charset="0"/>
              </a:rPr>
              <a:t>Malik, F. (2023) ‘Cognitive development’, </a:t>
            </a:r>
            <a:r>
              <a:rPr lang="en-US" i="1" dirty="0" err="1">
                <a:solidFill>
                  <a:schemeClr val="bg1"/>
                </a:solidFill>
                <a:effectLst/>
                <a:latin typeface="Times New Roman" panose="02020603050405020304" pitchFamily="18" charset="0"/>
                <a:cs typeface="Times New Roman" panose="02020603050405020304" pitchFamily="18" charset="0"/>
              </a:rPr>
              <a:t>StatPearls</a:t>
            </a:r>
            <a:r>
              <a:rPr lang="en-US" dirty="0">
                <a:solidFill>
                  <a:schemeClr val="bg1"/>
                </a:solidFill>
                <a:effectLst/>
                <a:latin typeface="Times New Roman" panose="02020603050405020304" pitchFamily="18" charset="0"/>
                <a:cs typeface="Times New Roman" panose="02020603050405020304" pitchFamily="18" charset="0"/>
              </a:rPr>
              <a:t>, pp. 1–12.</a:t>
            </a:r>
          </a:p>
          <a:p>
            <a:pPr marL="0" indent="0">
              <a:buNone/>
            </a:pPr>
            <a:r>
              <a:rPr lang="en-US" dirty="0" err="1">
                <a:solidFill>
                  <a:schemeClr val="bg1"/>
                </a:solidFill>
                <a:effectLst/>
                <a:latin typeface="Times New Roman" panose="02020603050405020304" pitchFamily="18" charset="0"/>
                <a:cs typeface="Times New Roman" panose="02020603050405020304" pitchFamily="18" charset="0"/>
              </a:rPr>
              <a:t>Pakpahan</a:t>
            </a:r>
            <a:r>
              <a:rPr lang="en-US" dirty="0">
                <a:solidFill>
                  <a:schemeClr val="bg1"/>
                </a:solidFill>
                <a:effectLst/>
                <a:latin typeface="Times New Roman" panose="02020603050405020304" pitchFamily="18" charset="0"/>
                <a:cs typeface="Times New Roman" panose="02020603050405020304" pitchFamily="18" charset="0"/>
              </a:rPr>
              <a:t>, F.H. (2022) ‘Theory of cognitive development by Jean Piaget’, </a:t>
            </a:r>
            <a:r>
              <a:rPr lang="en-US" i="1" dirty="0">
                <a:solidFill>
                  <a:schemeClr val="bg1"/>
                </a:solidFill>
                <a:effectLst/>
                <a:latin typeface="Times New Roman" panose="02020603050405020304" pitchFamily="18" charset="0"/>
                <a:cs typeface="Times New Roman" panose="02020603050405020304" pitchFamily="18" charset="0"/>
              </a:rPr>
              <a:t>Journal of Arts and Letters</a:t>
            </a:r>
            <a:r>
              <a:rPr lang="en-US" dirty="0">
                <a:solidFill>
                  <a:schemeClr val="bg1"/>
                </a:solidFill>
                <a:effectLst/>
                <a:latin typeface="Times New Roman" panose="02020603050405020304" pitchFamily="18" charset="0"/>
                <a:cs typeface="Times New Roman" panose="02020603050405020304" pitchFamily="18" charset="0"/>
              </a:rPr>
              <a:t>, 3(2), pp. 45–52.</a:t>
            </a:r>
          </a:p>
          <a:p>
            <a:pPr marL="0" indent="0">
              <a:buNone/>
            </a:pPr>
            <a:r>
              <a:rPr lang="en-US" dirty="0">
                <a:solidFill>
                  <a:schemeClr val="bg1"/>
                </a:solidFill>
                <a:effectLst/>
                <a:latin typeface="Times New Roman" panose="02020603050405020304" pitchFamily="18" charset="0"/>
                <a:cs typeface="Times New Roman" panose="02020603050405020304" pitchFamily="18" charset="0"/>
              </a:rPr>
              <a:t>Piaget, J. (1952) </a:t>
            </a:r>
            <a:r>
              <a:rPr lang="en-US" i="1" dirty="0">
                <a:solidFill>
                  <a:schemeClr val="bg1"/>
                </a:solidFill>
                <a:effectLst/>
                <a:latin typeface="Times New Roman" panose="02020603050405020304" pitchFamily="18" charset="0"/>
                <a:cs typeface="Times New Roman" panose="02020603050405020304" pitchFamily="18" charset="0"/>
              </a:rPr>
              <a:t>The Origins of Intelligence in Children</a:t>
            </a:r>
            <a:r>
              <a:rPr lang="en-US" dirty="0">
                <a:solidFill>
                  <a:schemeClr val="bg1"/>
                </a:solidFill>
                <a:effectLst/>
                <a:latin typeface="Times New Roman" panose="02020603050405020304" pitchFamily="18" charset="0"/>
                <a:cs typeface="Times New Roman" panose="02020603050405020304" pitchFamily="18" charset="0"/>
              </a:rPr>
              <a:t>. London: Routledge and Kegan Paul.</a:t>
            </a:r>
          </a:p>
          <a:p>
            <a:pPr marL="0" indent="0">
              <a:buNone/>
            </a:pPr>
            <a:r>
              <a:rPr lang="en-US" dirty="0">
                <a:solidFill>
                  <a:schemeClr val="bg1"/>
                </a:solidFill>
                <a:effectLst/>
                <a:latin typeface="Times New Roman" panose="02020603050405020304" pitchFamily="18" charset="0"/>
                <a:cs typeface="Times New Roman" panose="02020603050405020304" pitchFamily="18" charset="0"/>
              </a:rPr>
              <a:t>Santrock, J.W. (2018) </a:t>
            </a:r>
            <a:r>
              <a:rPr lang="en-US" i="1" dirty="0">
                <a:solidFill>
                  <a:schemeClr val="bg1"/>
                </a:solidFill>
                <a:effectLst/>
                <a:latin typeface="Times New Roman" panose="02020603050405020304" pitchFamily="18" charset="0"/>
                <a:cs typeface="Times New Roman" panose="02020603050405020304" pitchFamily="18" charset="0"/>
              </a:rPr>
              <a:t>Lifespan Development</a:t>
            </a:r>
            <a:r>
              <a:rPr lang="en-US" dirty="0">
                <a:solidFill>
                  <a:schemeClr val="bg1"/>
                </a:solidFill>
                <a:effectLst/>
                <a:latin typeface="Times New Roman" panose="02020603050405020304" pitchFamily="18" charset="0"/>
                <a:cs typeface="Times New Roman" panose="02020603050405020304" pitchFamily="18" charset="0"/>
              </a:rPr>
              <a:t>. 16th ed. New York: McGraw-Hill Education.</a:t>
            </a:r>
          </a:p>
          <a:p>
            <a:pPr marL="0" indent="0">
              <a:buNone/>
            </a:pPr>
            <a:r>
              <a:rPr lang="en-US" dirty="0">
                <a:solidFill>
                  <a:schemeClr val="bg1"/>
                </a:solidFill>
                <a:effectLst/>
                <a:latin typeface="Times New Roman" panose="02020603050405020304" pitchFamily="18" charset="0"/>
                <a:cs typeface="Times New Roman" panose="02020603050405020304" pitchFamily="18" charset="0"/>
              </a:rPr>
              <a:t>Sanghvi, P. (2020) ‘Piaget’s theory of cognitive development: a review’, </a:t>
            </a:r>
            <a:r>
              <a:rPr lang="en-US" i="1" dirty="0">
                <a:solidFill>
                  <a:schemeClr val="bg1"/>
                </a:solidFill>
                <a:effectLst/>
                <a:latin typeface="Times New Roman" panose="02020603050405020304" pitchFamily="18" charset="0"/>
                <a:cs typeface="Times New Roman" panose="02020603050405020304" pitchFamily="18" charset="0"/>
              </a:rPr>
              <a:t>Indian Journal of Mental Health</a:t>
            </a:r>
            <a:r>
              <a:rPr lang="en-US" dirty="0">
                <a:solidFill>
                  <a:schemeClr val="bg1"/>
                </a:solidFill>
                <a:effectLst/>
                <a:latin typeface="Times New Roman" panose="02020603050405020304" pitchFamily="18" charset="0"/>
                <a:cs typeface="Times New Roman" panose="02020603050405020304" pitchFamily="18" charset="0"/>
              </a:rPr>
              <a:t>, 7(2), pp. 213–220.</a:t>
            </a:r>
          </a:p>
          <a:p>
            <a:pPr marL="0" indent="0">
              <a:buNone/>
            </a:pPr>
            <a:r>
              <a:rPr lang="en-US" dirty="0">
                <a:solidFill>
                  <a:schemeClr val="bg1"/>
                </a:solidFill>
                <a:effectLst/>
                <a:latin typeface="Times New Roman" panose="02020603050405020304" pitchFamily="18" charset="0"/>
                <a:cs typeface="Times New Roman" panose="02020603050405020304" pitchFamily="18" charset="0"/>
              </a:rPr>
              <a:t>Siegler, R., </a:t>
            </a:r>
            <a:r>
              <a:rPr lang="en-US" dirty="0" err="1">
                <a:solidFill>
                  <a:schemeClr val="bg1"/>
                </a:solidFill>
                <a:effectLst/>
                <a:latin typeface="Times New Roman" panose="02020603050405020304" pitchFamily="18" charset="0"/>
                <a:cs typeface="Times New Roman" panose="02020603050405020304" pitchFamily="18" charset="0"/>
              </a:rPr>
              <a:t>Deloache</a:t>
            </a:r>
            <a:r>
              <a:rPr lang="en-US" dirty="0">
                <a:solidFill>
                  <a:schemeClr val="bg1"/>
                </a:solidFill>
                <a:effectLst/>
                <a:latin typeface="Times New Roman" panose="02020603050405020304" pitchFamily="18" charset="0"/>
                <a:cs typeface="Times New Roman" panose="02020603050405020304" pitchFamily="18" charset="0"/>
              </a:rPr>
              <a:t>, J. and Eisenberg, N. (2017) </a:t>
            </a:r>
            <a:r>
              <a:rPr lang="en-US" i="1" dirty="0">
                <a:solidFill>
                  <a:schemeClr val="bg1"/>
                </a:solidFill>
                <a:effectLst/>
                <a:latin typeface="Times New Roman" panose="02020603050405020304" pitchFamily="18" charset="0"/>
                <a:cs typeface="Times New Roman" panose="02020603050405020304" pitchFamily="18" charset="0"/>
              </a:rPr>
              <a:t>How Children Develop</a:t>
            </a:r>
            <a:r>
              <a:rPr lang="en-US" dirty="0">
                <a:solidFill>
                  <a:schemeClr val="bg1"/>
                </a:solidFill>
                <a:effectLst/>
                <a:latin typeface="Times New Roman" panose="02020603050405020304" pitchFamily="18" charset="0"/>
                <a:cs typeface="Times New Roman" panose="02020603050405020304" pitchFamily="18" charset="0"/>
              </a:rPr>
              <a:t>. 5th ed. New York: Worth Publishers.</a:t>
            </a:r>
          </a:p>
          <a:p>
            <a:pPr marL="0" indent="0">
              <a:buNone/>
            </a:pPr>
            <a:r>
              <a:rPr lang="en-US" dirty="0" err="1">
                <a:solidFill>
                  <a:schemeClr val="bg1"/>
                </a:solidFill>
                <a:effectLst/>
                <a:latin typeface="Times New Roman" panose="02020603050405020304" pitchFamily="18" charset="0"/>
                <a:cs typeface="Times New Roman" panose="02020603050405020304" pitchFamily="18" charset="0"/>
              </a:rPr>
              <a:t>Tosolini</a:t>
            </a:r>
            <a:r>
              <a:rPr lang="en-US" dirty="0">
                <a:solidFill>
                  <a:schemeClr val="bg1"/>
                </a:solidFill>
                <a:effectLst/>
                <a:latin typeface="Times New Roman" panose="02020603050405020304" pitchFamily="18" charset="0"/>
                <a:cs typeface="Times New Roman" panose="02020603050405020304" pitchFamily="18" charset="0"/>
              </a:rPr>
              <a:t>, K.E. et al. (2025) ‘A Piagetian lens on cognitive development of children and youths with congenital </a:t>
            </a:r>
            <a:r>
              <a:rPr lang="en-US" dirty="0" err="1">
                <a:solidFill>
                  <a:schemeClr val="bg1"/>
                </a:solidFill>
                <a:effectLst/>
                <a:latin typeface="Times New Roman" panose="02020603050405020304" pitchFamily="18" charset="0"/>
                <a:cs typeface="Times New Roman" panose="02020603050405020304" pitchFamily="18" charset="0"/>
              </a:rPr>
              <a:t>deafblindness</a:t>
            </a:r>
            <a:r>
              <a:rPr lang="en-US" dirty="0">
                <a:solidFill>
                  <a:schemeClr val="bg1"/>
                </a:solidFill>
                <a:effectLst/>
                <a:latin typeface="Times New Roman" panose="02020603050405020304" pitchFamily="18" charset="0"/>
                <a:cs typeface="Times New Roman" panose="02020603050405020304" pitchFamily="18" charset="0"/>
              </a:rPr>
              <a:t>’, </a:t>
            </a:r>
            <a:r>
              <a:rPr lang="en-US" i="1" dirty="0">
                <a:solidFill>
                  <a:schemeClr val="bg1"/>
                </a:solidFill>
                <a:effectLst/>
                <a:latin typeface="Times New Roman" panose="02020603050405020304" pitchFamily="18" charset="0"/>
                <a:cs typeface="Times New Roman" panose="02020603050405020304" pitchFamily="18" charset="0"/>
              </a:rPr>
              <a:t>Frontiers in Education</a:t>
            </a:r>
            <a:r>
              <a:rPr lang="en-US" dirty="0">
                <a:solidFill>
                  <a:schemeClr val="bg1"/>
                </a:solidFill>
                <a:effectLst/>
                <a:latin typeface="Times New Roman" panose="02020603050405020304" pitchFamily="18" charset="0"/>
                <a:cs typeface="Times New Roman" panose="02020603050405020304" pitchFamily="18" charset="0"/>
              </a:rPr>
              <a:t>, 10, pp. 1–12.</a:t>
            </a:r>
          </a:p>
        </p:txBody>
      </p:sp>
      <p:sp>
        <p:nvSpPr>
          <p:cNvPr id="5" name="TextBox 4">
            <a:extLst>
              <a:ext uri="{FF2B5EF4-FFF2-40B4-BE49-F238E27FC236}">
                <a16:creationId xmlns:a16="http://schemas.microsoft.com/office/drawing/2014/main" id="{0B417D20-E188-D7CC-AEE7-EE2D6262C798}"/>
              </a:ext>
            </a:extLst>
          </p:cNvPr>
          <p:cNvSpPr txBox="1"/>
          <p:nvPr/>
        </p:nvSpPr>
        <p:spPr>
          <a:xfrm>
            <a:off x="3488840" y="695687"/>
            <a:ext cx="6099242" cy="646331"/>
          </a:xfrm>
          <a:prstGeom prst="rect">
            <a:avLst/>
          </a:prstGeom>
          <a:noFill/>
        </p:spPr>
        <p:txBody>
          <a:bodyPr wrap="square">
            <a:spAutoFit/>
          </a:bodyPr>
          <a:lstStyle/>
          <a:p>
            <a:pPr algn="ctr"/>
            <a:r>
              <a:rPr lang="en-US" sz="3600" b="1" dirty="0">
                <a:solidFill>
                  <a:schemeClr val="bg1"/>
                </a:solidFill>
              </a:rPr>
              <a:t>References </a:t>
            </a:r>
          </a:p>
        </p:txBody>
      </p:sp>
    </p:spTree>
    <p:extLst>
      <p:ext uri="{BB962C8B-B14F-4D97-AF65-F5344CB8AC3E}">
        <p14:creationId xmlns:p14="http://schemas.microsoft.com/office/powerpoint/2010/main" val="1408412052"/>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Slice</Template>
  <TotalTime>96</TotalTime>
  <Words>2083</Words>
  <Application>Microsoft Office PowerPoint</Application>
  <PresentationFormat>Widescreen</PresentationFormat>
  <Paragraphs>106</Paragraphs>
  <Slides>10</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Century Gothic</vt:lpstr>
      <vt:lpstr>Times New Roman</vt:lpstr>
      <vt:lpstr>Wingdings 3</vt:lpstr>
      <vt:lpstr>Slice</vt:lpstr>
      <vt:lpstr>PowerPoint Presentation</vt:lpstr>
      <vt:lpstr>OVERVIEW OF THE THEORY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Janat Kiconco</cp:lastModifiedBy>
  <cp:revision>3</cp:revision>
  <dcterms:created xsi:type="dcterms:W3CDTF">2025-11-15T15:46:55Z</dcterms:created>
  <dcterms:modified xsi:type="dcterms:W3CDTF">2025-11-17T11:10:37Z</dcterms:modified>
</cp:coreProperties>
</file>