
<file path=[Content_Types].xml><?xml version="1.0" encoding="utf-8"?>
<Types xmlns="http://schemas.openxmlformats.org/package/2006/content-types">
  <Default Extension="rels" ContentType="application/vnd.openxmlformats-package.relationships+xml"/>
  <Default Extension="png" ContentType="image/png"/>
  <Default Extension="jpeg" ContentType="image/jpeg"/>
  <Default Extension="jpg" ContentType="image/jpeg"/>
  <Default Extension="xml" ContentType="application/xml"/>
  <Override PartName="/ppt/theme/theme2.xml" ContentType="application/vnd.openxmlformats-officedocument.theme+xml"/>
  <Override PartName="/ppt/notesslides/notesslide1.xml" ContentType="application/vnd.openxmlformats-officedocument.presentationml.notesSlide+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11.xml" ContentType="application/vnd.openxmlformats-officedocument.presentationml.slideLayout+xml"/>
  <Override PartName="/ppt/slidelayouts/slidelayout5.xml" ContentType="application/vnd.openxmlformats-officedocument.presentationml.slideLayout+xml"/>
  <Override PartName="/ppt/slides/slide1.xml" ContentType="application/vnd.openxmlformats-officedocument.presentationml.slide+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0.xml" ContentType="application/vnd.openxmlformats-officedocument.presentationml.slideLayout+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viewprops.xml" ContentType="application/vnd.openxmlformats-officedocument.presentationml.viewProps+xml"/>
  <Override PartName="/ppt/slidelayouts/slidelayout3.xml" ContentType="application/vnd.openxmlformats-officedocument.presentationml.slideLayout+xml"/>
  <Override PartName="/docprops/app.xml" ContentType="application/vnd.openxmlformats-officedocument.extended-properties+xml"/>
  <Override PartName="/ppt/presprops.xml" ContentType="application/vnd.openxmlformats-officedocument.presentationml.presProps+xml"/>
  <Override PartName="/docprops/core.xml" ContentType="application/vnd.openxmlformats-package.core-properties+xml"/>
  <Override PartName="/ppt/presentation.xml" ContentType="application/vnd.openxmlformats-officedocument.presentationml.presentation.main+xml"/>
  <Override PartName="/ppt/slidemasters/slidemaster1.xml" ContentType="application/vnd.openxmlformats-officedocument.presentationml.slideMaster+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7"/>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tableStyles" Target="tableStyles.xml"/><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
            <a:r>
              <a:rPr lang="en-US" smtClean="0"/>
              <a:t>*</a:t>
            </a:r>
            <a:endParaRPr lang="en-US"/>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
            <a:endParaRPr 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
            <a:r>
              <a:rPr lang="en-US" smtClean="0"/>
              <a:t>#</a:t>
            </a:r>
            <a:endParaRPr lang="en-US"/>
          </a:p>
        </p:txBody>
      </p:sp>
    </p:spTree>
  </p:cSld>
  <p:clrMap bg1="lt1" tx1="dk1" bg2="lt2" tx2="dk2" accent1="accent1" accent2="accent2" accent3="accent3" accent4="accent4" accent5="accent5" accent6="accent6" hlink="hlink" folHlink="folHlink"/>
  <p:hf dt="0" sldNum="0"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6939B55-E065-4B57-8393-FC1E077B5091}"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noEditPoints="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endParaRPr lang="en-IN"/>
          </a:p>
        </p:txBody>
      </p:sp>
      <p:sp>
        <p:nvSpPr>
          <p:cNvPr id="4" name="Date Placeholder 3"/>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IN"/>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IN"/>
          </a:p>
        </p:txBody>
      </p:sp>
      <p:sp>
        <p:nvSpPr>
          <p:cNvPr id="3" name="Content Placeholder 2"/>
          <p:cNvSpPr>
            <a:spLocks noGrp="1" noEditPoints="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noEditPoints="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6" name="Footer Placeholder 5"/>
          <p:cNvSpPr>
            <a:spLocks noGrp="1" noEditPoints="1"/>
          </p:cNvSpPr>
          <p:nvPr>
            <p:ph type="ftr" sz="quarter" idx="11"/>
          </p:nvPr>
        </p:nvSpPr>
        <p:spPr/>
        <p:txBody>
          <a:bodyPr/>
          <a:lstStyle/>
          <a:p>
            <a:endParaRPr lang="en-IN"/>
          </a:p>
        </p:txBody>
      </p:sp>
      <p:sp>
        <p:nvSpPr>
          <p:cNvPr id="7" name="Slide Number Placeholder 6"/>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8" name="Footer Placeholder 7"/>
          <p:cNvSpPr>
            <a:spLocks noGrp="1" noEditPoints="1"/>
          </p:cNvSpPr>
          <p:nvPr>
            <p:ph type="ftr" sz="quarter" idx="11"/>
          </p:nvPr>
        </p:nvSpPr>
        <p:spPr/>
        <p:txBody>
          <a:bodyPr/>
          <a:lstStyle/>
          <a:p>
            <a:endParaRPr lang="en-IN"/>
          </a:p>
        </p:txBody>
      </p:sp>
      <p:sp>
        <p:nvSpPr>
          <p:cNvPr id="9" name="Slide Number Placeholder 8"/>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IN"/>
          </a:p>
        </p:txBody>
      </p:sp>
      <p:sp>
        <p:nvSpPr>
          <p:cNvPr id="3" name="Date Placeholder 2"/>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4" name="Footer Placeholder 3"/>
          <p:cNvSpPr>
            <a:spLocks noGrp="1" noEditPoints="1"/>
          </p:cNvSpPr>
          <p:nvPr>
            <p:ph type="ftr" sz="quarter" idx="11"/>
          </p:nvPr>
        </p:nvSpPr>
        <p:spPr/>
        <p:txBody>
          <a:bodyPr/>
          <a:lstStyle/>
          <a:p>
            <a:endParaRPr lang="en-IN"/>
          </a:p>
        </p:txBody>
      </p:sp>
      <p:sp>
        <p:nvSpPr>
          <p:cNvPr id="5" name="Slide Number Placeholder 4"/>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3" name="Footer Placeholder 2"/>
          <p:cNvSpPr>
            <a:spLocks noGrp="1" noEditPoints="1"/>
          </p:cNvSpPr>
          <p:nvPr>
            <p:ph type="ftr" sz="quarter" idx="11"/>
          </p:nvPr>
        </p:nvSpPr>
        <p:spPr/>
        <p:txBody>
          <a:bodyPr/>
          <a:lstStyle/>
          <a:p>
            <a:endParaRPr lang="en-IN"/>
          </a:p>
        </p:txBody>
      </p:sp>
      <p:sp>
        <p:nvSpPr>
          <p:cNvPr id="4" name="Slide Number Placeholder 3"/>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6" name="Footer Placeholder 5"/>
          <p:cNvSpPr>
            <a:spLocks noGrp="1" noEditPoints="1"/>
          </p:cNvSpPr>
          <p:nvPr>
            <p:ph type="ftr" sz="quarter" idx="11"/>
          </p:nvPr>
        </p:nvSpPr>
        <p:spPr/>
        <p:txBody>
          <a:bodyPr/>
          <a:lstStyle/>
          <a:p>
            <a:endParaRPr lang="en-IN"/>
          </a:p>
        </p:txBody>
      </p:sp>
      <p:sp>
        <p:nvSpPr>
          <p:cNvPr id="7" name="Slide Number Placeholder 6"/>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IN"/>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6" name="Footer Placeholder 5"/>
          <p:cNvSpPr>
            <a:spLocks noGrp="1" noEditPoints="1"/>
          </p:cNvSpPr>
          <p:nvPr>
            <p:ph type="ftr" sz="quarter" idx="11"/>
          </p:nvPr>
        </p:nvSpPr>
        <p:spPr/>
        <p:txBody>
          <a:bodyPr/>
          <a:lstStyle/>
          <a:p>
            <a:endParaRPr lang="en-IN"/>
          </a:p>
        </p:txBody>
      </p:sp>
      <p:sp>
        <p:nvSpPr>
          <p:cNvPr id="7" name="Slide Number Placeholder 6"/>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IN"/>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noEditPoints="1"/>
          </p:cNvSpPr>
          <p:nvPr>
            <p:ph type="dt" sz="half" idx="10"/>
          </p:nvPr>
        </p:nvSpPr>
        <p:spPr/>
        <p:txBody>
          <a:bodyPr/>
          <a:lstStyle/>
          <a:p>
            <a:fld id="{1B17CD2A-28BD-46CA-8EF9-50FF3E650CBF}" type="datetimeFigureOut">
              <a:rPr lang="en-IN" smtClean="0"/>
              <a:t>25/07/2023</a:t>
            </a:fld>
            <a:endParaRPr lang="en-IN"/>
          </a:p>
        </p:txBody>
      </p:sp>
      <p:sp>
        <p:nvSpPr>
          <p:cNvPr id="5" name="Footer Placeholder 4"/>
          <p:cNvSpPr>
            <a:spLocks noGrp="1" noEditPoints="1"/>
          </p:cNvSpPr>
          <p:nvPr>
            <p:ph type="ftr" sz="quarter" idx="11"/>
          </p:nvPr>
        </p:nvSpPr>
        <p:spPr/>
        <p:txBody>
          <a:bodyPr/>
          <a:lstStyle/>
          <a:p>
            <a:endParaRPr lang="en-IN"/>
          </a:p>
        </p:txBody>
      </p:sp>
      <p:sp>
        <p:nvSpPr>
          <p:cNvPr id="6" name="Slide Number Placeholder 5"/>
          <p:cNvSpPr>
            <a:spLocks noGrp="1" noEditPoints="1"/>
          </p:cNvSpPr>
          <p:nvPr>
            <p:ph type="sldNum" sz="quarter" idx="12"/>
          </p:nvPr>
        </p:nvSpPr>
        <p:spPr/>
        <p:txBody>
          <a:bodyPr/>
          <a:lstStyle/>
          <a:p>
            <a:fld id="{A9E90D9D-BCEC-40C6-A19D-DB35DD1753EF}" type="slidenum">
              <a:rPr lang="en-IN" smtClean="0"/>
              <a:t>‹#›</a:t>
            </a:fld>
            <a:endParaRPr lang="en-IN"/>
          </a:p>
        </p:txBody>
      </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17CD2A-28BD-46CA-8EF9-50FF3E650CBF}" type="datetimeFigureOut">
              <a:rPr lang="en-IN" smtClean="0"/>
              <a:t>25/07/2023</a:t>
            </a:fld>
            <a:endParaRPr lang="en-IN"/>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E90D9D-BCEC-40C6-A19D-DB35DD1753EF}"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jpg"/><Relationship Id="rId3" Type="http://schemas.openxmlformats.org/officeDocument/2006/relationships/image" Target="../media/image3.jpg"/><Relationship Id="rId4" Type="http://schemas.openxmlformats.org/officeDocument/2006/relationships/image" Target="../media/image4.png"/><Relationship Id="rId5" Type="http://schemas.openxmlformats.org/officeDocument/2006/relationships/image" Target="../media/image5.jpg"/><Relationship Id="rId6" Type="http://schemas.openxmlformats.org/officeDocument/2006/relationships/image" Target="../media/image6.jpg"/><Relationship Id="rId7" Type="http://schemas.openxmlformats.org/officeDocument/2006/relationships/slideLayout" Target="../slideLayouts/slideLayout1.xml"/><Relationship Id="rId8"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0"/>
            <a:ext cx="12192000" cy="461665"/>
          </a:xfrm>
          <a:prstGeom prst="rect">
            <a:avLst/>
          </a:prstGeom>
          <a:solidFill>
            <a:schemeClr val="accent2">
              <a:lumMod val="40000"/>
              <a:lumOff val="60000"/>
            </a:schemeClr>
          </a:solidFill>
        </p:spPr>
        <p:txBody>
          <a:bodyPr wrap="square" rtlCol="0">
            <a:spAutoFit/>
          </a:bodyPr>
          <a:lstStyle/>
          <a:p>
            <a:pPr algn="ctr"/>
            <a:r>
              <a:rPr lang="en-GB" sz="2400" b="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Role &amp; extent of Knowledge &amp; Information Management in Contemporary organisations</a:t>
            </a:r>
            <a:endParaRPr lang="en-IN" sz="24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p:txBody>
      </p:sp>
      <p:sp>
        <p:nvSpPr>
          <p:cNvPr id="6" name="TextBox 5"/>
          <p:cNvSpPr txBox="1"/>
          <p:nvPr/>
        </p:nvSpPr>
        <p:spPr>
          <a:xfrm>
            <a:off x="0" y="461665"/>
            <a:ext cx="4254759" cy="938719"/>
          </a:xfrm>
          <a:prstGeom prst="rect">
            <a:avLst/>
          </a:prstGeom>
          <a:solidFill>
            <a:schemeClr val="accent4">
              <a:lumMod val="40000"/>
              <a:lumOff val="60000"/>
            </a:schemeClr>
          </a:solidFill>
        </p:spPr>
        <p:txBody>
          <a:bodyPr wrap="square" rtlCol="0">
            <a:spAutoFit/>
          </a:bodyPr>
          <a:lstStyle/>
          <a:p>
            <a:pPr marL="6350" marR="1255395" indent="-6350" algn="just"/>
            <a:r>
              <a:rPr lang="en-IN" sz="11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Introduction</a:t>
            </a:r>
          </a:p>
          <a:p>
            <a:pPr algn="just"/>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The following poster will cover the concept of knowledge management tools and technology with its true definition. The report will refer to the Toyota company to highlight the relevance and significance of KM tools today. </a:t>
            </a:r>
            <a:endParaRPr lang="en-IN" sz="1100" dirty="0"/>
          </a:p>
        </p:txBody>
      </p:sp>
      <p:pic>
        <p:nvPicPr>
          <p:cNvPr id="8" name="Picture 7"/>
          <p:cNvPicPr>
            <a:picLocks noChangeAspect="1"/>
          </p:cNvPicPr>
          <p:nvPr/>
        </p:nvPicPr>
        <p:blipFill>
          <a:blip r:embed="rId1"/>
          <a:srcRect/>
          <a:stretch>
            <a:fillRect/>
          </a:stretch>
        </p:blipFill>
        <p:spPr>
          <a:xfrm>
            <a:off x="4239352" y="461665"/>
            <a:ext cx="2761268" cy="1216391"/>
          </a:xfrm>
          <a:prstGeom prst="rect">
            <a:avLst/>
          </a:prstGeom>
        </p:spPr>
      </p:pic>
      <p:sp>
        <p:nvSpPr>
          <p:cNvPr id="9" name="TextBox 8"/>
          <p:cNvSpPr txBox="1"/>
          <p:nvPr/>
        </p:nvSpPr>
        <p:spPr>
          <a:xfrm>
            <a:off x="-7703" y="2817545"/>
            <a:ext cx="4254759" cy="1785104"/>
          </a:xfrm>
          <a:prstGeom prst="rect">
            <a:avLst/>
          </a:prstGeom>
          <a:solidFill>
            <a:schemeClr val="accent3">
              <a:lumMod val="60000"/>
              <a:lumOff val="40000"/>
            </a:schemeClr>
          </a:solidFill>
        </p:spPr>
        <p:txBody>
          <a:bodyPr wrap="square" rtlCol="0">
            <a:spAutoFit/>
          </a:bodyPr>
          <a:lstStyle/>
          <a:p>
            <a:pPr marL="6350" marR="1255395" indent="-6350" algn="just"/>
            <a:r>
              <a:rPr lang="en-IN" sz="11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Identification of the KM tools or technologies and its objectives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Knowledge-based System</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algn="just"/>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The development of knowledge management, promotion of collaboration and improvement of business decision-making processes solely depend on KM tools and technology.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Collaboration Tools </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algn="just"/>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Collaboration tools like Google Workspace, Microsoft Teams and Slack make it easier for employees to communicate in real time and share expertise. </a:t>
            </a:r>
            <a:endParaRPr lang="en-IN" sz="1100" kern="0" dirty="0">
              <a:solidFill>
                <a:srgbClr val="000000"/>
              </a:solidFill>
              <a:latin typeface="Times New Roman" pitchFamily="18" charset="0" panose="02020603050405020304"/>
              <a:ea typeface="Calibri" pitchFamily="34" charset="0" panose="020F0502020204030204"/>
              <a:cs typeface="Calibri" pitchFamily="34" charset="0" panose="020F0502020204030204"/>
            </a:endParaRPr>
          </a:p>
        </p:txBody>
      </p:sp>
      <p:pic>
        <p:nvPicPr>
          <p:cNvPr id="11" name="Picture 10"/>
          <p:cNvPicPr>
            <a:picLocks noChangeAspect="1"/>
          </p:cNvPicPr>
          <p:nvPr/>
        </p:nvPicPr>
        <p:blipFill>
          <a:blip r:embed="rId2"/>
          <a:srcRect/>
          <a:stretch>
            <a:fillRect/>
          </a:stretch>
        </p:blipFill>
        <p:spPr>
          <a:xfrm>
            <a:off x="10105052" y="452334"/>
            <a:ext cx="2090029" cy="1049895"/>
          </a:xfrm>
          <a:prstGeom prst="rect">
            <a:avLst/>
          </a:prstGeom>
        </p:spPr>
      </p:pic>
      <p:sp>
        <p:nvSpPr>
          <p:cNvPr id="12" name="TextBox 11"/>
          <p:cNvSpPr txBox="1"/>
          <p:nvPr/>
        </p:nvSpPr>
        <p:spPr>
          <a:xfrm>
            <a:off x="6985214" y="452334"/>
            <a:ext cx="3121378" cy="2123658"/>
          </a:xfrm>
          <a:prstGeom prst="rect">
            <a:avLst/>
          </a:prstGeom>
          <a:solidFill>
            <a:schemeClr val="accent6">
              <a:lumMod val="40000"/>
              <a:lumOff val="60000"/>
            </a:schemeClr>
          </a:solidFill>
        </p:spPr>
        <p:txBody>
          <a:bodyPr wrap="square" rtlCol="0">
            <a:spAutoFit/>
          </a:bodyPr>
          <a:lstStyle/>
          <a:p>
            <a:pPr marL="6350" marR="1255395" indent="-6350" algn="just"/>
            <a:r>
              <a:rPr lang="en-IN" sz="11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Discussion on KM tools are used or accessed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Knowledge-based system </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algn="just"/>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Knowledge-based systems leverage data analytics and user behaviour analysis to optimise screen design, making recommendations for logical layouts..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Collaboration Tools</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algn="just"/>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Through sharing of ideas, criticism and design revisions, collaboration tools simplify the collaboration system and contribute to the creation of screens. </a:t>
            </a:r>
            <a:endParaRPr lang="en-IN" sz="1100" dirty="0"/>
          </a:p>
        </p:txBody>
      </p:sp>
      <p:pic>
        <p:nvPicPr>
          <p:cNvPr id="14" name="Picture 13"/>
          <p:cNvPicPr>
            <a:picLocks noChangeAspect="1"/>
          </p:cNvPicPr>
          <p:nvPr/>
        </p:nvPicPr>
        <p:blipFill>
          <a:blip r:embed="rId3"/>
          <a:srcRect l="14989" t="6732" r="14671" b="15510"/>
          <a:stretch/>
        </p:blipFill>
        <p:spPr>
          <a:xfrm>
            <a:off x="7002160" y="2532211"/>
            <a:ext cx="3121379" cy="2278615"/>
          </a:xfrm>
          <a:prstGeom prst="rect">
            <a:avLst/>
          </a:prstGeom>
        </p:spPr>
      </p:pic>
      <p:pic>
        <p:nvPicPr>
          <p:cNvPr id="16" name="Picture 15"/>
          <p:cNvPicPr>
            <a:picLocks noChangeAspect="1"/>
          </p:cNvPicPr>
          <p:nvPr/>
        </p:nvPicPr>
        <p:blipFill>
          <a:blip r:embed="rId4"/>
          <a:srcRect/>
          <a:stretch>
            <a:fillRect/>
          </a:stretch>
        </p:blipFill>
        <p:spPr>
          <a:xfrm>
            <a:off x="1540" y="1383197"/>
            <a:ext cx="4251678" cy="1434348"/>
          </a:xfrm>
          <a:prstGeom prst="rect">
            <a:avLst/>
          </a:prstGeom>
        </p:spPr>
      </p:pic>
      <p:sp>
        <p:nvSpPr>
          <p:cNvPr id="17" name="TextBox 16"/>
          <p:cNvSpPr txBox="1"/>
          <p:nvPr/>
        </p:nvSpPr>
        <p:spPr>
          <a:xfrm>
            <a:off x="4239353" y="1601154"/>
            <a:ext cx="2755105" cy="2970044"/>
          </a:xfrm>
          <a:prstGeom prst="rect">
            <a:avLst/>
          </a:prstGeom>
          <a:solidFill>
            <a:schemeClr val="accent5">
              <a:lumMod val="60000"/>
              <a:lumOff val="40000"/>
            </a:schemeClr>
          </a:solidFill>
        </p:spPr>
        <p:txBody>
          <a:bodyPr wrap="square" rtlCol="0">
            <a:spAutoFit/>
          </a:bodyPr>
          <a:lstStyle/>
          <a:p>
            <a:r>
              <a:rPr lang="en-IN" sz="11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Elaboration on the ways these KM tools can interact with other ongoing systems</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API Integration</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Most modern knowledge management (KM) programmes have Application Programming Interfaces (APIs) built in that allow for data sharing and system connectivity.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Chatbot Integration</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Some companies use chatbots to respond to inquiries from employees for the betterment of the company.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Input Mechanisms</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marL="6350" indent="-6350" algn="just">
              <a:spcAft>
                <a:spcPts val="25"/>
              </a:spcAft>
            </a:pPr>
            <a:r>
              <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Moreover, to obtain user input applicable to the knowledge supplied by collaboration and the knowledgebase, KM technologies can be integrated with survey and feedback systems.</a:t>
            </a:r>
          </a:p>
          <a:p>
            <a:pPr marL="6350" indent="-6350" algn="just">
              <a:spcAft>
                <a:spcPts val="25"/>
              </a:spcAft>
            </a:pP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p:txBody>
      </p:sp>
      <p:sp>
        <p:nvSpPr>
          <p:cNvPr id="20" name="TextBox 19"/>
          <p:cNvSpPr txBox="1"/>
          <p:nvPr/>
        </p:nvSpPr>
        <p:spPr>
          <a:xfrm>
            <a:off x="10100430" y="1502229"/>
            <a:ext cx="2099272" cy="3308598"/>
          </a:xfrm>
          <a:prstGeom prst="rect">
            <a:avLst/>
          </a:prstGeom>
          <a:solidFill>
            <a:schemeClr val="tx2">
              <a:lumMod val="20000"/>
              <a:lumOff val="80000"/>
            </a:schemeClr>
          </a:solidFill>
        </p:spPr>
        <p:txBody>
          <a:bodyPr wrap="square" rtlCol="0">
            <a:spAutoFit/>
          </a:bodyPr>
          <a:lstStyle/>
          <a:p>
            <a:r>
              <a:rPr lang="en-IN" sz="11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Ways to implement KM system without spending much of the organisation's resources</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Open-Source or Low-Cost Solutions</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Consider using open-source knowledgebase and collaborative solutions that are free or less priced.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Cloud-Based Solutions </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Opting for cloud-based information management and collaboration platforms can be beneficial for the company. </a:t>
            </a:r>
            <a:endParaRPr lang="en-IN" sz="1100" kern="0" dirty="0">
              <a:solidFill>
                <a:srgbClr val="000000"/>
              </a:solidFill>
              <a:latin typeface="Times New Roman" pitchFamily="18" charset="0" panose="02020603050405020304"/>
              <a:ea typeface="Calibri" pitchFamily="34" charset="0" panose="020F0502020204030204"/>
              <a:cs typeface="Calibri" pitchFamily="34" charset="0" panose="020F0502020204030204"/>
            </a:endParaRP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Pilot test first </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Conduct a small-scale pilot test to evaluate the viability of the chosen tools before the organisation-wide rollout. </a:t>
            </a:r>
            <a:endParaRPr lang="en-IN" sz="1100" dirty="0"/>
          </a:p>
        </p:txBody>
      </p:sp>
      <p:sp>
        <p:nvSpPr>
          <p:cNvPr id="21" name="TextBox 20"/>
          <p:cNvSpPr txBox="1"/>
          <p:nvPr/>
        </p:nvSpPr>
        <p:spPr>
          <a:xfrm>
            <a:off x="-6164" y="4602649"/>
            <a:ext cx="4239354" cy="1277273"/>
          </a:xfrm>
          <a:prstGeom prst="rect">
            <a:avLst/>
          </a:prstGeom>
          <a:solidFill>
            <a:schemeClr val="accent4">
              <a:lumMod val="40000"/>
              <a:lumOff val="60000"/>
            </a:schemeClr>
          </a:solidFill>
        </p:spPr>
        <p:txBody>
          <a:bodyPr wrap="square" rtlCol="0">
            <a:spAutoFit/>
          </a:bodyPr>
          <a:lstStyle/>
          <a:p>
            <a:pPr marL="6350" indent="-6350" algn="just">
              <a:spcAft>
                <a:spcPts val="25"/>
              </a:spcAft>
            </a:pPr>
            <a:r>
              <a:rPr lang="en-IN" sz="11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Ways to commercialise accumulated knowledge through KM tools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Product Development and Innovation</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algn="just"/>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Information acquired from earlier research, customer input, and market trends can be used to fuel product development and innovation. </a:t>
            </a:r>
          </a:p>
          <a:p>
            <a:pPr marL="6350" indent="-6350" algn="just">
              <a:spcAft>
                <a:spcPts val="25"/>
              </a:spcAft>
            </a:pPr>
            <a:r>
              <a:rPr lang="en-IN" sz="1100" i="1"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Supply Chain Administration</a:t>
            </a:r>
            <a:endParaRPr lang="en-IN" sz="11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algn="just"/>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Information on vendor performance, logistical data, and supply chain activities can all be leveraged to enhance the supply chain. </a:t>
            </a:r>
          </a:p>
        </p:txBody>
      </p:sp>
      <p:sp>
        <p:nvSpPr>
          <p:cNvPr id="23" name="TextBox 22"/>
          <p:cNvSpPr txBox="1"/>
          <p:nvPr/>
        </p:nvSpPr>
        <p:spPr>
          <a:xfrm>
            <a:off x="4230109" y="4433372"/>
            <a:ext cx="2755105" cy="1446550"/>
          </a:xfrm>
          <a:prstGeom prst="rect">
            <a:avLst/>
          </a:prstGeom>
          <a:solidFill>
            <a:schemeClr val="accent2">
              <a:lumMod val="40000"/>
              <a:lumOff val="60000"/>
            </a:schemeClr>
          </a:solidFill>
        </p:spPr>
        <p:txBody>
          <a:bodyPr wrap="square" rtlCol="0">
            <a:spAutoFit/>
          </a:bodyPr>
          <a:lstStyle/>
          <a:p>
            <a:pPr marL="6350" marR="1255395" indent="-6350" algn="just"/>
            <a:r>
              <a:rPr lang="en-IN" sz="11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Conclusion</a:t>
            </a:r>
          </a:p>
          <a:p>
            <a:r>
              <a:rPr lang="en-IN" sz="11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The aforementioned poster has presented the true relevance of knowledge management tools and technology in today’s industry. However, Toyota company has been referred to here to address its purposes and functionality in manoeuvring business operations. </a:t>
            </a:r>
            <a:endParaRPr lang="en-IN" sz="1100" dirty="0"/>
          </a:p>
        </p:txBody>
      </p:sp>
      <p:pic>
        <p:nvPicPr>
          <p:cNvPr id="25" name="Picture 24"/>
          <p:cNvPicPr>
            <a:picLocks noChangeAspect="1"/>
          </p:cNvPicPr>
          <p:nvPr/>
        </p:nvPicPr>
        <p:blipFill>
          <a:blip r:embed="rId5"/>
          <a:srcRect/>
          <a:stretch>
            <a:fillRect/>
          </a:stretch>
        </p:blipFill>
        <p:spPr>
          <a:xfrm>
            <a:off x="-7703" y="5879922"/>
            <a:ext cx="3282748" cy="980630"/>
          </a:xfrm>
          <a:prstGeom prst="rect">
            <a:avLst/>
          </a:prstGeom>
        </p:spPr>
      </p:pic>
      <p:sp>
        <p:nvSpPr>
          <p:cNvPr id="26" name="TextBox 25"/>
          <p:cNvSpPr txBox="1"/>
          <p:nvPr/>
        </p:nvSpPr>
        <p:spPr>
          <a:xfrm>
            <a:off x="6985214" y="4786566"/>
            <a:ext cx="5206786" cy="2062103"/>
          </a:xfrm>
          <a:prstGeom prst="rect">
            <a:avLst/>
          </a:prstGeom>
          <a:solidFill>
            <a:schemeClr val="accent6">
              <a:lumMod val="40000"/>
              <a:lumOff val="60000"/>
            </a:schemeClr>
          </a:solidFill>
        </p:spPr>
        <p:txBody>
          <a:bodyPr wrap="square" rtlCol="0">
            <a:spAutoFit/>
          </a:bodyPr>
          <a:lstStyle/>
          <a:p>
            <a:pPr marL="6350" indent="-6350" algn="just">
              <a:spcAft>
                <a:spcPts val="25"/>
              </a:spcAft>
            </a:pPr>
            <a:r>
              <a:rPr lang="en-IN" sz="800" b="1" kern="100" dirty="0">
                <a:solidFill>
                  <a:srgbClr val="000000"/>
                </a:solidFill>
                <a:effectLst/>
                <a:uFill>
                  <a:solidFill>
                    <a:srgbClr val="000000"/>
                  </a:solidFill>
                </a:uFill>
                <a:latin typeface="Times New Roman" pitchFamily="18" charset="0" panose="02020603050405020304"/>
                <a:cs typeface="Calibri" pitchFamily="34" charset="0" panose="020F0502020204030204"/>
              </a:rPr>
              <a:t>References </a:t>
            </a:r>
            <a:endPar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endParaRPr>
          </a:p>
          <a:p>
            <a:pPr marL="6350" indent="-6350" algn="just">
              <a:spcAft>
                <a:spcPts val="25"/>
              </a:spcAft>
            </a:pP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Dei, D.G.J. and van der Walt, T.B., (2020). Knowledge management practices in universities: The role of communities of practice. Social sciences &amp; humanities open, 2(1), p.100025.</a:t>
            </a:r>
          </a:p>
          <a:p>
            <a:pPr marL="6350" indent="-6350" algn="just">
              <a:spcAft>
                <a:spcPts val="25"/>
              </a:spcAft>
            </a:pP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Eliyahu, S., (2021). How To Choose A Knowledge Management Platform To Help You Thrive In 2021. [Online] Available at: https://www.forbes.com/sites/forbestechcouncil/2021/02/02/how-to-choose-a-knowledge-management-platform-to-help-you-thrive-in-2021/?sh=61b8775713a4 [Accessed 18 July 2023].</a:t>
            </a:r>
          </a:p>
          <a:p>
            <a:pPr marL="6350" indent="-6350" algn="just">
              <a:spcAft>
                <a:spcPts val="25"/>
              </a:spcAft>
            </a:pPr>
            <a:r>
              <a:rPr lang="en-IN" sz="800" dirty="0" err="1">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Mallin</a:t>
            </a: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 D., (2022). Keep Your Company Knowledge Intact While Realigning Your Business In The New Economy. [Online] Available at: https://www.forbes.com/sites/forbesbusinesscouncil/2022/08/02/keep-your-company-knowledge-intact-while-realigning-your-business-in-the-new-economy/?sh=24d98c4f15e0 [Accessed 18 July 2023].</a:t>
            </a:r>
          </a:p>
          <a:p>
            <a:pPr marL="6350" indent="-6350" algn="just">
              <a:spcAft>
                <a:spcPts val="25"/>
              </a:spcAft>
            </a:pP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Marion, T.J. and </a:t>
            </a:r>
            <a:r>
              <a:rPr lang="en-IN" sz="800" dirty="0" err="1">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Fixson</a:t>
            </a: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 S.K., (2021). The transformation of the innovation process: How digital tools are changing work, collaboration, and organizations in new product development. Journal of Product Innovation Management, 38(1), pp.192-215.</a:t>
            </a:r>
          </a:p>
          <a:p>
            <a:pPr marL="6350" indent="-6350" algn="just">
              <a:spcAft>
                <a:spcPts val="25"/>
              </a:spcAft>
            </a:pP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Morgan, J. and Liker, J.K., (2020). The Toyota product development system: integrating people, process, and technology. CRC Press.</a:t>
            </a:r>
          </a:p>
          <a:p>
            <a:pPr marL="6350" indent="-6350" algn="just">
              <a:spcAft>
                <a:spcPts val="25"/>
              </a:spcAft>
            </a:pP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Oliva, F.L. and </a:t>
            </a:r>
            <a:r>
              <a:rPr lang="en-IN" sz="800" dirty="0" err="1">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Kotabe</a:t>
            </a:r>
            <a:r>
              <a:rPr lang="en-IN" sz="80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 M., (2019). Barriers, practices, methods and knowledge management tools in startups. Journal of knowledge management, 23(9), pp.1838-1856.</a:t>
            </a:r>
          </a:p>
        </p:txBody>
      </p:sp>
      <p:sp>
        <p:nvSpPr>
          <p:cNvPr id="27" name="TextBox 26"/>
          <p:cNvSpPr txBox="1"/>
          <p:nvPr/>
        </p:nvSpPr>
        <p:spPr>
          <a:xfrm>
            <a:off x="2649894" y="2575992"/>
            <a:ext cx="1572512" cy="230832"/>
          </a:xfrm>
          <a:prstGeom prst="rect">
            <a:avLst/>
          </a:prstGeom>
          <a:noFill/>
        </p:spPr>
        <p:txBody>
          <a:bodyPr wrap="square" rtlCol="0">
            <a:spAutoFit/>
          </a:bodyPr>
          <a:lstStyle/>
          <a:p>
            <a:r>
              <a:rPr lang="en-IN" sz="9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a:t>
            </a:r>
            <a:r>
              <a:rPr lang="en-IN" sz="900" kern="0" dirty="0">
                <a:effectLst/>
                <a:latin typeface="Times New Roman" pitchFamily="18" charset="0" panose="02020603050405020304"/>
                <a:ea typeface="Calibri" pitchFamily="34" charset="0" panose="020F0502020204030204"/>
                <a:cs typeface="Calibri" pitchFamily="34" charset="0" panose="020F0502020204030204"/>
              </a:rPr>
              <a:t>Oliva and </a:t>
            </a:r>
            <a:r>
              <a:rPr lang="en-IN" sz="900" kern="0" dirty="0" err="1">
                <a:effectLst/>
                <a:latin typeface="Times New Roman" pitchFamily="18" charset="0" panose="02020603050405020304"/>
                <a:ea typeface="Calibri" pitchFamily="34" charset="0" panose="020F0502020204030204"/>
                <a:cs typeface="Calibri" pitchFamily="34" charset="0" panose="020F0502020204030204"/>
              </a:rPr>
              <a:t>Kotabe</a:t>
            </a:r>
            <a:r>
              <a:rPr lang="en-IN" sz="900" kern="0" dirty="0">
                <a:effectLst/>
                <a:latin typeface="Times New Roman" pitchFamily="18" charset="0" panose="02020603050405020304"/>
                <a:ea typeface="Calibri" pitchFamily="34" charset="0" panose="020F0502020204030204"/>
                <a:cs typeface="Calibri" pitchFamily="34" charset="0" panose="020F0502020204030204"/>
              </a:rPr>
              <a:t>, 2019)</a:t>
            </a:r>
            <a:endParaRPr lang="en-IN" sz="900" dirty="0"/>
          </a:p>
        </p:txBody>
      </p:sp>
      <p:sp>
        <p:nvSpPr>
          <p:cNvPr id="28" name="TextBox 27"/>
          <p:cNvSpPr txBox="1"/>
          <p:nvPr/>
        </p:nvSpPr>
        <p:spPr>
          <a:xfrm>
            <a:off x="5645020" y="1383197"/>
            <a:ext cx="1323247" cy="200055"/>
          </a:xfrm>
          <a:prstGeom prst="rect">
            <a:avLst/>
          </a:prstGeom>
          <a:noFill/>
        </p:spPr>
        <p:txBody>
          <a:bodyPr wrap="square" rtlCol="0">
            <a:spAutoFit/>
          </a:bodyPr>
          <a:lstStyle/>
          <a:p>
            <a:r>
              <a:rPr lang="en-IN" sz="7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a:t>
            </a:r>
            <a:r>
              <a:rPr lang="en-IN" sz="700" kern="0" dirty="0">
                <a:effectLst/>
                <a:latin typeface="Times New Roman" pitchFamily="18" charset="0" panose="02020603050405020304"/>
                <a:ea typeface="Calibri" pitchFamily="34" charset="0" panose="020F0502020204030204"/>
                <a:cs typeface="Calibri" pitchFamily="34" charset="0" panose="020F0502020204030204"/>
              </a:rPr>
              <a:t>Marion and </a:t>
            </a:r>
            <a:r>
              <a:rPr lang="en-IN" sz="700" kern="0" dirty="0" err="1">
                <a:effectLst/>
                <a:latin typeface="Times New Roman" pitchFamily="18" charset="0" panose="02020603050405020304"/>
                <a:ea typeface="Calibri" pitchFamily="34" charset="0" panose="020F0502020204030204"/>
                <a:cs typeface="Calibri" pitchFamily="34" charset="0" panose="020F0502020204030204"/>
              </a:rPr>
              <a:t>Fixson</a:t>
            </a:r>
            <a:r>
              <a:rPr lang="en-IN" sz="700" kern="0" dirty="0">
                <a:effectLst/>
                <a:latin typeface="Times New Roman" pitchFamily="18" charset="0" panose="02020603050405020304"/>
                <a:ea typeface="Calibri" pitchFamily="34" charset="0" panose="020F0502020204030204"/>
                <a:cs typeface="Calibri" pitchFamily="34" charset="0" panose="020F0502020204030204"/>
              </a:rPr>
              <a:t>, 2021)</a:t>
            </a:r>
            <a:r>
              <a:rPr lang="en-IN" sz="7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a:t>
            </a:r>
            <a:endParaRPr lang="en-IN" sz="700" dirty="0"/>
          </a:p>
        </p:txBody>
      </p:sp>
      <p:sp>
        <p:nvSpPr>
          <p:cNvPr id="29" name="TextBox 28"/>
          <p:cNvSpPr txBox="1"/>
          <p:nvPr/>
        </p:nvSpPr>
        <p:spPr>
          <a:xfrm>
            <a:off x="10636898" y="1284115"/>
            <a:ext cx="1362269" cy="215444"/>
          </a:xfrm>
          <a:prstGeom prst="rect">
            <a:avLst/>
          </a:prstGeom>
          <a:noFill/>
        </p:spPr>
        <p:txBody>
          <a:bodyPr wrap="square" rtlCol="0">
            <a:spAutoFit/>
          </a:bodyPr>
          <a:lstStyle/>
          <a:p>
            <a:r>
              <a:rPr lang="en-US" sz="8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(Eliyahu, 2021)</a:t>
            </a:r>
            <a:endParaRPr lang="en-IN" sz="800" dirty="0"/>
          </a:p>
        </p:txBody>
      </p:sp>
      <p:sp>
        <p:nvSpPr>
          <p:cNvPr id="30" name="TextBox 29"/>
          <p:cNvSpPr txBox="1"/>
          <p:nvPr/>
        </p:nvSpPr>
        <p:spPr>
          <a:xfrm>
            <a:off x="9181322" y="4433372"/>
            <a:ext cx="1101013" cy="261610"/>
          </a:xfrm>
          <a:prstGeom prst="rect">
            <a:avLst/>
          </a:prstGeom>
          <a:noFill/>
        </p:spPr>
        <p:txBody>
          <a:bodyPr wrap="square" rtlCol="0">
            <a:spAutoFit/>
          </a:bodyPr>
          <a:lstStyle/>
          <a:p>
            <a:r>
              <a:rPr lang="en-US" sz="105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a:t>
            </a:r>
            <a:r>
              <a:rPr lang="en-US" sz="1050" kern="0" dirty="0" err="1">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Mallin</a:t>
            </a:r>
            <a:r>
              <a:rPr lang="en-US" sz="105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 2022)</a:t>
            </a:r>
            <a:endParaRPr lang="en-IN" sz="1050" dirty="0"/>
          </a:p>
        </p:txBody>
      </p:sp>
      <p:sp>
        <p:nvSpPr>
          <p:cNvPr id="31" name="TextBox 30"/>
          <p:cNvSpPr txBox="1"/>
          <p:nvPr/>
        </p:nvSpPr>
        <p:spPr>
          <a:xfrm>
            <a:off x="951722" y="6596743"/>
            <a:ext cx="1492255" cy="215444"/>
          </a:xfrm>
          <a:prstGeom prst="rect">
            <a:avLst/>
          </a:prstGeom>
          <a:noFill/>
        </p:spPr>
        <p:txBody>
          <a:bodyPr wrap="square" rtlCol="0">
            <a:spAutoFit/>
          </a:bodyPr>
          <a:lstStyle/>
          <a:p>
            <a:r>
              <a:rPr lang="en-IN" sz="8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a:t>
            </a:r>
            <a:r>
              <a:rPr lang="en-IN" sz="800" kern="0" dirty="0">
                <a:effectLst/>
                <a:latin typeface="Times New Roman" pitchFamily="18" charset="0" panose="02020603050405020304"/>
                <a:ea typeface="Calibri" pitchFamily="34" charset="0" panose="020F0502020204030204"/>
                <a:cs typeface="Calibri" pitchFamily="34" charset="0" panose="020F0502020204030204"/>
              </a:rPr>
              <a:t>Morgan and Liker, 2020)</a:t>
            </a:r>
            <a:endParaRPr lang="en-IN" sz="800" dirty="0"/>
          </a:p>
        </p:txBody>
      </p:sp>
      <p:pic>
        <p:nvPicPr>
          <p:cNvPr id="33" name="Picture 32"/>
          <p:cNvPicPr>
            <a:picLocks noChangeAspect="1"/>
          </p:cNvPicPr>
          <p:nvPr/>
        </p:nvPicPr>
        <p:blipFill>
          <a:blip r:embed="rId6"/>
          <a:srcRect/>
          <a:stretch>
            <a:fillRect/>
          </a:stretch>
        </p:blipFill>
        <p:spPr>
          <a:xfrm>
            <a:off x="3275045" y="5860329"/>
            <a:ext cx="3702467" cy="997671"/>
          </a:xfrm>
          <a:prstGeom prst="rect">
            <a:avLst/>
          </a:prstGeom>
        </p:spPr>
      </p:pic>
      <p:sp>
        <p:nvSpPr>
          <p:cNvPr id="34" name="TextBox 33"/>
          <p:cNvSpPr txBox="1"/>
          <p:nvPr/>
        </p:nvSpPr>
        <p:spPr>
          <a:xfrm>
            <a:off x="5645020" y="6596743"/>
            <a:ext cx="1231641" cy="215444"/>
          </a:xfrm>
          <a:prstGeom prst="rect">
            <a:avLst/>
          </a:prstGeom>
          <a:noFill/>
        </p:spPr>
        <p:txBody>
          <a:bodyPr wrap="square" rtlCol="0">
            <a:spAutoFit/>
          </a:bodyPr>
          <a:lstStyle/>
          <a:p>
            <a:r>
              <a:rPr lang="en-IN" sz="800" kern="0" dirty="0">
                <a:solidFill>
                  <a:srgbClr val="000000"/>
                </a:solidFill>
                <a:effectLst/>
                <a:latin typeface="Times New Roman" pitchFamily="18" charset="0" panose="02020603050405020304"/>
                <a:ea typeface="Calibri" pitchFamily="34" charset="0" panose="020F0502020204030204"/>
                <a:cs typeface="Calibri" pitchFamily="34" charset="0" panose="020F0502020204030204"/>
              </a:rPr>
              <a:t>(</a:t>
            </a:r>
            <a:r>
              <a:rPr lang="en-IN" sz="800" kern="0" dirty="0">
                <a:effectLst/>
                <a:latin typeface="Times New Roman" pitchFamily="18" charset="0" panose="02020603050405020304"/>
                <a:ea typeface="Calibri" pitchFamily="34" charset="0" panose="020F0502020204030204"/>
                <a:cs typeface="Calibri" pitchFamily="34" charset="0" panose="020F0502020204030204"/>
              </a:rPr>
              <a:t>Dei et al., 2020)</a:t>
            </a:r>
            <a:endParaRPr lang="en-IN"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Notes Theme">
  <a:themeElements>
    <a:clrScheme name="Office Notes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Notes Theme">
      <a:majorFont>
        <a:latin typeface="Calibri"/>
        <a:ea typeface=""/>
        <a:cs typeface=""/>
      </a:majorFont>
      <a:minorFont>
        <a:latin typeface="Calibri"/>
        <a:ea typeface=""/>
        <a:cs typeface=""/>
      </a:minorFont>
    </a:fontScheme>
    <a:fmtScheme name="Office Notes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1"/>
        </a:gradFill>
      </a:fillStyleLst>
      <a:lnStyleLst>
        <a:ln w="9525" cap="flat" cmpd="sng">
          <a:solidFill>
            <a:schemeClr val="phClr">
              <a:shade val="95000"/>
              <a:satMod val="105000"/>
            </a:schemeClr>
          </a:solidFill>
          <a:prstDash val="solid"/>
        </a:ln>
        <a:ln w="25400" cap="flat" cmpd="sng">
          <a:solidFill>
            <a:schemeClr val="phClr"/>
          </a:solidFill>
          <a:prstDash val="solid"/>
        </a:ln>
        <a:ln w="38100" cap="flat" cmpd="sng">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729</Words>
  <Application>Microsoft Office PowerPoint</Application>
  <PresentationFormat>Widescreen</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Lenovo</cp:lastModifiedBy>
  <cp:revision>4</cp:revision>
  <dcterms:created xsi:type="dcterms:W3CDTF">2023-07-24T14:02:19Z</dcterms:created>
  <dcterms:modified xsi:type="dcterms:W3CDTF">2023-07-25T04:57:37Z</dcterms:modified>
</cp:coreProperties>
</file>