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E9A365-6C75-410E-803B-7A11D6E10A0F}" v="2" dt="2020-03-14T21:52:51.6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4" d="100"/>
          <a:sy n="64" d="100"/>
        </p:scale>
        <p:origin x="858"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ammot rizkki sima" userId="d881f2b06451edff" providerId="LiveId" clId="{65E9A365-6C75-410E-803B-7A11D6E10A0F}"/>
    <pc:docChg chg="addSld modSld">
      <pc:chgData name="musammot rizkki sima" userId="d881f2b06451edff" providerId="LiveId" clId="{65E9A365-6C75-410E-803B-7A11D6E10A0F}" dt="2020-03-14T21:52:51.670" v="1"/>
      <pc:docMkLst>
        <pc:docMk/>
      </pc:docMkLst>
      <pc:sldChg chg="addSp add">
        <pc:chgData name="musammot rizkki sima" userId="d881f2b06451edff" providerId="LiveId" clId="{65E9A365-6C75-410E-803B-7A11D6E10A0F}" dt="2020-03-14T21:52:51.670" v="1"/>
        <pc:sldMkLst>
          <pc:docMk/>
          <pc:sldMk cId="1741540821" sldId="265"/>
        </pc:sldMkLst>
        <pc:spChg chg="add">
          <ac:chgData name="musammot rizkki sima" userId="d881f2b06451edff" providerId="LiveId" clId="{65E9A365-6C75-410E-803B-7A11D6E10A0F}" dt="2020-03-14T21:52:51.670" v="1"/>
          <ac:spMkLst>
            <pc:docMk/>
            <pc:sldMk cId="1741540821" sldId="265"/>
            <ac:spMk id="2" creationId="{FB001B63-FEB6-4D98-BDEC-9429E184536E}"/>
          </ac:spMkLst>
        </pc:spChg>
        <pc:spChg chg="add">
          <ac:chgData name="musammot rizkki sima" userId="d881f2b06451edff" providerId="LiveId" clId="{65E9A365-6C75-410E-803B-7A11D6E10A0F}" dt="2020-03-14T21:52:51.670" v="1"/>
          <ac:spMkLst>
            <pc:docMk/>
            <pc:sldMk cId="1741540821" sldId="265"/>
            <ac:spMk id="3" creationId="{A075EAF2-682D-4F7E-BEA8-3F07D3220957}"/>
          </ac:spMkLst>
        </pc:spChg>
        <pc:spChg chg="add">
          <ac:chgData name="musammot rizkki sima" userId="d881f2b06451edff" providerId="LiveId" clId="{65E9A365-6C75-410E-803B-7A11D6E10A0F}" dt="2020-03-14T21:52:51.670" v="1"/>
          <ac:spMkLst>
            <pc:docMk/>
            <pc:sldMk cId="1741540821" sldId="265"/>
            <ac:spMk id="4" creationId="{012F7ADE-965D-4078-9721-4E547AE1B6DE}"/>
          </ac:spMkLst>
        </pc:spChg>
        <pc:spChg chg="add">
          <ac:chgData name="musammot rizkki sima" userId="d881f2b06451edff" providerId="LiveId" clId="{65E9A365-6C75-410E-803B-7A11D6E10A0F}" dt="2020-03-14T21:52:51.670" v="1"/>
          <ac:spMkLst>
            <pc:docMk/>
            <pc:sldMk cId="1741540821" sldId="265"/>
            <ac:spMk id="5" creationId="{6C9FE4FD-C57A-4AF7-9FA9-AB862E9B2EAD}"/>
          </ac:spMkLst>
        </pc:spChg>
        <pc:picChg chg="add">
          <ac:chgData name="musammot rizkki sima" userId="d881f2b06451edff" providerId="LiveId" clId="{65E9A365-6C75-410E-803B-7A11D6E10A0F}" dt="2020-03-14T21:52:51.670" v="1"/>
          <ac:picMkLst>
            <pc:docMk/>
            <pc:sldMk cId="1741540821" sldId="265"/>
            <ac:picMk id="1025" creationId="{05973D34-CF08-4338-80E5-597AF92B213E}"/>
          </ac:picMkLst>
        </pc:picChg>
        <pc:picChg chg="add">
          <ac:chgData name="musammot rizkki sima" userId="d881f2b06451edff" providerId="LiveId" clId="{65E9A365-6C75-410E-803B-7A11D6E10A0F}" dt="2020-03-14T21:52:51.670" v="1"/>
          <ac:picMkLst>
            <pc:docMk/>
            <pc:sldMk cId="1741540821" sldId="265"/>
            <ac:picMk id="1026" creationId="{00FEF318-3F9A-45E2-9DF0-F147E7A71820}"/>
          </ac:picMkLst>
        </pc:picChg>
        <pc:picChg chg="add">
          <ac:chgData name="musammot rizkki sima" userId="d881f2b06451edff" providerId="LiveId" clId="{65E9A365-6C75-410E-803B-7A11D6E10A0F}" dt="2020-03-14T21:52:51.670" v="1"/>
          <ac:picMkLst>
            <pc:docMk/>
            <pc:sldMk cId="1741540821" sldId="265"/>
            <ac:picMk id="1027" creationId="{917CBE96-BCF5-4324-9303-24650099E74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54A59-D4FA-4AE0-8EA3-BC738AE102CF}" type="datetimeFigureOut">
              <a:rPr lang="en-GB" smtClean="0"/>
              <a:t>14/03/2020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FF4B54-38B2-4108-9EE7-4A1938B7C9B5}" type="slidenum">
              <a:rPr lang="en-GB" smtClean="0"/>
              <a:t>‹#›</a:t>
            </a:fld>
            <a:endParaRPr lang="en-GB"/>
          </a:p>
        </p:txBody>
      </p:sp>
    </p:spTree>
    <p:extLst>
      <p:ext uri="{BB962C8B-B14F-4D97-AF65-F5344CB8AC3E}">
        <p14:creationId xmlns:p14="http://schemas.microsoft.com/office/powerpoint/2010/main" val="304155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Our low-emission vans will help to reduce carbon emissions when the customer books a delivery slot allowing us to replace up to 40 car journeys each day and to be able to tell the customer if there is van booked in the area.</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Ocado was rated the best for home delivery service.  Ocado is an environmentally friendly business with compressed Natural Gas (CNG) truck light vehicles, alternative fuelled vans and energy efficient buildings.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5FF4B54-38B2-4108-9EE7-4A1938B7C9B5}" type="slidenum">
              <a:rPr lang="en-GB" smtClean="0"/>
              <a:t>1</a:t>
            </a:fld>
            <a:endParaRPr lang="en-GB"/>
          </a:p>
        </p:txBody>
      </p:sp>
    </p:spTree>
    <p:extLst>
      <p:ext uri="{BB962C8B-B14F-4D97-AF65-F5344CB8AC3E}">
        <p14:creationId xmlns:p14="http://schemas.microsoft.com/office/powerpoint/2010/main" val="1500820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07000"/>
              </a:lnSpc>
              <a:spcAft>
                <a:spcPts val="0"/>
              </a:spcAft>
              <a:buFont typeface="Symbol" panose="05050102010706020507" pitchFamily="18"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Sainsbury and Tesco are one of the four biggest superstores in the UK.</a:t>
            </a:r>
          </a:p>
          <a:p>
            <a:pPr marL="457200" indent="-457200" algn="just">
              <a:lnSpc>
                <a:spcPct val="107000"/>
              </a:lnSpc>
              <a:spcAft>
                <a:spcPts val="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gn="just">
              <a:lnSpc>
                <a:spcPct val="107000"/>
              </a:lnSpc>
              <a:spcAft>
                <a:spcPts val="0"/>
              </a:spcAft>
              <a:buFont typeface="Symbol" panose="05050102010706020507" pitchFamily="18"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Tesco is the leading supermarket in the UK, employing over 500,000 people worldwide and it operates 7,000 stores around the world. </a:t>
            </a:r>
          </a:p>
          <a:p>
            <a:pPr marL="457200" indent="-457200" algn="just">
              <a:lnSpc>
                <a:spcPct val="107000"/>
              </a:lnSpc>
              <a:spcAft>
                <a:spcPts val="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gn="just">
              <a:lnSpc>
                <a:spcPct val="107000"/>
              </a:lnSpc>
              <a:spcAft>
                <a:spcPts val="0"/>
              </a:spcAft>
              <a:buFont typeface="Symbol" panose="05050102010706020507" pitchFamily="18"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Innovation is one of the six strategic drivers setting out the plans and aspirations to create long-term value for all of Tesco’s stakeholders.</a:t>
            </a:r>
          </a:p>
          <a:p>
            <a:pPr marL="457200" indent="-457200" algn="just">
              <a:lnSpc>
                <a:spcPct val="107000"/>
              </a:lnSpc>
              <a:spcAft>
                <a:spcPts val="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800" dirty="0">
                <a:effectLst/>
                <a:latin typeface="Calibri" panose="020F0502020204030204" pitchFamily="34" charset="0"/>
                <a:ea typeface="Calibri" panose="020F0502020204030204" pitchFamily="34" charset="0"/>
                <a:cs typeface="Times New Roman" panose="02020603050405020304" pitchFamily="18" charset="0"/>
              </a:rPr>
              <a:t>Tesco chief Executive Dave Lewis and team are working towards ‘remove, reduce, reuse and recycle’ and have already transformed packaging and removed one billion.</a:t>
            </a:r>
          </a:p>
        </p:txBody>
      </p:sp>
      <p:sp>
        <p:nvSpPr>
          <p:cNvPr id="4" name="Slide Number Placeholder 3"/>
          <p:cNvSpPr>
            <a:spLocks noGrp="1"/>
          </p:cNvSpPr>
          <p:nvPr>
            <p:ph type="sldNum" sz="quarter" idx="5"/>
          </p:nvPr>
        </p:nvSpPr>
        <p:spPr/>
        <p:txBody>
          <a:bodyPr/>
          <a:lstStyle/>
          <a:p>
            <a:fld id="{B5FF4B54-38B2-4108-9EE7-4A1938B7C9B5}" type="slidenum">
              <a:rPr lang="en-GB" smtClean="0"/>
              <a:t>2</a:t>
            </a:fld>
            <a:endParaRPr lang="en-GB"/>
          </a:p>
        </p:txBody>
      </p:sp>
    </p:spTree>
    <p:extLst>
      <p:ext uri="{BB962C8B-B14F-4D97-AF65-F5344CB8AC3E}">
        <p14:creationId xmlns:p14="http://schemas.microsoft.com/office/powerpoint/2010/main" val="1164140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Product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 green van means Tesco is already delivering in an area. Customers can selecting an environmentally friendly slot. This reduces the carbon footprint and ensures an eco-friendlier delivery.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Process</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Delivery is already in place, but it is necessary to convince the various Tesco departments of the benefits of this green innovation. Most Tesco customers have loyalty Clubcards.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Arial" panose="020B0604020202020204" pitchFamily="34" charset="0"/>
                <a:ea typeface="Calibri" panose="020F0502020204030204" pitchFamily="34" charset="0"/>
              </a:rPr>
              <a:t>The l</a:t>
            </a:r>
            <a:r>
              <a:rPr lang="en-GB" sz="1200" dirty="0">
                <a:solidFill>
                  <a:srgbClr val="222222"/>
                </a:solidFill>
                <a:effectLst/>
                <a:latin typeface="Arial" panose="020B0604020202020204" pitchFamily="34" charset="0"/>
                <a:ea typeface="Calibri" panose="020F0502020204030204" pitchFamily="34" charset="0"/>
              </a:rPr>
              <a:t>oyalty card keeps a record of what customers purchase and is used to analyse the habits of customers and the information can be adjusted to include green delivery slot selection to keep records of this trend and use it for marketing purposes.</a:t>
            </a:r>
            <a:endParaRPr lang="en-GB" dirty="0"/>
          </a:p>
        </p:txBody>
      </p:sp>
      <p:sp>
        <p:nvSpPr>
          <p:cNvPr id="4" name="Slide Number Placeholder 3"/>
          <p:cNvSpPr>
            <a:spLocks noGrp="1"/>
          </p:cNvSpPr>
          <p:nvPr>
            <p:ph type="sldNum" sz="quarter" idx="5"/>
          </p:nvPr>
        </p:nvSpPr>
        <p:spPr/>
        <p:txBody>
          <a:bodyPr/>
          <a:lstStyle/>
          <a:p>
            <a:fld id="{B5FF4B54-38B2-4108-9EE7-4A1938B7C9B5}" type="slidenum">
              <a:rPr lang="en-GB" smtClean="0"/>
              <a:t>3</a:t>
            </a:fld>
            <a:endParaRPr lang="en-GB"/>
          </a:p>
        </p:txBody>
      </p:sp>
    </p:spTree>
    <p:extLst>
      <p:ext uri="{BB962C8B-B14F-4D97-AF65-F5344CB8AC3E}">
        <p14:creationId xmlns:p14="http://schemas.microsoft.com/office/powerpoint/2010/main" val="994845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is a swipe with low risk: it has worked for Ocado therefore is a low risk and it would be easy to roll out it a large organisation such as Tesco.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Lewin’s theory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Lewin identified a three-stage process of bringing about change. These are: unfreezing, which is to become aware of the changes needed, changing behaviour through attitudes and possible restructuring or changes in roles or jobs, and then freezing the new behaviour through stabilising the changes, possibly through reward systems. His theory could be incorporated in Tesco to ensure that this innovation is taken on board by staff.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5FF4B54-38B2-4108-9EE7-4A1938B7C9B5}" type="slidenum">
              <a:rPr lang="en-GB" smtClean="0"/>
              <a:t>4</a:t>
            </a:fld>
            <a:endParaRPr lang="en-GB"/>
          </a:p>
        </p:txBody>
      </p:sp>
    </p:spTree>
    <p:extLst>
      <p:ext uri="{BB962C8B-B14F-4D97-AF65-F5344CB8AC3E}">
        <p14:creationId xmlns:p14="http://schemas.microsoft.com/office/powerpoint/2010/main" val="1554549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Light" panose="020F0302020204030204" pitchFamily="34" charset="0"/>
                <a:ea typeface="Calibri" panose="020F0502020204030204" pitchFamily="34" charset="0"/>
                <a:cs typeface="Times New Roman" panose="02020603050405020304" pitchFamily="18" charset="0"/>
              </a:rPr>
              <a:t>Our innovation strategy is driven by expertise and insight in our three differentiating capabilities: Product, Channel and Customer.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High benefits with low risk since this model have already been tried out by Sainsbury’s and Ocado.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Reduce fuel, there will be less traffic on the road so carbon emissions will be reduced.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loyalty card scheme can be used to analyse customers’ choices and provide further marketing opportunities.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5FF4B54-38B2-4108-9EE7-4A1938B7C9B5}" type="slidenum">
              <a:rPr lang="en-GB" smtClean="0"/>
              <a:t>5</a:t>
            </a:fld>
            <a:endParaRPr lang="en-GB"/>
          </a:p>
        </p:txBody>
      </p:sp>
    </p:spTree>
    <p:extLst>
      <p:ext uri="{BB962C8B-B14F-4D97-AF65-F5344CB8AC3E}">
        <p14:creationId xmlns:p14="http://schemas.microsoft.com/office/powerpoint/2010/main" val="2492673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Need to convince IT, Logistics, Operations and Finance departments of the benefits of introducing this scheme, possibly using Lewin’s framework. By utilising Clubcard details to monitor which customers are booking green delivery slots, marketing opportunities will arise. This needs to be incorporated into the scheme from the start. The test area needs to be determined, but Wales would be a good place to start as it has mixture of urban and rural consumers, so some deliveries will be relatively short, but others in the countryside will be longer and give more scope for saving carbon emissions.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5FF4B54-38B2-4108-9EE7-4A1938B7C9B5}" type="slidenum">
              <a:rPr lang="en-GB" smtClean="0"/>
              <a:t>6</a:t>
            </a:fld>
            <a:endParaRPr lang="en-GB"/>
          </a:p>
        </p:txBody>
      </p:sp>
    </p:spTree>
    <p:extLst>
      <p:ext uri="{BB962C8B-B14F-4D97-AF65-F5344CB8AC3E}">
        <p14:creationId xmlns:p14="http://schemas.microsoft.com/office/powerpoint/2010/main" val="2021857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implementation is quite easy because it does not involve the complexity of different departments because most of the system are in place. The main hurdle will be setting up the online green choices to match existing orders and keeping these updated.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loyalty Clubcard can measure the percentage of use by customers and relate this to their purchases.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success of the innovation can be measured by measuring the number of green delivery slot bookings against ordinary bookings and comparing with previous bookings prior to the innovation.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5FF4B54-38B2-4108-9EE7-4A1938B7C9B5}" type="slidenum">
              <a:rPr lang="en-GB" smtClean="0"/>
              <a:t>7</a:t>
            </a:fld>
            <a:endParaRPr lang="en-GB"/>
          </a:p>
        </p:txBody>
      </p:sp>
    </p:spTree>
    <p:extLst>
      <p:ext uri="{BB962C8B-B14F-4D97-AF65-F5344CB8AC3E}">
        <p14:creationId xmlns:p14="http://schemas.microsoft.com/office/powerpoint/2010/main" val="3969423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433805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313568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2183586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4D0860-9E3A-47B2-A338-094511CAFB18}"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79508725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4D0860-9E3A-47B2-A338-094511CAFB18}" type="datetimeFigureOut">
              <a:rPr lang="en-GB" smtClean="0"/>
              <a:t>14/03/2020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167726339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4D0860-9E3A-47B2-A338-094511CAFB18}" type="datetimeFigureOut">
              <a:rPr lang="en-GB" smtClean="0"/>
              <a:t>14/03/2020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4043592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4D0860-9E3A-47B2-A338-094511CAFB18}" type="datetimeFigureOut">
              <a:rPr lang="en-GB" smtClean="0"/>
              <a:t>14/03/2020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3777596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4D0860-9E3A-47B2-A338-094511CAFB18}"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4194094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274263-8764-47C9-B702-E1FA0570A104}" type="slidenum">
              <a:rPr lang="en-GB" smtClean="0"/>
              <a:t>‹#›</a:t>
            </a:fld>
            <a:endParaRPr lang="en-GB"/>
          </a:p>
        </p:txBody>
      </p:sp>
      <p:sp>
        <p:nvSpPr>
          <p:cNvPr id="5" name="Date Placeholder 4"/>
          <p:cNvSpPr>
            <a:spLocks noGrp="1"/>
          </p:cNvSpPr>
          <p:nvPr>
            <p:ph type="dt" sz="half" idx="10"/>
          </p:nvPr>
        </p:nvSpPr>
        <p:spPr/>
        <p:txBody>
          <a:bodyPr/>
          <a:lstStyle/>
          <a:p>
            <a:fld id="{9B4D0860-9E3A-47B2-A338-094511CAFB18}" type="datetimeFigureOut">
              <a:rPr lang="en-GB" smtClean="0"/>
              <a:t>14/03/2020</a:t>
            </a:fld>
            <a:endParaRPr lang="en-GB"/>
          </a:p>
        </p:txBody>
      </p:sp>
    </p:spTree>
    <p:extLst>
      <p:ext uri="{BB962C8B-B14F-4D97-AF65-F5344CB8AC3E}">
        <p14:creationId xmlns:p14="http://schemas.microsoft.com/office/powerpoint/2010/main" val="2855830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831013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4032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1278593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998165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2205109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36137174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4D0860-9E3A-47B2-A338-094511CAFB18}"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74263-8764-47C9-B702-E1FA0570A104}" type="slidenum">
              <a:rPr lang="en-GB" smtClean="0"/>
              <a:t>‹#›</a:t>
            </a:fld>
            <a:endParaRPr lang="en-GB"/>
          </a:p>
        </p:txBody>
      </p:sp>
    </p:spTree>
    <p:extLst>
      <p:ext uri="{BB962C8B-B14F-4D97-AF65-F5344CB8AC3E}">
        <p14:creationId xmlns:p14="http://schemas.microsoft.com/office/powerpoint/2010/main" val="4023696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B4D0860-9E3A-47B2-A338-094511CAFB18}" type="datetimeFigureOut">
              <a:rPr lang="en-GB" smtClean="0"/>
              <a:t>14/03/2020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F274263-8764-47C9-B702-E1FA0570A104}" type="slidenum">
              <a:rPr lang="en-GB" smtClean="0"/>
              <a:t>‹#›</a:t>
            </a:fld>
            <a:endParaRPr lang="en-GB"/>
          </a:p>
        </p:txBody>
      </p:sp>
    </p:spTree>
    <p:extLst>
      <p:ext uri="{BB962C8B-B14F-4D97-AF65-F5344CB8AC3E}">
        <p14:creationId xmlns:p14="http://schemas.microsoft.com/office/powerpoint/2010/main" val="1778321223"/>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independent.co.uk/life-%20style/food-and-drink/aldi-lidl-tesco-asda-sainsburys-supermarket-best-uk-survey-which-a8791581.html" TargetMode="External"/><Relationship Id="rId2" Type="http://schemas.openxmlformats.org/officeDocument/2006/relationships/hyperlink" Target="https://www.forbes.com/sites/heatherfarmbrough/2019/10/14/why-internet-shopping-isnt-always-better-for-the-environment/#3befb2df5c18" TargetMode="External"/><Relationship Id="rId1" Type="http://schemas.openxmlformats.org/officeDocument/2006/relationships/slideLayout" Target="../slideLayouts/slideLayout2.xml"/><Relationship Id="rId4" Type="http://schemas.openxmlformats.org/officeDocument/2006/relationships/hyperlink" Target="https://www.sainsburys.co.uk/shop/gb/groceries/get-ideas/features/features/enjoy-greener-grocery-deliver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ocado.com/webshop/content/corporate/cares.%20%5bAccessed%2010th%20March%202020" TargetMode="External"/><Relationship Id="rId2" Type="http://schemas.openxmlformats.org/officeDocument/2006/relationships/hyperlink" Target="https://www.tescoplc.com/media/392349/tesco_ar17_6drivers.pdf" TargetMode="External"/><Relationship Id="rId1" Type="http://schemas.openxmlformats.org/officeDocument/2006/relationships/slideLayout" Target="../slideLayouts/slideLayout7.xml"/><Relationship Id="rId4" Type="http://schemas.openxmlformats.org/officeDocument/2006/relationships/hyperlink" Target="https://www.independent.co.uk/environment/tesco-plastic-packaging-waste-bags-environment-trays-lids-a9180691.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manorwalks.co.uk/shopping/supermarkets/sainsburys/"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ipbcommunications.co.uk/tesco/tesco-logo-with-strap-line/" TargetMode="External"/><Relationship Id="rId5" Type="http://schemas.openxmlformats.org/officeDocument/2006/relationships/hyperlink" Target="https://www.ocadogroup.com/"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r>
              <a:rPr lang="en-GB" dirty="0"/>
              <a:t>Reducing Tesco’s carbon footprint through innovation in home delivery</a:t>
            </a:r>
            <a:br>
              <a:rPr lang="en-GB" dirty="0"/>
            </a:br>
            <a:endParaRPr lang="en-GB" dirty="0"/>
          </a:p>
        </p:txBody>
      </p:sp>
      <p:sp>
        <p:nvSpPr>
          <p:cNvPr id="3" name="Subtitle 2"/>
          <p:cNvSpPr>
            <a:spLocks noGrp="1"/>
          </p:cNvSpPr>
          <p:nvPr>
            <p:ph type="subTitle" idx="1"/>
          </p:nvPr>
        </p:nvSpPr>
        <p:spPr/>
        <p:txBody>
          <a:bodyPr>
            <a:normAutofit/>
          </a:bodyPr>
          <a:lstStyle/>
          <a:p>
            <a:r>
              <a:rPr lang="en-GB" b="1" dirty="0"/>
              <a:t>Swiping an idea from Sainsbury’s and Ocado</a:t>
            </a:r>
          </a:p>
        </p:txBody>
      </p:sp>
    </p:spTree>
    <p:extLst>
      <p:ext uri="{BB962C8B-B14F-4D97-AF65-F5344CB8AC3E}">
        <p14:creationId xmlns:p14="http://schemas.microsoft.com/office/powerpoint/2010/main" val="37152194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Idea</a:t>
            </a:r>
          </a:p>
        </p:txBody>
      </p:sp>
      <p:sp>
        <p:nvSpPr>
          <p:cNvPr id="3" name="Content Placeholder 2"/>
          <p:cNvSpPr>
            <a:spLocks noGrp="1"/>
          </p:cNvSpPr>
          <p:nvPr>
            <p:ph idx="1"/>
          </p:nvPr>
        </p:nvSpPr>
        <p:spPr/>
        <p:txBody>
          <a:bodyPr/>
          <a:lstStyle/>
          <a:p>
            <a:pPr marL="0" indent="0">
              <a:buNone/>
            </a:pPr>
            <a:r>
              <a:rPr lang="en-GB" dirty="0"/>
              <a:t>Swipe Sainsbury’s and Ocado’s idea of giving customers option to book delivery slot when van is going to that area.</a:t>
            </a:r>
          </a:p>
          <a:p>
            <a:pPr marL="0" indent="0">
              <a:buNone/>
            </a:pPr>
            <a:endParaRPr lang="en-GB" dirty="0"/>
          </a:p>
          <a:p>
            <a:pPr marL="0" indent="0">
              <a:buNone/>
            </a:pPr>
            <a:r>
              <a:rPr lang="en-GB" dirty="0"/>
              <a:t>At the moment Sainsbury and Ocado provide this service but Tesco does not.</a:t>
            </a:r>
          </a:p>
        </p:txBody>
      </p:sp>
    </p:spTree>
    <p:extLst>
      <p:ext uri="{BB962C8B-B14F-4D97-AF65-F5344CB8AC3E}">
        <p14:creationId xmlns:p14="http://schemas.microsoft.com/office/powerpoint/2010/main" val="1420972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Process</a:t>
            </a:r>
          </a:p>
        </p:txBody>
      </p:sp>
      <p:sp>
        <p:nvSpPr>
          <p:cNvPr id="3" name="Content Placeholder 2"/>
          <p:cNvSpPr>
            <a:spLocks noGrp="1"/>
          </p:cNvSpPr>
          <p:nvPr>
            <p:ph idx="1"/>
          </p:nvPr>
        </p:nvSpPr>
        <p:spPr/>
        <p:txBody>
          <a:bodyPr/>
          <a:lstStyle/>
          <a:p>
            <a:r>
              <a:rPr lang="en-GB" dirty="0"/>
              <a:t>4 Ps – product and process</a:t>
            </a:r>
          </a:p>
          <a:p>
            <a:endParaRPr lang="en-GB" dirty="0"/>
          </a:p>
          <a:p>
            <a:pPr marL="0" indent="0">
              <a:buNone/>
            </a:pPr>
            <a:r>
              <a:rPr lang="en-GB" dirty="0"/>
              <a:t>Service: introducing green delivery slots</a:t>
            </a:r>
          </a:p>
          <a:p>
            <a:pPr marL="0" indent="0">
              <a:buNone/>
            </a:pPr>
            <a:r>
              <a:rPr lang="en-GB" dirty="0"/>
              <a:t>Process: convince logistics/operations/IT/finance departments</a:t>
            </a:r>
          </a:p>
        </p:txBody>
      </p:sp>
    </p:spTree>
    <p:extLst>
      <p:ext uri="{BB962C8B-B14F-4D97-AF65-F5344CB8AC3E}">
        <p14:creationId xmlns:p14="http://schemas.microsoft.com/office/powerpoint/2010/main" val="2736549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Risk</a:t>
            </a:r>
          </a:p>
        </p:txBody>
      </p:sp>
      <p:sp>
        <p:nvSpPr>
          <p:cNvPr id="3" name="Content Placeholder 2"/>
          <p:cNvSpPr>
            <a:spLocks noGrp="1"/>
          </p:cNvSpPr>
          <p:nvPr>
            <p:ph idx="1"/>
          </p:nvPr>
        </p:nvSpPr>
        <p:spPr/>
        <p:txBody>
          <a:bodyPr/>
          <a:lstStyle/>
          <a:p>
            <a:pPr marL="0" indent="0">
              <a:buNone/>
            </a:pPr>
            <a:r>
              <a:rPr lang="en-GB" dirty="0"/>
              <a:t>Stakeholders disagreeing with idea – Lewin’s etc, fitting in with what Tesco already does</a:t>
            </a:r>
          </a:p>
          <a:p>
            <a:pPr marL="0" indent="0">
              <a:buNone/>
            </a:pPr>
            <a:endParaRPr lang="en-GB" dirty="0"/>
          </a:p>
        </p:txBody>
      </p:sp>
    </p:spTree>
    <p:extLst>
      <p:ext uri="{BB962C8B-B14F-4D97-AF65-F5344CB8AC3E}">
        <p14:creationId xmlns:p14="http://schemas.microsoft.com/office/powerpoint/2010/main" val="2572727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Benefits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Reduce carbon emissions – good for environment</a:t>
            </a:r>
          </a:p>
          <a:p>
            <a:pPr marL="0" indent="0">
              <a:buNone/>
            </a:pPr>
            <a:r>
              <a:rPr lang="en-GB" dirty="0"/>
              <a:t>Customers will feel they’re doing something positive – happy customers</a:t>
            </a:r>
          </a:p>
          <a:p>
            <a:pPr marL="0" indent="0">
              <a:buNone/>
            </a:pPr>
            <a:r>
              <a:rPr lang="en-GB" dirty="0"/>
              <a:t>Tesco benefit from being perceived as more green – good marketing –corporate social responsibility.</a:t>
            </a:r>
          </a:p>
        </p:txBody>
      </p:sp>
    </p:spTree>
    <p:extLst>
      <p:ext uri="{BB962C8B-B14F-4D97-AF65-F5344CB8AC3E}">
        <p14:creationId xmlns:p14="http://schemas.microsoft.com/office/powerpoint/2010/main" val="987144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Plan</a:t>
            </a:r>
          </a:p>
        </p:txBody>
      </p:sp>
      <p:sp>
        <p:nvSpPr>
          <p:cNvPr id="3" name="Content Placeholder 2"/>
          <p:cNvSpPr>
            <a:spLocks noGrp="1"/>
          </p:cNvSpPr>
          <p:nvPr>
            <p:ph idx="1"/>
          </p:nvPr>
        </p:nvSpPr>
        <p:spPr/>
        <p:txBody>
          <a:bodyPr/>
          <a:lstStyle/>
          <a:p>
            <a:pPr marL="0" indent="0">
              <a:buNone/>
            </a:pPr>
            <a:r>
              <a:rPr lang="en-GB" dirty="0"/>
              <a:t>Incremental change – do better</a:t>
            </a:r>
          </a:p>
          <a:p>
            <a:pPr marL="0" indent="0">
              <a:buNone/>
            </a:pPr>
            <a:r>
              <a:rPr lang="en-GB" dirty="0"/>
              <a:t>Meet demands of green consumers</a:t>
            </a:r>
          </a:p>
        </p:txBody>
      </p:sp>
    </p:spTree>
    <p:extLst>
      <p:ext uri="{BB962C8B-B14F-4D97-AF65-F5344CB8AC3E}">
        <p14:creationId xmlns:p14="http://schemas.microsoft.com/office/powerpoint/2010/main" val="3554550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Implementation</a:t>
            </a:r>
          </a:p>
        </p:txBody>
      </p:sp>
      <p:sp>
        <p:nvSpPr>
          <p:cNvPr id="3" name="Content Placeholder 2"/>
          <p:cNvSpPr>
            <a:spLocks noGrp="1"/>
          </p:cNvSpPr>
          <p:nvPr>
            <p:ph idx="1"/>
          </p:nvPr>
        </p:nvSpPr>
        <p:spPr/>
        <p:txBody>
          <a:bodyPr/>
          <a:lstStyle/>
          <a:p>
            <a:pPr marL="0" indent="0">
              <a:buNone/>
            </a:pPr>
            <a:r>
              <a:rPr lang="en-GB" dirty="0"/>
              <a:t>Stages of introduction</a:t>
            </a:r>
          </a:p>
          <a:p>
            <a:pPr marL="0" indent="0">
              <a:buNone/>
            </a:pPr>
            <a:r>
              <a:rPr lang="en-GB" dirty="0"/>
              <a:t>Develop software to track order postcodes and update websites</a:t>
            </a:r>
          </a:p>
          <a:p>
            <a:pPr marL="0" indent="0">
              <a:buNone/>
            </a:pPr>
            <a:r>
              <a:rPr lang="en-GB" dirty="0"/>
              <a:t>Stock control needed.</a:t>
            </a:r>
          </a:p>
          <a:p>
            <a:pPr marL="0" indent="0">
              <a:buNone/>
            </a:pPr>
            <a:r>
              <a:rPr lang="en-GB" dirty="0"/>
              <a:t> - Trial it out in one area – e.g. Wales – rural and urban centres</a:t>
            </a:r>
          </a:p>
          <a:p>
            <a:pPr marL="0" indent="0">
              <a:buNone/>
            </a:pPr>
            <a:r>
              <a:rPr lang="en-GB" dirty="0"/>
              <a:t>Capturing value – evaluating how effective.</a:t>
            </a:r>
          </a:p>
          <a:p>
            <a:pPr marL="0" indent="0">
              <a:buNone/>
            </a:pPr>
            <a:endParaRPr lang="en-GB" dirty="0"/>
          </a:p>
        </p:txBody>
      </p:sp>
    </p:spTree>
    <p:extLst>
      <p:ext uri="{BB962C8B-B14F-4D97-AF65-F5344CB8AC3E}">
        <p14:creationId xmlns:p14="http://schemas.microsoft.com/office/powerpoint/2010/main" val="1679733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Content Placeholder 2"/>
          <p:cNvSpPr>
            <a:spLocks noGrp="1"/>
          </p:cNvSpPr>
          <p:nvPr>
            <p:ph idx="1"/>
          </p:nvPr>
        </p:nvSpPr>
        <p:spPr/>
        <p:txBody>
          <a:bodyPr>
            <a:normAutofit fontScale="85000" lnSpcReduction="20000"/>
          </a:bodyPr>
          <a:lstStyle/>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Forbes, (2019). Heather Farmbrough</a:t>
            </a:r>
            <a:r>
              <a:rPr lang="en-GB" i="1" dirty="0">
                <a:latin typeface="Calibri" panose="020F0502020204030204" pitchFamily="34" charset="0"/>
                <a:ea typeface="Calibri" panose="020F0502020204030204" pitchFamily="34" charset="0"/>
                <a:cs typeface="Calibri" panose="020F0502020204030204" pitchFamily="34" charset="0"/>
              </a:rPr>
              <a:t> Why Internet Shopping Isn’t Always Better For the Environment</a:t>
            </a:r>
            <a:r>
              <a:rPr lang="en-GB" dirty="0">
                <a:latin typeface="Calibri" panose="020F0502020204030204" pitchFamily="34" charset="0"/>
                <a:ea typeface="Calibri" panose="020F0502020204030204" pitchFamily="34" charset="0"/>
                <a:cs typeface="Calibri" panose="020F0502020204030204" pitchFamily="34" charset="0"/>
              </a:rPr>
              <a:t>. Available at: [Online]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https://www.forbes.com/sites/heatherfarmbrough/2019/10/14/why-internet-shopping-isnt-always-better-for-the-environment/#3befb2df5c18</a:t>
            </a:r>
            <a:r>
              <a:rPr lang="en-GB" u="sng" dirty="0">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 [Accessed 12 March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W, Joanna. Independent, (2019).</a:t>
            </a:r>
            <a:r>
              <a:rPr lang="en-GB" i="1" dirty="0">
                <a:latin typeface="Calibri" panose="020F0502020204030204" pitchFamily="34" charset="0"/>
                <a:ea typeface="Calibri" panose="020F0502020204030204" pitchFamily="34" charset="0"/>
                <a:cs typeface="Calibri" panose="020F0502020204030204" pitchFamily="34" charset="0"/>
              </a:rPr>
              <a:t> Waitrose voted UK’s favourite supermarket, ousting Aldi from top spot. </a:t>
            </a:r>
            <a:r>
              <a:rPr lang="en-GB" dirty="0">
                <a:latin typeface="Calibri" panose="020F0502020204030204" pitchFamily="34" charset="0"/>
                <a:ea typeface="Calibri" panose="020F0502020204030204" pitchFamily="34" charset="0"/>
                <a:cs typeface="Calibri" panose="020F0502020204030204" pitchFamily="34" charset="0"/>
              </a:rPr>
              <a:t> [Online]Available At: </a:t>
            </a: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https://www.independent.co.uk/life- style/food-and-drink/aldi-lidl-tesco-asda-sainsburys-supermarket-best-uk-survey-which-a8791581.html</a:t>
            </a:r>
            <a:r>
              <a:rPr lang="en-GB" dirty="0">
                <a:latin typeface="Calibri" panose="020F0502020204030204" pitchFamily="34" charset="0"/>
                <a:ea typeface="Calibri" panose="020F0502020204030204" pitchFamily="34" charset="0"/>
                <a:cs typeface="Times New Roman" panose="02020603050405020304" pitchFamily="18" charset="0"/>
              </a:rPr>
              <a:t>. [Accessed 12</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March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Sainsbury.2020.</a:t>
            </a:r>
            <a:r>
              <a:rPr lang="en-GB" i="1" dirty="0">
                <a:latin typeface="Calibri" panose="020F0502020204030204" pitchFamily="34" charset="0"/>
                <a:ea typeface="Calibri" panose="020F0502020204030204" pitchFamily="34" charset="0"/>
                <a:cs typeface="Times New Roman" panose="02020603050405020304" pitchFamily="18" charset="0"/>
              </a:rPr>
              <a:t>Enjoy your greener </a:t>
            </a:r>
            <a:r>
              <a:rPr lang="en-GB" dirty="0">
                <a:latin typeface="Calibri" panose="020F0502020204030204" pitchFamily="34" charset="0"/>
                <a:ea typeface="Calibri" panose="020F0502020204030204" pitchFamily="34" charset="0"/>
                <a:cs typeface="Times New Roman" panose="02020603050405020304" pitchFamily="18" charset="0"/>
              </a:rPr>
              <a:t>grocery delivery.[Online]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https://www.sainsburys.co.uk/shop/gb/groceries/get-ideas/features/features/enjoy-greener-grocery-delivery</a:t>
            </a:r>
            <a:r>
              <a:rPr lang="en-GB" dirty="0">
                <a:latin typeface="Calibri" panose="020F0502020204030204" pitchFamily="34" charset="0"/>
                <a:ea typeface="Calibri" panose="020F0502020204030204" pitchFamily="34" charset="0"/>
                <a:cs typeface="Times New Roman" panose="02020603050405020304" pitchFamily="18" charset="0"/>
              </a:rPr>
              <a:t>. [Accessed 13</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March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Statistics, 2020. </a:t>
            </a:r>
            <a:r>
              <a:rPr lang="en-GB" i="1" dirty="0">
                <a:latin typeface="Calibri" panose="020F0502020204030204" pitchFamily="34" charset="0"/>
                <a:ea typeface="Calibri" panose="020F0502020204030204" pitchFamily="34" charset="0"/>
                <a:cs typeface="Times New Roman" panose="02020603050405020304" pitchFamily="18" charset="0"/>
              </a:rPr>
              <a:t>Average number of employees at Tesco in the United Kingdom (UK)* from 2012 to 2019.</a:t>
            </a:r>
            <a:r>
              <a:rPr lang="en-GB" dirty="0">
                <a:latin typeface="Calibri" panose="020F0502020204030204" pitchFamily="34" charset="0"/>
                <a:ea typeface="Calibri" panose="020F0502020204030204" pitchFamily="34" charset="0"/>
                <a:cs typeface="Times New Roman" panose="02020603050405020304" pitchFamily="18" charset="0"/>
              </a:rPr>
              <a:t> [Online] Available at: https://www.statista.com/statistics/490882/tesco-group-united-kingdom-uk-number-of-employees/. [Accessed 12</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March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49698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116947-8E93-4127-A2BB-86AE3C9FF1A0}"/>
              </a:ext>
            </a:extLst>
          </p:cNvPr>
          <p:cNvSpPr/>
          <p:nvPr/>
        </p:nvSpPr>
        <p:spPr>
          <a:xfrm>
            <a:off x="3048000" y="2392563"/>
            <a:ext cx="6096000" cy="2072875"/>
          </a:xfrm>
          <a:prstGeom prst="rect">
            <a:avLst/>
          </a:prstGeom>
        </p:spPr>
        <p:txBody>
          <a:bodyPr>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Tesco,2020. </a:t>
            </a:r>
            <a:r>
              <a:rPr lang="en-GB" sz="1200" i="1" dirty="0">
                <a:latin typeface="Calibri" panose="020F0502020204030204" pitchFamily="34" charset="0"/>
                <a:ea typeface="Calibri" panose="020F0502020204030204" pitchFamily="34" charset="0"/>
                <a:cs typeface="Times New Roman" panose="02020603050405020304" pitchFamily="18" charset="0"/>
              </a:rPr>
              <a:t>The six strategic drivers.</a:t>
            </a:r>
            <a:r>
              <a:rPr lang="en-GB" sz="12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https://www.tescoplc.com/media/392349/tesco_ar17_6drivers.pdf</a:t>
            </a:r>
            <a:r>
              <a:rPr lang="en-GB" sz="1200" dirty="0">
                <a:latin typeface="Calibri" panose="020F0502020204030204" pitchFamily="34" charset="0"/>
                <a:ea typeface="Calibri" panose="020F0502020204030204" pitchFamily="34" charset="0"/>
                <a:cs typeface="Times New Roman" panose="02020603050405020304" pitchFamily="18" charset="0"/>
              </a:rPr>
              <a:t>. [Accessed 13</a:t>
            </a:r>
            <a:r>
              <a:rPr lang="en-GB" sz="12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00" dirty="0">
                <a:latin typeface="Calibri" panose="020F0502020204030204" pitchFamily="34" charset="0"/>
                <a:ea typeface="Calibri" panose="020F0502020204030204" pitchFamily="34" charset="0"/>
                <a:cs typeface="Times New Roman" panose="02020603050405020304" pitchFamily="18" charset="0"/>
              </a:rPr>
              <a:t> March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The online supermarket, 2020,</a:t>
            </a:r>
            <a:r>
              <a:rPr lang="en-GB" sz="1200" i="1" dirty="0">
                <a:latin typeface="Calibri" panose="020F0502020204030204" pitchFamily="34" charset="0"/>
                <a:ea typeface="Calibri" panose="020F0502020204030204" pitchFamily="34" charset="0"/>
                <a:cs typeface="Times New Roman" panose="02020603050405020304" pitchFamily="18" charset="0"/>
              </a:rPr>
              <a:t> Ocado</a:t>
            </a:r>
            <a:r>
              <a:rPr lang="en-GB" sz="1200" dirty="0">
                <a:latin typeface="Calibri" panose="020F0502020204030204" pitchFamily="34" charset="0"/>
                <a:ea typeface="Calibri" panose="020F0502020204030204" pitchFamily="34" charset="0"/>
                <a:cs typeface="Times New Roman" panose="02020603050405020304" pitchFamily="18" charset="0"/>
              </a:rPr>
              <a:t>.[online] Available at:  </a:t>
            </a:r>
            <a:r>
              <a:rPr lang="en-GB" sz="12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https://www.ocado.com/webshop/content/corporate/cares. [Accessed 10</a:t>
            </a:r>
            <a:r>
              <a:rPr lang="en-GB" sz="1200" baseline="300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th</a:t>
            </a:r>
            <a:r>
              <a:rPr lang="en-GB" sz="12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March 2020</a:t>
            </a:r>
            <a:r>
              <a:rPr lang="en-GB" sz="1200" dirty="0">
                <a:latin typeface="Calibri" panose="020F0502020204030204" pitchFamily="34" charset="0"/>
                <a:ea typeface="Calibri" panose="020F0502020204030204" pitchFamily="34" charset="0"/>
                <a:cs typeface="Times New Roman" panose="02020603050405020304" pitchFamily="18" charset="0"/>
              </a:rPr>
              <a: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1200" dirty="0">
                <a:latin typeface="Arial" panose="020B0604020202020204" pitchFamily="34" charset="0"/>
                <a:ea typeface="Times New Roman" panose="02020603050405020304" pitchFamily="18" charset="0"/>
                <a:cs typeface="Times New Roman" panose="02020603050405020304" pitchFamily="18" charset="0"/>
              </a:rPr>
              <a:t>Tidd, J. and </a:t>
            </a:r>
            <a:r>
              <a:rPr lang="en-GB" sz="1200" dirty="0">
                <a:latin typeface="Calibri" panose="020F0502020204030204" pitchFamily="34" charset="0"/>
                <a:ea typeface="Times New Roman" panose="02020603050405020304" pitchFamily="18" charset="0"/>
                <a:cs typeface="Calibri" panose="020F0502020204030204" pitchFamily="34" charset="0"/>
              </a:rPr>
              <a:t>Bessant, J. (2018) </a:t>
            </a:r>
            <a:r>
              <a:rPr lang="en-GB" sz="1200" i="1" dirty="0">
                <a:latin typeface="Calibri" panose="020F0502020204030204" pitchFamily="34" charset="0"/>
                <a:ea typeface="Times New Roman" panose="02020603050405020304" pitchFamily="18" charset="0"/>
                <a:cs typeface="Calibri" panose="020F0502020204030204" pitchFamily="34" charset="0"/>
              </a:rPr>
              <a:t>Managing Innovation</a:t>
            </a:r>
            <a:r>
              <a:rPr lang="en-GB" sz="1200" dirty="0">
                <a:latin typeface="Calibri" panose="020F0502020204030204" pitchFamily="34" charset="0"/>
                <a:ea typeface="Times New Roman" panose="02020603050405020304" pitchFamily="18" charset="0"/>
                <a:cs typeface="Calibri" panose="020F0502020204030204" pitchFamily="34" charset="0"/>
              </a:rPr>
              <a:t> 6</a:t>
            </a:r>
            <a:r>
              <a:rPr lang="en-GB" sz="1200" baseline="30000" dirty="0">
                <a:latin typeface="Calibri" panose="020F0502020204030204" pitchFamily="34" charset="0"/>
                <a:ea typeface="Times New Roman" panose="02020603050405020304" pitchFamily="18" charset="0"/>
                <a:cs typeface="Calibri" panose="020F0502020204030204" pitchFamily="34" charset="0"/>
              </a:rPr>
              <a:t>th</a:t>
            </a:r>
            <a:r>
              <a:rPr lang="en-GB" sz="1200" dirty="0">
                <a:latin typeface="Calibri" panose="020F0502020204030204" pitchFamily="34" charset="0"/>
                <a:ea typeface="Times New Roman" panose="02020603050405020304" pitchFamily="18" charset="0"/>
                <a:cs typeface="Calibri" panose="020F0502020204030204" pitchFamily="34" charset="0"/>
              </a:rPr>
              <a:t> edition Hoboken: Wiley.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W, Phoebe. Independent.2020.</a:t>
            </a:r>
            <a:r>
              <a:rPr lang="en-GB" sz="1200" i="1" dirty="0">
                <a:latin typeface="Calibri" panose="020F0502020204030204" pitchFamily="34" charset="0"/>
                <a:ea typeface="Calibri" panose="020F0502020204030204" pitchFamily="34" charset="0"/>
                <a:cs typeface="Times New Roman" panose="02020603050405020304" pitchFamily="18" charset="0"/>
              </a:rPr>
              <a:t> Tesco vows to remove one billion pieces of plastic packaging by end of 2020.</a:t>
            </a:r>
            <a:r>
              <a:rPr lang="en-GB" sz="12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https://www.independent.co.uk/environment/tesco-plastic-packaging-waste-bags-environment-trays-lids-a9180691.html</a:t>
            </a:r>
            <a:r>
              <a:rPr lang="en-GB" sz="1200" dirty="0">
                <a:latin typeface="Calibri" panose="020F0502020204030204" pitchFamily="34" charset="0"/>
                <a:ea typeface="Calibri" panose="020F0502020204030204" pitchFamily="34" charset="0"/>
                <a:cs typeface="Times New Roman" panose="02020603050405020304" pitchFamily="18" charset="0"/>
              </a:rPr>
              <a:t>. [Accessed 12</a:t>
            </a:r>
            <a:r>
              <a:rPr lang="en-GB" sz="12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00" dirty="0">
                <a:latin typeface="Calibri" panose="020F0502020204030204" pitchFamily="34" charset="0"/>
                <a:ea typeface="Calibri" panose="020F0502020204030204" pitchFamily="34" charset="0"/>
                <a:cs typeface="Times New Roman" panose="02020603050405020304" pitchFamily="18" charset="0"/>
              </a:rPr>
              <a:t> March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0948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5">
            <a:extLst>
              <a:ext uri="{FF2B5EF4-FFF2-40B4-BE49-F238E27FC236}">
                <a16:creationId xmlns:a16="http://schemas.microsoft.com/office/drawing/2014/main" id="{917CBE96-BCF5-4324-9303-24650099E7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1571625" cy="1524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1">
            <a:extLst>
              <a:ext uri="{FF2B5EF4-FFF2-40B4-BE49-F238E27FC236}">
                <a16:creationId xmlns:a16="http://schemas.microsoft.com/office/drawing/2014/main" id="{00FEF318-3F9A-45E2-9DF0-F147E7A71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38400"/>
            <a:ext cx="1781175" cy="933450"/>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3">
            <a:extLst>
              <a:ext uri="{FF2B5EF4-FFF2-40B4-BE49-F238E27FC236}">
                <a16:creationId xmlns:a16="http://schemas.microsoft.com/office/drawing/2014/main" id="{05973D34-CF08-4338-80E5-597AF92B21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29050"/>
            <a:ext cx="1476375" cy="14763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4">
            <a:extLst>
              <a:ext uri="{FF2B5EF4-FFF2-40B4-BE49-F238E27FC236}">
                <a16:creationId xmlns:a16="http://schemas.microsoft.com/office/drawing/2014/main" id="{FB001B63-FEB6-4D98-BDEC-9429E184536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 name="Rectangle 5">
            <a:extLst>
              <a:ext uri="{FF2B5EF4-FFF2-40B4-BE49-F238E27FC236}">
                <a16:creationId xmlns:a16="http://schemas.microsoft.com/office/drawing/2014/main" id="{A075EAF2-682D-4F7E-BEA8-3F07D3220957}"/>
              </a:ext>
            </a:extLst>
          </p:cNvPr>
          <p:cNvSpPr>
            <a:spLocks noChangeArrowheads="1"/>
          </p:cNvSpPr>
          <p:nvPr/>
        </p:nvSpPr>
        <p:spPr bwMode="auto">
          <a:xfrm>
            <a:off x="0" y="1981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Ocado Group. (2020).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Changing the way the world shops.</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Available at: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https://www.ocadogroup.com/</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14</a:t>
            </a:r>
            <a:r>
              <a:rPr kumimoji="0" lang="en-GB" altLang="en-US" sz="1100" b="0" i="0" u="none" strike="noStrike" cap="none" normalizeH="0" baseline="3000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March 2020].</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 name="Rectangle 6">
            <a:extLst>
              <a:ext uri="{FF2B5EF4-FFF2-40B4-BE49-F238E27FC236}">
                <a16:creationId xmlns:a16="http://schemas.microsoft.com/office/drawing/2014/main" id="{012F7ADE-965D-4078-9721-4E547AE1B6DE}"/>
              </a:ext>
            </a:extLst>
          </p:cNvPr>
          <p:cNvSpPr>
            <a:spLocks noChangeArrowheads="1"/>
          </p:cNvSpPr>
          <p:nvPr/>
        </p:nvSpPr>
        <p:spPr bwMode="auto">
          <a:xfrm>
            <a:off x="0" y="33718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 Stewart. (2017).</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Tesco logo with strap line</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[Online] Available at:</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https://www.ipbcommunications.co.uk/tesco/tesco-logo-with-strap-line/</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[Accessed 14</a:t>
            </a:r>
            <a:r>
              <a:rPr kumimoji="0" lang="en-GB" altLang="en-US" sz="1100" b="0" i="0" u="none" strike="noStrike" cap="none" normalizeH="0" baseline="3000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March 2020.</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 name="Rectangle 7">
            <a:extLst>
              <a:ext uri="{FF2B5EF4-FFF2-40B4-BE49-F238E27FC236}">
                <a16:creationId xmlns:a16="http://schemas.microsoft.com/office/drawing/2014/main" id="{6C9FE4FD-C57A-4AF7-9FA9-AB862E9B2EAD}"/>
              </a:ext>
            </a:extLst>
          </p:cNvPr>
          <p:cNvSpPr>
            <a:spLocks noChangeArrowheads="1"/>
          </p:cNvSpPr>
          <p:nvPr/>
        </p:nvSpPr>
        <p:spPr bwMode="auto">
          <a:xfrm>
            <a:off x="0" y="53054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Manor Walks. (2020).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Sainsbury’s.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https://www.manorwalks.co.uk/shopping/supermarkets/sainsburys/</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[Accessed 14</a:t>
            </a:r>
            <a:r>
              <a:rPr kumimoji="0" lang="en-GB" altLang="en-US" sz="1100" b="0" i="0" u="none" strike="noStrike" cap="none" normalizeH="0" baseline="3000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March 2020].</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415408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3768</TotalTime>
  <Words>1292</Words>
  <Application>Microsoft Office PowerPoint</Application>
  <PresentationFormat>Widescreen</PresentationFormat>
  <Paragraphs>74</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Symbol</vt:lpstr>
      <vt:lpstr>Trebuchet MS</vt:lpstr>
      <vt:lpstr>Wingdings 3</vt:lpstr>
      <vt:lpstr>Facet</vt:lpstr>
      <vt:lpstr> Reducing Tesco’s carbon footprint through innovation in home delivery </vt:lpstr>
      <vt:lpstr>Idea</vt:lpstr>
      <vt:lpstr>Process</vt:lpstr>
      <vt:lpstr>Risk</vt:lpstr>
      <vt:lpstr>Benefits</vt:lpstr>
      <vt:lpstr>Plan</vt:lpstr>
      <vt:lpstr>Implementation</vt:lpstr>
      <vt:lpstr>References</vt:lpstr>
      <vt:lpstr>PowerPoint Presentation</vt:lpstr>
      <vt:lpstr>PowerPoint Presentation</vt:lpstr>
    </vt:vector>
  </TitlesOfParts>
  <Company>NPTCBC Schools &amp; Learning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and intro</dc:title>
  <dc:creator>NL_052453</dc:creator>
  <cp:lastModifiedBy>musammot rizkki sima</cp:lastModifiedBy>
  <cp:revision>16</cp:revision>
  <dcterms:created xsi:type="dcterms:W3CDTF">2020-03-10T09:56:46Z</dcterms:created>
  <dcterms:modified xsi:type="dcterms:W3CDTF">2020-03-14T21:53:02Z</dcterms:modified>
</cp:coreProperties>
</file>