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5" r:id="rId1"/>
  </p:sldMasterIdLst>
  <p:sldIdLst>
    <p:sldId id="273" r:id="rId2"/>
    <p:sldId id="256" r:id="rId3"/>
    <p:sldId id="257" r:id="rId4"/>
    <p:sldId id="258" r:id="rId5"/>
    <p:sldId id="259" r:id="rId6"/>
    <p:sldId id="264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6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473"/>
    <p:restoredTop sz="94666"/>
  </p:normalViewPr>
  <p:slideViewPr>
    <p:cSldViewPr snapToGrid="0">
      <p:cViewPr varScale="1">
        <p:scale>
          <a:sx n="102" d="100"/>
          <a:sy n="102" d="100"/>
        </p:scale>
        <p:origin x="48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352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940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65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2/27/26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84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2/27/26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521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080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36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698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2/27/26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342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pPr/>
              <a:t>2/27/26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681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pPr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6163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pPr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9034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pPr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8583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pPr/>
              <a:t>2/27/26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5641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pPr/>
              <a:t>2/27/26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4766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1604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845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DBDDF98-C922-483F-97E9-3E76B0201B42}" type="datetimeFigureOut">
              <a:rPr lang="en-US" smtClean="0"/>
              <a:pPr/>
              <a:t>2/27/26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4762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  <p:sldLayoutId id="2147483797" r:id="rId12"/>
    <p:sldLayoutId id="2147483798" r:id="rId13"/>
    <p:sldLayoutId id="2147483799" r:id="rId14"/>
    <p:sldLayoutId id="2147483800" r:id="rId15"/>
    <p:sldLayoutId id="2147483801" r:id="rId16"/>
    <p:sldLayoutId id="214748380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hub.fifa.com/transform/267e6937-b83a-478e-b585-a99196afe744/The-11-_FIFA-Medica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19C79-6D0B-D838-DF95-8D59F7842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Acknowledgement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4A5D5-5474-DF73-038B-735933A7C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Chatgpt</a:t>
            </a:r>
            <a:r>
              <a:rPr lang="en-US" dirty="0"/>
              <a:t> was used – Questions included ‘can you Harvard reference </a:t>
            </a:r>
            <a:r>
              <a:rPr lang="en-US" dirty="0" err="1"/>
              <a:t>Mosston</a:t>
            </a:r>
            <a:r>
              <a:rPr lang="en-US" dirty="0"/>
              <a:t> and </a:t>
            </a:r>
            <a:r>
              <a:rPr lang="en-US" dirty="0" err="1"/>
              <a:t>Ashworths</a:t>
            </a:r>
            <a:r>
              <a:rPr lang="en-US" dirty="0"/>
              <a:t> teaching techniques’ </a:t>
            </a:r>
          </a:p>
          <a:p>
            <a:r>
              <a:rPr lang="en-US" dirty="0" err="1"/>
              <a:t>Sportssessionplanner</a:t>
            </a:r>
            <a:r>
              <a:rPr lang="en-US" dirty="0"/>
              <a:t> was used to create the diagrams of all of the drills and the handout material for audience.  </a:t>
            </a:r>
          </a:p>
        </p:txBody>
      </p:sp>
    </p:spTree>
    <p:extLst>
      <p:ext uri="{BB962C8B-B14F-4D97-AF65-F5344CB8AC3E}">
        <p14:creationId xmlns:p14="http://schemas.microsoft.com/office/powerpoint/2010/main" val="25891968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8A0C024-DAC1-ACEA-0E9F-E6A7A9E780E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20495"/>
          <a:stretch>
            <a:fillRect/>
          </a:stretch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239914-6632-8851-A8BB-D2A6863652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9619" y="1862182"/>
            <a:ext cx="4443629" cy="2155419"/>
          </a:xfrm>
          <a:noFill/>
        </p:spPr>
        <p:txBody>
          <a:bodyPr anchor="ctr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Coaching Pedagogy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1D8A4E-39A8-706C-32B1-C50E2E4491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0505" y="4360506"/>
            <a:ext cx="3220205" cy="1060522"/>
          </a:xfrm>
          <a:noFill/>
        </p:spPr>
        <p:txBody>
          <a:bodyPr anchor="b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BMSS6001 by Ryan Roberts (2305788)</a:t>
            </a:r>
          </a:p>
        </p:txBody>
      </p:sp>
    </p:spTree>
    <p:extLst>
      <p:ext uri="{BB962C8B-B14F-4D97-AF65-F5344CB8AC3E}">
        <p14:creationId xmlns:p14="http://schemas.microsoft.com/office/powerpoint/2010/main" val="1395083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35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257A1-BD9C-F42F-BE2F-878FC1A82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Overview </a:t>
            </a:r>
          </a:p>
        </p:txBody>
      </p:sp>
      <p:sp useBgFill="1">
        <p:nvSpPr>
          <p:cNvPr id="1037" name="Freeform: Shape 1036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38D94-E2E6-5503-25D8-C6CC5B695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This presentation will…</a:t>
            </a:r>
          </a:p>
          <a:p>
            <a:r>
              <a:rPr lang="en-US" dirty="0"/>
              <a:t>Will look at the meso block of sessions. </a:t>
            </a:r>
          </a:p>
          <a:p>
            <a:r>
              <a:rPr lang="en-US" dirty="0"/>
              <a:t>Will deep dive into theories that underpin these plans.  </a:t>
            </a:r>
          </a:p>
          <a:p>
            <a:r>
              <a:rPr lang="en-US" dirty="0"/>
              <a:t>Present the sessions in detail. </a:t>
            </a:r>
          </a:p>
          <a:p>
            <a:endParaRPr lang="en-US" dirty="0"/>
          </a:p>
        </p:txBody>
      </p:sp>
      <p:pic>
        <p:nvPicPr>
          <p:cNvPr id="1026" name="Picture 2" descr="How to Use Coaching and Mentoring to Upskill Your Employees">
            <a:extLst>
              <a:ext uri="{FF2B5EF4-FFF2-40B4-BE49-F238E27FC236}">
                <a16:creationId xmlns:a16="http://schemas.microsoft.com/office/drawing/2014/main" id="{870E4B4D-F586-DEDD-0E24-EE542A23EE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1916" y="2559809"/>
            <a:ext cx="5451627" cy="363896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1993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C8902-EF64-8669-DD82-A9038702F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3322912" cy="1641987"/>
          </a:xfrm>
        </p:spPr>
        <p:txBody>
          <a:bodyPr>
            <a:normAutofit/>
          </a:bodyPr>
          <a:lstStyle/>
          <a:p>
            <a:r>
              <a:rPr lang="en-US"/>
              <a:t>Who is this block for?</a:t>
            </a:r>
          </a:p>
        </p:txBody>
      </p:sp>
      <p:pic>
        <p:nvPicPr>
          <p:cNvPr id="2050" name="Picture 2" descr="Best Football Academy in London: Uncovering the Top Choice">
            <a:extLst>
              <a:ext uri="{FF2B5EF4-FFF2-40B4-BE49-F238E27FC236}">
                <a16:creationId xmlns:a16="http://schemas.microsoft.com/office/drawing/2014/main" id="{54C12E6B-131F-BE16-F04B-3E3FEE5D5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31" r="4496"/>
          <a:stretch>
            <a:fillRect/>
          </a:stretch>
        </p:blipFill>
        <p:spPr bwMode="auto">
          <a:xfrm>
            <a:off x="4619544" y="609601"/>
            <a:ext cx="6924756" cy="5638797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Rectangle 2054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29E4F-7C06-B0E8-884C-4C7D914309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3324141" cy="3809998"/>
          </a:xfrm>
        </p:spPr>
        <p:txBody>
          <a:bodyPr>
            <a:normAutofit/>
          </a:bodyPr>
          <a:lstStyle/>
          <a:p>
            <a:r>
              <a:rPr lang="en-US" dirty="0"/>
              <a:t>This block is designed for 14-year-old academy footballers. </a:t>
            </a:r>
          </a:p>
          <a:p>
            <a:r>
              <a:rPr lang="en-US" dirty="0"/>
              <a:t>The team is currently mid table and are struggling to create clear cut chances. </a:t>
            </a:r>
          </a:p>
          <a:p>
            <a:r>
              <a:rPr lang="en-US" dirty="0"/>
              <a:t>The defence however is very strong and are not conceding many goals.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29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EC7FE-E121-310F-AC1B-7C198767C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1" y="629266"/>
            <a:ext cx="4767471" cy="1641986"/>
          </a:xfrm>
        </p:spPr>
        <p:txBody>
          <a:bodyPr>
            <a:normAutofit/>
          </a:bodyPr>
          <a:lstStyle/>
          <a:p>
            <a:r>
              <a:rPr lang="en-US" dirty="0"/>
              <a:t>Key coaching points. </a:t>
            </a:r>
          </a:p>
        </p:txBody>
      </p:sp>
      <p:pic>
        <p:nvPicPr>
          <p:cNvPr id="5" name="Picture 4" descr="Foosball football players">
            <a:extLst>
              <a:ext uri="{FF2B5EF4-FFF2-40B4-BE49-F238E27FC236}">
                <a16:creationId xmlns:a16="http://schemas.microsoft.com/office/drawing/2014/main" id="{9E070B3A-BBAA-E45E-A19E-C0184B2B49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649" r="24410"/>
          <a:stretch>
            <a:fillRect/>
          </a:stretch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00DB5-6EBA-0037-F966-29A519E09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381" y="2438400"/>
            <a:ext cx="4767471" cy="3809999"/>
          </a:xfrm>
        </p:spPr>
        <p:txBody>
          <a:bodyPr>
            <a:normAutofit/>
          </a:bodyPr>
          <a:lstStyle/>
          <a:p>
            <a:r>
              <a:rPr lang="en-US" dirty="0"/>
              <a:t>Attackers have lower motivation due to worse results (missing chances </a:t>
            </a:r>
            <a:r>
              <a:rPr lang="en-US" dirty="0" err="1"/>
              <a:t>etc</a:t>
            </a:r>
            <a:r>
              <a:rPr lang="en-US" dirty="0"/>
              <a:t>) </a:t>
            </a:r>
          </a:p>
          <a:p>
            <a:r>
              <a:rPr lang="en-US" dirty="0"/>
              <a:t>Defenders putting added pressure onto attackers.</a:t>
            </a:r>
          </a:p>
          <a:p>
            <a:r>
              <a:rPr lang="en-US" dirty="0"/>
              <a:t>Both these factors can lower confidence in some players (</a:t>
            </a:r>
            <a:r>
              <a:rPr lang="en-US" dirty="0" err="1"/>
              <a:t>Toktas</a:t>
            </a:r>
            <a:r>
              <a:rPr lang="en-US" dirty="0"/>
              <a:t> and Bas, 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23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A5E24-655B-150A-D2A4-CE2A9496B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All sessions will follow the FIFA 11+ Warmup</a:t>
            </a: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5" name="Content Placeholder 4" descr="A poster with text and images of people in the field&#10;&#10;AI-generated content may be incorrect.">
            <a:extLst>
              <a:ext uri="{FF2B5EF4-FFF2-40B4-BE49-F238E27FC236}">
                <a16:creationId xmlns:a16="http://schemas.microsoft.com/office/drawing/2014/main" id="{3C6CD814-3FA8-F5A3-1BC2-4D75E5FE31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95047" y="249019"/>
            <a:ext cx="4451512" cy="6291890"/>
          </a:xfrm>
          <a:prstGeom prst="rect">
            <a:avLst/>
          </a:prstGeom>
          <a:effectLst/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D4BAA2-C7B0-6F9E-9110-9D37341DFE4C}"/>
              </a:ext>
            </a:extLst>
          </p:cNvPr>
          <p:cNvSpPr txBox="1"/>
          <p:nvPr/>
        </p:nvSpPr>
        <p:spPr>
          <a:xfrm>
            <a:off x="648931" y="2438400"/>
            <a:ext cx="4166509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This is a valid and standardized warmup specific to football, that recreates game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    realistic movements. </a:t>
            </a: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It is a RAMP warmup (Jeffreys, 2017). </a:t>
            </a: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Designed around injury prevention and warms up all the necessary muscles.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987C50-E51A-3F73-12E0-8F0376B32BE9}"/>
              </a:ext>
            </a:extLst>
          </p:cNvPr>
          <p:cNvSpPr txBox="1"/>
          <p:nvPr/>
        </p:nvSpPr>
        <p:spPr>
          <a:xfrm>
            <a:off x="10310694" y="6356243"/>
            <a:ext cx="2273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(FIFA, 2026)</a:t>
            </a:r>
          </a:p>
        </p:txBody>
      </p:sp>
    </p:spTree>
    <p:extLst>
      <p:ext uri="{BB962C8B-B14F-4D97-AF65-F5344CB8AC3E}">
        <p14:creationId xmlns:p14="http://schemas.microsoft.com/office/powerpoint/2010/main" val="14516970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2F2AE-2B5F-8C39-1F52-F24D9D963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1 - Drill 1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0D12822-601E-9178-E522-6C94A04E1A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6538" y="1702442"/>
            <a:ext cx="6919904" cy="38924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A550A8D-E4A5-3EC5-C91D-BB17FE6ECB46}"/>
              </a:ext>
            </a:extLst>
          </p:cNvPr>
          <p:cNvSpPr txBox="1"/>
          <p:nvPr/>
        </p:nvSpPr>
        <p:spPr>
          <a:xfrm>
            <a:off x="8663553" y="5269424"/>
            <a:ext cx="28671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(Kelley and </a:t>
            </a:r>
            <a:r>
              <a:rPr lang="en-US" dirty="0" err="1"/>
              <a:t>McGoughlin</a:t>
            </a:r>
            <a:r>
              <a:rPr lang="en-US" dirty="0"/>
              <a:t>, 2012)</a:t>
            </a:r>
          </a:p>
        </p:txBody>
      </p:sp>
    </p:spTree>
    <p:extLst>
      <p:ext uri="{BB962C8B-B14F-4D97-AF65-F5344CB8AC3E}">
        <p14:creationId xmlns:p14="http://schemas.microsoft.com/office/powerpoint/2010/main" val="1718483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167A3-D436-F3A5-8486-E6507716D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1 – Drill 2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7AB0A0D-AAC0-81F1-F36F-04F0C12CE9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6110" y="1665179"/>
            <a:ext cx="7707475" cy="43354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BC669D-8EED-8AB4-6AB4-EF661D4595DB}"/>
              </a:ext>
            </a:extLst>
          </p:cNvPr>
          <p:cNvSpPr txBox="1"/>
          <p:nvPr/>
        </p:nvSpPr>
        <p:spPr>
          <a:xfrm>
            <a:off x="9484963" y="5269424"/>
            <a:ext cx="2216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(Dewey, 1938)</a:t>
            </a:r>
          </a:p>
        </p:txBody>
      </p:sp>
    </p:spTree>
    <p:extLst>
      <p:ext uri="{BB962C8B-B14F-4D97-AF65-F5344CB8AC3E}">
        <p14:creationId xmlns:p14="http://schemas.microsoft.com/office/powerpoint/2010/main" val="109901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9283D-D1BE-665F-8B2F-8EEDE720D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1 - SSG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21D19A1-B47B-9F9F-FBA5-52FFA4B1EE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473" y="1742672"/>
            <a:ext cx="7922933" cy="44566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D98A04-0683-C899-ECC3-A91306E9E3F9}"/>
              </a:ext>
            </a:extLst>
          </p:cNvPr>
          <p:cNvSpPr txBox="1"/>
          <p:nvPr/>
        </p:nvSpPr>
        <p:spPr>
          <a:xfrm>
            <a:off x="8911525" y="5207431"/>
            <a:ext cx="27741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(Mouratidis, et al, 2008) </a:t>
            </a:r>
          </a:p>
        </p:txBody>
      </p:sp>
    </p:spTree>
    <p:extLst>
      <p:ext uri="{BB962C8B-B14F-4D97-AF65-F5344CB8AC3E}">
        <p14:creationId xmlns:p14="http://schemas.microsoft.com/office/powerpoint/2010/main" val="845774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9D5FF-0E25-AD76-AA49-7D915BA75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2 – Drill 1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1499019-DF8B-DEE8-322D-0D32D1BC43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6110" y="1331118"/>
            <a:ext cx="8746273" cy="4919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329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AFB1C-6EE5-0399-8FEB-0333E1E16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2 – Drill 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BF6EC2-DBE0-166B-B13C-21D21EB437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50" y="1295007"/>
            <a:ext cx="9404723" cy="52901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9F95E0-4E6C-30D4-C8A7-689EF9E0426F}"/>
              </a:ext>
            </a:extLst>
          </p:cNvPr>
          <p:cNvSpPr txBox="1"/>
          <p:nvPr/>
        </p:nvSpPr>
        <p:spPr>
          <a:xfrm>
            <a:off x="9890656" y="5938833"/>
            <a:ext cx="20667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(Morris, et al, 2022).  </a:t>
            </a:r>
          </a:p>
        </p:txBody>
      </p:sp>
    </p:spTree>
    <p:extLst>
      <p:ext uri="{BB962C8B-B14F-4D97-AF65-F5344CB8AC3E}">
        <p14:creationId xmlns:p14="http://schemas.microsoft.com/office/powerpoint/2010/main" val="10052300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DF893-3308-7225-54FF-14D8FF87B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2 - SSG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656491C-5168-1C0E-0BB8-5ED9CDE613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4813" y="1173727"/>
            <a:ext cx="9300542" cy="52315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7ECCAE8-8508-6665-3F90-E6022143991A}"/>
              </a:ext>
            </a:extLst>
          </p:cNvPr>
          <p:cNvSpPr txBox="1"/>
          <p:nvPr/>
        </p:nvSpPr>
        <p:spPr>
          <a:xfrm>
            <a:off x="9845457" y="5586608"/>
            <a:ext cx="20617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Mosston</a:t>
            </a:r>
            <a:r>
              <a:rPr lang="en-US" dirty="0"/>
              <a:t> and Ashworth, 2002)</a:t>
            </a:r>
          </a:p>
        </p:txBody>
      </p:sp>
    </p:spTree>
    <p:extLst>
      <p:ext uri="{BB962C8B-B14F-4D97-AF65-F5344CB8AC3E}">
        <p14:creationId xmlns:p14="http://schemas.microsoft.com/office/powerpoint/2010/main" val="9201787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9D49F-0961-D05F-B3A4-07371C183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3 – Drill 1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32475F-0F2A-E8AE-2D1D-FA2EC915E4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773" y="1443677"/>
            <a:ext cx="8959613" cy="50397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F978F6-E3A9-B3CF-9403-2C7022D99129}"/>
              </a:ext>
            </a:extLst>
          </p:cNvPr>
          <p:cNvSpPr txBox="1"/>
          <p:nvPr/>
        </p:nvSpPr>
        <p:spPr>
          <a:xfrm>
            <a:off x="10147148" y="5837129"/>
            <a:ext cx="1883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(Mohammed, 2020)</a:t>
            </a:r>
          </a:p>
        </p:txBody>
      </p:sp>
    </p:spTree>
    <p:extLst>
      <p:ext uri="{BB962C8B-B14F-4D97-AF65-F5344CB8AC3E}">
        <p14:creationId xmlns:p14="http://schemas.microsoft.com/office/powerpoint/2010/main" val="37600036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032BA-2C46-977A-BBCC-A4057CB68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3 – Drill 2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2A8535-A584-5CDD-A5BB-EFC1A57A6C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8013" y="1164277"/>
            <a:ext cx="9317341" cy="52410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687761-A59E-DFD9-BE0B-04B604297B58}"/>
              </a:ext>
            </a:extLst>
          </p:cNvPr>
          <p:cNvSpPr txBox="1"/>
          <p:nvPr/>
        </p:nvSpPr>
        <p:spPr>
          <a:xfrm>
            <a:off x="10050834" y="5659821"/>
            <a:ext cx="2141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(Vygotsky, 1978) </a:t>
            </a:r>
          </a:p>
        </p:txBody>
      </p:sp>
    </p:spTree>
    <p:extLst>
      <p:ext uri="{BB962C8B-B14F-4D97-AF65-F5344CB8AC3E}">
        <p14:creationId xmlns:p14="http://schemas.microsoft.com/office/powerpoint/2010/main" val="27178446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C9E9E-EF4D-C15D-D332-E93C759BE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3 - SSG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CC5C19-2F80-F8A0-ED99-F1088929C2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406" y="1243012"/>
            <a:ext cx="9177369" cy="51622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71F5E2-A6D3-CF6C-044E-0DB1D7735EAC}"/>
              </a:ext>
            </a:extLst>
          </p:cNvPr>
          <p:cNvSpPr txBox="1"/>
          <p:nvPr/>
        </p:nvSpPr>
        <p:spPr>
          <a:xfrm>
            <a:off x="9703993" y="5880538"/>
            <a:ext cx="1883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Gershgoran</a:t>
            </a:r>
            <a:r>
              <a:rPr lang="en-US" dirty="0"/>
              <a:t> et al, 2016)</a:t>
            </a:r>
          </a:p>
        </p:txBody>
      </p:sp>
    </p:spTree>
    <p:extLst>
      <p:ext uri="{BB962C8B-B14F-4D97-AF65-F5344CB8AC3E}">
        <p14:creationId xmlns:p14="http://schemas.microsoft.com/office/powerpoint/2010/main" val="2476954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82F49-EAE4-5820-4EBB-E44F78C86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Cool 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08855-0C7F-6F0E-FDDA-4A17BB85F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At the end of every session athletes will do a singular lap of the pitch at a slow pace to limit the lactic acid within the legs. </a:t>
            </a:r>
          </a:p>
          <a:p>
            <a:endParaRPr lang="en-US" dirty="0"/>
          </a:p>
          <a:p>
            <a:r>
              <a:rPr lang="en-US" dirty="0"/>
              <a:t>This will be followed by a series of stretches led by a coach. </a:t>
            </a:r>
          </a:p>
          <a:p>
            <a:endParaRPr lang="en-US" dirty="0"/>
          </a:p>
          <a:p>
            <a:r>
              <a:rPr lang="en-US" dirty="0"/>
              <a:t>These will be static stretches that will be held for longer. </a:t>
            </a:r>
          </a:p>
          <a:p>
            <a:endParaRPr lang="en-US" dirty="0"/>
          </a:p>
          <a:p>
            <a:r>
              <a:rPr lang="en-US" dirty="0"/>
              <a:t>Lowers perceived exertion after sessions (</a:t>
            </a:r>
            <a:r>
              <a:rPr lang="en-GB" dirty="0"/>
              <a:t>Rodríguez-</a:t>
            </a:r>
            <a:r>
              <a:rPr lang="en-GB" dirty="0" err="1"/>
              <a:t>Marroyo</a:t>
            </a:r>
            <a:r>
              <a:rPr lang="en-GB" dirty="0"/>
              <a:t>, et al, 2021).  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6744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1CCA8-879D-B986-C145-1902B9F23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932" y="2605414"/>
            <a:ext cx="10434180" cy="2041742"/>
          </a:xfrm>
        </p:spPr>
        <p:txBody>
          <a:bodyPr/>
          <a:lstStyle/>
          <a:p>
            <a:pPr algn="ctr"/>
            <a:r>
              <a:rPr lang="en-US" dirty="0"/>
              <a:t>Thank you for listening, Are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3730816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483B9-EFF4-8260-456D-8DF89B668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01552-6009-D189-0603-B373645E5F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1600" dirty="0"/>
              <a:t>Dewey, J. (1938) </a:t>
            </a:r>
            <a:r>
              <a:rPr lang="en-GB" sz="1600" i="1" dirty="0"/>
              <a:t>Experience and Education</a:t>
            </a:r>
            <a:r>
              <a:rPr lang="en-GB" sz="1600" dirty="0"/>
              <a:t>. Kappa Delta Pi, New York.</a:t>
            </a:r>
          </a:p>
          <a:p>
            <a:r>
              <a:rPr lang="en-GB" sz="1600" dirty="0"/>
              <a:t>Fédération Internationale de Football Association (FIFA) (2026) </a:t>
            </a:r>
            <a:r>
              <a:rPr lang="en-GB" sz="1600" i="1" dirty="0"/>
              <a:t>The 11+ FIFA Medical</a:t>
            </a:r>
            <a:r>
              <a:rPr lang="en-GB" sz="1600" dirty="0"/>
              <a:t>. Available at: </a:t>
            </a:r>
            <a:r>
              <a:rPr lang="en-GB" sz="1600" dirty="0">
                <a:hlinkClick r:id="rId2"/>
              </a:rPr>
              <a:t>https://digitalhub.fifa.com/transform/267e6937-b83a-478e-b585-a99196afe744/The-11-_FIFA-Medical</a:t>
            </a:r>
            <a:r>
              <a:rPr lang="en-GB" sz="1600" dirty="0"/>
              <a:t> (Accessed: </a:t>
            </a:r>
            <a:r>
              <a:rPr lang="en-GB" sz="1600" i="1" dirty="0"/>
              <a:t>22nd February</a:t>
            </a:r>
            <a:r>
              <a:rPr lang="en-GB" sz="1600" dirty="0"/>
              <a:t>).</a:t>
            </a:r>
          </a:p>
          <a:p>
            <a:r>
              <a:rPr lang="en-GB" sz="1600" dirty="0" err="1"/>
              <a:t>Gershgoren</a:t>
            </a:r>
            <a:r>
              <a:rPr lang="en-GB" sz="1600" dirty="0"/>
              <a:t>, L., </a:t>
            </a:r>
            <a:r>
              <a:rPr lang="en-GB" sz="1600" dirty="0" err="1"/>
              <a:t>Basevitch</a:t>
            </a:r>
            <a:r>
              <a:rPr lang="en-GB" sz="1600" dirty="0"/>
              <a:t>, I., </a:t>
            </a:r>
            <a:r>
              <a:rPr lang="en-GB" sz="1600" dirty="0" err="1"/>
              <a:t>Gershgoren</a:t>
            </a:r>
            <a:r>
              <a:rPr lang="en-GB" sz="1600" dirty="0"/>
              <a:t>, A., Brill, Y. S., Schinke, R. J., &amp; Tenenbaum, G. (2016). Expertise in soccer teams: A thematic inquiry into the role of shared mental models within team chemistry. </a:t>
            </a:r>
            <a:r>
              <a:rPr lang="en-GB" sz="1600" i="1" dirty="0"/>
              <a:t>Psychology of Sport and Exercise</a:t>
            </a:r>
            <a:r>
              <a:rPr lang="en-GB" sz="1600" dirty="0"/>
              <a:t>, </a:t>
            </a:r>
            <a:r>
              <a:rPr lang="en-GB" sz="1600" i="1" dirty="0"/>
              <a:t>24</a:t>
            </a:r>
            <a:r>
              <a:rPr lang="en-GB" sz="1600" dirty="0"/>
              <a:t>, 128-139.</a:t>
            </a:r>
          </a:p>
          <a:p>
            <a:r>
              <a:rPr lang="en-GB" sz="1600" dirty="0"/>
              <a:t>Jeffreys, I. (2017). RAMP warm-ups: more than simply short-term preparation. </a:t>
            </a:r>
            <a:r>
              <a:rPr lang="en-GB" sz="1600" i="1" dirty="0"/>
              <a:t>Prof Strength Cond</a:t>
            </a:r>
            <a:r>
              <a:rPr lang="en-GB" sz="1600" dirty="0"/>
              <a:t>, </a:t>
            </a:r>
            <a:r>
              <a:rPr lang="en-GB" sz="1600" i="1" dirty="0"/>
              <a:t>44</a:t>
            </a:r>
            <a:r>
              <a:rPr lang="en-GB" sz="1600" dirty="0"/>
              <a:t>, 17-23.</a:t>
            </a:r>
          </a:p>
          <a:p>
            <a:r>
              <a:rPr lang="en-GB" sz="1600" dirty="0"/>
              <a:t>Kelley, C. M., &amp; McLaughlin, A. C. (2012). Individual differences in the benefits of feedback for learning. </a:t>
            </a:r>
            <a:r>
              <a:rPr lang="en-GB" sz="1600" i="1" dirty="0"/>
              <a:t>Human Factors</a:t>
            </a:r>
            <a:r>
              <a:rPr lang="en-GB" sz="1600" dirty="0"/>
              <a:t>, </a:t>
            </a:r>
            <a:r>
              <a:rPr lang="en-GB" sz="1600" i="1" dirty="0"/>
              <a:t>54</a:t>
            </a:r>
            <a:r>
              <a:rPr lang="en-GB" sz="1600" dirty="0"/>
              <a:t>(1), 26-35.</a:t>
            </a:r>
          </a:p>
          <a:p>
            <a:r>
              <a:rPr lang="en-GB" sz="1500" dirty="0"/>
              <a:t>Mohammed, G. (2020). Designing a Pedagogical Model for Teaching Large Simultaneous Interpreting Classes. </a:t>
            </a:r>
            <a:r>
              <a:rPr lang="en-GB" sz="1500" i="1" dirty="0"/>
              <a:t>Al-</a:t>
            </a:r>
            <a:r>
              <a:rPr lang="en-GB" sz="1500" i="1" dirty="0" err="1"/>
              <a:t>Mustansiriya</a:t>
            </a:r>
            <a:r>
              <a:rPr lang="en-GB" sz="1500" i="1" dirty="0"/>
              <a:t> Journal of Arts</a:t>
            </a:r>
            <a:r>
              <a:rPr lang="en-GB" sz="1500" dirty="0"/>
              <a:t>, </a:t>
            </a:r>
            <a:r>
              <a:rPr lang="en-GB" sz="1500" i="1" dirty="0"/>
              <a:t>44</a:t>
            </a:r>
            <a:r>
              <a:rPr lang="en-GB" sz="1500" dirty="0"/>
              <a:t>.</a:t>
            </a:r>
          </a:p>
          <a:p>
            <a:r>
              <a:rPr lang="en-GB" sz="1500" dirty="0"/>
              <a:t>Morris, L. S., Grehl, M. M., Rutter, S. B., Mehta, M., &amp; Westwater, M. L. (2022). On what motivates us: a detailed review of intrinsic v. extrinsic motivation. </a:t>
            </a:r>
            <a:r>
              <a:rPr lang="en-GB" sz="1500" i="1" dirty="0"/>
              <a:t>Psychological medicine</a:t>
            </a:r>
            <a:r>
              <a:rPr lang="en-GB" sz="1500" dirty="0"/>
              <a:t>, </a:t>
            </a:r>
            <a:r>
              <a:rPr lang="en-GB" sz="1500" i="1" dirty="0"/>
              <a:t>52</a:t>
            </a:r>
            <a:r>
              <a:rPr lang="en-GB" sz="1500" dirty="0"/>
              <a:t>(10), 1801-1816.</a:t>
            </a:r>
          </a:p>
          <a:p>
            <a:r>
              <a:rPr lang="en-GB" sz="1600" dirty="0" err="1"/>
              <a:t>Mosston</a:t>
            </a:r>
            <a:r>
              <a:rPr lang="en-GB" sz="1600" dirty="0"/>
              <a:t>, M. and Ashworth, S. (2002) </a:t>
            </a:r>
            <a:r>
              <a:rPr lang="en-GB" sz="1600" i="1" dirty="0"/>
              <a:t>Teaching Physical Education</a:t>
            </a:r>
            <a:r>
              <a:rPr lang="en-GB" sz="1600" dirty="0"/>
              <a:t>. 5th </a:t>
            </a:r>
            <a:r>
              <a:rPr lang="en-GB" sz="1600" dirty="0" err="1"/>
              <a:t>edn</a:t>
            </a:r>
            <a:r>
              <a:rPr lang="en-GB" sz="1600" dirty="0"/>
              <a:t>. San Francisco: Benjamin Cummings.</a:t>
            </a:r>
          </a:p>
          <a:p>
            <a:r>
              <a:rPr lang="en-GB" sz="1600" dirty="0"/>
              <a:t>Mouratidis, A., Vansteenkiste, M., Lens, W., &amp; </a:t>
            </a:r>
            <a:r>
              <a:rPr lang="en-GB" sz="1600" dirty="0" err="1"/>
              <a:t>Sideridis</a:t>
            </a:r>
            <a:r>
              <a:rPr lang="en-GB" sz="1600" dirty="0"/>
              <a:t>, G. (2008). The motivating role of positive feedback in sport and physical education: Evidence for a motivational model. </a:t>
            </a:r>
            <a:r>
              <a:rPr lang="en-GB" sz="1600" i="1" dirty="0"/>
              <a:t>Journal of Sport and Exercise Psychology</a:t>
            </a:r>
            <a:r>
              <a:rPr lang="en-GB" sz="1600" dirty="0"/>
              <a:t>, </a:t>
            </a:r>
            <a:r>
              <a:rPr lang="en-GB" sz="1600" i="1" dirty="0"/>
              <a:t>30</a:t>
            </a:r>
            <a:r>
              <a:rPr lang="en-GB" sz="1600" dirty="0"/>
              <a:t>(2), 240-268.</a:t>
            </a:r>
          </a:p>
          <a:p>
            <a:r>
              <a:rPr lang="en-GB" sz="1600" dirty="0"/>
              <a:t>Rodríguez-</a:t>
            </a:r>
            <a:r>
              <a:rPr lang="en-GB" sz="1600" dirty="0" err="1"/>
              <a:t>Marroyo</a:t>
            </a:r>
            <a:r>
              <a:rPr lang="en-GB" sz="1600" dirty="0"/>
              <a:t>, J. A., González, B., Foster, C., Carballo-Leyenda, A. B., &amp; Villa, J. G. (2021). Effect of the cooldown type on session rating of perceived exertion. </a:t>
            </a:r>
            <a:r>
              <a:rPr lang="en-GB" sz="1600" i="1" dirty="0"/>
              <a:t>International Journal of Sports Physiology and Performance</a:t>
            </a:r>
            <a:r>
              <a:rPr lang="en-GB" sz="1600" dirty="0"/>
              <a:t>, </a:t>
            </a:r>
            <a:r>
              <a:rPr lang="en-GB" sz="1600" i="1" dirty="0"/>
              <a:t>16</a:t>
            </a:r>
            <a:r>
              <a:rPr lang="en-GB" sz="1600" dirty="0"/>
              <a:t>(4), 573-577.</a:t>
            </a:r>
          </a:p>
          <a:p>
            <a:r>
              <a:rPr lang="en-GB" sz="1600" dirty="0" err="1"/>
              <a:t>Toktas</a:t>
            </a:r>
            <a:r>
              <a:rPr lang="en-GB" sz="1600" dirty="0"/>
              <a:t>, S., &amp; Bas, M. (2019). Investigation of the Relationship between the Self-Confidence and Motivation of High School Students Participating School Sport Contests. </a:t>
            </a:r>
            <a:r>
              <a:rPr lang="en-GB" sz="1600" i="1" dirty="0"/>
              <a:t>Universal Journal of Educational Research</a:t>
            </a:r>
            <a:r>
              <a:rPr lang="en-GB" sz="1600" dirty="0"/>
              <a:t>, </a:t>
            </a:r>
            <a:r>
              <a:rPr lang="en-GB" sz="1600" i="1" dirty="0"/>
              <a:t>7</a:t>
            </a:r>
            <a:r>
              <a:rPr lang="en-GB" sz="1600" dirty="0"/>
              <a:t>(2), 472-479.</a:t>
            </a:r>
          </a:p>
          <a:p>
            <a:r>
              <a:rPr lang="en-GB" sz="1600" dirty="0"/>
              <a:t>Vygotsky, L.S. (1978) </a:t>
            </a:r>
            <a:r>
              <a:rPr lang="en-GB" sz="1600" i="1" dirty="0"/>
              <a:t>Mind in Society: The Development of Higher Psychological Processes</a:t>
            </a:r>
            <a:r>
              <a:rPr lang="en-GB" sz="1600" dirty="0"/>
              <a:t>. Cambridge, MA: Harvard University Press.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961858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225</TotalTime>
  <Words>841</Words>
  <Application>Microsoft Macintosh PowerPoint</Application>
  <PresentationFormat>Widescreen</PresentationFormat>
  <Paragraphs>65</Paragraphs>
  <Slides>18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Century Gothic</vt:lpstr>
      <vt:lpstr>Wingdings 3</vt:lpstr>
      <vt:lpstr>Ion</vt:lpstr>
      <vt:lpstr>AI Acknowledgement</vt:lpstr>
      <vt:lpstr>Coaching Pedagogy</vt:lpstr>
      <vt:lpstr>Overview </vt:lpstr>
      <vt:lpstr>Who is this block for?</vt:lpstr>
      <vt:lpstr>Key coaching points. </vt:lpstr>
      <vt:lpstr>All sessions will follow the FIFA 11+ Warmup</vt:lpstr>
      <vt:lpstr>Session 1 - Drill 1</vt:lpstr>
      <vt:lpstr>Session 1 – Drill 2 </vt:lpstr>
      <vt:lpstr>Session 1 - SSG</vt:lpstr>
      <vt:lpstr>Session 2 – Drill 1 </vt:lpstr>
      <vt:lpstr>Session 2 – Drill 2</vt:lpstr>
      <vt:lpstr>Session 2 - SSG</vt:lpstr>
      <vt:lpstr>Session 3 – Drill 1 </vt:lpstr>
      <vt:lpstr>Session 3 – Drill 2</vt:lpstr>
      <vt:lpstr>Session 3 - SSG</vt:lpstr>
      <vt:lpstr>Cool down</vt:lpstr>
      <vt:lpstr>Thank you for listening, Are there any questions?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Roberts (2305788)</dc:creator>
  <cp:lastModifiedBy>Ryan Roberts (2305788)</cp:lastModifiedBy>
  <cp:revision>8</cp:revision>
  <dcterms:created xsi:type="dcterms:W3CDTF">2026-02-22T10:46:54Z</dcterms:created>
  <dcterms:modified xsi:type="dcterms:W3CDTF">2026-02-27T13:02:32Z</dcterms:modified>
</cp:coreProperties>
</file>