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Lst>
  <p:sldIdLst>
    <p:sldId id="256" r:id="rId2"/>
    <p:sldId id="257" r:id="rId3"/>
    <p:sldId id="264"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09"/>
    <p:restoredTop sz="94637"/>
  </p:normalViewPr>
  <p:slideViewPr>
    <p:cSldViewPr snapToGrid="0">
      <p:cViewPr varScale="1">
        <p:scale>
          <a:sx n="149" d="100"/>
          <a:sy n="149" d="100"/>
        </p:scale>
        <p:origin x="3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46584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511301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993660-13BE-B24D-88C7-CD751247F9F8}"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3620384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993660-13BE-B24D-88C7-CD751247F9F8}"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4137764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993660-13BE-B24D-88C7-CD751247F9F8}" type="datetimeFigureOut">
              <a:rPr lang="en-US" smtClean="0"/>
              <a:t>7/19/26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325660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993660-13BE-B24D-88C7-CD751247F9F8}" type="datetimeFigureOut">
              <a:rPr lang="en-US" smtClean="0"/>
              <a:t>7/19/26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2038426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93660-13BE-B24D-88C7-CD751247F9F8}" type="datetimeFigureOut">
              <a:rPr lang="en-US" smtClean="0"/>
              <a:t>7/19/26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4967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993660-13BE-B24D-88C7-CD751247F9F8}"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46277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993660-13BE-B24D-88C7-CD751247F9F8}"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71496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82148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63846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993660-13BE-B24D-88C7-CD751247F9F8}" type="datetimeFigureOut">
              <a:rPr lang="en-US" smtClean="0"/>
              <a:t>7/19/26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C36BA-10CF-9E47-B95D-774D61512DBC}" type="slidenum">
              <a:rPr lang="en-US" smtClean="0"/>
              <a:t>‹#›</a:t>
            </a:fld>
            <a:endParaRPr lang="en-US"/>
          </a:p>
        </p:txBody>
      </p:sp>
    </p:spTree>
    <p:extLst>
      <p:ext uri="{BB962C8B-B14F-4D97-AF65-F5344CB8AC3E}">
        <p14:creationId xmlns:p14="http://schemas.microsoft.com/office/powerpoint/2010/main" val="159882069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accessgroup.com/en-gb/blog/hsc-effective-communication-health-and-social-care/" TargetMode="External"/><Relationship Id="rId3" Type="http://schemas.openxmlformats.org/officeDocument/2006/relationships/hyperlink" Target="https://uk.hfonline.org/why-is-communication-important-in-health-and-social-care/" TargetMode="External"/><Relationship Id="rId7" Type="http://schemas.openxmlformats.org/officeDocument/2006/relationships/hyperlink" Target="https://caregiver.com/articles/communication-essentials/" TargetMode="External"/><Relationship Id="rId2" Type="http://schemas.openxmlformats.org/officeDocument/2006/relationships/hyperlink" Target="https://www.ahrq.gov/teamstepps-program/curriculum/communication/tools/sbar.html" TargetMode="External"/><Relationship Id="rId1" Type="http://schemas.openxmlformats.org/officeDocument/2006/relationships/slideLayout" Target="../slideLayouts/slideLayout2.xml"/><Relationship Id="rId6" Type="http://schemas.openxmlformats.org/officeDocument/2006/relationships/hyperlink" Target="http://caregiver.com/" TargetMode="External"/><Relationship Id="rId5" Type="http://schemas.openxmlformats.org/officeDocument/2006/relationships/hyperlink" Target="https://iomh.co.uk/the-role-of-communication-in-health-and-social-care-why-it-matters/" TargetMode="External"/><Relationship Id="rId4" Type="http://schemas.openxmlformats.org/officeDocument/2006/relationships/hyperlink" Target="https://pmc.ncbi.nlm.nih.gov/articles/PMC11131125/" TargetMode="External"/><Relationship Id="rId9" Type="http://schemas.openxmlformats.org/officeDocument/2006/relationships/hyperlink" Target="https://www.vitalissocialcare.co.uk/career-development/top-skills-employers-look-for-in-social-workers-to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DFD0-F67B-C5B0-EB51-FF5007800419}"/>
              </a:ext>
            </a:extLst>
          </p:cNvPr>
          <p:cNvSpPr>
            <a:spLocks noGrp="1"/>
          </p:cNvSpPr>
          <p:nvPr>
            <p:ph type="ctrTitle"/>
          </p:nvPr>
        </p:nvSpPr>
        <p:spPr>
          <a:xfrm>
            <a:off x="-130628" y="365761"/>
            <a:ext cx="12322628" cy="3063239"/>
          </a:xfrm>
        </p:spPr>
        <p:txBody>
          <a:bodyPr>
            <a:normAutofit fontScale="90000"/>
          </a:bodyPr>
          <a:lstStyle/>
          <a:p>
            <a:pPr lvl="0" eaLnBrk="0" fontAlgn="base" hangingPunct="0">
              <a:lnSpc>
                <a:spcPct val="100000"/>
              </a:lnSpc>
              <a:spcAft>
                <a:spcPct val="0"/>
              </a:spcAft>
            </a:pPr>
            <a:r>
              <a:rPr lang="en-US" altLang="en-US" sz="3600" i="1" dirty="0">
                <a:solidFill>
                  <a:srgbClr val="000000"/>
                </a:solidFill>
                <a:latin typeface="Arial" panose="020B0604020202020204" pitchFamily="34" charset="0"/>
                <a:cs typeface="Arial" panose="020B0604020202020204" pitchFamily="34" charset="0"/>
              </a:rPr>
              <a:t>•Module Title: </a:t>
            </a:r>
            <a:r>
              <a:rPr lang="en-US" altLang="en-US" sz="3600" b="1" i="1" dirty="0">
                <a:solidFill>
                  <a:srgbClr val="000000"/>
                </a:solidFill>
                <a:latin typeface="Arial" panose="020B0604020202020204" pitchFamily="34" charset="0"/>
                <a:cs typeface="Arial" panose="020B0604020202020204" pitchFamily="34" charset="0"/>
              </a:rPr>
              <a:t>Professional Career Development within H&amp;SC</a:t>
            </a:r>
            <a:br>
              <a:rPr kumimoji="0" lang="en-US" altLang="en-US" sz="36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br>
            <a:r>
              <a:rPr lang="en-US" altLang="en-US" sz="3600" i="1" dirty="0">
                <a:solidFill>
                  <a:srgbClr val="000000"/>
                </a:solidFill>
                <a:latin typeface="Arial" panose="020B0604020202020204" pitchFamily="34" charset="0"/>
                <a:cs typeface="Arial" panose="020B0604020202020204" pitchFamily="34" charset="0"/>
              </a:rPr>
              <a:t>•</a:t>
            </a:r>
            <a:r>
              <a:rPr lang="en-US" altLang="en-US" sz="3600" i="1" u="sng" dirty="0">
                <a:solidFill>
                  <a:srgbClr val="000000"/>
                </a:solidFill>
                <a:latin typeface="Arial" panose="020B0604020202020204" pitchFamily="34" charset="0"/>
                <a:cs typeface="Arial" panose="020B0604020202020204" pitchFamily="34" charset="0"/>
              </a:rPr>
              <a:t>Module Number</a:t>
            </a:r>
            <a:r>
              <a:rPr lang="en-US" altLang="en-US" sz="3600" i="1" dirty="0">
                <a:solidFill>
                  <a:srgbClr val="000000"/>
                </a:solidFill>
                <a:latin typeface="Arial" panose="020B0604020202020204" pitchFamily="34" charset="0"/>
                <a:cs typeface="Arial" panose="020B0604020202020204" pitchFamily="34" charset="0"/>
              </a:rPr>
              <a:t>: </a:t>
            </a:r>
            <a:r>
              <a:rPr lang="en-US" altLang="en-US" sz="3600" b="1" i="1" dirty="0">
                <a:solidFill>
                  <a:srgbClr val="000000"/>
                </a:solidFill>
                <a:latin typeface="Arial" panose="020B0604020202020204" pitchFamily="34" charset="0"/>
                <a:cs typeface="Arial" panose="020B0604020202020204" pitchFamily="34" charset="0"/>
              </a:rPr>
              <a:t>LCHS 4009 (LON)</a:t>
            </a:r>
            <a:br>
              <a:rPr kumimoji="0" lang="en-US" altLang="en-US" sz="36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br>
            <a:r>
              <a:rPr lang="en-US" altLang="en-US" sz="3600" i="1" dirty="0">
                <a:solidFill>
                  <a:srgbClr val="000000"/>
                </a:solidFill>
                <a:latin typeface="Arial" panose="020B0604020202020204" pitchFamily="34" charset="0"/>
                <a:cs typeface="Arial" panose="020B0604020202020204" pitchFamily="34" charset="0"/>
              </a:rPr>
              <a:t>•</a:t>
            </a:r>
            <a:r>
              <a:rPr lang="en-US" altLang="en-US" sz="3600" i="1" u="sng" dirty="0">
                <a:solidFill>
                  <a:srgbClr val="000000"/>
                </a:solidFill>
                <a:latin typeface="Arial" panose="020B0604020202020204" pitchFamily="34" charset="0"/>
                <a:cs typeface="Arial" panose="020B0604020202020204" pitchFamily="34" charset="0"/>
              </a:rPr>
              <a:t>Assignment No</a:t>
            </a:r>
            <a:r>
              <a:rPr lang="en-US" altLang="en-US" sz="3600" b="1" i="1" dirty="0">
                <a:solidFill>
                  <a:srgbClr val="000000"/>
                </a:solidFill>
                <a:latin typeface="Arial" panose="020B0604020202020204" pitchFamily="34" charset="0"/>
                <a:cs typeface="Arial" panose="020B0604020202020204" pitchFamily="34" charset="0"/>
              </a:rPr>
              <a:t>:  ASSIGNMENT 1</a:t>
            </a:r>
            <a:br>
              <a:rPr lang="en-US" altLang="en-US" sz="3600" b="1" i="1" dirty="0">
                <a:solidFill>
                  <a:srgbClr val="000000"/>
                </a:solidFill>
                <a:latin typeface="Arial" panose="020B0604020202020204" pitchFamily="34" charset="0"/>
                <a:cs typeface="Arial" panose="020B0604020202020204" pitchFamily="34" charset="0"/>
              </a:rPr>
            </a:br>
            <a:br>
              <a:rPr lang="en-US" altLang="en-US" sz="3600" b="1" i="1" dirty="0">
                <a:solidFill>
                  <a:srgbClr val="000000"/>
                </a:solidFill>
                <a:latin typeface="Arial" panose="020B0604020202020204" pitchFamily="34" charset="0"/>
                <a:cs typeface="Arial" panose="020B0604020202020204" pitchFamily="34" charset="0"/>
              </a:rPr>
            </a:br>
            <a:endParaRPr lang="en-US" sz="3600" i="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00FE26D6-6ECE-9803-2BE3-072E0803C6FB}"/>
              </a:ext>
            </a:extLst>
          </p:cNvPr>
          <p:cNvSpPr>
            <a:spLocks noChangeArrowheads="1"/>
          </p:cNvSpPr>
          <p:nvPr/>
        </p:nvSpPr>
        <p:spPr bwMode="auto">
          <a:xfrm>
            <a:off x="185738" y="3178175"/>
            <a:ext cx="727075" cy="10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878787"/>
                </a:solidFill>
                <a:effectLst/>
                <a:latin typeface="Myriad Pro"/>
              </a:rPr>
              <a:t>04/02/2026</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B6A05E09-7DEA-476E-62AC-DF188E12016F}"/>
              </a:ext>
            </a:extLst>
          </p:cNvPr>
          <p:cNvSpPr>
            <a:spLocks noChangeArrowheads="1"/>
          </p:cNvSpPr>
          <p:nvPr/>
        </p:nvSpPr>
        <p:spPr bwMode="auto">
          <a:xfrm>
            <a:off x="5953125" y="3109913"/>
            <a:ext cx="541338" cy="160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898989"/>
                </a:solidFill>
                <a:effectLst/>
                <a:latin typeface="Myriad Pro"/>
                <a:cs typeface="Arial" panose="020B0604020202020204" pitchFamily="34" charset="0"/>
              </a:rPr>
              <a:t>1</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7BC589A8-F69B-3366-6A41-F4314C2ACD33}"/>
              </a:ext>
            </a:extLst>
          </p:cNvPr>
          <p:cNvSpPr txBox="1"/>
          <p:nvPr/>
        </p:nvSpPr>
        <p:spPr>
          <a:xfrm>
            <a:off x="1362635" y="2626659"/>
            <a:ext cx="8922188" cy="1754326"/>
          </a:xfrm>
          <a:prstGeom prst="rect">
            <a:avLst/>
          </a:prstGeom>
          <a:noFill/>
        </p:spPr>
        <p:txBody>
          <a:bodyPr wrap="square" rtlCol="0">
            <a:spAutoFit/>
          </a:bodyPr>
          <a:lstStyle/>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Student Name</a:t>
            </a:r>
            <a:r>
              <a:rPr lang="en-US" altLang="en-US" sz="3600" b="1" i="1" dirty="0">
                <a:solidFill>
                  <a:srgbClr val="000000"/>
                </a:solidFill>
                <a:latin typeface="Arial" panose="020B0604020202020204" pitchFamily="34" charset="0"/>
                <a:cs typeface="Arial" panose="020B0604020202020204" pitchFamily="34" charset="0"/>
              </a:rPr>
              <a:t>: Rabeya Payel</a:t>
            </a:r>
            <a:endParaRPr kumimoji="0" lang="en-US" altLang="en-US" sz="36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Student ID</a:t>
            </a:r>
            <a:r>
              <a:rPr lang="en-US" altLang="en-US" sz="3600" b="1" dirty="0">
                <a:solidFill>
                  <a:srgbClr val="000000"/>
                </a:solidFill>
                <a:latin typeface="Arial" panose="020B0604020202020204" pitchFamily="34" charset="0"/>
                <a:cs typeface="Arial" panose="020B0604020202020204" pitchFamily="34" charset="0"/>
              </a:rPr>
              <a:t>: 2513892</a:t>
            </a:r>
            <a:endParaRPr lang="en-US" altLang="en-US" sz="3600" u="sng"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Lecturer’s Name</a:t>
            </a:r>
            <a:r>
              <a:rPr lang="en-US" altLang="en-US" sz="3600" b="1" i="1" u="sng" dirty="0">
                <a:solidFill>
                  <a:srgbClr val="000000"/>
                </a:solidFill>
                <a:latin typeface="Arial" panose="020B0604020202020204" pitchFamily="34" charset="0"/>
                <a:cs typeface="Arial" panose="020B0604020202020204" pitchFamily="34" charset="0"/>
              </a:rPr>
              <a:t>:</a:t>
            </a:r>
            <a:r>
              <a:rPr lang="en-US" altLang="en-US" sz="3600" b="1" dirty="0">
                <a:solidFill>
                  <a:srgbClr val="000000"/>
                </a:solidFill>
                <a:latin typeface="Arial" panose="020B0604020202020204" pitchFamily="34" charset="0"/>
                <a:cs typeface="Arial" panose="020B0604020202020204" pitchFamily="34" charset="0"/>
              </a:rPr>
              <a:t> </a:t>
            </a:r>
            <a:r>
              <a:rPr lang="en-US" altLang="en-US" sz="3600" b="1" i="1" u="sng" dirty="0">
                <a:solidFill>
                  <a:srgbClr val="000000"/>
                </a:solidFill>
                <a:latin typeface="Arial" panose="020B0604020202020204" pitchFamily="34" charset="0"/>
                <a:cs typeface="Arial" panose="020B0604020202020204" pitchFamily="34" charset="0"/>
              </a:rPr>
              <a:t>Odette Jack</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1627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6B80271-AB52-4E69-AC06-92D993A0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2560" y="323519"/>
            <a:ext cx="6096001" cy="6212748"/>
          </a:xfrm>
          <a:custGeom>
            <a:avLst/>
            <a:gdLst>
              <a:gd name="connsiteX0" fmla="*/ 0 w 6096001"/>
              <a:gd name="connsiteY0" fmla="*/ 0 h 6212748"/>
              <a:gd name="connsiteX1" fmla="*/ 1772102 w 6096001"/>
              <a:gd name="connsiteY1" fmla="*/ 0 h 6212748"/>
              <a:gd name="connsiteX2" fmla="*/ 2514601 w 6096001"/>
              <a:gd name="connsiteY2" fmla="*/ 0 h 6212748"/>
              <a:gd name="connsiteX3" fmla="*/ 2514603 w 6096001"/>
              <a:gd name="connsiteY3" fmla="*/ 0 h 6212748"/>
              <a:gd name="connsiteX4" fmla="*/ 6096001 w 6096001"/>
              <a:gd name="connsiteY4" fmla="*/ 0 h 6212748"/>
              <a:gd name="connsiteX5" fmla="*/ 6096001 w 6096001"/>
              <a:gd name="connsiteY5" fmla="*/ 2864954 h 6212748"/>
              <a:gd name="connsiteX6" fmla="*/ 2652556 w 6096001"/>
              <a:gd name="connsiteY6" fmla="*/ 6212748 h 6212748"/>
              <a:gd name="connsiteX7" fmla="*/ 1772102 w 6096001"/>
              <a:gd name="connsiteY7" fmla="*/ 6212748 h 6212748"/>
              <a:gd name="connsiteX8" fmla="*/ 1772102 w 6096001"/>
              <a:gd name="connsiteY8" fmla="*/ 6210962 h 6212748"/>
              <a:gd name="connsiteX9" fmla="*/ 0 w 6096001"/>
              <a:gd name="connsiteY9"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96001" h="6212748">
                <a:moveTo>
                  <a:pt x="0" y="0"/>
                </a:moveTo>
                <a:lnTo>
                  <a:pt x="1772102" y="0"/>
                </a:lnTo>
                <a:lnTo>
                  <a:pt x="2514601" y="0"/>
                </a:lnTo>
                <a:lnTo>
                  <a:pt x="2514603" y="0"/>
                </a:lnTo>
                <a:lnTo>
                  <a:pt x="6096001" y="0"/>
                </a:lnTo>
                <a:lnTo>
                  <a:pt x="6096001" y="2864954"/>
                </a:lnTo>
                <a:lnTo>
                  <a:pt x="2652556" y="6212748"/>
                </a:lnTo>
                <a:lnTo>
                  <a:pt x="1772102" y="6212748"/>
                </a:lnTo>
                <a:lnTo>
                  <a:pt x="1772102" y="6210962"/>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05518-7B5B-F8AD-3B42-3F9CD4144980}"/>
              </a:ext>
            </a:extLst>
          </p:cNvPr>
          <p:cNvSpPr>
            <a:spLocks noGrp="1"/>
          </p:cNvSpPr>
          <p:nvPr>
            <p:ph type="title"/>
          </p:nvPr>
        </p:nvSpPr>
        <p:spPr>
          <a:xfrm>
            <a:off x="1006899" y="1188637"/>
            <a:ext cx="4281029" cy="4480726"/>
          </a:xfrm>
        </p:spPr>
        <p:txBody>
          <a:bodyPr>
            <a:normAutofit/>
          </a:bodyPr>
          <a:lstStyle/>
          <a:p>
            <a:pPr marL="342900" indent="-342900" algn="r">
              <a:buFont typeface="Wingdings" pitchFamily="2" charset="2"/>
              <a:buChar char="v"/>
            </a:pPr>
            <a:r>
              <a:rPr lang="en-US" sz="4100" b="1">
                <a:latin typeface="Arial" panose="020B0604020202020204" pitchFamily="34" charset="0"/>
                <a:cs typeface="Arial" panose="020B0604020202020204" pitchFamily="34" charset="0"/>
              </a:rPr>
              <a:t>Acknowledge Use of AI</a:t>
            </a:r>
            <a:endParaRPr lang="en-US" sz="41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82D03B-230C-52A1-1786-838992A66A9C}"/>
              </a:ext>
            </a:extLst>
          </p:cNvPr>
          <p:cNvSpPr>
            <a:spLocks noGrp="1"/>
          </p:cNvSpPr>
          <p:nvPr>
            <p:ph idx="1"/>
          </p:nvPr>
        </p:nvSpPr>
        <p:spPr>
          <a:xfrm>
            <a:off x="6253480" y="1855347"/>
            <a:ext cx="4404009" cy="3147306"/>
          </a:xfrm>
        </p:spPr>
        <p:txBody>
          <a:bodyPr anchor="ctr">
            <a:normAutofit/>
          </a:bodyPr>
          <a:lstStyle/>
          <a:p>
            <a:r>
              <a:rPr lang="en-GB" sz="2000">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US" sz="2000">
              <a:latin typeface="Arial" panose="020B0604020202020204" pitchFamily="34" charset="0"/>
              <a:cs typeface="Arial" panose="020B0604020202020204" pitchFamily="34" charset="0"/>
            </a:endParaRPr>
          </a:p>
          <a:p>
            <a:endParaRPr lang="en-US" sz="2000"/>
          </a:p>
        </p:txBody>
      </p:sp>
    </p:spTree>
    <p:extLst>
      <p:ext uri="{BB962C8B-B14F-4D97-AF65-F5344CB8AC3E}">
        <p14:creationId xmlns:p14="http://schemas.microsoft.com/office/powerpoint/2010/main" val="1407459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5CB31-A48C-DC53-1321-93B988C4B9A5}"/>
              </a:ext>
            </a:extLst>
          </p:cNvPr>
          <p:cNvSpPr>
            <a:spLocks noGrp="1"/>
          </p:cNvSpPr>
          <p:nvPr>
            <p:ph type="title"/>
          </p:nvPr>
        </p:nvSpPr>
        <p:spPr>
          <a:xfrm>
            <a:off x="1075767" y="1188637"/>
            <a:ext cx="2988234" cy="4480726"/>
          </a:xfrm>
        </p:spPr>
        <p:txBody>
          <a:bodyPr>
            <a:normAutofit/>
          </a:bodyPr>
          <a:lstStyle/>
          <a:p>
            <a:pPr algn="r"/>
            <a:r>
              <a:rPr lang="en-US" sz="3600" b="1">
                <a:latin typeface="Arial" panose="020B0604020202020204" pitchFamily="34" charset="0"/>
                <a:cs typeface="Arial" panose="020B0604020202020204" pitchFamily="34" charset="0"/>
              </a:rPr>
              <a:t>Introduction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270BC-B7FC-3F7C-3F7F-B4164425B50E}"/>
              </a:ext>
            </a:extLst>
          </p:cNvPr>
          <p:cNvSpPr>
            <a:spLocks noGrp="1"/>
          </p:cNvSpPr>
          <p:nvPr>
            <p:ph idx="1"/>
          </p:nvPr>
        </p:nvSpPr>
        <p:spPr>
          <a:xfrm>
            <a:off x="5255260" y="1648870"/>
            <a:ext cx="4702848" cy="3560260"/>
          </a:xfrm>
        </p:spPr>
        <p:txBody>
          <a:bodyPr anchor="ctr">
            <a:normAutofit/>
          </a:bodyPr>
          <a:lstStyle/>
          <a:p>
            <a:pPr marL="0" indent="0">
              <a:buNone/>
            </a:pPr>
            <a:r>
              <a:rPr lang="en-US" sz="2400">
                <a:latin typeface="Arial" panose="020B0604020202020204" pitchFamily="34" charset="0"/>
                <a:cs typeface="Arial" panose="020B0604020202020204" pitchFamily="34" charset="0"/>
              </a:rPr>
              <a:t>This presentation focuses on communication skills in health and social care. In this presentation we will explore the definition of communication, it’s importance in health and social care, a relevant communication model, and how it applies in future practice </a:t>
            </a:r>
          </a:p>
        </p:txBody>
      </p:sp>
    </p:spTree>
    <p:extLst>
      <p:ext uri="{BB962C8B-B14F-4D97-AF65-F5344CB8AC3E}">
        <p14:creationId xmlns:p14="http://schemas.microsoft.com/office/powerpoint/2010/main" val="2252210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8490A1D-335E-4759-0F36-2E3FEAF2D37D}"/>
              </a:ext>
            </a:extLst>
          </p:cNvPr>
          <p:cNvSpPr>
            <a:spLocks noGrp="1"/>
          </p:cNvSpPr>
          <p:nvPr>
            <p:ph type="title"/>
          </p:nvPr>
        </p:nvSpPr>
        <p:spPr>
          <a:xfrm>
            <a:off x="1355834" y="1"/>
            <a:ext cx="9501352" cy="756744"/>
          </a:xfrm>
        </p:spPr>
        <p:txBody>
          <a:bodyPr>
            <a:normAutofit/>
          </a:bodyPr>
          <a:lstStyle/>
          <a:p>
            <a:pPr algn="ctr"/>
            <a:r>
              <a:rPr lang="en-US" sz="3600" b="1" dirty="0">
                <a:solidFill>
                  <a:schemeClr val="tx2"/>
                </a:solidFill>
                <a:latin typeface="Arial" panose="020B0604020202020204" pitchFamily="34" charset="0"/>
                <a:cs typeface="Arial" panose="020B0604020202020204" pitchFamily="34" charset="0"/>
              </a:rPr>
              <a:t>Chosen Skill : Communication</a:t>
            </a:r>
          </a:p>
        </p:txBody>
      </p:sp>
      <p:sp>
        <p:nvSpPr>
          <p:cNvPr id="3" name="Content Placeholder 2">
            <a:extLst>
              <a:ext uri="{FF2B5EF4-FFF2-40B4-BE49-F238E27FC236}">
                <a16:creationId xmlns:a16="http://schemas.microsoft.com/office/drawing/2014/main" id="{8E5E20AE-A8FA-6BA4-FFDE-F5505C7D7171}"/>
              </a:ext>
            </a:extLst>
          </p:cNvPr>
          <p:cNvSpPr>
            <a:spLocks noGrp="1"/>
          </p:cNvSpPr>
          <p:nvPr>
            <p:ph idx="1"/>
          </p:nvPr>
        </p:nvSpPr>
        <p:spPr>
          <a:xfrm>
            <a:off x="168167" y="877155"/>
            <a:ext cx="11918730" cy="5749137"/>
          </a:xfrm>
        </p:spPr>
        <p:txBody>
          <a:bodyPr anchor="t">
            <a:noAutofit/>
          </a:bodyPr>
          <a:lstStyle/>
          <a:p>
            <a:pPr marL="0" indent="0">
              <a:buNone/>
            </a:pPr>
            <a:r>
              <a:rPr lang="en-US" sz="1200" b="1" dirty="0">
                <a:solidFill>
                  <a:schemeClr val="tx2"/>
                </a:solidFill>
                <a:latin typeface="Arial" panose="020B0604020202020204" pitchFamily="34" charset="0"/>
                <a:cs typeface="Arial" panose="020B0604020202020204" pitchFamily="34" charset="0"/>
              </a:rPr>
              <a:t>Definition</a:t>
            </a:r>
          </a:p>
          <a:p>
            <a:r>
              <a:rPr lang="en-US" sz="1200" dirty="0">
                <a:solidFill>
                  <a:schemeClr val="tx2"/>
                </a:solidFill>
                <a:latin typeface="Arial" panose="020B0604020202020204" pitchFamily="34" charset="0"/>
                <a:cs typeface="Arial" panose="020B0604020202020204" pitchFamily="34" charset="0"/>
              </a:rPr>
              <a:t>Communication is the process of sharing information, ideas, thoughts and feelings with individuals</a:t>
            </a:r>
          </a:p>
          <a:p>
            <a:r>
              <a:rPr lang="en-US" sz="1200" dirty="0">
                <a:solidFill>
                  <a:schemeClr val="tx2"/>
                </a:solidFill>
                <a:latin typeface="Arial" panose="020B0604020202020204" pitchFamily="34" charset="0"/>
                <a:cs typeface="Arial" panose="020B0604020202020204" pitchFamily="34" charset="0"/>
              </a:rPr>
              <a:t>People communicate using speech, writing, gestures, pictures, signs and body language</a:t>
            </a:r>
          </a:p>
          <a:p>
            <a:r>
              <a:rPr lang="en-US" sz="1200" dirty="0">
                <a:solidFill>
                  <a:schemeClr val="tx2"/>
                </a:solidFill>
                <a:latin typeface="Arial" panose="020B0604020202020204" pitchFamily="34" charset="0"/>
                <a:cs typeface="Arial" panose="020B0604020202020204" pitchFamily="34" charset="0"/>
              </a:rPr>
              <a:t>Communication involves between two people or group of people</a:t>
            </a:r>
          </a:p>
          <a:p>
            <a:r>
              <a:rPr lang="en-US" sz="1200" dirty="0">
                <a:solidFill>
                  <a:schemeClr val="tx2"/>
                </a:solidFill>
                <a:latin typeface="Arial" panose="020B0604020202020204" pitchFamily="34" charset="0"/>
                <a:cs typeface="Arial" panose="020B0604020202020204" pitchFamily="34" charset="0"/>
              </a:rPr>
              <a:t>It involves a sender who gives the message and the receiver who understand the message</a:t>
            </a:r>
          </a:p>
          <a:p>
            <a:r>
              <a:rPr lang="en-US" sz="1200" dirty="0">
                <a:solidFill>
                  <a:schemeClr val="tx2"/>
                </a:solidFill>
                <a:latin typeface="Arial" panose="020B0604020202020204" pitchFamily="34" charset="0"/>
                <a:cs typeface="Arial" panose="020B0604020202020204" pitchFamily="34" charset="0"/>
              </a:rPr>
              <a:t>Communication can be verbal (using speech and written words) or non-verbal (using body language, signs, facial expression and eye contact) </a:t>
            </a:r>
            <a:r>
              <a:rPr lang="en-US" sz="1200" b="1" dirty="0">
                <a:solidFill>
                  <a:schemeClr val="tx2"/>
                </a:solidFill>
                <a:latin typeface="Arial" panose="020B0604020202020204" pitchFamily="34" charset="0"/>
                <a:cs typeface="Arial" panose="020B0604020202020204" pitchFamily="34" charset="0"/>
              </a:rPr>
              <a:t>(Leah, 2024).</a:t>
            </a:r>
          </a:p>
          <a:p>
            <a:pPr marL="0" indent="0">
              <a:buNone/>
            </a:pPr>
            <a:r>
              <a:rPr lang="en-US" sz="1200" b="1" dirty="0">
                <a:solidFill>
                  <a:schemeClr val="tx2"/>
                </a:solidFill>
                <a:latin typeface="Arial" panose="020B0604020202020204" pitchFamily="34" charset="0"/>
                <a:cs typeface="Arial" panose="020B0604020202020204" pitchFamily="34" charset="0"/>
              </a:rPr>
              <a:t>Everyday Practice</a:t>
            </a:r>
          </a:p>
          <a:p>
            <a:r>
              <a:rPr lang="en-GB" sz="1200" b="1" dirty="0">
                <a:solidFill>
                  <a:schemeClr val="tx2"/>
                </a:solidFill>
                <a:latin typeface="Arial" panose="020B0604020202020204" pitchFamily="34" charset="0"/>
                <a:cs typeface="Arial" panose="020B0604020202020204" pitchFamily="34" charset="0"/>
              </a:rPr>
              <a:t>Active Listening </a:t>
            </a:r>
            <a:r>
              <a:rPr lang="en-GB" sz="1200" dirty="0">
                <a:solidFill>
                  <a:schemeClr val="tx2"/>
                </a:solidFill>
                <a:latin typeface="Arial" panose="020B0604020202020204" pitchFamily="34" charset="0"/>
                <a:cs typeface="Arial" panose="020B0604020202020204" pitchFamily="34" charset="0"/>
              </a:rPr>
              <a:t>- Active listening is essential in communication skills, it means giving full attention to the person who is speaking and use both words or body language to show that you are understanding them, good active listening helps build trust, improve relationship, resolve problems and improve overall communication </a:t>
            </a:r>
          </a:p>
          <a:p>
            <a:r>
              <a:rPr lang="en-GB" sz="1200" b="1" dirty="0">
                <a:solidFill>
                  <a:schemeClr val="tx2"/>
                </a:solidFill>
                <a:latin typeface="Arial" panose="020B0604020202020204" pitchFamily="34" charset="0"/>
                <a:cs typeface="Arial" panose="020B0604020202020204" pitchFamily="34" charset="0"/>
              </a:rPr>
              <a:t>Verbal communication </a:t>
            </a:r>
            <a:r>
              <a:rPr lang="en-GB" sz="1200" dirty="0">
                <a:solidFill>
                  <a:schemeClr val="tx2"/>
                </a:solidFill>
                <a:latin typeface="Arial" panose="020B0604020202020204" pitchFamily="34" charset="0"/>
                <a:cs typeface="Arial" panose="020B0604020202020204" pitchFamily="34" charset="0"/>
              </a:rPr>
              <a:t>- Verbal communication is the most common type of communication, it mean communicating with some one using spoken words, it is important when speaking use clear and simple language, speak at a speed that the other person can easily understand.</a:t>
            </a:r>
            <a:br>
              <a:rPr lang="en-GB" sz="1200" dirty="0">
                <a:solidFill>
                  <a:schemeClr val="tx2"/>
                </a:solidFill>
                <a:latin typeface="Arial" panose="020B0604020202020204" pitchFamily="34" charset="0"/>
                <a:cs typeface="Arial" panose="020B0604020202020204" pitchFamily="34" charset="0"/>
              </a:rPr>
            </a:br>
            <a:endParaRPr lang="en-GB" sz="1200" dirty="0">
              <a:solidFill>
                <a:schemeClr val="tx2"/>
              </a:solidFill>
              <a:latin typeface="Arial" panose="020B0604020202020204" pitchFamily="34" charset="0"/>
              <a:cs typeface="Arial" panose="020B0604020202020204" pitchFamily="34" charset="0"/>
            </a:endParaRPr>
          </a:p>
          <a:p>
            <a:r>
              <a:rPr lang="en-GB" sz="1200" b="1" dirty="0">
                <a:solidFill>
                  <a:schemeClr val="tx2"/>
                </a:solidFill>
                <a:latin typeface="Arial" panose="020B0604020202020204" pitchFamily="34" charset="0"/>
                <a:cs typeface="Arial" panose="020B0604020202020204" pitchFamily="34" charset="0"/>
              </a:rPr>
              <a:t>Non-verbal communication-</a:t>
            </a:r>
            <a:r>
              <a:rPr lang="en-GB" sz="1200" dirty="0">
                <a:solidFill>
                  <a:schemeClr val="tx2"/>
                </a:solidFill>
                <a:latin typeface="Arial" panose="020B0604020202020204" pitchFamily="34" charset="0"/>
                <a:cs typeface="Arial" panose="020B0604020202020204" pitchFamily="34" charset="0"/>
              </a:rPr>
              <a:t>Non-verbal communication involves body language, gestures, eye contact, facial expressions, it is important to pay attention to your own body language and body language of others to help communicate clearly and understand each other </a:t>
            </a:r>
            <a:br>
              <a:rPr lang="en-GB" sz="1200" dirty="0">
                <a:solidFill>
                  <a:schemeClr val="tx2"/>
                </a:solidFill>
                <a:latin typeface="Arial" panose="020B0604020202020204" pitchFamily="34" charset="0"/>
                <a:cs typeface="Arial" panose="020B0604020202020204" pitchFamily="34" charset="0"/>
              </a:rPr>
            </a:br>
            <a:endParaRPr lang="en-GB" sz="1200" dirty="0">
              <a:solidFill>
                <a:schemeClr val="tx2"/>
              </a:solidFill>
              <a:latin typeface="Arial" panose="020B0604020202020204" pitchFamily="34" charset="0"/>
              <a:cs typeface="Arial" panose="020B0604020202020204" pitchFamily="34" charset="0"/>
            </a:endParaRPr>
          </a:p>
          <a:p>
            <a:r>
              <a:rPr lang="en-GB" sz="1200" b="1" dirty="0">
                <a:solidFill>
                  <a:schemeClr val="tx2"/>
                </a:solidFill>
                <a:latin typeface="Arial" panose="020B0604020202020204" pitchFamily="34" charset="0"/>
                <a:cs typeface="Arial" panose="020B0604020202020204" pitchFamily="34" charset="0"/>
              </a:rPr>
              <a:t>Written Communication- </a:t>
            </a:r>
            <a:r>
              <a:rPr lang="en-GB" sz="1200" dirty="0">
                <a:solidFill>
                  <a:schemeClr val="tx2"/>
                </a:solidFill>
                <a:latin typeface="Arial" panose="020B0604020202020204" pitchFamily="34" charset="0"/>
                <a:cs typeface="Arial" panose="020B0604020202020204" pitchFamily="34" charset="0"/>
              </a:rPr>
              <a:t>Written communication includes notes, emails, letters, and reports. It is also important when writing  use clear and simple words and correct use of grammar, spelling and pronunciations so the message is easy to understand</a:t>
            </a:r>
            <a:r>
              <a:rPr lang="en-GB" sz="1200" b="1" dirty="0">
                <a:solidFill>
                  <a:schemeClr val="tx2"/>
                </a:solidFill>
                <a:latin typeface="Arial" panose="020B0604020202020204" pitchFamily="34" charset="0"/>
                <a:cs typeface="Arial" panose="020B0604020202020204" pitchFamily="34" charset="0"/>
              </a:rPr>
              <a:t>(</a:t>
            </a:r>
            <a:r>
              <a:rPr lang="en-GB" sz="1200" b="1" dirty="0" err="1">
                <a:solidFill>
                  <a:schemeClr val="tx2"/>
                </a:solidFill>
                <a:latin typeface="Arial" panose="020B0604020202020204" pitchFamily="34" charset="0"/>
                <a:cs typeface="Arial" panose="020B0604020202020204" pitchFamily="34" charset="0"/>
              </a:rPr>
              <a:t>Toersen</a:t>
            </a:r>
            <a:r>
              <a:rPr lang="en-GB" sz="1200" b="1" dirty="0">
                <a:solidFill>
                  <a:schemeClr val="tx2"/>
                </a:solidFill>
                <a:latin typeface="Arial" panose="020B0604020202020204" pitchFamily="34" charset="0"/>
                <a:cs typeface="Arial" panose="020B0604020202020204" pitchFamily="34" charset="0"/>
              </a:rPr>
              <a:t>, 2026).</a:t>
            </a:r>
            <a:br>
              <a:rPr lang="en-GB" sz="1200" b="1" dirty="0">
                <a:solidFill>
                  <a:schemeClr val="tx2"/>
                </a:solidFill>
                <a:latin typeface="Arial" panose="020B0604020202020204" pitchFamily="34" charset="0"/>
                <a:cs typeface="Arial" panose="020B0604020202020204" pitchFamily="34" charset="0"/>
              </a:rPr>
            </a:br>
            <a:endParaRPr lang="en-GB" sz="1200" b="1" dirty="0">
              <a:solidFill>
                <a:schemeClr val="tx2"/>
              </a:solidFill>
              <a:latin typeface="Arial" panose="020B0604020202020204" pitchFamily="34" charset="0"/>
              <a:cs typeface="Arial" panose="020B0604020202020204" pitchFamily="34" charset="0"/>
            </a:endParaRPr>
          </a:p>
          <a:p>
            <a:pPr marL="0" indent="0">
              <a:buNone/>
            </a:pPr>
            <a:r>
              <a:rPr lang="en-GB" sz="1200" b="1" dirty="0">
                <a:solidFill>
                  <a:schemeClr val="tx2"/>
                </a:solidFill>
                <a:latin typeface="Arial" panose="020B0604020202020204" pitchFamily="34" charset="0"/>
                <a:cs typeface="Arial" panose="020B0604020202020204" pitchFamily="34" charset="0"/>
              </a:rPr>
              <a:t>Where I develop this skill</a:t>
            </a:r>
          </a:p>
          <a:p>
            <a:r>
              <a:rPr lang="en-GB" sz="1200" dirty="0">
                <a:solidFill>
                  <a:schemeClr val="tx2"/>
                </a:solidFill>
                <a:latin typeface="Arial" panose="020B0604020202020204" pitchFamily="34" charset="0"/>
                <a:cs typeface="Arial" panose="020B0604020202020204" pitchFamily="34" charset="0"/>
              </a:rPr>
              <a:t>At Work</a:t>
            </a:r>
          </a:p>
          <a:p>
            <a:r>
              <a:rPr lang="en-GB" sz="1200" dirty="0">
                <a:solidFill>
                  <a:schemeClr val="tx2"/>
                </a:solidFill>
                <a:latin typeface="Arial" panose="020B0604020202020204" pitchFamily="34" charset="0"/>
                <a:cs typeface="Arial" panose="020B0604020202020204" pitchFamily="34" charset="0"/>
              </a:rPr>
              <a:t>Everyday interactions with customers</a:t>
            </a:r>
          </a:p>
          <a:p>
            <a:r>
              <a:rPr lang="en-GB" sz="1200" dirty="0">
                <a:solidFill>
                  <a:schemeClr val="tx2"/>
                </a:solidFill>
                <a:latin typeface="Arial" panose="020B0604020202020204" pitchFamily="34" charset="0"/>
                <a:cs typeface="Arial" panose="020B0604020202020204" pitchFamily="34" charset="0"/>
              </a:rPr>
              <a:t>At University </a:t>
            </a:r>
          </a:p>
          <a:p>
            <a:r>
              <a:rPr lang="en-GB" sz="1200" dirty="0">
                <a:solidFill>
                  <a:schemeClr val="tx2"/>
                </a:solidFill>
                <a:latin typeface="Arial" panose="020B0604020202020204" pitchFamily="34" charset="0"/>
                <a:cs typeface="Arial" panose="020B0604020202020204" pitchFamily="34" charset="0"/>
              </a:rPr>
              <a:t>During group activities in the classroom or during group presentation </a:t>
            </a:r>
          </a:p>
          <a:p>
            <a:pPr marL="0" indent="0">
              <a:buNone/>
            </a:pPr>
            <a:endParaRPr lang="en-US" sz="1200" b="1" dirty="0">
              <a:solidFill>
                <a:schemeClr val="tx2"/>
              </a:solidFill>
              <a:latin typeface="Arial" panose="020B0604020202020204" pitchFamily="34" charset="0"/>
              <a:cs typeface="Arial" panose="020B0604020202020204" pitchFamily="34" charset="0"/>
            </a:endParaRPr>
          </a:p>
          <a:p>
            <a:endParaRPr lang="en-US" sz="12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9105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5B0BA7A-6592-7019-ED3A-41FA0B9D4B5C}"/>
              </a:ext>
            </a:extLst>
          </p:cNvPr>
          <p:cNvSpPr>
            <a:spLocks noGrp="1"/>
          </p:cNvSpPr>
          <p:nvPr>
            <p:ph type="title"/>
          </p:nvPr>
        </p:nvSpPr>
        <p:spPr>
          <a:xfrm>
            <a:off x="1179226" y="0"/>
            <a:ext cx="9833548" cy="781571"/>
          </a:xfrm>
        </p:spPr>
        <p:txBody>
          <a:bodyPr anchor="b">
            <a:normAutofit fontScale="90000"/>
          </a:bodyPr>
          <a:lstStyle/>
          <a:p>
            <a:pPr algn="ctr"/>
            <a:r>
              <a:rPr lang="en-US" sz="2800" b="1" dirty="0">
                <a:solidFill>
                  <a:schemeClr val="tx2"/>
                </a:solidFill>
                <a:latin typeface="Arial" panose="020B0604020202020204" pitchFamily="34" charset="0"/>
                <a:cs typeface="Arial" panose="020B0604020202020204" pitchFamily="34" charset="0"/>
              </a:rPr>
              <a:t>Importance Of Communication in Professional Practice</a:t>
            </a:r>
            <a:br>
              <a:rPr lang="en-US" sz="2800" b="1" dirty="0">
                <a:solidFill>
                  <a:schemeClr val="tx2"/>
                </a:solidFill>
                <a:latin typeface="Arial" panose="020B0604020202020204" pitchFamily="34" charset="0"/>
                <a:cs typeface="Arial" panose="020B0604020202020204" pitchFamily="34" charset="0"/>
              </a:rPr>
            </a:br>
            <a:endParaRPr lang="en-US" sz="2800" b="1" dirty="0">
              <a:solidFill>
                <a:schemeClr val="tx2"/>
              </a:solidFill>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6"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D0CB1DE-2793-E28E-6D85-A23A5511A09C}"/>
              </a:ext>
            </a:extLst>
          </p:cNvPr>
          <p:cNvSpPr>
            <a:spLocks noGrp="1"/>
          </p:cNvSpPr>
          <p:nvPr>
            <p:ph idx="1"/>
          </p:nvPr>
        </p:nvSpPr>
        <p:spPr>
          <a:xfrm>
            <a:off x="97158" y="427290"/>
            <a:ext cx="12191695" cy="5157665"/>
          </a:xfrm>
        </p:spPr>
        <p:txBody>
          <a:bodyPr>
            <a:noAutofit/>
          </a:bodyPr>
          <a:lstStyle/>
          <a:p>
            <a:pPr marL="0" indent="0">
              <a:buNone/>
            </a:pPr>
            <a:r>
              <a:rPr lang="en-US" sz="1200" dirty="0">
                <a:solidFill>
                  <a:schemeClr val="tx2"/>
                </a:solidFill>
                <a:latin typeface="Arial" panose="020B0604020202020204" pitchFamily="34" charset="0"/>
                <a:cs typeface="Arial" panose="020B0604020202020204" pitchFamily="34" charset="0"/>
              </a:rPr>
              <a:t>Barrette(2024), states that Communication is essential in health and social care as it helps provide care more quickly and efficiently. Furthermore, it also helps patient feel respected and valued. In addition, clear communication reduces misunderstanding and improves teamwork among health and social care staff.</a:t>
            </a:r>
          </a:p>
          <a:p>
            <a:pPr>
              <a:buFont typeface="Wingdings" pitchFamily="2" charset="2"/>
              <a:buChar char="v"/>
            </a:pPr>
            <a:r>
              <a:rPr lang="en-GB" sz="1200" b="1" dirty="0">
                <a:solidFill>
                  <a:schemeClr val="tx2"/>
                </a:solidFill>
                <a:latin typeface="Arial" panose="020B0604020202020204" pitchFamily="34" charset="0"/>
                <a:cs typeface="Arial" panose="020B0604020202020204" pitchFamily="34" charset="0"/>
              </a:rPr>
              <a:t>How it support</a:t>
            </a:r>
          </a:p>
          <a:p>
            <a:r>
              <a:rPr lang="en-GB" sz="1200" b="1" dirty="0">
                <a:solidFill>
                  <a:schemeClr val="tx2"/>
                </a:solidFill>
                <a:latin typeface="Arial" panose="020B0604020202020204" pitchFamily="34" charset="0"/>
                <a:cs typeface="Arial" panose="020B0604020202020204" pitchFamily="34" charset="0"/>
              </a:rPr>
              <a:t>Safe and effective care- </a:t>
            </a:r>
            <a:r>
              <a:rPr lang="en-GB" sz="1200" dirty="0">
                <a:solidFill>
                  <a:schemeClr val="tx2"/>
                </a:solidFill>
                <a:latin typeface="Arial" panose="020B0604020202020204" pitchFamily="34" charset="0"/>
                <a:cs typeface="Arial" panose="020B0604020202020204" pitchFamily="34" charset="0"/>
              </a:rPr>
              <a:t>Good communication in health and social care helps build positive relationships between patients and care workers, it also help care workers to understand patients needs and wishes in-order to provide safe and effective care. Good communication also reduces misunderstanding and mistakes, which helps keep patients safe</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Good quality outcomes- </a:t>
            </a:r>
            <a:r>
              <a:rPr lang="en-GB" sz="1200" dirty="0">
                <a:solidFill>
                  <a:schemeClr val="tx2"/>
                </a:solidFill>
                <a:latin typeface="Arial" panose="020B0604020202020204" pitchFamily="34" charset="0"/>
                <a:cs typeface="Arial" panose="020B0604020202020204" pitchFamily="34" charset="0"/>
              </a:rPr>
              <a:t>Effective communication helps health and social care workers to provide care based on patient’s needs and choices, when workers communicate well patient feel listened to, understood, and involved in decisions about their care. In addition, this helps build trust and allows the worker to give care that meets patient’s needs and requirements</a:t>
            </a:r>
            <a:r>
              <a:rPr lang="en-GB" sz="1200" b="1" dirty="0">
                <a:solidFill>
                  <a:schemeClr val="tx2"/>
                </a:solidFill>
                <a:latin typeface="Arial" panose="020B0604020202020204" pitchFamily="34" charset="0"/>
                <a:cs typeface="Arial" panose="020B0604020202020204" pitchFamily="34" charset="0"/>
              </a:rPr>
              <a:t>(Barrette,2024).</a:t>
            </a:r>
          </a:p>
          <a:p>
            <a:pPr>
              <a:buFont typeface="Wingdings" pitchFamily="2" charset="2"/>
              <a:buChar char="v"/>
            </a:pPr>
            <a:r>
              <a:rPr lang="en-GB" sz="1200" b="1" dirty="0">
                <a:solidFill>
                  <a:schemeClr val="tx2"/>
                </a:solidFill>
                <a:latin typeface="Arial" panose="020B0604020202020204" pitchFamily="34" charset="0"/>
                <a:cs typeface="Arial" panose="020B0604020202020204" pitchFamily="34" charset="0"/>
              </a:rPr>
              <a:t>How it benefits </a:t>
            </a:r>
          </a:p>
          <a:p>
            <a:r>
              <a:rPr lang="en-GB" sz="1200" b="1" dirty="0">
                <a:solidFill>
                  <a:schemeClr val="tx2"/>
                </a:solidFill>
                <a:latin typeface="Arial" panose="020B0604020202020204" pitchFamily="34" charset="0"/>
                <a:cs typeface="Arial" panose="020B0604020202020204" pitchFamily="34" charset="0"/>
              </a:rPr>
              <a:t>Service users/ Patients</a:t>
            </a:r>
            <a:r>
              <a:rPr lang="en-GB" sz="1200" dirty="0">
                <a:solidFill>
                  <a:schemeClr val="tx2"/>
                </a:solidFill>
                <a:latin typeface="Arial" panose="020B0604020202020204" pitchFamily="34" charset="0"/>
                <a:cs typeface="Arial" panose="020B0604020202020204" pitchFamily="34" charset="0"/>
              </a:rPr>
              <a:t>- Patients receiving health and social care are often really stressed and worried about their health and what might happen in the future, health and social care worker has a responsibility to help them feel calm and comfortable. Good communication can reduce their fear and anxiety, when patients feel supported, valued and involved in their care , they are more confident and may recover more quickly because they feel they  have a control over their lives</a:t>
            </a:r>
          </a:p>
          <a:p>
            <a:r>
              <a:rPr lang="en-GB" sz="1200" dirty="0">
                <a:solidFill>
                  <a:schemeClr val="tx2"/>
                </a:solidFill>
                <a:latin typeface="Arial" panose="020B0604020202020204" pitchFamily="34" charset="0"/>
                <a:cs typeface="Arial" panose="020B0604020202020204" pitchFamily="34" charset="0"/>
              </a:rPr>
              <a:t>Effective communication helps build trust and positive relationships between the person who is receiving the care and the person providing care, good communication also encourages patient to follow their treatment plan, which can lead to better health and well- being</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Staff-colleagues-</a:t>
            </a:r>
            <a:r>
              <a:rPr lang="en-GB" sz="1200" dirty="0">
                <a:solidFill>
                  <a:schemeClr val="tx2"/>
                </a:solidFill>
                <a:latin typeface="Arial" panose="020B0604020202020204" pitchFamily="34" charset="0"/>
                <a:cs typeface="Arial" panose="020B0604020202020204" pitchFamily="34" charset="0"/>
              </a:rPr>
              <a:t> Good communication is important not only between health and social care workers and the service user, but also among staff members</a:t>
            </a:r>
          </a:p>
          <a:p>
            <a:r>
              <a:rPr lang="en-GB" sz="1200" dirty="0">
                <a:solidFill>
                  <a:schemeClr val="tx2"/>
                </a:solidFill>
                <a:latin typeface="Arial" panose="020B0604020202020204" pitchFamily="34" charset="0"/>
                <a:cs typeface="Arial" panose="020B0604020202020204" pitchFamily="34" charset="0"/>
              </a:rPr>
              <a:t>Good communication helps health and social care workers to share important information about service users accurately </a:t>
            </a:r>
          </a:p>
          <a:p>
            <a:r>
              <a:rPr lang="en-GB" sz="1200" dirty="0">
                <a:solidFill>
                  <a:schemeClr val="tx2"/>
                </a:solidFill>
                <a:latin typeface="Arial" panose="020B0604020202020204" pitchFamily="34" charset="0"/>
                <a:cs typeface="Arial" panose="020B0604020202020204" pitchFamily="34" charset="0"/>
              </a:rPr>
              <a:t>it supports teamwork and cooperation among colleagues </a:t>
            </a:r>
          </a:p>
          <a:p>
            <a:r>
              <a:rPr lang="en-GB" sz="1200" dirty="0">
                <a:solidFill>
                  <a:schemeClr val="tx2"/>
                </a:solidFill>
                <a:latin typeface="Arial" panose="020B0604020202020204" pitchFamily="34" charset="0"/>
                <a:cs typeface="Arial" panose="020B0604020202020204" pitchFamily="34" charset="0"/>
              </a:rPr>
              <a:t>It helps staff making better decisions together </a:t>
            </a:r>
          </a:p>
          <a:p>
            <a:r>
              <a:rPr lang="en-GB" sz="1200" dirty="0">
                <a:solidFill>
                  <a:schemeClr val="tx2"/>
                </a:solidFill>
                <a:latin typeface="Arial" panose="020B0604020202020204" pitchFamily="34" charset="0"/>
                <a:cs typeface="Arial" panose="020B0604020202020204" pitchFamily="34" charset="0"/>
              </a:rPr>
              <a:t>Good communication ensures everyone work towards the same goal of providing safe and high -quality care </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The organisation -</a:t>
            </a:r>
            <a:r>
              <a:rPr lang="en-GB" sz="1200" dirty="0">
                <a:solidFill>
                  <a:schemeClr val="tx2"/>
                </a:solidFill>
                <a:latin typeface="Arial" panose="020B0604020202020204" pitchFamily="34" charset="0"/>
                <a:cs typeface="Arial" panose="020B0604020202020204" pitchFamily="34" charset="0"/>
              </a:rPr>
              <a:t>The care Quality Commission (CQC)  checks the quality of health and social care services in England.</a:t>
            </a:r>
          </a:p>
          <a:p>
            <a:r>
              <a:rPr lang="en-GB" sz="1200" dirty="0">
                <a:solidFill>
                  <a:schemeClr val="tx2"/>
                </a:solidFill>
                <a:latin typeface="Arial" panose="020B0604020202020204" pitchFamily="34" charset="0"/>
                <a:cs typeface="Arial" panose="020B0604020202020204" pitchFamily="34" charset="0"/>
              </a:rPr>
              <a:t>Good communication helps organisations meet the CQC standards by ensuring staff work together effectively and provide respectful, safe and person -centred care </a:t>
            </a:r>
          </a:p>
          <a:p>
            <a:r>
              <a:rPr lang="en-GB" sz="1200" dirty="0">
                <a:solidFill>
                  <a:schemeClr val="tx2"/>
                </a:solidFill>
                <a:latin typeface="Arial" panose="020B0604020202020204" pitchFamily="34" charset="0"/>
                <a:cs typeface="Arial" panose="020B0604020202020204" pitchFamily="34" charset="0"/>
              </a:rPr>
              <a:t>This improves the organisation’s reputation, reduce the risk of complaints, support legal and professional compliance, and helps maintain high quality service</a:t>
            </a:r>
            <a:r>
              <a:rPr lang="en-GB" sz="1200" b="1" dirty="0">
                <a:solidFill>
                  <a:schemeClr val="tx2"/>
                </a:solidFill>
                <a:latin typeface="Arial" panose="020B0604020202020204" pitchFamily="34" charset="0"/>
                <a:cs typeface="Arial" panose="020B0604020202020204" pitchFamily="34" charset="0"/>
              </a:rPr>
              <a:t>(IOMH, 2025).</a:t>
            </a:r>
          </a:p>
          <a:p>
            <a:pPr marL="0" indent="0">
              <a:buNone/>
            </a:pPr>
            <a:r>
              <a:rPr lang="en-GB" sz="1200" dirty="0">
                <a:solidFill>
                  <a:schemeClr val="tx2"/>
                </a:solidFill>
                <a:latin typeface="Arial" panose="020B0604020202020204" pitchFamily="34" charset="0"/>
                <a:cs typeface="Arial" panose="020B0604020202020204" pitchFamily="34" charset="0"/>
              </a:rPr>
              <a:t>Poor communication between health professionals and patients can cause misunderstandings, leading to incorrect diagnose and inappropriate treatment. Furthermore, in some cases poor communication between healthcare professionals and patient can sometimes lead to serious or life-threatening he</a:t>
            </a:r>
            <a:r>
              <a:rPr lang="en-US" sz="1200" dirty="0" err="1">
                <a:solidFill>
                  <a:schemeClr val="tx2"/>
                </a:solidFill>
                <a:latin typeface="Arial" panose="020B0604020202020204" pitchFamily="34" charset="0"/>
                <a:cs typeface="Arial" panose="020B0604020202020204" pitchFamily="34" charset="0"/>
              </a:rPr>
              <a:t>alth</a:t>
            </a:r>
            <a:r>
              <a:rPr lang="en-US" sz="1200" dirty="0">
                <a:solidFill>
                  <a:schemeClr val="tx2"/>
                </a:solidFill>
                <a:latin typeface="Arial" panose="020B0604020202020204" pitchFamily="34" charset="0"/>
                <a:cs typeface="Arial" panose="020B0604020202020204" pitchFamily="34" charset="0"/>
              </a:rPr>
              <a:t> problems</a:t>
            </a:r>
            <a:r>
              <a:rPr lang="en-US" sz="1200" b="1" dirty="0">
                <a:solidFill>
                  <a:schemeClr val="tx2"/>
                </a:solidFill>
                <a:latin typeface="Arial" panose="020B0604020202020204" pitchFamily="34" charset="0"/>
                <a:cs typeface="Arial" panose="020B0604020202020204" pitchFamily="34" charset="0"/>
              </a:rPr>
              <a:t>(</a:t>
            </a:r>
            <a:r>
              <a:rPr lang="en-GB" sz="1200" b="1" dirty="0">
                <a:solidFill>
                  <a:schemeClr val="tx2"/>
                </a:solidFill>
              </a:rPr>
              <a:t>Howick et al,2024). </a:t>
            </a:r>
            <a:r>
              <a:rPr lang="en-GB" sz="1200" dirty="0">
                <a:solidFill>
                  <a:schemeClr val="tx2"/>
                </a:solidFill>
              </a:rPr>
              <a:t>For example, at </a:t>
            </a:r>
            <a:r>
              <a:rPr lang="en-US" sz="1200" dirty="0">
                <a:solidFill>
                  <a:schemeClr val="tx2"/>
                </a:solidFill>
                <a:latin typeface="Arial" panose="020B0604020202020204" pitchFamily="34" charset="0"/>
                <a:cs typeface="Arial" panose="020B0604020202020204" pitchFamily="34" charset="0"/>
              </a:rPr>
              <a:t>my work a customer’s order was not being fulfilled because of poor communication.</a:t>
            </a:r>
            <a:endParaRPr lang="en-GB" sz="12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48504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D14F-FE0D-7269-C380-DFEFB40F9685}"/>
              </a:ext>
            </a:extLst>
          </p:cNvPr>
          <p:cNvSpPr>
            <a:spLocks noGrp="1"/>
          </p:cNvSpPr>
          <p:nvPr>
            <p:ph type="title"/>
          </p:nvPr>
        </p:nvSpPr>
        <p:spPr>
          <a:xfrm>
            <a:off x="1136397" y="85458"/>
            <a:ext cx="9688296" cy="247828"/>
          </a:xfrm>
        </p:spPr>
        <p:txBody>
          <a:bodyPr anchor="b">
            <a:normAutofit fontScale="90000"/>
          </a:bodyPr>
          <a:lstStyle/>
          <a:p>
            <a:r>
              <a:rPr lang="en-US" sz="2400" b="1" dirty="0">
                <a:latin typeface="Arial" panose="020B0604020202020204" pitchFamily="34" charset="0"/>
                <a:cs typeface="Arial" panose="020B0604020202020204" pitchFamily="34" charset="0"/>
              </a:rPr>
              <a:t>Model  or Framework linked to Communication skills</a:t>
            </a:r>
          </a:p>
        </p:txBody>
      </p:sp>
      <p:sp>
        <p:nvSpPr>
          <p:cNvPr id="3" name="Content Placeholder 2">
            <a:extLst>
              <a:ext uri="{FF2B5EF4-FFF2-40B4-BE49-F238E27FC236}">
                <a16:creationId xmlns:a16="http://schemas.microsoft.com/office/drawing/2014/main" id="{74526FD7-A1DF-CC5C-9EF6-F996F55AF9A7}"/>
              </a:ext>
            </a:extLst>
          </p:cNvPr>
          <p:cNvSpPr>
            <a:spLocks noGrp="1"/>
          </p:cNvSpPr>
          <p:nvPr>
            <p:ph idx="1"/>
          </p:nvPr>
        </p:nvSpPr>
        <p:spPr>
          <a:xfrm>
            <a:off x="128187" y="333286"/>
            <a:ext cx="12063811" cy="6439256"/>
          </a:xfrm>
        </p:spPr>
        <p:txBody>
          <a:bodyPr anchor="t">
            <a:noAutofit/>
          </a:bodyPr>
          <a:lstStyle/>
          <a:p>
            <a:r>
              <a:rPr lang="en-GB" sz="1400" dirty="0">
                <a:latin typeface="Arial" panose="020B0604020202020204" pitchFamily="34" charset="0"/>
                <a:cs typeface="Arial" panose="020B0604020202020204" pitchFamily="34" charset="0"/>
              </a:rPr>
              <a:t>According to the Agency for Healthcare Research and Quality (AHRQ) (2019), </a:t>
            </a:r>
            <a:r>
              <a:rPr lang="en-GB" sz="1400" dirty="0"/>
              <a:t>SBAR is a simple and structured way of communicating that helps people share information clearly and accurately. Furthermore, it has four key stages such as situation, background, assessment and recommendation which helps health and social worker  to provide clear and relevant information. This makes communication more effective, reduces the need to repeat information, and lower the risk of mistakes.</a:t>
            </a:r>
          </a:p>
          <a:p>
            <a:pPr>
              <a:buFont typeface="Wingdings" pitchFamily="2" charset="2"/>
              <a:buChar char="v"/>
            </a:pPr>
            <a:r>
              <a:rPr lang="en-GB" sz="1400" b="1" dirty="0"/>
              <a:t>Key stages</a:t>
            </a:r>
          </a:p>
          <a:p>
            <a:r>
              <a:rPr lang="en-GB" sz="1400" b="1" dirty="0"/>
              <a:t>Situation - </a:t>
            </a:r>
            <a:r>
              <a:rPr lang="en-GB" sz="1400" dirty="0"/>
              <a:t>This part of SBAR explains what is happening with the patient at that moment </a:t>
            </a:r>
          </a:p>
          <a:p>
            <a:r>
              <a:rPr lang="en-GB" sz="1400" dirty="0"/>
              <a:t>It begins by introducing the person who is giving the information, followed by basic details about the patient such as age, gender</a:t>
            </a:r>
          </a:p>
          <a:p>
            <a:r>
              <a:rPr lang="en-GB" sz="1400" dirty="0"/>
              <a:t>It then provides a short and clear explanation about the patient’s current problem or condition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br>
              <a:rPr lang="en-GB" sz="1400" b="1" dirty="0"/>
            </a:br>
            <a:endParaRPr lang="en-GB" sz="1400" b="1" dirty="0"/>
          </a:p>
          <a:p>
            <a:r>
              <a:rPr lang="en-GB" sz="1400" b="1" dirty="0"/>
              <a:t>Background</a:t>
            </a:r>
            <a:r>
              <a:rPr lang="en-GB" sz="1400" dirty="0"/>
              <a:t> - This section provide essential information about patient’s health</a:t>
            </a:r>
          </a:p>
          <a:p>
            <a:r>
              <a:rPr lang="en-GB" sz="1400" dirty="0"/>
              <a:t>It includes their medical history, current situation, signs and symptoms, any treatments or medication they have received and result of the tests such as blood test or scans</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endParaRPr lang="en-GB" sz="1400" b="1" dirty="0"/>
          </a:p>
          <a:p>
            <a:r>
              <a:rPr lang="en-GB" sz="1400" b="1" dirty="0"/>
              <a:t>Assessment -</a:t>
            </a:r>
            <a:r>
              <a:rPr lang="en-GB" sz="1400" dirty="0"/>
              <a:t> This section explains what the healthcare worker believes patient’s problem is after checking  their symptoms, observation, medical history, treatment history and test results also important information, such as vital signs, to help understand patient condition and what care is need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p>
          <a:p>
            <a:r>
              <a:rPr lang="en-GB" sz="1400" b="1" dirty="0">
                <a:latin typeface="Arial" panose="020B0604020202020204" pitchFamily="34" charset="0"/>
                <a:cs typeface="Arial" panose="020B0604020202020204" pitchFamily="34" charset="0"/>
              </a:rPr>
              <a:t>Recommendation-</a:t>
            </a:r>
            <a:r>
              <a:rPr lang="en-GB" sz="1400" dirty="0"/>
              <a:t>This section suggests what actions should be taken next after understanding patient’s condition. </a:t>
            </a:r>
          </a:p>
          <a:p>
            <a:r>
              <a:rPr lang="en-GB" sz="1400" dirty="0"/>
              <a:t>It clearly states what treatment or help the patient need.</a:t>
            </a:r>
          </a:p>
          <a:p>
            <a:r>
              <a:rPr lang="en-GB" sz="1400" dirty="0"/>
              <a:t>This information gets repeated back again to make sure everyone understands correctly and avoid mistakes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br>
              <a:rPr lang="en-GB" sz="1400" dirty="0"/>
            </a:br>
            <a:endParaRPr lang="en-GB" sz="1400" dirty="0"/>
          </a:p>
          <a:p>
            <a:r>
              <a:rPr lang="en-GB" sz="1400" dirty="0"/>
              <a:t>SBAR is a useful way to communicate, especially in urgent situation when a patient’s condition is critical and quick action needs to be taken. Furthermore, it also helps staff share clear information with healthcare professionals who are not part of the main care team, such as specialist doctor, social care worker or mental health professionals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p>
          <a:p>
            <a:pPr marL="0" indent="0">
              <a:buNone/>
            </a:pPr>
            <a:endParaRPr lang="en-GB" sz="1400" dirty="0"/>
          </a:p>
          <a:p>
            <a:endParaRPr lang="en-US" sz="14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857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218FB0-792B-F1BA-6033-911BEAAF3E7F}"/>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Applying communication in practice</a:t>
            </a:r>
            <a:br>
              <a:rPr lang="en-GB">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CD41EBA-069A-13CC-85B0-7E813C3808FA}"/>
              </a:ext>
            </a:extLst>
          </p:cNvPr>
          <p:cNvSpPr>
            <a:spLocks noGrp="1"/>
          </p:cNvSpPr>
          <p:nvPr>
            <p:ph idx="1"/>
          </p:nvPr>
        </p:nvSpPr>
        <p:spPr>
          <a:xfrm>
            <a:off x="838200" y="1825625"/>
            <a:ext cx="10515600" cy="4351338"/>
          </a:xfrm>
        </p:spPr>
        <p:txBody>
          <a:bodyPr>
            <a:normAutofit/>
          </a:bodyPr>
          <a:lstStyle/>
          <a:p>
            <a:pPr>
              <a:buFont typeface="Wingdings" pitchFamily="2" charset="2"/>
              <a:buChar char="v"/>
            </a:pPr>
            <a:r>
              <a:rPr lang="en-GB" sz="1100" b="1">
                <a:latin typeface="Arial" panose="020B0604020202020204" pitchFamily="34" charset="0"/>
                <a:cs typeface="Arial" panose="020B0604020202020204" pitchFamily="34" charset="0"/>
              </a:rPr>
              <a:t>Role- </a:t>
            </a:r>
            <a:r>
              <a:rPr lang="en-GB" sz="1100">
                <a:latin typeface="Arial" panose="020B0604020202020204" pitchFamily="34" charset="0"/>
                <a:cs typeface="Arial" panose="020B0604020202020204" pitchFamily="34" charset="0"/>
              </a:rPr>
              <a:t>Nursing Assistant </a:t>
            </a:r>
          </a:p>
          <a:p>
            <a:pPr>
              <a:buFont typeface="Wingdings" pitchFamily="2" charset="2"/>
              <a:buChar char="v"/>
            </a:pPr>
            <a:r>
              <a:rPr lang="en-GB" sz="1100" b="1">
                <a:latin typeface="Arial" panose="020B0604020202020204" pitchFamily="34" charset="0"/>
                <a:cs typeface="Arial" panose="020B0604020202020204" pitchFamily="34" charset="0"/>
              </a:rPr>
              <a:t>Setting- </a:t>
            </a:r>
            <a:r>
              <a:rPr lang="en-GB" sz="1100">
                <a:latin typeface="Arial" panose="020B0604020202020204" pitchFamily="34" charset="0"/>
                <a:cs typeface="Arial" panose="020B0604020202020204" pitchFamily="34" charset="0"/>
              </a:rPr>
              <a:t>Hospital ward</a:t>
            </a:r>
          </a:p>
          <a:p>
            <a:pPr>
              <a:buFont typeface="Wingdings" pitchFamily="2" charset="2"/>
              <a:buChar char="v"/>
            </a:pPr>
            <a:r>
              <a:rPr lang="en-GB" sz="1100" b="1">
                <a:latin typeface="Arial" panose="020B0604020202020204" pitchFamily="34" charset="0"/>
                <a:cs typeface="Arial" panose="020B0604020202020204" pitchFamily="34" charset="0"/>
              </a:rPr>
              <a:t>Situation- </a:t>
            </a:r>
            <a:r>
              <a:rPr lang="en-GB" sz="1100">
                <a:latin typeface="Arial" panose="020B0604020202020204" pitchFamily="34" charset="0"/>
                <a:cs typeface="Arial" panose="020B0604020202020204" pitchFamily="34" charset="0"/>
              </a:rPr>
              <a:t>A patient is nervous about receiving new medication because they don't understand why they need it</a:t>
            </a:r>
          </a:p>
          <a:p>
            <a:r>
              <a:rPr lang="en-GB" sz="1100" b="1">
                <a:latin typeface="Arial" panose="020B0604020202020204" pitchFamily="34" charset="0"/>
                <a:cs typeface="Arial" panose="020B0604020202020204" pitchFamily="34" charset="0"/>
              </a:rPr>
              <a:t>How would I use this skill</a:t>
            </a:r>
          </a:p>
          <a:p>
            <a:r>
              <a:rPr lang="en-GB" sz="1100">
                <a:latin typeface="Arial" panose="020B0604020202020204" pitchFamily="34" charset="0"/>
                <a:cs typeface="Arial" panose="020B0604020202020204" pitchFamily="34" charset="0"/>
              </a:rPr>
              <a:t>I will introduce myself and explain my role </a:t>
            </a:r>
          </a:p>
          <a:p>
            <a:r>
              <a:rPr lang="en-GB" sz="1100">
                <a:latin typeface="Arial" panose="020B0604020202020204" pitchFamily="34" charset="0"/>
                <a:cs typeface="Arial" panose="020B0604020202020204" pitchFamily="34" charset="0"/>
              </a:rPr>
              <a:t>I will try to use clear and simple language, and speak at a speed that the patient can understand </a:t>
            </a:r>
          </a:p>
          <a:p>
            <a:r>
              <a:rPr lang="en-GB" sz="1100">
                <a:latin typeface="Arial" panose="020B0604020202020204" pitchFamily="34" charset="0"/>
                <a:cs typeface="Arial" panose="020B0604020202020204" pitchFamily="34" charset="0"/>
              </a:rPr>
              <a:t>I will listen carefully and give my full attention to understand patient’s concern </a:t>
            </a:r>
          </a:p>
          <a:p>
            <a:r>
              <a:rPr lang="en-GB" sz="1100">
                <a:latin typeface="Arial" panose="020B0604020202020204" pitchFamily="34" charset="0"/>
                <a:cs typeface="Arial" panose="020B0604020202020204" pitchFamily="34" charset="0"/>
              </a:rPr>
              <a:t>I would use SBAR communication model to report about patient’s concern and current situation to registered nurse for safe and effective and person -centred care </a:t>
            </a:r>
          </a:p>
          <a:p>
            <a:r>
              <a:rPr lang="en-GB" sz="1100" b="1">
                <a:latin typeface="Arial" panose="020B0604020202020204" pitchFamily="34" charset="0"/>
                <a:cs typeface="Arial" panose="020B0604020202020204" pitchFamily="34" charset="0"/>
              </a:rPr>
              <a:t>Impact on care</a:t>
            </a:r>
          </a:p>
          <a:p>
            <a:r>
              <a:rPr lang="en-GB" sz="1100">
                <a:latin typeface="Arial" panose="020B0604020202020204" pitchFamily="34" charset="0"/>
                <a:cs typeface="Arial" panose="020B0604020202020204" pitchFamily="34" charset="0"/>
              </a:rPr>
              <a:t>Patients feel respected, supported and valued</a:t>
            </a:r>
          </a:p>
          <a:p>
            <a:r>
              <a:rPr lang="en-GB" sz="1100">
                <a:latin typeface="Arial" panose="020B0604020202020204" pitchFamily="34" charset="0"/>
                <a:cs typeface="Arial" panose="020B0604020202020204" pitchFamily="34" charset="0"/>
              </a:rPr>
              <a:t>It will ease their anxiety and fear </a:t>
            </a:r>
          </a:p>
          <a:p>
            <a:r>
              <a:rPr lang="en-GB" sz="1100">
                <a:latin typeface="Arial" panose="020B0604020202020204" pitchFamily="34" charset="0"/>
                <a:cs typeface="Arial" panose="020B0604020202020204" pitchFamily="34" charset="0"/>
              </a:rPr>
              <a:t>patients will be encouraged to follow their treatment plan</a:t>
            </a:r>
          </a:p>
          <a:p>
            <a:r>
              <a:rPr lang="en-GB" sz="1100">
                <a:latin typeface="Arial" panose="020B0604020202020204" pitchFamily="34" charset="0"/>
                <a:cs typeface="Arial" panose="020B0604020202020204" pitchFamily="34" charset="0"/>
              </a:rPr>
              <a:t>SBAR framework will ensure important information about patient is not missed and it will contribute to safe and high- quality patient care</a:t>
            </a:r>
          </a:p>
          <a:p>
            <a:pPr marL="0" indent="0">
              <a:buNone/>
            </a:pPr>
            <a:br>
              <a:rPr lang="en-GB" sz="1100">
                <a:latin typeface="Arial" panose="020B0604020202020204" pitchFamily="34" charset="0"/>
                <a:cs typeface="Arial" panose="020B0604020202020204" pitchFamily="34" charset="0"/>
              </a:rPr>
            </a:br>
            <a:br>
              <a:rPr lang="en-GB" sz="1100">
                <a:latin typeface="Arial" panose="020B0604020202020204" pitchFamily="34" charset="0"/>
                <a:cs typeface="Arial" panose="020B0604020202020204" pitchFamily="34" charset="0"/>
              </a:rPr>
            </a:b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0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F857A2-9A40-7589-46BB-064E0E11778C}"/>
              </a:ext>
            </a:extLst>
          </p:cNvPr>
          <p:cNvSpPr>
            <a:spLocks noGrp="1"/>
          </p:cNvSpPr>
          <p:nvPr>
            <p:ph type="title"/>
          </p:nvPr>
        </p:nvSpPr>
        <p:spPr>
          <a:xfrm>
            <a:off x="686834" y="1153572"/>
            <a:ext cx="3200400" cy="4461163"/>
          </a:xfrm>
        </p:spPr>
        <p:txBody>
          <a:bodyPr>
            <a:normAutofit/>
          </a:bodyPr>
          <a:lstStyle/>
          <a:p>
            <a:r>
              <a:rPr lang="en-GB" sz="3100" b="1">
                <a:solidFill>
                  <a:srgbClr val="FFFFFF"/>
                </a:solidFill>
                <a:latin typeface="Arial" panose="020B0604020202020204" pitchFamily="34" charset="0"/>
                <a:cs typeface="Arial" panose="020B0604020202020204" pitchFamily="34" charset="0"/>
              </a:rPr>
              <a:t>How does communication skill support my future career</a:t>
            </a:r>
            <a:br>
              <a:rPr lang="en-GB" sz="3100">
                <a:solidFill>
                  <a:srgbClr val="FFFFFF"/>
                </a:solidFill>
                <a:latin typeface="Arial" panose="020B0604020202020204" pitchFamily="34" charset="0"/>
                <a:cs typeface="Arial" panose="020B0604020202020204" pitchFamily="34" charset="0"/>
              </a:rPr>
            </a:br>
            <a:endParaRPr lang="en-US" sz="31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A5D592-B88C-1FB1-ECBC-8D151137F356}"/>
              </a:ext>
            </a:extLst>
          </p:cNvPr>
          <p:cNvSpPr>
            <a:spLocks noGrp="1"/>
          </p:cNvSpPr>
          <p:nvPr>
            <p:ph idx="1"/>
          </p:nvPr>
        </p:nvSpPr>
        <p:spPr>
          <a:xfrm>
            <a:off x="4447308" y="591344"/>
            <a:ext cx="6906491" cy="5585619"/>
          </a:xfrm>
        </p:spPr>
        <p:txBody>
          <a:bodyPr anchor="ctr">
            <a:normAutofit/>
          </a:bodyPr>
          <a:lstStyle/>
          <a:p>
            <a:r>
              <a:rPr lang="en-GB" sz="1300" b="1">
                <a:latin typeface="Arial" panose="020B0604020202020204" pitchFamily="34" charset="0"/>
                <a:cs typeface="Arial" panose="020B0604020202020204" pitchFamily="34" charset="0"/>
              </a:rPr>
              <a:t>Employability-</a:t>
            </a:r>
            <a:r>
              <a:rPr lang="en-GB" sz="1300">
                <a:latin typeface="Arial" panose="020B0604020202020204" pitchFamily="34" charset="0"/>
                <a:cs typeface="Arial" panose="020B0604020202020204" pitchFamily="34" charset="0"/>
              </a:rPr>
              <a:t>  Good communication skills are  important for gaining employment as a social worker. </a:t>
            </a:r>
          </a:p>
          <a:p>
            <a:r>
              <a:rPr lang="en-GB" sz="1300">
                <a:latin typeface="Arial" panose="020B0604020202020204" pitchFamily="34" charset="0"/>
                <a:cs typeface="Arial" panose="020B0604020202020204" pitchFamily="34" charset="0"/>
              </a:rPr>
              <a:t>Employers seek candidates who can listen actively, explain critical information and discuss sensitive topic in a simple and respectful way with a wide variety of individuals, including clients, families, healthcare providers and multidisciplinary teams(</a:t>
            </a:r>
            <a:r>
              <a:rPr lang="en-GB" sz="1300" b="1"/>
              <a:t>Vitalis, 2024)</a:t>
            </a:r>
            <a:endParaRPr lang="en-GB" sz="1300">
              <a:latin typeface="Arial" panose="020B0604020202020204" pitchFamily="34" charset="0"/>
              <a:cs typeface="Arial" panose="020B0604020202020204" pitchFamily="34" charset="0"/>
            </a:endParaRPr>
          </a:p>
          <a:p>
            <a:r>
              <a:rPr lang="en-GB" sz="1300" b="1">
                <a:latin typeface="Arial" panose="020B0604020202020204" pitchFamily="34" charset="0"/>
                <a:cs typeface="Arial" panose="020B0604020202020204" pitchFamily="34" charset="0"/>
              </a:rPr>
              <a:t>Future role in health and social</a:t>
            </a:r>
          </a:p>
          <a:p>
            <a:r>
              <a:rPr lang="en-GB" sz="1300">
                <a:latin typeface="Arial" panose="020B0604020202020204" pitchFamily="34" charset="0"/>
                <a:cs typeface="Arial" panose="020B0604020202020204" pitchFamily="34" charset="0"/>
              </a:rPr>
              <a:t>. As a social worker, I will use communication to  build trust and professional relationships </a:t>
            </a:r>
          </a:p>
          <a:p>
            <a:r>
              <a:rPr lang="en-GB" sz="1300">
                <a:latin typeface="Arial" panose="020B0604020202020204" pitchFamily="34" charset="0"/>
                <a:cs typeface="Arial" panose="020B0604020202020204" pitchFamily="34" charset="0"/>
              </a:rPr>
              <a:t>I will actively listen to individual needs and their concerns and provide them with person -centred support </a:t>
            </a:r>
          </a:p>
          <a:p>
            <a:r>
              <a:rPr lang="en-GB" sz="1300">
                <a:latin typeface="Arial" panose="020B0604020202020204" pitchFamily="34" charset="0"/>
                <a:cs typeface="Arial" panose="020B0604020202020204" pitchFamily="34" charset="0"/>
              </a:rPr>
              <a:t>I will communicate with clients in clear and empathetic way to understand how they feel</a:t>
            </a:r>
          </a:p>
          <a:p>
            <a:r>
              <a:rPr lang="en-GB" sz="1300">
                <a:latin typeface="Arial" panose="020B0604020202020204" pitchFamily="34" charset="0"/>
                <a:cs typeface="Arial" panose="020B0604020202020204" pitchFamily="34" charset="0"/>
              </a:rPr>
              <a:t>Effective communication as future a social worker is essential to engage with clients, collaborating with colleagues and navigating a complex case with multidisciplinary team to ensure coordinated care</a:t>
            </a:r>
          </a:p>
          <a:p>
            <a:r>
              <a:rPr lang="en-GB" sz="1300" b="1">
                <a:latin typeface="Arial" panose="020B0604020202020204" pitchFamily="34" charset="0"/>
                <a:cs typeface="Arial" panose="020B0604020202020204" pitchFamily="34" charset="0"/>
              </a:rPr>
              <a:t>Reflection</a:t>
            </a:r>
            <a:r>
              <a:rPr lang="en-GB" sz="1300">
                <a:latin typeface="Arial" panose="020B0604020202020204" pitchFamily="34" charset="0"/>
                <a:cs typeface="Arial" panose="020B0604020202020204" pitchFamily="34" charset="0"/>
              </a:rPr>
              <a:t> </a:t>
            </a:r>
          </a:p>
          <a:p>
            <a:r>
              <a:rPr lang="en-GB" sz="1300" b="1">
                <a:latin typeface="Arial" panose="020B0604020202020204" pitchFamily="34" charset="0"/>
                <a:cs typeface="Arial" panose="020B0604020202020204" pitchFamily="34" charset="0"/>
              </a:rPr>
              <a:t>Is this a strength </a:t>
            </a:r>
          </a:p>
          <a:p>
            <a:r>
              <a:rPr lang="en-GB" sz="1300">
                <a:latin typeface="Arial" panose="020B0604020202020204" pitchFamily="34" charset="0"/>
                <a:cs typeface="Arial" panose="020B0604020202020204" pitchFamily="34" charset="0"/>
              </a:rPr>
              <a:t>Yes. I am a good listener, and respectful which helps me build positive relationships with others.</a:t>
            </a:r>
          </a:p>
          <a:p>
            <a:r>
              <a:rPr lang="en-GB" sz="1300" b="1">
                <a:latin typeface="Arial" panose="020B0604020202020204" pitchFamily="34" charset="0"/>
                <a:cs typeface="Arial" panose="020B0604020202020204" pitchFamily="34" charset="0"/>
              </a:rPr>
              <a:t>Develop further </a:t>
            </a:r>
          </a:p>
          <a:p>
            <a:r>
              <a:rPr lang="en-GB" sz="1300">
                <a:latin typeface="Arial" panose="020B0604020202020204" pitchFamily="34" charset="0"/>
                <a:cs typeface="Arial" panose="020B0604020202020204" pitchFamily="34" charset="0"/>
              </a:rPr>
              <a:t>I would like to develop my communication skills further as it will help me in handling difficult situations, conflict resolution and as a future social worker I would like to develop this skill to support individuals with different cultural backgrounds.</a:t>
            </a:r>
          </a:p>
          <a:p>
            <a:endParaRPr lang="en-US" sz="1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579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840A7-9CBE-2CAD-55E8-D78210237D70}"/>
              </a:ext>
            </a:extLst>
          </p:cNvPr>
          <p:cNvSpPr>
            <a:spLocks noGrp="1"/>
          </p:cNvSpPr>
          <p:nvPr>
            <p:ph type="title"/>
          </p:nvPr>
        </p:nvSpPr>
        <p:spPr>
          <a:xfrm>
            <a:off x="1285240" y="1050595"/>
            <a:ext cx="8074815" cy="1618489"/>
          </a:xfrm>
        </p:spPr>
        <p:txBody>
          <a:bodyPr anchor="ctr">
            <a:normAutofit/>
          </a:bodyPr>
          <a:lstStyle/>
          <a:p>
            <a:r>
              <a:rPr lang="en-US" sz="7200"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2B54C2E-6E8A-24CE-25AC-1EDF400D44E9}"/>
              </a:ext>
            </a:extLst>
          </p:cNvPr>
          <p:cNvSpPr>
            <a:spLocks noGrp="1"/>
          </p:cNvSpPr>
          <p:nvPr>
            <p:ph idx="1"/>
          </p:nvPr>
        </p:nvSpPr>
        <p:spPr>
          <a:xfrm>
            <a:off x="1285240" y="2969469"/>
            <a:ext cx="8074815" cy="2800395"/>
          </a:xfrm>
        </p:spPr>
        <p:txBody>
          <a:bodyPr anchor="t">
            <a:normAutofit/>
          </a:bodyPr>
          <a:lstStyle/>
          <a:p>
            <a:r>
              <a:rPr lang="en-US" sz="2000" dirty="0">
                <a:latin typeface="Arial" panose="020B0604020202020204" pitchFamily="34" charset="0"/>
                <a:cs typeface="Arial" panose="020B0604020202020204" pitchFamily="34" charset="0"/>
              </a:rPr>
              <a:t>Communication is  essential in health and social care. It helps build trust, supports teamwork, and improves patient safety and outcome. By using communication tool such as SBAR ensures clear and effective information sharing. As a future social worker, developing my communication skills will help me provide person-</a:t>
            </a:r>
            <a:r>
              <a:rPr lang="en-US" sz="2000">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and work confidently with service users, families and multidisciplinary teams. I will continue to improve this skill through learning, practice and reflection to become effective and compassionate social worker</a:t>
            </a:r>
          </a:p>
        </p:txBody>
      </p:sp>
    </p:spTree>
    <p:extLst>
      <p:ext uri="{BB962C8B-B14F-4D97-AF65-F5344CB8AC3E}">
        <p14:creationId xmlns:p14="http://schemas.microsoft.com/office/powerpoint/2010/main" val="4212609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3B4EF-9AA0-08FA-AD4A-2E3711A63CBC}"/>
              </a:ext>
            </a:extLst>
          </p:cNvPr>
          <p:cNvSpPr>
            <a:spLocks noGrp="1"/>
          </p:cNvSpPr>
          <p:nvPr>
            <p:ph type="title"/>
          </p:nvPr>
        </p:nvSpPr>
        <p:spPr>
          <a:xfrm>
            <a:off x="0" y="22226"/>
            <a:ext cx="11353800" cy="499068"/>
          </a:xfrm>
        </p:spPr>
        <p:txBody>
          <a:bodyPr>
            <a:normAutofit/>
          </a:bodyPr>
          <a:lstStyle/>
          <a:p>
            <a:r>
              <a:rPr lang="en-US" sz="2400" dirty="0">
                <a:latin typeface="Arial" panose="020B0604020202020204" pitchFamily="34" charset="0"/>
                <a:cs typeface="Arial" panose="020B0604020202020204" pitchFamily="34" charset="0"/>
              </a:rPr>
              <a:t>Reference</a:t>
            </a:r>
          </a:p>
        </p:txBody>
      </p:sp>
      <p:sp>
        <p:nvSpPr>
          <p:cNvPr id="5" name="AutoShape 2">
            <a:extLst>
              <a:ext uri="{FF2B5EF4-FFF2-40B4-BE49-F238E27FC236}">
                <a16:creationId xmlns:a16="http://schemas.microsoft.com/office/drawing/2014/main" id="{A7BFF397-AC0E-1B85-8076-C6217AC44DDF}"/>
              </a:ext>
            </a:extLst>
          </p:cNvPr>
          <p:cNvSpPr>
            <a:spLocks noChangeAspect="1" noChangeArrowheads="1"/>
          </p:cNvSpPr>
          <p:nvPr/>
        </p:nvSpPr>
        <p:spPr bwMode="auto">
          <a:xfrm>
            <a:off x="22860000" y="-2825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274C3EC7-21E1-17EA-7CCA-84AA2C5533AA}"/>
              </a:ext>
            </a:extLst>
          </p:cNvPr>
          <p:cNvSpPr txBox="1"/>
          <p:nvPr/>
        </p:nvSpPr>
        <p:spPr>
          <a:xfrm>
            <a:off x="68365" y="521294"/>
            <a:ext cx="11784652" cy="5509200"/>
          </a:xfrm>
          <a:prstGeom prst="rect">
            <a:avLst/>
          </a:prstGeom>
          <a:noFill/>
        </p:spPr>
        <p:txBody>
          <a:bodyPr wrap="square" rtlCol="0">
            <a:spAutoFit/>
          </a:bodyPr>
          <a:lstStyle/>
          <a:p>
            <a:pPr marL="285750" indent="-285750">
              <a:buFont typeface="Wingdings" pitchFamily="2" charset="2"/>
              <a:buChar char="Ø"/>
            </a:pPr>
            <a:r>
              <a:rPr lang="en-GB" sz="1600" dirty="0"/>
              <a:t>Agency for Healthcare Research and Quality (2019) </a:t>
            </a:r>
            <a:r>
              <a:rPr lang="en-GB" sz="1600" i="1" dirty="0"/>
              <a:t>Tool: SBAR</a:t>
            </a:r>
            <a:r>
              <a:rPr lang="en-GB" sz="1600" dirty="0"/>
              <a:t>. Available at: </a:t>
            </a:r>
            <a:r>
              <a:rPr lang="en-GB" sz="1600" dirty="0">
                <a:hlinkClick r:id="rId2"/>
              </a:rPr>
              <a:t>https://www.ahrq.gov/teamstepps-program/curriculum/communication/tools/sbar.html</a:t>
            </a:r>
            <a:r>
              <a:rPr lang="en-GB" sz="1600" dirty="0"/>
              <a:t>  (Accessed : 10th July 2026).</a:t>
            </a:r>
          </a:p>
          <a:p>
            <a:endParaRPr lang="en-GB" sz="1600" dirty="0"/>
          </a:p>
          <a:p>
            <a:pPr marL="285750" indent="-285750">
              <a:buFont typeface="Wingdings" pitchFamily="2" charset="2"/>
              <a:buChar char="Ø"/>
            </a:pPr>
            <a:r>
              <a:rPr lang="en-GB" sz="1600" dirty="0"/>
              <a:t>Barrette, C.(2024) </a:t>
            </a:r>
            <a:r>
              <a:rPr lang="en-GB" sz="1600" i="1" dirty="0"/>
              <a:t>Why is communication important in health and social care? </a:t>
            </a:r>
            <a:r>
              <a:rPr lang="en-GB" sz="1600" dirty="0"/>
              <a:t>Academy for Health &amp; Fitness. Available at: </a:t>
            </a:r>
            <a:r>
              <a:rPr lang="en-GB" sz="1600" dirty="0">
                <a:hlinkClick r:id="rId3"/>
              </a:rPr>
              <a:t>https://uk.hfonline.org/why-is-communication-important-in-health-and-social-care/</a:t>
            </a:r>
            <a:r>
              <a:rPr lang="en-GB" sz="1600" dirty="0"/>
              <a:t>  (Accessed : 10 July 2026).</a:t>
            </a:r>
          </a:p>
          <a:p>
            <a:pPr marL="285750" indent="-285750">
              <a:buFont typeface="Wingdings" pitchFamily="2" charset="2"/>
              <a:buChar char="Ø"/>
            </a:pPr>
            <a:endParaRPr lang="en-GB" sz="1600" dirty="0"/>
          </a:p>
          <a:p>
            <a:pPr marL="285750" indent="-285750">
              <a:buFont typeface="Wingdings" pitchFamily="2" charset="2"/>
              <a:buChar char="Ø"/>
            </a:pPr>
            <a:r>
              <a:rPr lang="en-GB" sz="1600" dirty="0"/>
              <a:t>Howick, J., et al.(2024) ‘How does communication affect patient safety? Protocol for a systematic review and logic model’, </a:t>
            </a:r>
            <a:r>
              <a:rPr lang="en-GB" sz="1600" i="1" dirty="0"/>
              <a:t>BMJ Open</a:t>
            </a:r>
            <a:r>
              <a:rPr lang="en-GB" sz="1600" dirty="0"/>
              <a:t>, 14(5), e085312. Available at: </a:t>
            </a:r>
            <a:r>
              <a:rPr lang="en-GB" sz="1600" dirty="0">
                <a:hlinkClick r:id="rId4"/>
              </a:rPr>
              <a:t>https://pmc.ncbi.nlm.nih.gov/articles/PMC11131125/</a:t>
            </a:r>
            <a:r>
              <a:rPr lang="en-GB" sz="1600" dirty="0"/>
              <a:t> (Accessed: 10July 2026).  </a:t>
            </a:r>
          </a:p>
          <a:p>
            <a:endParaRPr lang="en-GB" sz="1600" dirty="0"/>
          </a:p>
          <a:p>
            <a:pPr marL="285750" indent="-285750">
              <a:buFont typeface="Wingdings" pitchFamily="2" charset="2"/>
              <a:buChar char="Ø"/>
            </a:pPr>
            <a:r>
              <a:rPr lang="en-GB" sz="1600" dirty="0"/>
              <a:t>Institute of Mental Health (IOMH) (2025) </a:t>
            </a:r>
            <a:r>
              <a:rPr lang="en-GB" sz="1600" i="1" dirty="0"/>
              <a:t>The Role of Communication in Health and Social Care: Why It Matters</a:t>
            </a:r>
            <a:r>
              <a:rPr lang="en-GB" sz="1600" dirty="0"/>
              <a:t>. Available at: </a:t>
            </a:r>
            <a:r>
              <a:rPr lang="en-GB" sz="1600" dirty="0">
                <a:hlinkClick r:id="rId5"/>
              </a:rPr>
              <a:t>https://iomh.co.uk/the-role-of-communication-in-health-and-social-care-why-it-matters/</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a:t>Leahy, W.R. (2024) </a:t>
            </a:r>
            <a:r>
              <a:rPr lang="en-GB" sz="1600" i="1" dirty="0"/>
              <a:t>Communication…the Essentials</a:t>
            </a:r>
            <a:r>
              <a:rPr lang="en-GB" sz="1600" dirty="0"/>
              <a:t>. </a:t>
            </a:r>
            <a:r>
              <a:rPr lang="en-GB" sz="1600" dirty="0">
                <a:hlinkClick r:id="rId6"/>
              </a:rPr>
              <a:t>Caregiver.com</a:t>
            </a:r>
            <a:r>
              <a:rPr lang="en-GB" sz="1600" dirty="0"/>
              <a:t>. Available at: </a:t>
            </a:r>
            <a:r>
              <a:rPr lang="en-GB" sz="1600" dirty="0">
                <a:hlinkClick r:id="rId7"/>
              </a:rPr>
              <a:t>https://caregiver.com/articles/communication-essentials/</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err="1"/>
              <a:t>Toersen</a:t>
            </a:r>
            <a:r>
              <a:rPr lang="en-GB" sz="1600" dirty="0"/>
              <a:t>, N. (2026) </a:t>
            </a:r>
            <a:r>
              <a:rPr lang="en-GB" sz="1600" i="1" dirty="0"/>
              <a:t>What is effective communication in health and social care?</a:t>
            </a:r>
            <a:r>
              <a:rPr lang="en-GB" sz="1600" dirty="0"/>
              <a:t> The Access Group. Available at: </a:t>
            </a:r>
            <a:r>
              <a:rPr lang="en-GB" sz="1600" dirty="0">
                <a:hlinkClick r:id="rId8"/>
              </a:rPr>
              <a:t>https://www.theaccessgroup.com/en-gb/blog/hsc-effective-communication-health-and-social-care/</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Vitalis (2024) Top Skills Employers Look for in Qualified Social Workers Today. Available at: </a:t>
            </a:r>
            <a:r>
              <a:rPr lang="en-GB" sz="1600" dirty="0">
                <a:latin typeface="Arial" panose="020B0604020202020204" pitchFamily="34" charset="0"/>
                <a:cs typeface="Arial" panose="020B0604020202020204" pitchFamily="34" charset="0"/>
                <a:hlinkClick r:id="rId9"/>
              </a:rPr>
              <a:t>https://www.vitalissocialcare.co.uk/career-development/top-skills-employers-look-for-in-social-workers-today/</a:t>
            </a:r>
            <a:r>
              <a:rPr lang="en-GB" sz="1600" dirty="0">
                <a:latin typeface="Arial" panose="020B0604020202020204" pitchFamily="34" charset="0"/>
                <a:cs typeface="Arial" panose="020B0604020202020204" pitchFamily="34" charset="0"/>
              </a:rPr>
              <a:t> (Accessed: 10 July 2026)</a:t>
            </a:r>
          </a:p>
          <a:p>
            <a:pPr marL="285750" indent="-285750">
              <a:buFont typeface="Wingdings" pitchFamily="2" charset="2"/>
              <a:buChar char="Ø"/>
            </a:pPr>
            <a:endParaRPr lang="en-GB" sz="1600" dirty="0"/>
          </a:p>
        </p:txBody>
      </p:sp>
    </p:spTree>
    <p:extLst>
      <p:ext uri="{BB962C8B-B14F-4D97-AF65-F5344CB8AC3E}">
        <p14:creationId xmlns:p14="http://schemas.microsoft.com/office/powerpoint/2010/main" val="132759682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1152</TotalTime>
  <Words>2145</Words>
  <Application>Microsoft Macintosh PowerPoint</Application>
  <PresentationFormat>Widescreen</PresentationFormat>
  <Paragraphs>101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Myriad Pro</vt:lpstr>
      <vt:lpstr>Wingdings</vt:lpstr>
      <vt:lpstr>Office 2013 - 2022 Theme</vt:lpstr>
      <vt:lpstr>•Module Title: Professional Career Development within H&amp;SC •Module Number: LCHS 4009 (LON) •Assignment No:  ASSIGNMENT 1  </vt:lpstr>
      <vt:lpstr>Acknowledge Use of AI</vt:lpstr>
      <vt:lpstr>Introduction</vt:lpstr>
      <vt:lpstr>Chosen Skill : Communication</vt:lpstr>
      <vt:lpstr>Importance Of Communication in Professional Practice </vt:lpstr>
      <vt:lpstr>Model  or Framework linked to Communication skills</vt:lpstr>
      <vt:lpstr>Applying communication in practice </vt:lpstr>
      <vt:lpstr>How does communication skill support my future career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Rabeya Payel (2513891)</dc:creator>
  <cp:lastModifiedBy>Rabeya Payel (2513891)</cp:lastModifiedBy>
  <cp:revision>8</cp:revision>
  <dcterms:created xsi:type="dcterms:W3CDTF">2026-07-07T18:15:21Z</dcterms:created>
  <dcterms:modified xsi:type="dcterms:W3CDTF">2026-07-19T23:28:41Z</dcterms:modified>
</cp:coreProperties>
</file>