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4"/>
  </p:sldMasterIdLst>
  <p:notesMasterIdLst>
    <p:notesMasterId r:id="rId33"/>
  </p:notesMasterIdLst>
  <p:handoutMasterIdLst>
    <p:handoutMasterId r:id="rId34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5" r:id="rId12"/>
    <p:sldId id="264" r:id="rId13"/>
    <p:sldId id="263" r:id="rId14"/>
    <p:sldId id="272" r:id="rId15"/>
    <p:sldId id="266" r:id="rId16"/>
    <p:sldId id="267" r:id="rId17"/>
    <p:sldId id="268" r:id="rId18"/>
    <p:sldId id="269" r:id="rId19"/>
    <p:sldId id="270" r:id="rId20"/>
    <p:sldId id="271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</p:sldIdLst>
  <p:sldSz cx="12192000" cy="6858000"/>
  <p:notesSz cx="6858000" cy="9144000"/>
  <p:defaultTextStyle>
    <a:defPPr rtl="0">
      <a:defRPr lang="pt-pt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45C9ED-F5C6-2E86-0E07-5B234C5095ED}" v="211" dt="2022-04-27T22:52:02.868"/>
    <p1510:client id="{FB37F266-7FD4-455D-8293-C474643B3431}" v="894" dt="2022-04-27T19:54:46.3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 autoAdjust="0"/>
  </p:normalViewPr>
  <p:slideViewPr>
    <p:cSldViewPr snapToGrid="0">
      <p:cViewPr varScale="1">
        <p:scale>
          <a:sx n="112" d="100"/>
          <a:sy n="112" d="100"/>
        </p:scale>
        <p:origin x="564" y="10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5" d="100"/>
          <a:sy n="85" d="100"/>
        </p:scale>
        <p:origin x="3900" y="108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9.xml" Id="rId13" /><Relationship Type="http://schemas.openxmlformats.org/officeDocument/2006/relationships/slide" Target="slides/slide14.xml" Id="rId18" /><Relationship Type="http://schemas.openxmlformats.org/officeDocument/2006/relationships/slide" Target="slides/slide22.xml" Id="rId26" /><Relationship Type="http://schemas.openxmlformats.org/officeDocument/2006/relationships/slide" Target="slides/slide17.xml" Id="rId21" /><Relationship Type="http://schemas.openxmlformats.org/officeDocument/2006/relationships/handoutMaster" Target="handoutMasters/handoutMaster1.xml" Id="rId34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slide" Target="slides/slide13.xml" Id="rId17" /><Relationship Type="http://schemas.openxmlformats.org/officeDocument/2006/relationships/slide" Target="slides/slide21.xml" Id="rId25" /><Relationship Type="http://schemas.openxmlformats.org/officeDocument/2006/relationships/notesMaster" Target="notesMasters/notesMaster1.xml" Id="rId33" /><Relationship Type="http://schemas.openxmlformats.org/officeDocument/2006/relationships/tableStyles" Target="tableStyles.xml" Id="rId38" /><Relationship Type="http://schemas.openxmlformats.org/officeDocument/2006/relationships/customXml" Target="../customXml/item2.xml" Id="rId2" /><Relationship Type="http://schemas.openxmlformats.org/officeDocument/2006/relationships/slide" Target="slides/slide12.xml" Id="rId16" /><Relationship Type="http://schemas.openxmlformats.org/officeDocument/2006/relationships/slide" Target="slides/slide16.xml" Id="rId20" /><Relationship Type="http://schemas.openxmlformats.org/officeDocument/2006/relationships/slide" Target="slides/slide25.xml" Id="rId29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20.xml" Id="rId24" /><Relationship Type="http://schemas.openxmlformats.org/officeDocument/2006/relationships/slide" Target="slides/slide28.xml" Id="rId32" /><Relationship Type="http://schemas.openxmlformats.org/officeDocument/2006/relationships/theme" Target="theme/theme1.xml" Id="rId37" /><Relationship Type="http://schemas.microsoft.com/office/2015/10/relationships/revisionInfo" Target="revisionInfo.xml" Id="rId40" /><Relationship Type="http://schemas.openxmlformats.org/officeDocument/2006/relationships/slide" Target="slides/slide1.xml" Id="rId5" /><Relationship Type="http://schemas.openxmlformats.org/officeDocument/2006/relationships/slide" Target="slides/slide11.xml" Id="rId15" /><Relationship Type="http://schemas.openxmlformats.org/officeDocument/2006/relationships/slide" Target="slides/slide19.xml" Id="rId23" /><Relationship Type="http://schemas.openxmlformats.org/officeDocument/2006/relationships/slide" Target="slides/slide24.xml" Id="rId28" /><Relationship Type="http://schemas.openxmlformats.org/officeDocument/2006/relationships/viewProps" Target="viewProps.xml" Id="rId36" /><Relationship Type="http://schemas.openxmlformats.org/officeDocument/2006/relationships/slide" Target="slides/slide6.xml" Id="rId10" /><Relationship Type="http://schemas.openxmlformats.org/officeDocument/2006/relationships/slide" Target="slides/slide15.xml" Id="rId19" /><Relationship Type="http://schemas.openxmlformats.org/officeDocument/2006/relationships/slide" Target="slides/slide27.xml" Id="rId31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Relationship Type="http://schemas.openxmlformats.org/officeDocument/2006/relationships/slide" Target="slides/slide18.xml" Id="rId22" /><Relationship Type="http://schemas.openxmlformats.org/officeDocument/2006/relationships/slide" Target="slides/slide23.xml" Id="rId27" /><Relationship Type="http://schemas.openxmlformats.org/officeDocument/2006/relationships/slide" Target="slides/slide26.xml" Id="rId30" /><Relationship Type="http://schemas.openxmlformats.org/officeDocument/2006/relationships/presProps" Target="presProps.xml" Id="rId35" /><Relationship Type="http://schemas.openxmlformats.org/officeDocument/2006/relationships/slide" Target="slides/slide4.xml" Id="rId8" /><Relationship Type="http://schemas.openxmlformats.org/officeDocument/2006/relationships/customXml" Target="../customXml/item3.xml" Id="rId3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77D7C6-1C55-4D28-9205-B2A5ADF01DC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CA0A634-E3AA-4E6C-B5B0-0322DB93A3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Consider each employees ideas as valuable;</a:t>
          </a:r>
          <a:endParaRPr lang="en-US"/>
        </a:p>
      </dgm:t>
    </dgm:pt>
    <dgm:pt modelId="{5F6E46D5-4A8D-44E6-B577-4B4562DAD86C}" type="parTrans" cxnId="{48C08C96-D301-4520-9960-E565816700AD}">
      <dgm:prSet/>
      <dgm:spPr/>
      <dgm:t>
        <a:bodyPr/>
        <a:lstStyle/>
        <a:p>
          <a:endParaRPr lang="en-US"/>
        </a:p>
      </dgm:t>
    </dgm:pt>
    <dgm:pt modelId="{3A527B76-30CF-43FA-891D-1F34F48CBE19}" type="sibTrans" cxnId="{48C08C96-D301-4520-9960-E565816700A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FDE1641-8A08-4D7A-972F-405AEC13BD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aware of employees unspoken feelings and attitudes;</a:t>
          </a:r>
          <a:endParaRPr lang="en-US"/>
        </a:p>
      </dgm:t>
    </dgm:pt>
    <dgm:pt modelId="{702A4D73-0B7D-4641-8CB6-AE52C600FA52}" type="parTrans" cxnId="{DFBFD15F-082C-431C-A3AC-AF82FA724974}">
      <dgm:prSet/>
      <dgm:spPr/>
      <dgm:t>
        <a:bodyPr/>
        <a:lstStyle/>
        <a:p>
          <a:endParaRPr lang="en-US"/>
        </a:p>
      </dgm:t>
    </dgm:pt>
    <dgm:pt modelId="{90993716-AD41-41B4-A01C-F638F9AC201F}" type="sibTrans" cxnId="{DFBFD15F-082C-431C-A3AC-AF82FA72497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095834-68A3-4B62-8BA2-3C8108407C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Clear communication;</a:t>
          </a:r>
          <a:endParaRPr lang="en-US"/>
        </a:p>
      </dgm:t>
    </dgm:pt>
    <dgm:pt modelId="{082CDC48-5023-4F6B-ADFD-D6803ACC098B}" type="parTrans" cxnId="{1EC69F91-C2EA-4EEA-9856-31686A14829D}">
      <dgm:prSet/>
      <dgm:spPr/>
      <dgm:t>
        <a:bodyPr/>
        <a:lstStyle/>
        <a:p>
          <a:endParaRPr lang="en-US"/>
        </a:p>
      </dgm:t>
    </dgm:pt>
    <dgm:pt modelId="{165F95E1-70CC-4AA4-B133-82FCA46AEDE1}" type="sibTrans" cxnId="{1EC69F91-C2EA-4EEA-9856-31686A14829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284B364-152B-4EF9-8768-A96A0C49E2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effective team leader;</a:t>
          </a:r>
          <a:endParaRPr lang="en-US"/>
        </a:p>
      </dgm:t>
    </dgm:pt>
    <dgm:pt modelId="{1C245C4A-3CA0-46CC-8C0B-C91BED85E449}" type="parTrans" cxnId="{EAADB3D0-B53F-4A37-9F19-92B2193DC9FD}">
      <dgm:prSet/>
      <dgm:spPr/>
      <dgm:t>
        <a:bodyPr/>
        <a:lstStyle/>
        <a:p>
          <a:endParaRPr lang="en-US"/>
        </a:p>
      </dgm:t>
    </dgm:pt>
    <dgm:pt modelId="{512119B2-01AD-424E-AE67-F91106D5D5DF}" type="sibTrans" cxnId="{EAADB3D0-B53F-4A37-9F19-92B2193DC9FD}">
      <dgm:prSet/>
      <dgm:spPr/>
      <dgm:t>
        <a:bodyPr/>
        <a:lstStyle/>
        <a:p>
          <a:endParaRPr lang="en-US"/>
        </a:p>
      </dgm:t>
    </dgm:pt>
    <dgm:pt modelId="{BD3FA779-37B0-4AA1-B852-8F47CC0829DA}" type="pres">
      <dgm:prSet presAssocID="{4877D7C6-1C55-4D28-9205-B2A5ADF01DC2}" presName="root" presStyleCnt="0">
        <dgm:presLayoutVars>
          <dgm:dir/>
          <dgm:resizeHandles val="exact"/>
        </dgm:presLayoutVars>
      </dgm:prSet>
      <dgm:spPr/>
    </dgm:pt>
    <dgm:pt modelId="{923B5FDE-E971-49F1-AD2A-C503B7522C42}" type="pres">
      <dgm:prSet presAssocID="{4877D7C6-1C55-4D28-9205-B2A5ADF01DC2}" presName="container" presStyleCnt="0">
        <dgm:presLayoutVars>
          <dgm:dir/>
          <dgm:resizeHandles val="exact"/>
        </dgm:presLayoutVars>
      </dgm:prSet>
      <dgm:spPr/>
    </dgm:pt>
    <dgm:pt modelId="{DDB83812-C67F-4C9A-B40D-08C463CBFB57}" type="pres">
      <dgm:prSet presAssocID="{FCA0A634-E3AA-4E6C-B5B0-0322DB93A31E}" presName="compNode" presStyleCnt="0"/>
      <dgm:spPr/>
    </dgm:pt>
    <dgm:pt modelId="{6483852E-4D70-4788-9472-26560111D10B}" type="pres">
      <dgm:prSet presAssocID="{FCA0A634-E3AA-4E6C-B5B0-0322DB93A31E}" presName="iconBgRect" presStyleLbl="bgShp" presStyleIdx="0" presStyleCnt="4"/>
      <dgm:spPr/>
    </dgm:pt>
    <dgm:pt modelId="{6AC21CA7-9E8F-4BB4-948E-8DD26825E4BC}" type="pres">
      <dgm:prSet presAssocID="{FCA0A634-E3AA-4E6C-B5B0-0322DB93A31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54AA0C89-A27E-4AD3-A5F1-00C78A3065A9}" type="pres">
      <dgm:prSet presAssocID="{FCA0A634-E3AA-4E6C-B5B0-0322DB93A31E}" presName="spaceRect" presStyleCnt="0"/>
      <dgm:spPr/>
    </dgm:pt>
    <dgm:pt modelId="{505E943A-E39F-4628-B83C-3B9147307DFB}" type="pres">
      <dgm:prSet presAssocID="{FCA0A634-E3AA-4E6C-B5B0-0322DB93A31E}" presName="textRect" presStyleLbl="revTx" presStyleIdx="0" presStyleCnt="4">
        <dgm:presLayoutVars>
          <dgm:chMax val="1"/>
          <dgm:chPref val="1"/>
        </dgm:presLayoutVars>
      </dgm:prSet>
      <dgm:spPr/>
    </dgm:pt>
    <dgm:pt modelId="{DE72933A-9FF7-44A6-AB27-AEE5595864A3}" type="pres">
      <dgm:prSet presAssocID="{3A527B76-30CF-43FA-891D-1F34F48CBE19}" presName="sibTrans" presStyleLbl="sibTrans2D1" presStyleIdx="0" presStyleCnt="0"/>
      <dgm:spPr/>
    </dgm:pt>
    <dgm:pt modelId="{28D4BE69-E367-4CED-A1D2-7498ADEE96A3}" type="pres">
      <dgm:prSet presAssocID="{AFDE1641-8A08-4D7A-972F-405AEC13BD81}" presName="compNode" presStyleCnt="0"/>
      <dgm:spPr/>
    </dgm:pt>
    <dgm:pt modelId="{39E7474D-6259-4AB7-83F1-34C0D99E94DA}" type="pres">
      <dgm:prSet presAssocID="{AFDE1641-8A08-4D7A-972F-405AEC13BD81}" presName="iconBgRect" presStyleLbl="bgShp" presStyleIdx="1" presStyleCnt="4"/>
      <dgm:spPr/>
    </dgm:pt>
    <dgm:pt modelId="{56B4A5AE-60D6-4A7D-8410-30C0798B1354}" type="pres">
      <dgm:prSet presAssocID="{AFDE1641-8A08-4D7A-972F-405AEC13BD8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vil Face Outline"/>
        </a:ext>
      </dgm:extLst>
    </dgm:pt>
    <dgm:pt modelId="{C467DE65-9483-40EC-BC71-AB0F58781146}" type="pres">
      <dgm:prSet presAssocID="{AFDE1641-8A08-4D7A-972F-405AEC13BD81}" presName="spaceRect" presStyleCnt="0"/>
      <dgm:spPr/>
    </dgm:pt>
    <dgm:pt modelId="{FBADF992-4674-4ED9-AE36-21EAAE08765B}" type="pres">
      <dgm:prSet presAssocID="{AFDE1641-8A08-4D7A-972F-405AEC13BD81}" presName="textRect" presStyleLbl="revTx" presStyleIdx="1" presStyleCnt="4">
        <dgm:presLayoutVars>
          <dgm:chMax val="1"/>
          <dgm:chPref val="1"/>
        </dgm:presLayoutVars>
      </dgm:prSet>
      <dgm:spPr/>
    </dgm:pt>
    <dgm:pt modelId="{42A9259D-942A-49C2-97BC-216DABEB59AB}" type="pres">
      <dgm:prSet presAssocID="{90993716-AD41-41B4-A01C-F638F9AC201F}" presName="sibTrans" presStyleLbl="sibTrans2D1" presStyleIdx="0" presStyleCnt="0"/>
      <dgm:spPr/>
    </dgm:pt>
    <dgm:pt modelId="{63B88154-2AC8-4E67-95C2-B32C18FEFE61}" type="pres">
      <dgm:prSet presAssocID="{CE095834-68A3-4B62-8BA2-3C8108407CEE}" presName="compNode" presStyleCnt="0"/>
      <dgm:spPr/>
    </dgm:pt>
    <dgm:pt modelId="{4C0D4D68-72C0-48AD-8342-D3919E41296F}" type="pres">
      <dgm:prSet presAssocID="{CE095834-68A3-4B62-8BA2-3C8108407CEE}" presName="iconBgRect" presStyleLbl="bgShp" presStyleIdx="2" presStyleCnt="4"/>
      <dgm:spPr/>
    </dgm:pt>
    <dgm:pt modelId="{5411A99F-29E2-4644-BBEF-44F319A4D9D0}" type="pres">
      <dgm:prSet presAssocID="{CE095834-68A3-4B62-8BA2-3C8108407CE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oz"/>
        </a:ext>
      </dgm:extLst>
    </dgm:pt>
    <dgm:pt modelId="{BB97AD7C-7D38-4B28-BBA6-B00A081A4C1B}" type="pres">
      <dgm:prSet presAssocID="{CE095834-68A3-4B62-8BA2-3C8108407CEE}" presName="spaceRect" presStyleCnt="0"/>
      <dgm:spPr/>
    </dgm:pt>
    <dgm:pt modelId="{A8092085-8466-415C-8696-742257F38FA5}" type="pres">
      <dgm:prSet presAssocID="{CE095834-68A3-4B62-8BA2-3C8108407CEE}" presName="textRect" presStyleLbl="revTx" presStyleIdx="2" presStyleCnt="4">
        <dgm:presLayoutVars>
          <dgm:chMax val="1"/>
          <dgm:chPref val="1"/>
        </dgm:presLayoutVars>
      </dgm:prSet>
      <dgm:spPr/>
    </dgm:pt>
    <dgm:pt modelId="{3D80C9F7-1E03-48A3-8122-44E96FD16EBA}" type="pres">
      <dgm:prSet presAssocID="{165F95E1-70CC-4AA4-B133-82FCA46AEDE1}" presName="sibTrans" presStyleLbl="sibTrans2D1" presStyleIdx="0" presStyleCnt="0"/>
      <dgm:spPr/>
    </dgm:pt>
    <dgm:pt modelId="{418D10F3-B7C9-4DA7-90A3-F579C83C0B73}" type="pres">
      <dgm:prSet presAssocID="{6284B364-152B-4EF9-8768-A96A0C49E2EA}" presName="compNode" presStyleCnt="0"/>
      <dgm:spPr/>
    </dgm:pt>
    <dgm:pt modelId="{E3B482AE-5E06-4C69-8884-0214AC312F30}" type="pres">
      <dgm:prSet presAssocID="{6284B364-152B-4EF9-8768-A96A0C49E2EA}" presName="iconBgRect" presStyleLbl="bgShp" presStyleIdx="3" presStyleCnt="4"/>
      <dgm:spPr/>
    </dgm:pt>
    <dgm:pt modelId="{26FF7B26-A0AB-4DD8-96E2-3341E1719E6D}" type="pres">
      <dgm:prSet presAssocID="{6284B364-152B-4EF9-8768-A96A0C49E2E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15491BCC-033B-4FB8-9DD2-CB085A522A04}" type="pres">
      <dgm:prSet presAssocID="{6284B364-152B-4EF9-8768-A96A0C49E2EA}" presName="spaceRect" presStyleCnt="0"/>
      <dgm:spPr/>
    </dgm:pt>
    <dgm:pt modelId="{FDC4EB93-C72B-4F38-8CC9-25A1847CBAF6}" type="pres">
      <dgm:prSet presAssocID="{6284B364-152B-4EF9-8768-A96A0C49E2E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18FE009-F6F0-4A2A-919C-B2F8D0EF798D}" type="presOf" srcId="{AFDE1641-8A08-4D7A-972F-405AEC13BD81}" destId="{FBADF992-4674-4ED9-AE36-21EAAE08765B}" srcOrd="0" destOrd="0" presId="urn:microsoft.com/office/officeart/2018/2/layout/IconCircleList"/>
    <dgm:cxn modelId="{F94CEA2D-9A55-4C99-B093-E136B51960FD}" type="presOf" srcId="{4877D7C6-1C55-4D28-9205-B2A5ADF01DC2}" destId="{BD3FA779-37B0-4AA1-B852-8F47CC0829DA}" srcOrd="0" destOrd="0" presId="urn:microsoft.com/office/officeart/2018/2/layout/IconCircleList"/>
    <dgm:cxn modelId="{7E73E538-9E7E-4E1E-A385-F94F4788C6BA}" type="presOf" srcId="{165F95E1-70CC-4AA4-B133-82FCA46AEDE1}" destId="{3D80C9F7-1E03-48A3-8122-44E96FD16EBA}" srcOrd="0" destOrd="0" presId="urn:microsoft.com/office/officeart/2018/2/layout/IconCircleList"/>
    <dgm:cxn modelId="{DFBFD15F-082C-431C-A3AC-AF82FA724974}" srcId="{4877D7C6-1C55-4D28-9205-B2A5ADF01DC2}" destId="{AFDE1641-8A08-4D7A-972F-405AEC13BD81}" srcOrd="1" destOrd="0" parTransId="{702A4D73-0B7D-4641-8CB6-AE52C600FA52}" sibTransId="{90993716-AD41-41B4-A01C-F638F9AC201F}"/>
    <dgm:cxn modelId="{AD461D81-BC5B-4331-944F-62DCB2821BCA}" type="presOf" srcId="{CE095834-68A3-4B62-8BA2-3C8108407CEE}" destId="{A8092085-8466-415C-8696-742257F38FA5}" srcOrd="0" destOrd="0" presId="urn:microsoft.com/office/officeart/2018/2/layout/IconCircleList"/>
    <dgm:cxn modelId="{1EC69F91-C2EA-4EEA-9856-31686A14829D}" srcId="{4877D7C6-1C55-4D28-9205-B2A5ADF01DC2}" destId="{CE095834-68A3-4B62-8BA2-3C8108407CEE}" srcOrd="2" destOrd="0" parTransId="{082CDC48-5023-4F6B-ADFD-D6803ACC098B}" sibTransId="{165F95E1-70CC-4AA4-B133-82FCA46AEDE1}"/>
    <dgm:cxn modelId="{48C08C96-D301-4520-9960-E565816700AD}" srcId="{4877D7C6-1C55-4D28-9205-B2A5ADF01DC2}" destId="{FCA0A634-E3AA-4E6C-B5B0-0322DB93A31E}" srcOrd="0" destOrd="0" parTransId="{5F6E46D5-4A8D-44E6-B577-4B4562DAD86C}" sibTransId="{3A527B76-30CF-43FA-891D-1F34F48CBE19}"/>
    <dgm:cxn modelId="{0D91BCC1-6AFB-4497-B0D0-BDE0D6A42986}" type="presOf" srcId="{6284B364-152B-4EF9-8768-A96A0C49E2EA}" destId="{FDC4EB93-C72B-4F38-8CC9-25A1847CBAF6}" srcOrd="0" destOrd="0" presId="urn:microsoft.com/office/officeart/2018/2/layout/IconCircleList"/>
    <dgm:cxn modelId="{7B1C9ACE-12D3-4DE6-94BF-83244B6CDD22}" type="presOf" srcId="{90993716-AD41-41B4-A01C-F638F9AC201F}" destId="{42A9259D-942A-49C2-97BC-216DABEB59AB}" srcOrd="0" destOrd="0" presId="urn:microsoft.com/office/officeart/2018/2/layout/IconCircleList"/>
    <dgm:cxn modelId="{EAADB3D0-B53F-4A37-9F19-92B2193DC9FD}" srcId="{4877D7C6-1C55-4D28-9205-B2A5ADF01DC2}" destId="{6284B364-152B-4EF9-8768-A96A0C49E2EA}" srcOrd="3" destOrd="0" parTransId="{1C245C4A-3CA0-46CC-8C0B-C91BED85E449}" sibTransId="{512119B2-01AD-424E-AE67-F91106D5D5DF}"/>
    <dgm:cxn modelId="{663BC4E1-5FAB-447F-8DCD-0CDB9EA1DA29}" type="presOf" srcId="{FCA0A634-E3AA-4E6C-B5B0-0322DB93A31E}" destId="{505E943A-E39F-4628-B83C-3B9147307DFB}" srcOrd="0" destOrd="0" presId="urn:microsoft.com/office/officeart/2018/2/layout/IconCircleList"/>
    <dgm:cxn modelId="{402C15F4-7C85-42CE-972F-695092947216}" type="presOf" srcId="{3A527B76-30CF-43FA-891D-1F34F48CBE19}" destId="{DE72933A-9FF7-44A6-AB27-AEE5595864A3}" srcOrd="0" destOrd="0" presId="urn:microsoft.com/office/officeart/2018/2/layout/IconCircleList"/>
    <dgm:cxn modelId="{C5AC512B-1D0A-4C9E-AC3F-50CDA14E4339}" type="presParOf" srcId="{BD3FA779-37B0-4AA1-B852-8F47CC0829DA}" destId="{923B5FDE-E971-49F1-AD2A-C503B7522C42}" srcOrd="0" destOrd="0" presId="urn:microsoft.com/office/officeart/2018/2/layout/IconCircleList"/>
    <dgm:cxn modelId="{C0B19EF7-8AA6-4DA9-A92B-A1EA4A281A16}" type="presParOf" srcId="{923B5FDE-E971-49F1-AD2A-C503B7522C42}" destId="{DDB83812-C67F-4C9A-B40D-08C463CBFB57}" srcOrd="0" destOrd="0" presId="urn:microsoft.com/office/officeart/2018/2/layout/IconCircleList"/>
    <dgm:cxn modelId="{A20110ED-299C-43E3-AB47-636A9D1B46BF}" type="presParOf" srcId="{DDB83812-C67F-4C9A-B40D-08C463CBFB57}" destId="{6483852E-4D70-4788-9472-26560111D10B}" srcOrd="0" destOrd="0" presId="urn:microsoft.com/office/officeart/2018/2/layout/IconCircleList"/>
    <dgm:cxn modelId="{DF9EE34D-A6CE-448A-8306-9F646A95FDAA}" type="presParOf" srcId="{DDB83812-C67F-4C9A-B40D-08C463CBFB57}" destId="{6AC21CA7-9E8F-4BB4-948E-8DD26825E4BC}" srcOrd="1" destOrd="0" presId="urn:microsoft.com/office/officeart/2018/2/layout/IconCircleList"/>
    <dgm:cxn modelId="{E5D512EB-6714-46A4-8E38-9BDA074E6B00}" type="presParOf" srcId="{DDB83812-C67F-4C9A-B40D-08C463CBFB57}" destId="{54AA0C89-A27E-4AD3-A5F1-00C78A3065A9}" srcOrd="2" destOrd="0" presId="urn:microsoft.com/office/officeart/2018/2/layout/IconCircleList"/>
    <dgm:cxn modelId="{E09BEC14-067B-45A6-AC12-C8EE1E9BEA05}" type="presParOf" srcId="{DDB83812-C67F-4C9A-B40D-08C463CBFB57}" destId="{505E943A-E39F-4628-B83C-3B9147307DFB}" srcOrd="3" destOrd="0" presId="urn:microsoft.com/office/officeart/2018/2/layout/IconCircleList"/>
    <dgm:cxn modelId="{980E72FE-C8A7-44AD-B889-DA41FA0D80AE}" type="presParOf" srcId="{923B5FDE-E971-49F1-AD2A-C503B7522C42}" destId="{DE72933A-9FF7-44A6-AB27-AEE5595864A3}" srcOrd="1" destOrd="0" presId="urn:microsoft.com/office/officeart/2018/2/layout/IconCircleList"/>
    <dgm:cxn modelId="{3BFEE904-AAAA-4544-B84F-20E026B7B3D1}" type="presParOf" srcId="{923B5FDE-E971-49F1-AD2A-C503B7522C42}" destId="{28D4BE69-E367-4CED-A1D2-7498ADEE96A3}" srcOrd="2" destOrd="0" presId="urn:microsoft.com/office/officeart/2018/2/layout/IconCircleList"/>
    <dgm:cxn modelId="{4F475B80-44ED-4C95-8144-36DC08926D9C}" type="presParOf" srcId="{28D4BE69-E367-4CED-A1D2-7498ADEE96A3}" destId="{39E7474D-6259-4AB7-83F1-34C0D99E94DA}" srcOrd="0" destOrd="0" presId="urn:microsoft.com/office/officeart/2018/2/layout/IconCircleList"/>
    <dgm:cxn modelId="{38F30DEB-8886-45D8-BC81-61FB1484B0C6}" type="presParOf" srcId="{28D4BE69-E367-4CED-A1D2-7498ADEE96A3}" destId="{56B4A5AE-60D6-4A7D-8410-30C0798B1354}" srcOrd="1" destOrd="0" presId="urn:microsoft.com/office/officeart/2018/2/layout/IconCircleList"/>
    <dgm:cxn modelId="{DFCC5B6F-26A3-44A1-9C3E-1105D7716E88}" type="presParOf" srcId="{28D4BE69-E367-4CED-A1D2-7498ADEE96A3}" destId="{C467DE65-9483-40EC-BC71-AB0F58781146}" srcOrd="2" destOrd="0" presId="urn:microsoft.com/office/officeart/2018/2/layout/IconCircleList"/>
    <dgm:cxn modelId="{D72E78A4-3294-421C-85EB-17F736B66DCF}" type="presParOf" srcId="{28D4BE69-E367-4CED-A1D2-7498ADEE96A3}" destId="{FBADF992-4674-4ED9-AE36-21EAAE08765B}" srcOrd="3" destOrd="0" presId="urn:microsoft.com/office/officeart/2018/2/layout/IconCircleList"/>
    <dgm:cxn modelId="{35FC5239-69BF-40A5-AC17-799D2AB71339}" type="presParOf" srcId="{923B5FDE-E971-49F1-AD2A-C503B7522C42}" destId="{42A9259D-942A-49C2-97BC-216DABEB59AB}" srcOrd="3" destOrd="0" presId="urn:microsoft.com/office/officeart/2018/2/layout/IconCircleList"/>
    <dgm:cxn modelId="{764BD7A2-1BEE-4658-8C97-A7644388B27D}" type="presParOf" srcId="{923B5FDE-E971-49F1-AD2A-C503B7522C42}" destId="{63B88154-2AC8-4E67-95C2-B32C18FEFE61}" srcOrd="4" destOrd="0" presId="urn:microsoft.com/office/officeart/2018/2/layout/IconCircleList"/>
    <dgm:cxn modelId="{D623BC72-362A-43A2-AC10-2AA433BF5415}" type="presParOf" srcId="{63B88154-2AC8-4E67-95C2-B32C18FEFE61}" destId="{4C0D4D68-72C0-48AD-8342-D3919E41296F}" srcOrd="0" destOrd="0" presId="urn:microsoft.com/office/officeart/2018/2/layout/IconCircleList"/>
    <dgm:cxn modelId="{F90736BC-6E39-4A5B-BDB1-A0C6B2EDB704}" type="presParOf" srcId="{63B88154-2AC8-4E67-95C2-B32C18FEFE61}" destId="{5411A99F-29E2-4644-BBEF-44F319A4D9D0}" srcOrd="1" destOrd="0" presId="urn:microsoft.com/office/officeart/2018/2/layout/IconCircleList"/>
    <dgm:cxn modelId="{AD2D131B-A49F-488D-AE96-17A8D3E758F2}" type="presParOf" srcId="{63B88154-2AC8-4E67-95C2-B32C18FEFE61}" destId="{BB97AD7C-7D38-4B28-BBA6-B00A081A4C1B}" srcOrd="2" destOrd="0" presId="urn:microsoft.com/office/officeart/2018/2/layout/IconCircleList"/>
    <dgm:cxn modelId="{4FA63917-DE01-4BA8-8D89-06F12FB9171F}" type="presParOf" srcId="{63B88154-2AC8-4E67-95C2-B32C18FEFE61}" destId="{A8092085-8466-415C-8696-742257F38FA5}" srcOrd="3" destOrd="0" presId="urn:microsoft.com/office/officeart/2018/2/layout/IconCircleList"/>
    <dgm:cxn modelId="{B6766209-77E6-4F24-B9F5-1566BF949F9D}" type="presParOf" srcId="{923B5FDE-E971-49F1-AD2A-C503B7522C42}" destId="{3D80C9F7-1E03-48A3-8122-44E96FD16EBA}" srcOrd="5" destOrd="0" presId="urn:microsoft.com/office/officeart/2018/2/layout/IconCircleList"/>
    <dgm:cxn modelId="{D29E3619-E8E3-4F6E-B5F2-371C3E53650E}" type="presParOf" srcId="{923B5FDE-E971-49F1-AD2A-C503B7522C42}" destId="{418D10F3-B7C9-4DA7-90A3-F579C83C0B73}" srcOrd="6" destOrd="0" presId="urn:microsoft.com/office/officeart/2018/2/layout/IconCircleList"/>
    <dgm:cxn modelId="{59203DF1-D7CE-426E-B2BE-0FC2B7283094}" type="presParOf" srcId="{418D10F3-B7C9-4DA7-90A3-F579C83C0B73}" destId="{E3B482AE-5E06-4C69-8884-0214AC312F30}" srcOrd="0" destOrd="0" presId="urn:microsoft.com/office/officeart/2018/2/layout/IconCircleList"/>
    <dgm:cxn modelId="{D6714D17-D0B1-45E3-A993-F3343D105806}" type="presParOf" srcId="{418D10F3-B7C9-4DA7-90A3-F579C83C0B73}" destId="{26FF7B26-A0AB-4DD8-96E2-3341E1719E6D}" srcOrd="1" destOrd="0" presId="urn:microsoft.com/office/officeart/2018/2/layout/IconCircleList"/>
    <dgm:cxn modelId="{4BB89D94-945E-4E93-82AA-52D8EEDEAA29}" type="presParOf" srcId="{418D10F3-B7C9-4DA7-90A3-F579C83C0B73}" destId="{15491BCC-033B-4FB8-9DD2-CB085A522A04}" srcOrd="2" destOrd="0" presId="urn:microsoft.com/office/officeart/2018/2/layout/IconCircleList"/>
    <dgm:cxn modelId="{C01EC86E-8855-4186-9FCB-82087401E4E7}" type="presParOf" srcId="{418D10F3-B7C9-4DA7-90A3-F579C83C0B73}" destId="{FDC4EB93-C72B-4F38-8CC9-25A1847CBAF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0C1449-1FC7-4377-8D07-1A28DC14CF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8A090A1-845D-4D36-9983-B77262745674}">
      <dgm:prSet/>
      <dgm:spPr/>
      <dgm:t>
        <a:bodyPr/>
        <a:lstStyle/>
        <a:p>
          <a:pPr>
            <a:lnSpc>
              <a:spcPct val="100000"/>
            </a:lnSpc>
          </a:pPr>
          <a:r>
            <a:rPr lang="pt-PT" dirty="0"/>
            <a:t>Hr.berkeley.edu. 2022. </a:t>
          </a:r>
          <a:r>
            <a:rPr lang="pt-PT" i="1" dirty="0"/>
            <a:t>Steps to </a:t>
          </a:r>
          <a:r>
            <a:rPr lang="pt-PT" i="1" dirty="0" err="1"/>
            <a:t>Building</a:t>
          </a:r>
          <a:r>
            <a:rPr lang="pt-PT" i="1" dirty="0"/>
            <a:t> </a:t>
          </a:r>
          <a:r>
            <a:rPr lang="pt-PT" i="1" dirty="0" err="1"/>
            <a:t>an</a:t>
          </a:r>
          <a:r>
            <a:rPr lang="pt-PT" i="1" dirty="0"/>
            <a:t> </a:t>
          </a:r>
          <a:r>
            <a:rPr lang="pt-PT" i="1" dirty="0" err="1"/>
            <a:t>Effective</a:t>
          </a:r>
          <a:r>
            <a:rPr lang="pt-PT" i="1" dirty="0"/>
            <a:t> Team | </a:t>
          </a:r>
          <a:r>
            <a:rPr lang="pt-PT" i="1" dirty="0" err="1"/>
            <a:t>People</a:t>
          </a:r>
          <a:r>
            <a:rPr lang="pt-PT" i="1" dirty="0"/>
            <a:t> &amp; </a:t>
          </a:r>
          <a:r>
            <a:rPr lang="pt-PT" i="1" dirty="0" err="1"/>
            <a:t>Culture</a:t>
          </a:r>
          <a:r>
            <a:rPr lang="pt-PT" dirty="0"/>
            <a:t>. [online] </a:t>
          </a:r>
          <a:r>
            <a:rPr lang="pt-PT" dirty="0" err="1"/>
            <a:t>Available</a:t>
          </a:r>
          <a:r>
            <a:rPr lang="pt-PT" dirty="0"/>
            <a:t> </a:t>
          </a:r>
          <a:r>
            <a:rPr lang="pt-PT" dirty="0" err="1"/>
            <a:t>at</a:t>
          </a:r>
          <a:r>
            <a:rPr lang="pt-PT" dirty="0"/>
            <a:t>: &lt;</a:t>
          </a:r>
          <a:r>
            <a:rPr lang="pt-PT" dirty="0" err="1"/>
            <a:t>https</a:t>
          </a:r>
          <a:r>
            <a:rPr lang="pt-PT" dirty="0"/>
            <a:t>://hr.berkeley.edu/</a:t>
          </a:r>
          <a:r>
            <a:rPr lang="pt-PT" dirty="0" err="1"/>
            <a:t>hr</a:t>
          </a:r>
          <a:r>
            <a:rPr lang="pt-PT" dirty="0"/>
            <a:t>-network/central-</a:t>
          </a:r>
          <a:r>
            <a:rPr lang="pt-PT" dirty="0" err="1"/>
            <a:t>guide</a:t>
          </a:r>
          <a:r>
            <a:rPr lang="pt-PT" dirty="0"/>
            <a:t>-</a:t>
          </a:r>
          <a:r>
            <a:rPr lang="pt-PT" dirty="0" err="1"/>
            <a:t>managing-hr</a:t>
          </a:r>
          <a:r>
            <a:rPr lang="pt-PT" dirty="0"/>
            <a:t>/</a:t>
          </a:r>
          <a:r>
            <a:rPr lang="pt-PT" dirty="0" err="1"/>
            <a:t>managing-hr</a:t>
          </a:r>
          <a:r>
            <a:rPr lang="pt-PT" dirty="0"/>
            <a:t>/</a:t>
          </a:r>
          <a:r>
            <a:rPr lang="pt-PT" dirty="0" err="1"/>
            <a:t>interaction</a:t>
          </a:r>
          <a:r>
            <a:rPr lang="pt-PT" dirty="0"/>
            <a:t>/team-</a:t>
          </a:r>
          <a:r>
            <a:rPr lang="pt-PT" dirty="0" err="1"/>
            <a:t>building</a:t>
          </a:r>
          <a:r>
            <a:rPr lang="pt-PT" dirty="0"/>
            <a:t>/steps&gt; </a:t>
          </a:r>
          <a:endParaRPr lang="en-US" dirty="0"/>
        </a:p>
      </dgm:t>
    </dgm:pt>
    <dgm:pt modelId="{66D7660D-2E44-47AB-AE3E-AB316CCF9C02}" type="parTrans" cxnId="{66C75CB1-0A8C-4613-B26F-949E0BA15B42}">
      <dgm:prSet/>
      <dgm:spPr/>
      <dgm:t>
        <a:bodyPr/>
        <a:lstStyle/>
        <a:p>
          <a:endParaRPr lang="en-US"/>
        </a:p>
      </dgm:t>
    </dgm:pt>
    <dgm:pt modelId="{F1D8DBB6-5F90-48B5-8B0E-FEBCF36BB8B7}" type="sibTrans" cxnId="{66C75CB1-0A8C-4613-B26F-949E0BA15B42}">
      <dgm:prSet/>
      <dgm:spPr/>
      <dgm:t>
        <a:bodyPr/>
        <a:lstStyle/>
        <a:p>
          <a:endParaRPr lang="en-US"/>
        </a:p>
      </dgm:t>
    </dgm:pt>
    <dgm:pt modelId="{BEBB35D2-90B3-4245-BA1B-B922C4CE069D}">
      <dgm:prSet/>
      <dgm:spPr/>
      <dgm:t>
        <a:bodyPr/>
        <a:lstStyle/>
        <a:p>
          <a:pPr>
            <a:lnSpc>
              <a:spcPct val="100000"/>
            </a:lnSpc>
          </a:pPr>
          <a:r>
            <a:rPr lang="pt-PT" dirty="0" err="1"/>
            <a:t>Calvert</a:t>
          </a:r>
          <a:r>
            <a:rPr lang="pt-PT" dirty="0"/>
            <a:t>, D., 2022. </a:t>
          </a:r>
          <a:r>
            <a:rPr lang="pt-PT" i="1" dirty="0" err="1"/>
            <a:t>Build</a:t>
          </a:r>
          <a:r>
            <a:rPr lang="pt-PT" i="1" dirty="0"/>
            <a:t> </a:t>
          </a:r>
          <a:r>
            <a:rPr lang="pt-PT" i="1" dirty="0" err="1"/>
            <a:t>Workplace</a:t>
          </a:r>
          <a:r>
            <a:rPr lang="pt-PT" i="1" dirty="0"/>
            <a:t> </a:t>
          </a:r>
          <a:r>
            <a:rPr lang="pt-PT" i="1" dirty="0" err="1"/>
            <a:t>Teamwork</a:t>
          </a:r>
          <a:r>
            <a:rPr lang="pt-PT" i="1" dirty="0"/>
            <a:t> </a:t>
          </a:r>
          <a:r>
            <a:rPr lang="pt-PT" i="1" dirty="0" err="1"/>
            <a:t>Skills</a:t>
          </a:r>
          <a:r>
            <a:rPr lang="pt-PT" i="1" dirty="0"/>
            <a:t>: 7 </a:t>
          </a:r>
          <a:r>
            <a:rPr lang="pt-PT" i="1" dirty="0" err="1"/>
            <a:t>C's</a:t>
          </a:r>
          <a:r>
            <a:rPr lang="pt-PT" i="1" dirty="0"/>
            <a:t> for Team </a:t>
          </a:r>
          <a:r>
            <a:rPr lang="pt-PT" i="1" dirty="0" err="1"/>
            <a:t>Effectiveness</a:t>
          </a:r>
          <a:r>
            <a:rPr lang="pt-PT" dirty="0"/>
            <a:t>. [online] Blog.peoplefirstps.com. </a:t>
          </a:r>
          <a:r>
            <a:rPr lang="pt-PT" dirty="0" err="1"/>
            <a:t>Available</a:t>
          </a:r>
          <a:r>
            <a:rPr lang="pt-PT" dirty="0"/>
            <a:t> </a:t>
          </a:r>
          <a:r>
            <a:rPr lang="pt-PT" dirty="0" err="1"/>
            <a:t>at</a:t>
          </a:r>
          <a:r>
            <a:rPr lang="pt-PT" dirty="0"/>
            <a:t>: &lt;</a:t>
          </a:r>
          <a:r>
            <a:rPr lang="pt-PT" dirty="0" err="1"/>
            <a:t>https</a:t>
          </a:r>
          <a:r>
            <a:rPr lang="pt-PT" dirty="0"/>
            <a:t>://blog.peoplefirstps.com/connect2win/workplace-teamwork-7-cs&gt;</a:t>
          </a:r>
          <a:endParaRPr lang="en-US" dirty="0"/>
        </a:p>
      </dgm:t>
    </dgm:pt>
    <dgm:pt modelId="{DADBD49D-39B3-47C7-A9BC-0DCDB430B73F}" type="parTrans" cxnId="{50E05ADE-4EC0-4C56-B38A-CFC8EB20C3AA}">
      <dgm:prSet/>
      <dgm:spPr/>
      <dgm:t>
        <a:bodyPr/>
        <a:lstStyle/>
        <a:p>
          <a:endParaRPr lang="en-US"/>
        </a:p>
      </dgm:t>
    </dgm:pt>
    <dgm:pt modelId="{C1C505D6-A18E-460A-8E1E-0120FA8A9E11}" type="sibTrans" cxnId="{50E05ADE-4EC0-4C56-B38A-CFC8EB20C3AA}">
      <dgm:prSet/>
      <dgm:spPr/>
      <dgm:t>
        <a:bodyPr/>
        <a:lstStyle/>
        <a:p>
          <a:endParaRPr lang="en-US"/>
        </a:p>
      </dgm:t>
    </dgm:pt>
    <dgm:pt modelId="{E62B5B42-0768-4E56-BF19-CDDF6C01365E}">
      <dgm:prSet/>
      <dgm:spPr/>
      <dgm:t>
        <a:bodyPr/>
        <a:lstStyle/>
        <a:p>
          <a:pPr>
            <a:lnSpc>
              <a:spcPct val="100000"/>
            </a:lnSpc>
          </a:pPr>
          <a:r>
            <a:rPr lang="pt-PT" dirty="0"/>
            <a:t>Psycnet.apa.org. 2022. </a:t>
          </a:r>
          <a:r>
            <a:rPr lang="pt-PT" i="1" dirty="0">
              <a:latin typeface="Goudy Old Style"/>
            </a:rPr>
            <a:t>AP </a:t>
          </a:r>
          <a:r>
            <a:rPr lang="pt-PT" i="1" dirty="0" err="1"/>
            <a:t>PsycNet</a:t>
          </a:r>
          <a:r>
            <a:rPr lang="pt-PT" dirty="0"/>
            <a:t>. [online] </a:t>
          </a:r>
          <a:r>
            <a:rPr lang="pt-PT" dirty="0" err="1"/>
            <a:t>Available</a:t>
          </a:r>
          <a:r>
            <a:rPr lang="pt-PT" dirty="0"/>
            <a:t> </a:t>
          </a:r>
          <a:r>
            <a:rPr lang="pt-PT" dirty="0" err="1"/>
            <a:t>at</a:t>
          </a:r>
          <a:r>
            <a:rPr lang="pt-PT" dirty="0"/>
            <a:t>: &lt;</a:t>
          </a:r>
          <a:r>
            <a:rPr lang="pt-PT" dirty="0" err="1"/>
            <a:t>https</a:t>
          </a:r>
          <a:r>
            <a:rPr lang="pt-PT" dirty="0"/>
            <a:t>://psycnet.apa.org/</a:t>
          </a:r>
          <a:r>
            <a:rPr lang="pt-PT" dirty="0" err="1"/>
            <a:t>doiLanding?doi</a:t>
          </a:r>
          <a:r>
            <a:rPr lang="pt-PT" dirty="0"/>
            <a:t>=10.1037%2Fa0013257&gt;</a:t>
          </a:r>
          <a:r>
            <a:rPr lang="pt-PT" dirty="0">
              <a:latin typeface="Goudy Old Style"/>
            </a:rPr>
            <a:t> </a:t>
          </a:r>
        </a:p>
      </dgm:t>
    </dgm:pt>
    <dgm:pt modelId="{9BF04A8A-397D-429E-91B2-C389724E57D4}" type="parTrans" cxnId="{5173A75B-5AA3-4D0E-85DF-DFACC1C4BBEC}">
      <dgm:prSet/>
      <dgm:spPr/>
      <dgm:t>
        <a:bodyPr/>
        <a:lstStyle/>
        <a:p>
          <a:endParaRPr lang="en-US"/>
        </a:p>
      </dgm:t>
    </dgm:pt>
    <dgm:pt modelId="{F89C32D1-E17B-49CC-9BEF-33E8B51DBDE2}" type="sibTrans" cxnId="{5173A75B-5AA3-4D0E-85DF-DFACC1C4BBEC}">
      <dgm:prSet/>
      <dgm:spPr/>
      <dgm:t>
        <a:bodyPr/>
        <a:lstStyle/>
        <a:p>
          <a:endParaRPr lang="en-US"/>
        </a:p>
      </dgm:t>
    </dgm:pt>
    <dgm:pt modelId="{07B55BB1-A429-4C0A-AE18-D018A091B3D5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pt-PT" dirty="0"/>
            <a:t>Psycnet.apa.org. 2022. </a:t>
          </a:r>
          <a:r>
            <a:rPr lang="pt-PT" i="1" dirty="0"/>
            <a:t>APA PsycNet</a:t>
          </a:r>
          <a:r>
            <a:rPr lang="pt-PT" dirty="0"/>
            <a:t>. [online] Available at: &lt;https://psycnet.apa.org/doiLanding?doi=10.1037%2Fa0013257&gt;</a:t>
          </a:r>
          <a:r>
            <a:rPr lang="pt-PT" dirty="0">
              <a:latin typeface="Goudy Old Style"/>
            </a:rPr>
            <a:t> </a:t>
          </a:r>
          <a:endParaRPr lang="pt-PT" dirty="0"/>
        </a:p>
      </dgm:t>
    </dgm:pt>
    <dgm:pt modelId="{3BC67789-447F-44DF-B922-B00FB0467462}" type="parTrans" cxnId="{5D00D046-A67E-4C9E-9951-D325EB7C8C75}">
      <dgm:prSet/>
      <dgm:spPr/>
    </dgm:pt>
    <dgm:pt modelId="{2FDABD75-43A4-4AFC-A501-6A51DD6D06DE}" type="sibTrans" cxnId="{5D00D046-A67E-4C9E-9951-D325EB7C8C75}">
      <dgm:prSet/>
      <dgm:spPr/>
    </dgm:pt>
    <dgm:pt modelId="{50C259B2-9D07-4CED-8DAD-74D69DFE9A63}" type="pres">
      <dgm:prSet presAssocID="{D70C1449-1FC7-4377-8D07-1A28DC14CF2E}" presName="root" presStyleCnt="0">
        <dgm:presLayoutVars>
          <dgm:dir/>
          <dgm:resizeHandles val="exact"/>
        </dgm:presLayoutVars>
      </dgm:prSet>
      <dgm:spPr/>
    </dgm:pt>
    <dgm:pt modelId="{41B92DD9-623B-44E0-965C-936B2EC71FAD}" type="pres">
      <dgm:prSet presAssocID="{68A090A1-845D-4D36-9983-B77262745674}" presName="compNode" presStyleCnt="0"/>
      <dgm:spPr/>
    </dgm:pt>
    <dgm:pt modelId="{0D4D0B5D-FB5F-4299-9DF3-761A3A86ACB8}" type="pres">
      <dgm:prSet presAssocID="{68A090A1-845D-4D36-9983-B77262745674}" presName="bgRect" presStyleLbl="bgShp" presStyleIdx="0" presStyleCnt="4"/>
      <dgm:spPr/>
    </dgm:pt>
    <dgm:pt modelId="{A6CC573A-8E33-4A22-B90C-104687C178EE}" type="pres">
      <dgm:prSet presAssocID="{68A090A1-845D-4D36-9983-B7726274567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nde"/>
        </a:ext>
      </dgm:extLst>
    </dgm:pt>
    <dgm:pt modelId="{5422B92E-39A7-467E-96DF-C9779964A944}" type="pres">
      <dgm:prSet presAssocID="{68A090A1-845D-4D36-9983-B77262745674}" presName="spaceRect" presStyleCnt="0"/>
      <dgm:spPr/>
    </dgm:pt>
    <dgm:pt modelId="{31D77459-D010-4D94-A2E6-A5FFA13E5983}" type="pres">
      <dgm:prSet presAssocID="{68A090A1-845D-4D36-9983-B77262745674}" presName="parTx" presStyleLbl="revTx" presStyleIdx="0" presStyleCnt="4">
        <dgm:presLayoutVars>
          <dgm:chMax val="0"/>
          <dgm:chPref val="0"/>
        </dgm:presLayoutVars>
      </dgm:prSet>
      <dgm:spPr/>
    </dgm:pt>
    <dgm:pt modelId="{7CC6C15A-B2F2-4594-A571-58BCB60FF8F9}" type="pres">
      <dgm:prSet presAssocID="{F1D8DBB6-5F90-48B5-8B0E-FEBCF36BB8B7}" presName="sibTrans" presStyleCnt="0"/>
      <dgm:spPr/>
    </dgm:pt>
    <dgm:pt modelId="{FB043F15-72B2-4F19-8A1E-9082E68ED5D7}" type="pres">
      <dgm:prSet presAssocID="{BEBB35D2-90B3-4245-BA1B-B922C4CE069D}" presName="compNode" presStyleCnt="0"/>
      <dgm:spPr/>
    </dgm:pt>
    <dgm:pt modelId="{DF73AB8D-6A13-41CD-AA1F-4017E50CF38E}" type="pres">
      <dgm:prSet presAssocID="{BEBB35D2-90B3-4245-BA1B-B922C4CE069D}" presName="bgRect" presStyleLbl="bgShp" presStyleIdx="1" presStyleCnt="4"/>
      <dgm:spPr/>
    </dgm:pt>
    <dgm:pt modelId="{25B07FA6-81A0-4FAF-BF4A-D12FF987D95C}" type="pres">
      <dgm:prSet presAssocID="{BEBB35D2-90B3-4245-BA1B-B922C4CE069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ldador"/>
        </a:ext>
      </dgm:extLst>
    </dgm:pt>
    <dgm:pt modelId="{6BA263B4-BD9C-4933-A386-B1FC8527A9FE}" type="pres">
      <dgm:prSet presAssocID="{BEBB35D2-90B3-4245-BA1B-B922C4CE069D}" presName="spaceRect" presStyleCnt="0"/>
      <dgm:spPr/>
    </dgm:pt>
    <dgm:pt modelId="{A2A07A37-E92D-431D-BFBE-4E1C92922D09}" type="pres">
      <dgm:prSet presAssocID="{BEBB35D2-90B3-4245-BA1B-B922C4CE069D}" presName="parTx" presStyleLbl="revTx" presStyleIdx="1" presStyleCnt="4">
        <dgm:presLayoutVars>
          <dgm:chMax val="0"/>
          <dgm:chPref val="0"/>
        </dgm:presLayoutVars>
      </dgm:prSet>
      <dgm:spPr/>
    </dgm:pt>
    <dgm:pt modelId="{D7AB985E-36E5-4968-9A84-B672562760F4}" type="pres">
      <dgm:prSet presAssocID="{C1C505D6-A18E-460A-8E1E-0120FA8A9E11}" presName="sibTrans" presStyleCnt="0"/>
      <dgm:spPr/>
    </dgm:pt>
    <dgm:pt modelId="{DC7D19BC-8BD7-49A0-917E-01373AD75637}" type="pres">
      <dgm:prSet presAssocID="{E62B5B42-0768-4E56-BF19-CDDF6C01365E}" presName="compNode" presStyleCnt="0"/>
      <dgm:spPr/>
    </dgm:pt>
    <dgm:pt modelId="{0A8E0FFB-6BC4-47FC-8E96-D55551840D86}" type="pres">
      <dgm:prSet presAssocID="{E62B5B42-0768-4E56-BF19-CDDF6C01365E}" presName="bgRect" presStyleLbl="bgShp" presStyleIdx="2" presStyleCnt="4"/>
      <dgm:spPr/>
    </dgm:pt>
    <dgm:pt modelId="{EDA3E13B-FC68-41D4-B94D-3925E02AB2D6}" type="pres">
      <dgm:prSet presAssocID="{E62B5B42-0768-4E56-BF19-CDDF6C01365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3DD4E95-74FE-48D0-838F-4F496D4AD2A2}" type="pres">
      <dgm:prSet presAssocID="{E62B5B42-0768-4E56-BF19-CDDF6C01365E}" presName="spaceRect" presStyleCnt="0"/>
      <dgm:spPr/>
    </dgm:pt>
    <dgm:pt modelId="{CD0C8413-4E90-4140-87F7-2129C4D7EB5B}" type="pres">
      <dgm:prSet presAssocID="{E62B5B42-0768-4E56-BF19-CDDF6C01365E}" presName="parTx" presStyleLbl="revTx" presStyleIdx="2" presStyleCnt="4">
        <dgm:presLayoutVars>
          <dgm:chMax val="0"/>
          <dgm:chPref val="0"/>
        </dgm:presLayoutVars>
      </dgm:prSet>
      <dgm:spPr/>
    </dgm:pt>
    <dgm:pt modelId="{96B42E2B-560F-4FE0-816F-4C3359409E2B}" type="pres">
      <dgm:prSet presAssocID="{F89C32D1-E17B-49CC-9BEF-33E8B51DBDE2}" presName="sibTrans" presStyleCnt="0"/>
      <dgm:spPr/>
    </dgm:pt>
    <dgm:pt modelId="{84A0CC2D-A92B-4ABB-B562-7368BC0EF0C9}" type="pres">
      <dgm:prSet presAssocID="{07B55BB1-A429-4C0A-AE18-D018A091B3D5}" presName="compNode" presStyleCnt="0"/>
      <dgm:spPr/>
    </dgm:pt>
    <dgm:pt modelId="{6F1F72FE-4867-4966-B025-2EFCA957683D}" type="pres">
      <dgm:prSet presAssocID="{07B55BB1-A429-4C0A-AE18-D018A091B3D5}" presName="bgRect" presStyleLbl="bgShp" presStyleIdx="3" presStyleCnt="4"/>
      <dgm:spPr/>
    </dgm:pt>
    <dgm:pt modelId="{007F32FE-B7E7-4E49-BA17-907BA94E8486}" type="pres">
      <dgm:prSet presAssocID="{07B55BB1-A429-4C0A-AE18-D018A091B3D5}" presName="iconRect" presStyleLbl="node1" presStyleIdx="3" presStyleCnt="4"/>
      <dgm:spPr/>
    </dgm:pt>
    <dgm:pt modelId="{ECB7ABF4-2566-4958-AE66-069668565996}" type="pres">
      <dgm:prSet presAssocID="{07B55BB1-A429-4C0A-AE18-D018A091B3D5}" presName="spaceRect" presStyleCnt="0"/>
      <dgm:spPr/>
    </dgm:pt>
    <dgm:pt modelId="{5523D877-5385-4310-B760-AB033DC46EEB}" type="pres">
      <dgm:prSet presAssocID="{07B55BB1-A429-4C0A-AE18-D018A091B3D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D115C29-8799-4402-AEC3-905C3E7B9B2E}" type="presOf" srcId="{68A090A1-845D-4D36-9983-B77262745674}" destId="{31D77459-D010-4D94-A2E6-A5FFA13E5983}" srcOrd="0" destOrd="0" presId="urn:microsoft.com/office/officeart/2018/2/layout/IconVerticalSolidList"/>
    <dgm:cxn modelId="{402BB531-B18C-42D1-B4F5-7F40C81C9AA9}" type="presOf" srcId="{E62B5B42-0768-4E56-BF19-CDDF6C01365E}" destId="{CD0C8413-4E90-4140-87F7-2129C4D7EB5B}" srcOrd="0" destOrd="0" presId="urn:microsoft.com/office/officeart/2018/2/layout/IconVerticalSolidList"/>
    <dgm:cxn modelId="{5173A75B-5AA3-4D0E-85DF-DFACC1C4BBEC}" srcId="{D70C1449-1FC7-4377-8D07-1A28DC14CF2E}" destId="{E62B5B42-0768-4E56-BF19-CDDF6C01365E}" srcOrd="2" destOrd="0" parTransId="{9BF04A8A-397D-429E-91B2-C389724E57D4}" sibTransId="{F89C32D1-E17B-49CC-9BEF-33E8B51DBDE2}"/>
    <dgm:cxn modelId="{65856341-F299-4FC3-9830-8D9C508B09FC}" type="presOf" srcId="{BEBB35D2-90B3-4245-BA1B-B922C4CE069D}" destId="{A2A07A37-E92D-431D-BFBE-4E1C92922D09}" srcOrd="0" destOrd="0" presId="urn:microsoft.com/office/officeart/2018/2/layout/IconVerticalSolidList"/>
    <dgm:cxn modelId="{5D00D046-A67E-4C9E-9951-D325EB7C8C75}" srcId="{D70C1449-1FC7-4377-8D07-1A28DC14CF2E}" destId="{07B55BB1-A429-4C0A-AE18-D018A091B3D5}" srcOrd="3" destOrd="0" parTransId="{3BC67789-447F-44DF-B922-B00FB0467462}" sibTransId="{2FDABD75-43A4-4AFC-A501-6A51DD6D06DE}"/>
    <dgm:cxn modelId="{66C75CB1-0A8C-4613-B26F-949E0BA15B42}" srcId="{D70C1449-1FC7-4377-8D07-1A28DC14CF2E}" destId="{68A090A1-845D-4D36-9983-B77262745674}" srcOrd="0" destOrd="0" parTransId="{66D7660D-2E44-47AB-AE3E-AB316CCF9C02}" sibTransId="{F1D8DBB6-5F90-48B5-8B0E-FEBCF36BB8B7}"/>
    <dgm:cxn modelId="{50E05ADE-4EC0-4C56-B38A-CFC8EB20C3AA}" srcId="{D70C1449-1FC7-4377-8D07-1A28DC14CF2E}" destId="{BEBB35D2-90B3-4245-BA1B-B922C4CE069D}" srcOrd="1" destOrd="0" parTransId="{DADBD49D-39B3-47C7-A9BC-0DCDB430B73F}" sibTransId="{C1C505D6-A18E-460A-8E1E-0120FA8A9E11}"/>
    <dgm:cxn modelId="{C171FCE0-2DB2-4262-9736-8DA192F502B3}" type="presOf" srcId="{07B55BB1-A429-4C0A-AE18-D018A091B3D5}" destId="{5523D877-5385-4310-B760-AB033DC46EEB}" srcOrd="0" destOrd="0" presId="urn:microsoft.com/office/officeart/2018/2/layout/IconVerticalSolidList"/>
    <dgm:cxn modelId="{FCC54EEC-6B93-44FA-B887-ABDBF5A38B17}" type="presOf" srcId="{D70C1449-1FC7-4377-8D07-1A28DC14CF2E}" destId="{50C259B2-9D07-4CED-8DAD-74D69DFE9A63}" srcOrd="0" destOrd="0" presId="urn:microsoft.com/office/officeart/2018/2/layout/IconVerticalSolidList"/>
    <dgm:cxn modelId="{5003DF69-E090-48D6-87E6-68508DFA8083}" type="presParOf" srcId="{50C259B2-9D07-4CED-8DAD-74D69DFE9A63}" destId="{41B92DD9-623B-44E0-965C-936B2EC71FAD}" srcOrd="0" destOrd="0" presId="urn:microsoft.com/office/officeart/2018/2/layout/IconVerticalSolidList"/>
    <dgm:cxn modelId="{9C4605E3-8AFD-4A22-8FB6-69C2CA42169B}" type="presParOf" srcId="{41B92DD9-623B-44E0-965C-936B2EC71FAD}" destId="{0D4D0B5D-FB5F-4299-9DF3-761A3A86ACB8}" srcOrd="0" destOrd="0" presId="urn:microsoft.com/office/officeart/2018/2/layout/IconVerticalSolidList"/>
    <dgm:cxn modelId="{0F839348-FC50-4644-AA9A-B552FD64FC77}" type="presParOf" srcId="{41B92DD9-623B-44E0-965C-936B2EC71FAD}" destId="{A6CC573A-8E33-4A22-B90C-104687C178EE}" srcOrd="1" destOrd="0" presId="urn:microsoft.com/office/officeart/2018/2/layout/IconVerticalSolidList"/>
    <dgm:cxn modelId="{6962D80B-DDDD-4F46-B619-C5CDBD51DB04}" type="presParOf" srcId="{41B92DD9-623B-44E0-965C-936B2EC71FAD}" destId="{5422B92E-39A7-467E-96DF-C9779964A944}" srcOrd="2" destOrd="0" presId="urn:microsoft.com/office/officeart/2018/2/layout/IconVerticalSolidList"/>
    <dgm:cxn modelId="{DF0927D8-D1C2-4E5B-8A1F-6AB54979099F}" type="presParOf" srcId="{41B92DD9-623B-44E0-965C-936B2EC71FAD}" destId="{31D77459-D010-4D94-A2E6-A5FFA13E5983}" srcOrd="3" destOrd="0" presId="urn:microsoft.com/office/officeart/2018/2/layout/IconVerticalSolidList"/>
    <dgm:cxn modelId="{278215D9-9746-4750-B64A-0833ACA7F580}" type="presParOf" srcId="{50C259B2-9D07-4CED-8DAD-74D69DFE9A63}" destId="{7CC6C15A-B2F2-4594-A571-58BCB60FF8F9}" srcOrd="1" destOrd="0" presId="urn:microsoft.com/office/officeart/2018/2/layout/IconVerticalSolidList"/>
    <dgm:cxn modelId="{2997D991-ECBA-49FD-8217-C7688BFB16C2}" type="presParOf" srcId="{50C259B2-9D07-4CED-8DAD-74D69DFE9A63}" destId="{FB043F15-72B2-4F19-8A1E-9082E68ED5D7}" srcOrd="2" destOrd="0" presId="urn:microsoft.com/office/officeart/2018/2/layout/IconVerticalSolidList"/>
    <dgm:cxn modelId="{3F774022-CBE2-4766-8128-834BB2FAC16E}" type="presParOf" srcId="{FB043F15-72B2-4F19-8A1E-9082E68ED5D7}" destId="{DF73AB8D-6A13-41CD-AA1F-4017E50CF38E}" srcOrd="0" destOrd="0" presId="urn:microsoft.com/office/officeart/2018/2/layout/IconVerticalSolidList"/>
    <dgm:cxn modelId="{7D969642-CC71-4B0E-BF39-122342741728}" type="presParOf" srcId="{FB043F15-72B2-4F19-8A1E-9082E68ED5D7}" destId="{25B07FA6-81A0-4FAF-BF4A-D12FF987D95C}" srcOrd="1" destOrd="0" presId="urn:microsoft.com/office/officeart/2018/2/layout/IconVerticalSolidList"/>
    <dgm:cxn modelId="{E559A938-37FB-41C3-B689-FDD675CC9821}" type="presParOf" srcId="{FB043F15-72B2-4F19-8A1E-9082E68ED5D7}" destId="{6BA263B4-BD9C-4933-A386-B1FC8527A9FE}" srcOrd="2" destOrd="0" presId="urn:microsoft.com/office/officeart/2018/2/layout/IconVerticalSolidList"/>
    <dgm:cxn modelId="{78A61A1F-80D3-4D50-9E54-6DA6D5EC1005}" type="presParOf" srcId="{FB043F15-72B2-4F19-8A1E-9082E68ED5D7}" destId="{A2A07A37-E92D-431D-BFBE-4E1C92922D09}" srcOrd="3" destOrd="0" presId="urn:microsoft.com/office/officeart/2018/2/layout/IconVerticalSolidList"/>
    <dgm:cxn modelId="{1A9C3B77-60E6-4897-9412-645A746960EB}" type="presParOf" srcId="{50C259B2-9D07-4CED-8DAD-74D69DFE9A63}" destId="{D7AB985E-36E5-4968-9A84-B672562760F4}" srcOrd="3" destOrd="0" presId="urn:microsoft.com/office/officeart/2018/2/layout/IconVerticalSolidList"/>
    <dgm:cxn modelId="{B934556E-0EDF-4F5E-8FCE-A2031BA9475D}" type="presParOf" srcId="{50C259B2-9D07-4CED-8DAD-74D69DFE9A63}" destId="{DC7D19BC-8BD7-49A0-917E-01373AD75637}" srcOrd="4" destOrd="0" presId="urn:microsoft.com/office/officeart/2018/2/layout/IconVerticalSolidList"/>
    <dgm:cxn modelId="{246C111D-C599-4777-AD2A-558F6B1F67C2}" type="presParOf" srcId="{DC7D19BC-8BD7-49A0-917E-01373AD75637}" destId="{0A8E0FFB-6BC4-47FC-8E96-D55551840D86}" srcOrd="0" destOrd="0" presId="urn:microsoft.com/office/officeart/2018/2/layout/IconVerticalSolidList"/>
    <dgm:cxn modelId="{6A02E63C-AACC-4E18-913E-24AD1A46D57F}" type="presParOf" srcId="{DC7D19BC-8BD7-49A0-917E-01373AD75637}" destId="{EDA3E13B-FC68-41D4-B94D-3925E02AB2D6}" srcOrd="1" destOrd="0" presId="urn:microsoft.com/office/officeart/2018/2/layout/IconVerticalSolidList"/>
    <dgm:cxn modelId="{17DAA55C-99DD-4CEA-A9CD-9D3521BF6E13}" type="presParOf" srcId="{DC7D19BC-8BD7-49A0-917E-01373AD75637}" destId="{C3DD4E95-74FE-48D0-838F-4F496D4AD2A2}" srcOrd="2" destOrd="0" presId="urn:microsoft.com/office/officeart/2018/2/layout/IconVerticalSolidList"/>
    <dgm:cxn modelId="{E7D3CF14-76CD-45B2-A43B-3E5D3405A032}" type="presParOf" srcId="{DC7D19BC-8BD7-49A0-917E-01373AD75637}" destId="{CD0C8413-4E90-4140-87F7-2129C4D7EB5B}" srcOrd="3" destOrd="0" presId="urn:microsoft.com/office/officeart/2018/2/layout/IconVerticalSolidList"/>
    <dgm:cxn modelId="{F07A5306-1AC8-4561-8B4C-9D45DD4CA2BB}" type="presParOf" srcId="{50C259B2-9D07-4CED-8DAD-74D69DFE9A63}" destId="{96B42E2B-560F-4FE0-816F-4C3359409E2B}" srcOrd="5" destOrd="0" presId="urn:microsoft.com/office/officeart/2018/2/layout/IconVerticalSolidList"/>
    <dgm:cxn modelId="{A441BA28-3A76-4F4F-BA72-474AC6FED66D}" type="presParOf" srcId="{50C259B2-9D07-4CED-8DAD-74D69DFE9A63}" destId="{84A0CC2D-A92B-4ABB-B562-7368BC0EF0C9}" srcOrd="6" destOrd="0" presId="urn:microsoft.com/office/officeart/2018/2/layout/IconVerticalSolidList"/>
    <dgm:cxn modelId="{DA939FD9-CBFA-41AB-B3D4-DA12A7BB9ED6}" type="presParOf" srcId="{84A0CC2D-A92B-4ABB-B562-7368BC0EF0C9}" destId="{6F1F72FE-4867-4966-B025-2EFCA957683D}" srcOrd="0" destOrd="0" presId="urn:microsoft.com/office/officeart/2018/2/layout/IconVerticalSolidList"/>
    <dgm:cxn modelId="{C9D6BEEE-5D8B-45CB-A615-FA4BA9BB1653}" type="presParOf" srcId="{84A0CC2D-A92B-4ABB-B562-7368BC0EF0C9}" destId="{007F32FE-B7E7-4E49-BA17-907BA94E8486}" srcOrd="1" destOrd="0" presId="urn:microsoft.com/office/officeart/2018/2/layout/IconVerticalSolidList"/>
    <dgm:cxn modelId="{8B6BC79A-4B02-4893-889D-A90406226889}" type="presParOf" srcId="{84A0CC2D-A92B-4ABB-B562-7368BC0EF0C9}" destId="{ECB7ABF4-2566-4958-AE66-069668565996}" srcOrd="2" destOrd="0" presId="urn:microsoft.com/office/officeart/2018/2/layout/IconVerticalSolidList"/>
    <dgm:cxn modelId="{9A607940-C42C-41FB-84CD-243666B9E200}" type="presParOf" srcId="{84A0CC2D-A92B-4ABB-B562-7368BC0EF0C9}" destId="{5523D877-5385-4310-B760-AB033DC46EE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83852E-4D70-4788-9472-26560111D10B}">
      <dsp:nvSpPr>
        <dsp:cNvPr id="0" name=""/>
        <dsp:cNvSpPr/>
      </dsp:nvSpPr>
      <dsp:spPr>
        <a:xfrm>
          <a:off x="7673" y="844945"/>
          <a:ext cx="684158" cy="68415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C21CA7-9E8F-4BB4-948E-8DD26825E4BC}">
      <dsp:nvSpPr>
        <dsp:cNvPr id="0" name=""/>
        <dsp:cNvSpPr/>
      </dsp:nvSpPr>
      <dsp:spPr>
        <a:xfrm>
          <a:off x="151346" y="988618"/>
          <a:ext cx="396812" cy="396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5E943A-E39F-4628-B83C-3B9147307DFB}">
      <dsp:nvSpPr>
        <dsp:cNvPr id="0" name=""/>
        <dsp:cNvSpPr/>
      </dsp:nvSpPr>
      <dsp:spPr>
        <a:xfrm>
          <a:off x="838437" y="844945"/>
          <a:ext cx="1612659" cy="684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Consider each employees ideas as valuable;</a:t>
          </a:r>
          <a:endParaRPr lang="en-US" sz="1400" kern="1200"/>
        </a:p>
      </dsp:txBody>
      <dsp:txXfrm>
        <a:off x="838437" y="844945"/>
        <a:ext cx="1612659" cy="684158"/>
      </dsp:txXfrm>
    </dsp:sp>
    <dsp:sp modelId="{39E7474D-6259-4AB7-83F1-34C0D99E94DA}">
      <dsp:nvSpPr>
        <dsp:cNvPr id="0" name=""/>
        <dsp:cNvSpPr/>
      </dsp:nvSpPr>
      <dsp:spPr>
        <a:xfrm>
          <a:off x="2732090" y="844945"/>
          <a:ext cx="684158" cy="68415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B4A5AE-60D6-4A7D-8410-30C0798B1354}">
      <dsp:nvSpPr>
        <dsp:cNvPr id="0" name=""/>
        <dsp:cNvSpPr/>
      </dsp:nvSpPr>
      <dsp:spPr>
        <a:xfrm>
          <a:off x="2875764" y="988618"/>
          <a:ext cx="396812" cy="396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DF992-4674-4ED9-AE36-21EAAE08765B}">
      <dsp:nvSpPr>
        <dsp:cNvPr id="0" name=""/>
        <dsp:cNvSpPr/>
      </dsp:nvSpPr>
      <dsp:spPr>
        <a:xfrm>
          <a:off x="3562854" y="844945"/>
          <a:ext cx="1612659" cy="684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 aware of employees unspoken feelings and attitudes;</a:t>
          </a:r>
          <a:endParaRPr lang="en-US" sz="1400" kern="1200"/>
        </a:p>
      </dsp:txBody>
      <dsp:txXfrm>
        <a:off x="3562854" y="844945"/>
        <a:ext cx="1612659" cy="684158"/>
      </dsp:txXfrm>
    </dsp:sp>
    <dsp:sp modelId="{4C0D4D68-72C0-48AD-8342-D3919E41296F}">
      <dsp:nvSpPr>
        <dsp:cNvPr id="0" name=""/>
        <dsp:cNvSpPr/>
      </dsp:nvSpPr>
      <dsp:spPr>
        <a:xfrm>
          <a:off x="7673" y="2155483"/>
          <a:ext cx="684158" cy="68415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11A99F-29E2-4644-BBEF-44F319A4D9D0}">
      <dsp:nvSpPr>
        <dsp:cNvPr id="0" name=""/>
        <dsp:cNvSpPr/>
      </dsp:nvSpPr>
      <dsp:spPr>
        <a:xfrm>
          <a:off x="151346" y="2299157"/>
          <a:ext cx="396812" cy="396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092085-8466-415C-8696-742257F38FA5}">
      <dsp:nvSpPr>
        <dsp:cNvPr id="0" name=""/>
        <dsp:cNvSpPr/>
      </dsp:nvSpPr>
      <dsp:spPr>
        <a:xfrm>
          <a:off x="838437" y="2155483"/>
          <a:ext cx="1612659" cy="684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Clear communication;</a:t>
          </a:r>
          <a:endParaRPr lang="en-US" sz="1400" kern="1200"/>
        </a:p>
      </dsp:txBody>
      <dsp:txXfrm>
        <a:off x="838437" y="2155483"/>
        <a:ext cx="1612659" cy="684158"/>
      </dsp:txXfrm>
    </dsp:sp>
    <dsp:sp modelId="{E3B482AE-5E06-4C69-8884-0214AC312F30}">
      <dsp:nvSpPr>
        <dsp:cNvPr id="0" name=""/>
        <dsp:cNvSpPr/>
      </dsp:nvSpPr>
      <dsp:spPr>
        <a:xfrm>
          <a:off x="2732090" y="2155483"/>
          <a:ext cx="684158" cy="68415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F7B26-A0AB-4DD8-96E2-3341E1719E6D}">
      <dsp:nvSpPr>
        <dsp:cNvPr id="0" name=""/>
        <dsp:cNvSpPr/>
      </dsp:nvSpPr>
      <dsp:spPr>
        <a:xfrm>
          <a:off x="2875764" y="2299157"/>
          <a:ext cx="396812" cy="3968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C4EB93-C72B-4F38-8CC9-25A1847CBAF6}">
      <dsp:nvSpPr>
        <dsp:cNvPr id="0" name=""/>
        <dsp:cNvSpPr/>
      </dsp:nvSpPr>
      <dsp:spPr>
        <a:xfrm>
          <a:off x="3562854" y="2155483"/>
          <a:ext cx="1612659" cy="684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An effective team leader;</a:t>
          </a:r>
          <a:endParaRPr lang="en-US" sz="1400" kern="1200"/>
        </a:p>
      </dsp:txBody>
      <dsp:txXfrm>
        <a:off x="3562854" y="2155483"/>
        <a:ext cx="1612659" cy="6841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4D0B5D-FB5F-4299-9DF3-761A3A86ACB8}">
      <dsp:nvSpPr>
        <dsp:cNvPr id="0" name=""/>
        <dsp:cNvSpPr/>
      </dsp:nvSpPr>
      <dsp:spPr>
        <a:xfrm>
          <a:off x="0" y="3338"/>
          <a:ext cx="6096000" cy="10868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CC573A-8E33-4A22-B90C-104687C178EE}">
      <dsp:nvSpPr>
        <dsp:cNvPr id="0" name=""/>
        <dsp:cNvSpPr/>
      </dsp:nvSpPr>
      <dsp:spPr>
        <a:xfrm>
          <a:off x="328764" y="247874"/>
          <a:ext cx="598338" cy="5977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77459-D010-4D94-A2E6-A5FFA13E5983}">
      <dsp:nvSpPr>
        <dsp:cNvPr id="0" name=""/>
        <dsp:cNvSpPr/>
      </dsp:nvSpPr>
      <dsp:spPr>
        <a:xfrm>
          <a:off x="1255868" y="3338"/>
          <a:ext cx="4506983" cy="1155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24" tIns="122324" rIns="122324" bIns="12232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400" kern="1200" dirty="0"/>
            <a:t>Hr.berkeley.edu. 2022. </a:t>
          </a:r>
          <a:r>
            <a:rPr lang="pt-PT" sz="1400" i="1" kern="1200" dirty="0"/>
            <a:t>Steps to </a:t>
          </a:r>
          <a:r>
            <a:rPr lang="pt-PT" sz="1400" i="1" kern="1200" dirty="0" err="1"/>
            <a:t>Building</a:t>
          </a:r>
          <a:r>
            <a:rPr lang="pt-PT" sz="1400" i="1" kern="1200" dirty="0"/>
            <a:t> </a:t>
          </a:r>
          <a:r>
            <a:rPr lang="pt-PT" sz="1400" i="1" kern="1200" dirty="0" err="1"/>
            <a:t>an</a:t>
          </a:r>
          <a:r>
            <a:rPr lang="pt-PT" sz="1400" i="1" kern="1200" dirty="0"/>
            <a:t> </a:t>
          </a:r>
          <a:r>
            <a:rPr lang="pt-PT" sz="1400" i="1" kern="1200" dirty="0" err="1"/>
            <a:t>Effective</a:t>
          </a:r>
          <a:r>
            <a:rPr lang="pt-PT" sz="1400" i="1" kern="1200" dirty="0"/>
            <a:t> Team | </a:t>
          </a:r>
          <a:r>
            <a:rPr lang="pt-PT" sz="1400" i="1" kern="1200" dirty="0" err="1"/>
            <a:t>People</a:t>
          </a:r>
          <a:r>
            <a:rPr lang="pt-PT" sz="1400" i="1" kern="1200" dirty="0"/>
            <a:t> &amp; </a:t>
          </a:r>
          <a:r>
            <a:rPr lang="pt-PT" sz="1400" i="1" kern="1200" dirty="0" err="1"/>
            <a:t>Culture</a:t>
          </a:r>
          <a:r>
            <a:rPr lang="pt-PT" sz="1400" kern="1200" dirty="0"/>
            <a:t>. [online] </a:t>
          </a:r>
          <a:r>
            <a:rPr lang="pt-PT" sz="1400" kern="1200" dirty="0" err="1"/>
            <a:t>Available</a:t>
          </a:r>
          <a:r>
            <a:rPr lang="pt-PT" sz="1400" kern="1200" dirty="0"/>
            <a:t> </a:t>
          </a:r>
          <a:r>
            <a:rPr lang="pt-PT" sz="1400" kern="1200" dirty="0" err="1"/>
            <a:t>at</a:t>
          </a:r>
          <a:r>
            <a:rPr lang="pt-PT" sz="1400" kern="1200" dirty="0"/>
            <a:t>: &lt;</a:t>
          </a:r>
          <a:r>
            <a:rPr lang="pt-PT" sz="1400" kern="1200" dirty="0" err="1"/>
            <a:t>https</a:t>
          </a:r>
          <a:r>
            <a:rPr lang="pt-PT" sz="1400" kern="1200" dirty="0"/>
            <a:t>://hr.berkeley.edu/</a:t>
          </a:r>
          <a:r>
            <a:rPr lang="pt-PT" sz="1400" kern="1200" dirty="0" err="1"/>
            <a:t>hr</a:t>
          </a:r>
          <a:r>
            <a:rPr lang="pt-PT" sz="1400" kern="1200" dirty="0"/>
            <a:t>-network/central-</a:t>
          </a:r>
          <a:r>
            <a:rPr lang="pt-PT" sz="1400" kern="1200" dirty="0" err="1"/>
            <a:t>guide</a:t>
          </a:r>
          <a:r>
            <a:rPr lang="pt-PT" sz="1400" kern="1200" dirty="0"/>
            <a:t>-</a:t>
          </a:r>
          <a:r>
            <a:rPr lang="pt-PT" sz="1400" kern="1200" dirty="0" err="1"/>
            <a:t>managing-hr</a:t>
          </a:r>
          <a:r>
            <a:rPr lang="pt-PT" sz="1400" kern="1200" dirty="0"/>
            <a:t>/</a:t>
          </a:r>
          <a:r>
            <a:rPr lang="pt-PT" sz="1400" kern="1200" dirty="0" err="1"/>
            <a:t>managing-hr</a:t>
          </a:r>
          <a:r>
            <a:rPr lang="pt-PT" sz="1400" kern="1200" dirty="0"/>
            <a:t>/</a:t>
          </a:r>
          <a:r>
            <a:rPr lang="pt-PT" sz="1400" kern="1200" dirty="0" err="1"/>
            <a:t>interaction</a:t>
          </a:r>
          <a:r>
            <a:rPr lang="pt-PT" sz="1400" kern="1200" dirty="0"/>
            <a:t>/team-</a:t>
          </a:r>
          <a:r>
            <a:rPr lang="pt-PT" sz="1400" kern="1200" dirty="0" err="1"/>
            <a:t>building</a:t>
          </a:r>
          <a:r>
            <a:rPr lang="pt-PT" sz="1400" kern="1200" dirty="0"/>
            <a:t>/steps&gt; </a:t>
          </a:r>
          <a:endParaRPr lang="en-US" sz="1400" kern="1200" dirty="0"/>
        </a:p>
      </dsp:txBody>
      <dsp:txXfrm>
        <a:off x="1255868" y="3338"/>
        <a:ext cx="4506983" cy="1155814"/>
      </dsp:txXfrm>
    </dsp:sp>
    <dsp:sp modelId="{DF73AB8D-6A13-41CD-AA1F-4017E50CF38E}">
      <dsp:nvSpPr>
        <dsp:cNvPr id="0" name=""/>
        <dsp:cNvSpPr/>
      </dsp:nvSpPr>
      <dsp:spPr>
        <a:xfrm>
          <a:off x="0" y="1439349"/>
          <a:ext cx="6096000" cy="108682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B07FA6-81A0-4FAF-BF4A-D12FF987D95C}">
      <dsp:nvSpPr>
        <dsp:cNvPr id="0" name=""/>
        <dsp:cNvSpPr/>
      </dsp:nvSpPr>
      <dsp:spPr>
        <a:xfrm>
          <a:off x="328764" y="1683885"/>
          <a:ext cx="598338" cy="5977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A07A37-E92D-431D-BFBE-4E1C92922D09}">
      <dsp:nvSpPr>
        <dsp:cNvPr id="0" name=""/>
        <dsp:cNvSpPr/>
      </dsp:nvSpPr>
      <dsp:spPr>
        <a:xfrm>
          <a:off x="1255868" y="1439349"/>
          <a:ext cx="4506983" cy="1155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24" tIns="122324" rIns="122324" bIns="12232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400" kern="1200" dirty="0" err="1"/>
            <a:t>Calvert</a:t>
          </a:r>
          <a:r>
            <a:rPr lang="pt-PT" sz="1400" kern="1200" dirty="0"/>
            <a:t>, D., 2022. </a:t>
          </a:r>
          <a:r>
            <a:rPr lang="pt-PT" sz="1400" i="1" kern="1200" dirty="0" err="1"/>
            <a:t>Build</a:t>
          </a:r>
          <a:r>
            <a:rPr lang="pt-PT" sz="1400" i="1" kern="1200" dirty="0"/>
            <a:t> </a:t>
          </a:r>
          <a:r>
            <a:rPr lang="pt-PT" sz="1400" i="1" kern="1200" dirty="0" err="1"/>
            <a:t>Workplace</a:t>
          </a:r>
          <a:r>
            <a:rPr lang="pt-PT" sz="1400" i="1" kern="1200" dirty="0"/>
            <a:t> </a:t>
          </a:r>
          <a:r>
            <a:rPr lang="pt-PT" sz="1400" i="1" kern="1200" dirty="0" err="1"/>
            <a:t>Teamwork</a:t>
          </a:r>
          <a:r>
            <a:rPr lang="pt-PT" sz="1400" i="1" kern="1200" dirty="0"/>
            <a:t> </a:t>
          </a:r>
          <a:r>
            <a:rPr lang="pt-PT" sz="1400" i="1" kern="1200" dirty="0" err="1"/>
            <a:t>Skills</a:t>
          </a:r>
          <a:r>
            <a:rPr lang="pt-PT" sz="1400" i="1" kern="1200" dirty="0"/>
            <a:t>: 7 </a:t>
          </a:r>
          <a:r>
            <a:rPr lang="pt-PT" sz="1400" i="1" kern="1200" dirty="0" err="1"/>
            <a:t>C's</a:t>
          </a:r>
          <a:r>
            <a:rPr lang="pt-PT" sz="1400" i="1" kern="1200" dirty="0"/>
            <a:t> for Team </a:t>
          </a:r>
          <a:r>
            <a:rPr lang="pt-PT" sz="1400" i="1" kern="1200" dirty="0" err="1"/>
            <a:t>Effectiveness</a:t>
          </a:r>
          <a:r>
            <a:rPr lang="pt-PT" sz="1400" kern="1200" dirty="0"/>
            <a:t>. [online] Blog.peoplefirstps.com. </a:t>
          </a:r>
          <a:r>
            <a:rPr lang="pt-PT" sz="1400" kern="1200" dirty="0" err="1"/>
            <a:t>Available</a:t>
          </a:r>
          <a:r>
            <a:rPr lang="pt-PT" sz="1400" kern="1200" dirty="0"/>
            <a:t> </a:t>
          </a:r>
          <a:r>
            <a:rPr lang="pt-PT" sz="1400" kern="1200" dirty="0" err="1"/>
            <a:t>at</a:t>
          </a:r>
          <a:r>
            <a:rPr lang="pt-PT" sz="1400" kern="1200" dirty="0"/>
            <a:t>: &lt;</a:t>
          </a:r>
          <a:r>
            <a:rPr lang="pt-PT" sz="1400" kern="1200" dirty="0" err="1"/>
            <a:t>https</a:t>
          </a:r>
          <a:r>
            <a:rPr lang="pt-PT" sz="1400" kern="1200" dirty="0"/>
            <a:t>://blog.peoplefirstps.com/connect2win/workplace-teamwork-7-cs&gt;</a:t>
          </a:r>
          <a:endParaRPr lang="en-US" sz="1400" kern="1200" dirty="0"/>
        </a:p>
      </dsp:txBody>
      <dsp:txXfrm>
        <a:off x="1255868" y="1439349"/>
        <a:ext cx="4506983" cy="1155814"/>
      </dsp:txXfrm>
    </dsp:sp>
    <dsp:sp modelId="{0A8E0FFB-6BC4-47FC-8E96-D55551840D86}">
      <dsp:nvSpPr>
        <dsp:cNvPr id="0" name=""/>
        <dsp:cNvSpPr/>
      </dsp:nvSpPr>
      <dsp:spPr>
        <a:xfrm>
          <a:off x="0" y="2875361"/>
          <a:ext cx="6096000" cy="108682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A3E13B-FC68-41D4-B94D-3925E02AB2D6}">
      <dsp:nvSpPr>
        <dsp:cNvPr id="0" name=""/>
        <dsp:cNvSpPr/>
      </dsp:nvSpPr>
      <dsp:spPr>
        <a:xfrm>
          <a:off x="328764" y="3119897"/>
          <a:ext cx="598338" cy="5977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0C8413-4E90-4140-87F7-2129C4D7EB5B}">
      <dsp:nvSpPr>
        <dsp:cNvPr id="0" name=""/>
        <dsp:cNvSpPr/>
      </dsp:nvSpPr>
      <dsp:spPr>
        <a:xfrm>
          <a:off x="1255868" y="2875361"/>
          <a:ext cx="4506983" cy="1155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24" tIns="122324" rIns="122324" bIns="12232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400" kern="1200" dirty="0"/>
            <a:t>Psycnet.apa.org. 2022. </a:t>
          </a:r>
          <a:r>
            <a:rPr lang="pt-PT" sz="1400" i="1" kern="1200" dirty="0">
              <a:latin typeface="Goudy Old Style"/>
            </a:rPr>
            <a:t>AP </a:t>
          </a:r>
          <a:r>
            <a:rPr lang="pt-PT" sz="1400" i="1" kern="1200" dirty="0" err="1"/>
            <a:t>PsycNet</a:t>
          </a:r>
          <a:r>
            <a:rPr lang="pt-PT" sz="1400" kern="1200" dirty="0"/>
            <a:t>. [online] </a:t>
          </a:r>
          <a:r>
            <a:rPr lang="pt-PT" sz="1400" kern="1200" dirty="0" err="1"/>
            <a:t>Available</a:t>
          </a:r>
          <a:r>
            <a:rPr lang="pt-PT" sz="1400" kern="1200" dirty="0"/>
            <a:t> </a:t>
          </a:r>
          <a:r>
            <a:rPr lang="pt-PT" sz="1400" kern="1200" dirty="0" err="1"/>
            <a:t>at</a:t>
          </a:r>
          <a:r>
            <a:rPr lang="pt-PT" sz="1400" kern="1200" dirty="0"/>
            <a:t>: &lt;</a:t>
          </a:r>
          <a:r>
            <a:rPr lang="pt-PT" sz="1400" kern="1200" dirty="0" err="1"/>
            <a:t>https</a:t>
          </a:r>
          <a:r>
            <a:rPr lang="pt-PT" sz="1400" kern="1200" dirty="0"/>
            <a:t>://psycnet.apa.org/</a:t>
          </a:r>
          <a:r>
            <a:rPr lang="pt-PT" sz="1400" kern="1200" dirty="0" err="1"/>
            <a:t>doiLanding?doi</a:t>
          </a:r>
          <a:r>
            <a:rPr lang="pt-PT" sz="1400" kern="1200" dirty="0"/>
            <a:t>=10.1037%2Fa0013257&gt;</a:t>
          </a:r>
          <a:r>
            <a:rPr lang="pt-PT" sz="1400" kern="1200" dirty="0">
              <a:latin typeface="Goudy Old Style"/>
            </a:rPr>
            <a:t> </a:t>
          </a:r>
        </a:p>
      </dsp:txBody>
      <dsp:txXfrm>
        <a:off x="1255868" y="2875361"/>
        <a:ext cx="4506983" cy="1155814"/>
      </dsp:txXfrm>
    </dsp:sp>
    <dsp:sp modelId="{6F1F72FE-4867-4966-B025-2EFCA957683D}">
      <dsp:nvSpPr>
        <dsp:cNvPr id="0" name=""/>
        <dsp:cNvSpPr/>
      </dsp:nvSpPr>
      <dsp:spPr>
        <a:xfrm>
          <a:off x="0" y="4311372"/>
          <a:ext cx="6096000" cy="108682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7F32FE-B7E7-4E49-BA17-907BA94E8486}">
      <dsp:nvSpPr>
        <dsp:cNvPr id="0" name=""/>
        <dsp:cNvSpPr/>
      </dsp:nvSpPr>
      <dsp:spPr>
        <a:xfrm>
          <a:off x="328764" y="4555908"/>
          <a:ext cx="598338" cy="597754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23D877-5385-4310-B760-AB033DC46EEB}">
      <dsp:nvSpPr>
        <dsp:cNvPr id="0" name=""/>
        <dsp:cNvSpPr/>
      </dsp:nvSpPr>
      <dsp:spPr>
        <a:xfrm>
          <a:off x="1255868" y="4311372"/>
          <a:ext cx="4506983" cy="1155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24" tIns="122324" rIns="122324" bIns="12232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PT" sz="1400" kern="1200" dirty="0"/>
            <a:t>Psycnet.apa.org. 2022. </a:t>
          </a:r>
          <a:r>
            <a:rPr lang="pt-PT" sz="1400" i="1" kern="1200" dirty="0"/>
            <a:t>APA PsycNet</a:t>
          </a:r>
          <a:r>
            <a:rPr lang="pt-PT" sz="1400" kern="1200" dirty="0"/>
            <a:t>. [online] Available at: &lt;https://psycnet.apa.org/doiLanding?doi=10.1037%2Fa0013257&gt;</a:t>
          </a:r>
          <a:r>
            <a:rPr lang="pt-PT" sz="1400" kern="1200" dirty="0">
              <a:latin typeface="Goudy Old Style"/>
            </a:rPr>
            <a:t> </a:t>
          </a:r>
          <a:endParaRPr lang="pt-PT" sz="1400" kern="1200" dirty="0"/>
        </a:p>
      </dsp:txBody>
      <dsp:txXfrm>
        <a:off x="1255868" y="4311372"/>
        <a:ext cx="4506983" cy="11558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pt-PT"/>
          </a:p>
        </p:txBody>
      </p:sp>
      <p:sp>
        <p:nvSpPr>
          <p:cNvPr id="3" name="Marcador de Posição da Data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9C17DB3-A09B-4363-A3B4-BD554ADBA157}" type="datetime1">
              <a:rPr lang="pt-PT" smtClean="0"/>
              <a:t>27/04/2022</a:t>
            </a:fld>
            <a:endParaRPr lang="pt-PT"/>
          </a:p>
        </p:txBody>
      </p:sp>
      <p:sp>
        <p:nvSpPr>
          <p:cNvPr id="4" name="Marcador de Posição do Rodapé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pt-PT"/>
          </a:p>
        </p:txBody>
      </p:sp>
      <p:sp>
        <p:nvSpPr>
          <p:cNvPr id="5" name="Marcador de Posição do Número do Diapositivo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pt-PT" noProof="0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9E40BA-4988-4847-BE6E-25D3EF691EF1}" type="datetime1">
              <a:rPr lang="pt-PT" noProof="0" smtClean="0"/>
              <a:t>27/04/2022</a:t>
            </a:fld>
            <a:endParaRPr lang="pt-PT" noProof="0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pt-PT" noProof="0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pt-PT" noProof="0" dirty="0"/>
              <a:t>Editar estilos de texto do Modelo Global</a:t>
            </a:r>
          </a:p>
          <a:p>
            <a:pPr lvl="1" rtl="0"/>
            <a:r>
              <a:rPr lang="pt-PT" noProof="0" dirty="0"/>
              <a:t>Segundo nível</a:t>
            </a:r>
          </a:p>
          <a:p>
            <a:pPr lvl="2" rtl="0"/>
            <a:r>
              <a:rPr lang="pt-PT" noProof="0" dirty="0"/>
              <a:t>Terceiro nível</a:t>
            </a:r>
          </a:p>
          <a:p>
            <a:pPr lvl="3" rtl="0"/>
            <a:r>
              <a:rPr lang="pt-PT" noProof="0" dirty="0"/>
              <a:t>Quarto nível</a:t>
            </a:r>
          </a:p>
          <a:p>
            <a:pPr lvl="4" rtl="0"/>
            <a:r>
              <a:rPr lang="pt-PT" noProof="0" dirty="0"/>
              <a:t>Quinto nível</a:t>
            </a:r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pt-PT" noProof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pt-PT" noProof="0" smtClean="0"/>
              <a:t>‹nº›</a:t>
            </a:fld>
            <a:endParaRPr lang="pt-PT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pt-PT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pt-PT" smtClean="0"/>
              <a:t>1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4/27/2022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641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4/27/2022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954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4/27/2022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882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4/27/2022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242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4/27/2022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028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4/27/2022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865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4/27/2022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331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4/27/2022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752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4/27/2022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204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4/27/2022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58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4/27/2022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409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4/27/2022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75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4EEB99-5093-4113-888D-46BBE3ED3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8539341-65A9-4E1F-9ACF-081DB92A7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5316"/>
            <a:ext cx="8153399" cy="6863316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6E88529-F2F3-4CC1-A117-4E342B7E4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3354" y="1746288"/>
            <a:ext cx="4654917" cy="33547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66843" y="2347918"/>
            <a:ext cx="3406428" cy="2151530"/>
          </a:xfrm>
        </p:spPr>
        <p:txBody>
          <a:bodyPr rtlCol="0" anchor="ctr">
            <a:normAutofit/>
          </a:bodyPr>
          <a:lstStyle/>
          <a:p>
            <a:r>
              <a:rPr lang="pt-PT" sz="1800" dirty="0" err="1"/>
              <a:t>GRoup</a:t>
            </a:r>
            <a:r>
              <a:rPr lang="pt-PT" sz="1800" dirty="0"/>
              <a:t> </a:t>
            </a:r>
            <a:r>
              <a:rPr lang="pt-PT" sz="1800" dirty="0" err="1"/>
              <a:t>presentat</a:t>
            </a:r>
            <a:r>
              <a:rPr lang="en-GB" sz="1800" dirty="0"/>
              <a:t>ion- 4- Successful Team Development </a:t>
            </a:r>
            <a:endParaRPr lang="pt-PT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E55CEA-78D8-4D75-BBE9-2C55225B2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0"/>
            <a:ext cx="4038599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39199" y="1677015"/>
            <a:ext cx="2667001" cy="3493336"/>
          </a:xfrm>
        </p:spPr>
        <p:txBody>
          <a:bodyPr rtlCol="0" anchor="ctr">
            <a:normAutofit/>
          </a:bodyPr>
          <a:lstStyle/>
          <a:p>
            <a:pPr algn="l"/>
            <a:r>
              <a:rPr lang="pt-PT" sz="1600" dirty="0" err="1">
                <a:solidFill>
                  <a:schemeClr val="bg1"/>
                </a:solidFill>
              </a:rPr>
              <a:t>Maizania</a:t>
            </a:r>
            <a:r>
              <a:rPr lang="pt-PT" sz="1600" dirty="0">
                <a:solidFill>
                  <a:schemeClr val="bg1"/>
                </a:solidFill>
              </a:rPr>
              <a:t> </a:t>
            </a:r>
            <a:r>
              <a:rPr lang="pt-PT" sz="1600" dirty="0" err="1">
                <a:solidFill>
                  <a:schemeClr val="bg1"/>
                </a:solidFill>
              </a:rPr>
              <a:t>Uagna</a:t>
            </a:r>
          </a:p>
          <a:p>
            <a:pPr algn="l"/>
            <a:r>
              <a:rPr lang="pt-PT" sz="1600" dirty="0" err="1">
                <a:solidFill>
                  <a:schemeClr val="bg1"/>
                </a:solidFill>
              </a:rPr>
              <a:t>Claudia</a:t>
            </a:r>
            <a:r>
              <a:rPr lang="pt-PT" sz="1600" dirty="0">
                <a:solidFill>
                  <a:schemeClr val="bg1"/>
                </a:solidFill>
              </a:rPr>
              <a:t> </a:t>
            </a:r>
            <a:r>
              <a:rPr lang="pt-PT" sz="1600" dirty="0" err="1">
                <a:solidFill>
                  <a:schemeClr val="bg1"/>
                </a:solidFill>
              </a:rPr>
              <a:t>Detampol</a:t>
            </a:r>
          </a:p>
          <a:p>
            <a:pPr algn="l"/>
            <a:r>
              <a:rPr lang="pt-PT" sz="1600" dirty="0" err="1">
                <a:solidFill>
                  <a:schemeClr val="bg1"/>
                </a:solidFill>
              </a:rPr>
              <a:t>Anna</a:t>
            </a:r>
            <a:r>
              <a:rPr lang="pt-PT" sz="1600" dirty="0">
                <a:solidFill>
                  <a:schemeClr val="bg1"/>
                </a:solidFill>
              </a:rPr>
              <a:t> Mia</a:t>
            </a:r>
          </a:p>
          <a:p>
            <a:pPr algn="l"/>
            <a:r>
              <a:rPr lang="pt-PT" sz="1600" dirty="0">
                <a:solidFill>
                  <a:schemeClr val="bg1"/>
                </a:solidFill>
              </a:rPr>
              <a:t>Iva </a:t>
            </a:r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AF335A-139F-42E7-A534-EC1B10B14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Successful team development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2ACCD6F6-BBD3-95F6-AA23-9BAB991306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1617" y="1649838"/>
            <a:ext cx="3278010" cy="389710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Commitment to their</a:t>
            </a:r>
            <a:r>
              <a:rPr lang="en-GB" sz="2000" dirty="0">
                <a:ea typeface="+mj-lt"/>
                <a:cs typeface="+mj-lt"/>
              </a:rPr>
              <a:t> roles- </a:t>
            </a:r>
          </a:p>
          <a:p>
            <a:pPr marL="0" indent="0">
              <a:buNone/>
            </a:pPr>
            <a:r>
              <a:rPr lang="en-GB" sz="2000" dirty="0">
                <a:ea typeface="+mj-lt"/>
                <a:cs typeface="+mj-lt"/>
              </a:rPr>
              <a:t>Successful teams have members who are dedicated to their jobs and work in positions that are based on their talents and knowledge. As a consequence, these teams are usually highly motivated and able to meet tight schedules.</a:t>
            </a:r>
            <a:endParaRPr lang="en-GB" sz="2000"/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387EE7D4-19B7-11FE-4532-ACD4BB63C08B}"/>
              </a:ext>
            </a:extLst>
          </p:cNvPr>
          <p:cNvSpPr txBox="1"/>
          <p:nvPr/>
        </p:nvSpPr>
        <p:spPr>
          <a:xfrm>
            <a:off x="3849512" y="1972733"/>
            <a:ext cx="313831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Goudy Old Style"/>
              </a:rPr>
              <a:t>Open to learning- </a:t>
            </a:r>
            <a:endParaRPr lang="pt-PT" sz="2000"/>
          </a:p>
          <a:p>
            <a:r>
              <a:rPr lang="en-GB" sz="2000" dirty="0">
                <a:latin typeface="Goudy Old Style"/>
              </a:rPr>
              <a:t>Successful teams normally have people who are ready and open to learn. People who are ready to risk, fail and </a:t>
            </a:r>
            <a:r>
              <a:rPr lang="en-GB" sz="2000" dirty="0">
                <a:latin typeface="Goudy Old Style"/>
                <a:ea typeface="+mn-lt"/>
                <a:cs typeface="+mn-lt"/>
              </a:rPr>
              <a:t>materialize</a:t>
            </a:r>
            <a:endParaRPr lang="en-GB" sz="200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61F3E079-4D9A-072F-99EE-3AA02F1A074D}"/>
              </a:ext>
            </a:extLst>
          </p:cNvPr>
          <p:cNvSpPr txBox="1"/>
          <p:nvPr/>
        </p:nvSpPr>
        <p:spPr>
          <a:xfrm>
            <a:off x="7153275" y="2002718"/>
            <a:ext cx="3293533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t-PT" sz="2000" noProof="1">
                <a:latin typeface="Goudy Old Style"/>
                <a:ea typeface="+mn-lt"/>
                <a:cs typeface="+mn-lt"/>
              </a:rPr>
              <a:t>Responsibility and accountability- </a:t>
            </a:r>
          </a:p>
          <a:p>
            <a:r>
              <a:rPr lang="pt-PT" sz="2000" noProof="1">
                <a:latin typeface="Goudy Old Style"/>
                <a:ea typeface="+mn-lt"/>
                <a:cs typeface="+mn-lt"/>
              </a:rPr>
              <a:t>Successful teams share responsibilities and assume collective responsibility for all tasks that fall within their purview. They share a set of beliefs and objectives, and each team member is held to the same high level.</a:t>
            </a:r>
            <a:endParaRPr lang="pt-PT" sz="2000" noProof="1">
              <a:latin typeface="Goudy Old Style"/>
            </a:endParaRPr>
          </a:p>
        </p:txBody>
      </p:sp>
    </p:spTree>
    <p:extLst>
      <p:ext uri="{BB962C8B-B14F-4D97-AF65-F5344CB8AC3E}">
        <p14:creationId xmlns:p14="http://schemas.microsoft.com/office/powerpoint/2010/main" val="4108118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B039C3B-7FC2-785F-17C7-43E3A2D76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SUCCESSFUL TEAM DEVELOPMENT</a:t>
            </a:r>
            <a:endParaRPr lang="pt-PT" dirty="0">
              <a:ea typeface="+mj-lt"/>
              <a:cs typeface="+mj-lt"/>
            </a:endParaRPr>
          </a:p>
          <a:p>
            <a:endParaRPr lang="pt-PT" dirty="0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118D03A4-1006-FA6E-5F01-655E672966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1566" y="1630187"/>
            <a:ext cx="5171898" cy="45594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The first rule of team building is self-evident. In order to effectively manage a team, you must first establish leadership with each team member. Remember that the most effective team leaders cultivate relationships based on trust and loyalty, not fear or positional power.</a:t>
            </a:r>
          </a:p>
        </p:txBody>
      </p:sp>
      <p:graphicFrame>
        <p:nvGraphicFramePr>
          <p:cNvPr id="10" name="Marcador de Posição de Conteúdo 5">
            <a:extLst>
              <a:ext uri="{FF2B5EF4-FFF2-40B4-BE49-F238E27FC236}">
                <a16:creationId xmlns:a16="http://schemas.microsoft.com/office/drawing/2014/main" id="{86AA8EA6-E9D3-D539-60AA-9E55DA707353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6172200" y="2505075"/>
          <a:ext cx="5183188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Marcador de Posição do Texto 7">
            <a:extLst>
              <a:ext uri="{FF2B5EF4-FFF2-40B4-BE49-F238E27FC236}">
                <a16:creationId xmlns:a16="http://schemas.microsoft.com/office/drawing/2014/main" id="{980FA919-80ED-EFC4-04F7-62AE48F5AE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pt-PT" dirty="0" err="1"/>
              <a:t>Important</a:t>
            </a:r>
            <a:r>
              <a:rPr lang="pt-PT" dirty="0"/>
              <a:t> </a:t>
            </a:r>
            <a:r>
              <a:rPr lang="pt-PT" dirty="0" err="1"/>
              <a:t>things</a:t>
            </a:r>
            <a:r>
              <a:rPr lang="pt-PT" dirty="0"/>
              <a:t> to </a:t>
            </a:r>
            <a:r>
              <a:rPr lang="pt-PT" dirty="0" err="1"/>
              <a:t>focus</a:t>
            </a:r>
            <a:r>
              <a:rPr lang="pt-PT" dirty="0"/>
              <a:t> </a:t>
            </a:r>
            <a:r>
              <a:rPr lang="pt-PT" dirty="0" err="1"/>
              <a:t>on</a:t>
            </a:r>
          </a:p>
        </p:txBody>
      </p:sp>
    </p:spTree>
    <p:extLst>
      <p:ext uri="{BB962C8B-B14F-4D97-AF65-F5344CB8AC3E}">
        <p14:creationId xmlns:p14="http://schemas.microsoft.com/office/powerpoint/2010/main" val="4239220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C6DB943-79CD-46F9-83E1-9610EB17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337CC61-9E93-4D80-9F1C-12CE9A0C0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FF8225F8-C6E5-E7D1-5F36-4C5C60472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5875" y="-160864"/>
            <a:ext cx="8910394" cy="16915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3600" cap="all" spc="300" dirty="0">
                <a:ea typeface="+mj-lt"/>
                <a:cs typeface="+mj-lt"/>
              </a:rPr>
              <a:t>SUCCESSFUL TEAM DEVELOPMENT</a:t>
            </a:r>
            <a:endParaRPr lang="en-US" sz="3600" cap="all" spc="300" dirty="0">
              <a:ea typeface="+mj-lt"/>
              <a:cs typeface="+mj-lt"/>
            </a:endParaRPr>
          </a:p>
          <a:p>
            <a:pPr algn="ctr"/>
            <a:endParaRPr lang="en-US" sz="3600" kern="1200" cap="all" spc="300" baseline="0" dirty="0">
              <a:solidFill>
                <a:schemeClr val="bg2"/>
              </a:solidFill>
              <a:latin typeface="+mj-lt"/>
            </a:endParaRPr>
          </a:p>
        </p:txBody>
      </p:sp>
      <p:pic>
        <p:nvPicPr>
          <p:cNvPr id="5" name="Imagem 5">
            <a:extLst>
              <a:ext uri="{FF2B5EF4-FFF2-40B4-BE49-F238E27FC236}">
                <a16:creationId xmlns:a16="http://schemas.microsoft.com/office/drawing/2014/main" id="{6E6E8400-FECA-7F27-CF59-735594689A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68" y="1186196"/>
            <a:ext cx="5416941" cy="5318164"/>
          </a:xfrm>
          <a:prstGeom prst="rect">
            <a:avLst/>
          </a:prstGeom>
        </p:spPr>
      </p:pic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1C741564-3BCB-1AC2-722D-5F6008E5C2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04456" y="2283178"/>
            <a:ext cx="5343347" cy="1836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t-PT" sz="3200" dirty="0" err="1"/>
              <a:t>These</a:t>
            </a:r>
            <a:r>
              <a:rPr lang="pt-PT" sz="3200" dirty="0"/>
              <a:t> are </a:t>
            </a:r>
            <a:r>
              <a:rPr lang="pt-PT" sz="3200" dirty="0" err="1"/>
              <a:t>the</a:t>
            </a:r>
            <a:r>
              <a:rPr lang="pt-PT" sz="3200" dirty="0"/>
              <a:t> 7 </a:t>
            </a:r>
            <a:r>
              <a:rPr lang="pt-PT" sz="3200" dirty="0" err="1"/>
              <a:t>C's</a:t>
            </a:r>
            <a:r>
              <a:rPr lang="pt-PT" sz="3200" dirty="0"/>
              <a:t> for a </a:t>
            </a:r>
            <a:r>
              <a:rPr lang="pt-PT" sz="3200" dirty="0" err="1"/>
              <a:t>successful</a:t>
            </a:r>
            <a:r>
              <a:rPr lang="pt-PT" sz="3200" dirty="0"/>
              <a:t> team </a:t>
            </a:r>
            <a:r>
              <a:rPr lang="pt-PT" sz="3200" dirty="0" err="1"/>
              <a:t>development</a:t>
            </a:r>
            <a:r>
              <a:rPr lang="pt-PT" sz="3200" dirty="0"/>
              <a:t>.</a:t>
            </a:r>
          </a:p>
          <a:p>
            <a:endParaRPr lang="pt-PT" sz="2400" dirty="0"/>
          </a:p>
        </p:txBody>
      </p:sp>
    </p:spTree>
    <p:extLst>
      <p:ext uri="{BB962C8B-B14F-4D97-AF65-F5344CB8AC3E}">
        <p14:creationId xmlns:p14="http://schemas.microsoft.com/office/powerpoint/2010/main" val="2844744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DCF1F95-C4FC-3F54-B6EA-43CAFD32E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pt-PT"/>
              <a:t>References</a:t>
            </a:r>
          </a:p>
        </p:txBody>
      </p:sp>
      <p:graphicFrame>
        <p:nvGraphicFramePr>
          <p:cNvPr id="14" name="Marcador de Posição de Conteúdo 2">
            <a:extLst>
              <a:ext uri="{FF2B5EF4-FFF2-40B4-BE49-F238E27FC236}">
                <a16:creationId xmlns:a16="http://schemas.microsoft.com/office/drawing/2014/main" id="{29D53D18-7489-518A-B627-894EE2A3B6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846893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9407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ED52943-D9A6-4232-B4BE-53FAACC5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DC2CCCE-4BDA-4775-BF98-9E9AA024F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>
            <a:extLst>
              <a:ext uri="{FF2B5EF4-FFF2-40B4-BE49-F238E27FC236}">
                <a16:creationId xmlns:a16="http://schemas.microsoft.com/office/drawing/2014/main" id="{64347DA3-A111-60D0-7903-021F5DA767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38" r="3946" b="-1"/>
          <a:stretch/>
        </p:blipFill>
        <p:spPr>
          <a:xfrm>
            <a:off x="685800" y="685800"/>
            <a:ext cx="10820399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617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ED52943-D9A6-4232-B4BE-53FAACC5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DC2CCCE-4BDA-4775-BF98-9E9AA024F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 descr="Uma imagem com texto&#10;&#10;Descrição gerada automaticamente">
            <a:extLst>
              <a:ext uri="{FF2B5EF4-FFF2-40B4-BE49-F238E27FC236}">
                <a16:creationId xmlns:a16="http://schemas.microsoft.com/office/drawing/2014/main" id="{BE9BEAF8-C0AF-1CE9-062A-5AB411270A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95" r="3389" b="-1"/>
          <a:stretch/>
        </p:blipFill>
        <p:spPr>
          <a:xfrm>
            <a:off x="685800" y="685800"/>
            <a:ext cx="10820399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332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6">
            <a:extLst>
              <a:ext uri="{FF2B5EF4-FFF2-40B4-BE49-F238E27FC236}">
                <a16:creationId xmlns:a16="http://schemas.microsoft.com/office/drawing/2014/main" id="{FB78A5F6-9C38-4BB6-AC42-DC939901F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 descr="Uma imagem com texto&#10;&#10;Descrição gerada automaticamente">
            <a:extLst>
              <a:ext uri="{FF2B5EF4-FFF2-40B4-BE49-F238E27FC236}">
                <a16:creationId xmlns:a16="http://schemas.microsoft.com/office/drawing/2014/main" id="{0FDCE6F2-B602-0161-C818-3DC4F327C2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84" b="-1"/>
          <a:stretch/>
        </p:blipFill>
        <p:spPr>
          <a:xfrm>
            <a:off x="685800" y="685800"/>
            <a:ext cx="10820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183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B78A5F6-9C38-4BB6-AC42-DC939901F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m 4">
            <a:extLst>
              <a:ext uri="{FF2B5EF4-FFF2-40B4-BE49-F238E27FC236}">
                <a16:creationId xmlns:a16="http://schemas.microsoft.com/office/drawing/2014/main" id="{F95431CB-D2FC-1061-94CE-DF74EB43C7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84" b="-1"/>
          <a:stretch/>
        </p:blipFill>
        <p:spPr>
          <a:xfrm>
            <a:off x="685800" y="685800"/>
            <a:ext cx="10820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791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6">
            <a:extLst>
              <a:ext uri="{FF2B5EF4-FFF2-40B4-BE49-F238E27FC236}">
                <a16:creationId xmlns:a16="http://schemas.microsoft.com/office/drawing/2014/main" id="{FB78A5F6-9C38-4BB6-AC42-DC939901F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>
            <a:extLst>
              <a:ext uri="{FF2B5EF4-FFF2-40B4-BE49-F238E27FC236}">
                <a16:creationId xmlns:a16="http://schemas.microsoft.com/office/drawing/2014/main" id="{D299CECB-790F-5C99-71B7-5D0598895D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0" r="6334" b="-1"/>
          <a:stretch/>
        </p:blipFill>
        <p:spPr>
          <a:xfrm>
            <a:off x="685800" y="685800"/>
            <a:ext cx="10820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7265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B78A5F6-9C38-4BB6-AC42-DC939901F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>
            <a:extLst>
              <a:ext uri="{FF2B5EF4-FFF2-40B4-BE49-F238E27FC236}">
                <a16:creationId xmlns:a16="http://schemas.microsoft.com/office/drawing/2014/main" id="{AB08E4AE-67DA-34AF-FF48-48C36565DE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84" b="-1"/>
          <a:stretch/>
        </p:blipFill>
        <p:spPr>
          <a:xfrm>
            <a:off x="685800" y="685800"/>
            <a:ext cx="10820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204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9F810E4-139D-4D0F-A81C-2783F5869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9488A2-8E53-4B40-81EA-EF0126290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>
            <a:extLst>
              <a:ext uri="{FF2B5EF4-FFF2-40B4-BE49-F238E27FC236}">
                <a16:creationId xmlns:a16="http://schemas.microsoft.com/office/drawing/2014/main" id="{4816AA37-EBE1-3FCC-C150-1B8D78986A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22" r="3162" b="-1"/>
          <a:stretch/>
        </p:blipFill>
        <p:spPr>
          <a:xfrm>
            <a:off x="685801" y="685800"/>
            <a:ext cx="108204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0100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ED52943-D9A6-4232-B4BE-53FAACC5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DC2CCCE-4BDA-4775-BF98-9E9AA024F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>
            <a:extLst>
              <a:ext uri="{FF2B5EF4-FFF2-40B4-BE49-F238E27FC236}">
                <a16:creationId xmlns:a16="http://schemas.microsoft.com/office/drawing/2014/main" id="{7FB9487C-8428-8BCC-E24D-7032D4EE12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84" b="-1"/>
          <a:stretch/>
        </p:blipFill>
        <p:spPr>
          <a:xfrm>
            <a:off x="685800" y="685800"/>
            <a:ext cx="10820399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9444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F5ED762-87A9-4432-9372-C63D1D399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27E7CE-3860-417D-BFB8-9C0D915E1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960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A728F4-0AE8-41AC-91AF-ECA038ACF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>
            <a:extLst>
              <a:ext uri="{FF2B5EF4-FFF2-40B4-BE49-F238E27FC236}">
                <a16:creationId xmlns:a16="http://schemas.microsoft.com/office/drawing/2014/main" id="{06193179-85D8-6E1A-0D6B-6265A273CF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61" r="3323" b="-1"/>
          <a:stretch/>
        </p:blipFill>
        <p:spPr>
          <a:xfrm>
            <a:off x="685800" y="685800"/>
            <a:ext cx="10820399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2119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B78A5F6-9C38-4BB6-AC42-DC939901F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 descr="Uma imagem com mesa&#10;&#10;Descrição gerada automaticamente">
            <a:extLst>
              <a:ext uri="{FF2B5EF4-FFF2-40B4-BE49-F238E27FC236}">
                <a16:creationId xmlns:a16="http://schemas.microsoft.com/office/drawing/2014/main" id="{5F9CED9F-B66B-85DC-B983-24E2ACDB69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" r="8476" b="-1"/>
          <a:stretch/>
        </p:blipFill>
        <p:spPr>
          <a:xfrm>
            <a:off x="685800" y="685800"/>
            <a:ext cx="10820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1185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6">
            <a:extLst>
              <a:ext uri="{FF2B5EF4-FFF2-40B4-BE49-F238E27FC236}">
                <a16:creationId xmlns:a16="http://schemas.microsoft.com/office/drawing/2014/main" id="{F9F810E4-139D-4D0F-A81C-2783F5869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9488A2-8E53-4B40-81EA-EF0126290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 descr="Uma imagem com texto&#10;&#10;Descrição gerada automaticamente">
            <a:extLst>
              <a:ext uri="{FF2B5EF4-FFF2-40B4-BE49-F238E27FC236}">
                <a16:creationId xmlns:a16="http://schemas.microsoft.com/office/drawing/2014/main" id="{5D3F85D8-6813-2271-04B1-8B4A309B2C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84" b="-1"/>
          <a:stretch/>
        </p:blipFill>
        <p:spPr>
          <a:xfrm>
            <a:off x="685801" y="685800"/>
            <a:ext cx="108204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639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9F810E4-139D-4D0F-A81C-2783F5869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9488A2-8E53-4B40-81EA-EF0126290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 descr="Uma imagem com texto&#10;&#10;Descrição gerada automaticamente">
            <a:extLst>
              <a:ext uri="{FF2B5EF4-FFF2-40B4-BE49-F238E27FC236}">
                <a16:creationId xmlns:a16="http://schemas.microsoft.com/office/drawing/2014/main" id="{623C8C56-D006-2782-9BF7-4743AA4879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85" r="-1" b="-1"/>
          <a:stretch/>
        </p:blipFill>
        <p:spPr>
          <a:xfrm>
            <a:off x="685801" y="685800"/>
            <a:ext cx="108204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9255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B78A5F6-9C38-4BB6-AC42-DC939901F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 descr="Uma imagem com texto&#10;&#10;Descrição gerada automaticamente">
            <a:extLst>
              <a:ext uri="{FF2B5EF4-FFF2-40B4-BE49-F238E27FC236}">
                <a16:creationId xmlns:a16="http://schemas.microsoft.com/office/drawing/2014/main" id="{2ED2A5FD-D0FA-8967-B07F-7EBC02C79E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85" r="-1" b="-1"/>
          <a:stretch/>
        </p:blipFill>
        <p:spPr>
          <a:xfrm>
            <a:off x="685800" y="685800"/>
            <a:ext cx="10820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580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9F810E4-139D-4D0F-A81C-2783F5869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9488A2-8E53-4B40-81EA-EF0126290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>
            <a:extLst>
              <a:ext uri="{FF2B5EF4-FFF2-40B4-BE49-F238E27FC236}">
                <a16:creationId xmlns:a16="http://schemas.microsoft.com/office/drawing/2014/main" id="{DF7BC21F-BF2C-8A95-71B6-277138740B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84" b="-1"/>
          <a:stretch/>
        </p:blipFill>
        <p:spPr>
          <a:xfrm>
            <a:off x="730625" y="685800"/>
            <a:ext cx="108204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9955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9F810E4-139D-4D0F-A81C-2783F5869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9488A2-8E53-4B40-81EA-EF0126290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 descr="Uma imagem com texto&#10;&#10;Descrição gerada automaticamente">
            <a:extLst>
              <a:ext uri="{FF2B5EF4-FFF2-40B4-BE49-F238E27FC236}">
                <a16:creationId xmlns:a16="http://schemas.microsoft.com/office/drawing/2014/main" id="{7B3EC8E9-8ECA-9431-CF49-F9B4F2BE30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84" b="-1"/>
          <a:stretch/>
        </p:blipFill>
        <p:spPr>
          <a:xfrm>
            <a:off x="685801" y="685800"/>
            <a:ext cx="108204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8731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F5ED762-87A9-4432-9372-C63D1D399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27E7CE-3860-417D-BFB8-9C0D915E1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960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A728F4-0AE8-41AC-91AF-ECA038ACF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 descr="Uma imagem com texto&#10;&#10;Descrição gerada automaticamente">
            <a:extLst>
              <a:ext uri="{FF2B5EF4-FFF2-40B4-BE49-F238E27FC236}">
                <a16:creationId xmlns:a16="http://schemas.microsoft.com/office/drawing/2014/main" id="{0972E845-D675-E0A6-4C34-B86E16F2F0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84" b="-1"/>
          <a:stretch/>
        </p:blipFill>
        <p:spPr>
          <a:xfrm>
            <a:off x="685800" y="685800"/>
            <a:ext cx="10820399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5788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9F810E4-139D-4D0F-A81C-2783F5869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9488A2-8E53-4B40-81EA-EF0126290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>
            <a:extLst>
              <a:ext uri="{FF2B5EF4-FFF2-40B4-BE49-F238E27FC236}">
                <a16:creationId xmlns:a16="http://schemas.microsoft.com/office/drawing/2014/main" id="{983A5283-43D7-F47A-4426-CB2B7BC41B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85" r="-1" b="-1"/>
          <a:stretch/>
        </p:blipFill>
        <p:spPr>
          <a:xfrm>
            <a:off x="685801" y="685800"/>
            <a:ext cx="108204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2365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F5ED762-87A9-4432-9372-C63D1D399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27E7CE-3860-417D-BFB8-9C0D915E1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960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A728F4-0AE8-41AC-91AF-ECA038ACF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 descr="Uma imagem com texto&#10;&#10;Descrição gerada automaticamente">
            <a:extLst>
              <a:ext uri="{FF2B5EF4-FFF2-40B4-BE49-F238E27FC236}">
                <a16:creationId xmlns:a16="http://schemas.microsoft.com/office/drawing/2014/main" id="{18A3986E-60B7-D16D-2679-47DC5E8702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84" b="-1"/>
          <a:stretch/>
        </p:blipFill>
        <p:spPr>
          <a:xfrm>
            <a:off x="685800" y="685800"/>
            <a:ext cx="10820399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5651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9F810E4-139D-4D0F-A81C-2783F5869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9488A2-8E53-4B40-81EA-EF0126290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 descr="Uma imagem com texto&#10;&#10;Descrição gerada automaticamente">
            <a:extLst>
              <a:ext uri="{FF2B5EF4-FFF2-40B4-BE49-F238E27FC236}">
                <a16:creationId xmlns:a16="http://schemas.microsoft.com/office/drawing/2014/main" id="{98442C24-9D5E-1A30-A60D-1CEAF89590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84" b="-1"/>
          <a:stretch/>
        </p:blipFill>
        <p:spPr>
          <a:xfrm>
            <a:off x="685801" y="685800"/>
            <a:ext cx="108204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507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F5ED762-87A9-4432-9372-C63D1D399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27E7CE-3860-417D-BFB8-9C0D915E1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960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A728F4-0AE8-41AC-91AF-ECA038ACF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m 2" descr="Uma imagem com texto&#10;&#10;Descrição gerada automaticamente">
            <a:extLst>
              <a:ext uri="{FF2B5EF4-FFF2-40B4-BE49-F238E27FC236}">
                <a16:creationId xmlns:a16="http://schemas.microsoft.com/office/drawing/2014/main" id="{415FDEF5-1237-2A05-BDAD-CF0B0493EE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84" b="-1"/>
          <a:stretch/>
        </p:blipFill>
        <p:spPr>
          <a:xfrm>
            <a:off x="685800" y="685800"/>
            <a:ext cx="10820399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4835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DC58434-7BD4-4151-73E0-CA6C16AF1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dirty="0"/>
              <a:t>5 </a:t>
            </a:r>
            <a:r>
              <a:rPr lang="pt-PT" dirty="0" err="1"/>
              <a:t>stages</a:t>
            </a:r>
            <a:r>
              <a:rPr lang="pt-PT" dirty="0"/>
              <a:t> </a:t>
            </a:r>
            <a:r>
              <a:rPr lang="pt-PT" dirty="0" err="1"/>
              <a:t>of</a:t>
            </a:r>
            <a:r>
              <a:rPr lang="pt-PT" dirty="0"/>
              <a:t> team </a:t>
            </a:r>
            <a:r>
              <a:rPr lang="pt-PT" dirty="0" err="1"/>
              <a:t>development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9DA1A643-3011-693B-8979-A258D6B826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20316" cy="4242827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pt-PT" dirty="0" err="1">
                <a:ea typeface="+mj-lt"/>
                <a:cs typeface="+mj-lt"/>
              </a:rPr>
              <a:t>The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following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is</a:t>
            </a:r>
            <a:r>
              <a:rPr lang="pt-PT" dirty="0">
                <a:ea typeface="+mj-lt"/>
                <a:cs typeface="+mj-lt"/>
              </a:rPr>
              <a:t> a </a:t>
            </a:r>
            <a:r>
              <a:rPr lang="pt-PT" dirty="0" err="1">
                <a:ea typeface="+mj-lt"/>
                <a:cs typeface="+mj-lt"/>
              </a:rPr>
              <a:t>breakdown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of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how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each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stage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works</a:t>
            </a:r>
            <a:r>
              <a:rPr lang="pt-PT" dirty="0">
                <a:ea typeface="+mj-lt"/>
                <a:cs typeface="+mj-lt"/>
              </a:rPr>
              <a:t>:</a:t>
            </a:r>
            <a:endParaRPr lang="pt-PT" dirty="0"/>
          </a:p>
          <a:p>
            <a:endParaRPr lang="pt-PT"/>
          </a:p>
          <a:p>
            <a:r>
              <a:rPr lang="pt-PT" dirty="0" err="1">
                <a:ea typeface="+mj-lt"/>
                <a:cs typeface="+mj-lt"/>
              </a:rPr>
              <a:t>Forming</a:t>
            </a:r>
            <a:r>
              <a:rPr lang="pt-PT" dirty="0">
                <a:ea typeface="+mj-lt"/>
                <a:cs typeface="+mj-lt"/>
              </a:rPr>
              <a:t>: </a:t>
            </a:r>
            <a:r>
              <a:rPr lang="pt-PT" dirty="0" err="1">
                <a:ea typeface="+mj-lt"/>
                <a:cs typeface="+mj-lt"/>
              </a:rPr>
              <a:t>This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is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where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the</a:t>
            </a:r>
            <a:r>
              <a:rPr lang="pt-PT" dirty="0">
                <a:ea typeface="+mj-lt"/>
                <a:cs typeface="+mj-lt"/>
              </a:rPr>
              <a:t> team </a:t>
            </a:r>
            <a:r>
              <a:rPr lang="pt-PT" dirty="0" err="1">
                <a:ea typeface="+mj-lt"/>
                <a:cs typeface="+mj-lt"/>
              </a:rPr>
              <a:t>members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meet</a:t>
            </a:r>
            <a:r>
              <a:rPr lang="pt-PT" dirty="0">
                <a:ea typeface="+mj-lt"/>
                <a:cs typeface="+mj-lt"/>
              </a:rPr>
              <a:t> for </a:t>
            </a:r>
            <a:r>
              <a:rPr lang="pt-PT" dirty="0" err="1">
                <a:ea typeface="+mj-lt"/>
                <a:cs typeface="+mj-lt"/>
              </a:rPr>
              <a:t>the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first</a:t>
            </a:r>
            <a:r>
              <a:rPr lang="pt-PT" dirty="0">
                <a:ea typeface="+mj-lt"/>
                <a:cs typeface="+mj-lt"/>
              </a:rPr>
              <a:t> time. </a:t>
            </a:r>
            <a:r>
              <a:rPr lang="pt-PT" dirty="0" err="1">
                <a:ea typeface="+mj-lt"/>
                <a:cs typeface="+mj-lt"/>
              </a:rPr>
              <a:t>It's</a:t>
            </a:r>
            <a:r>
              <a:rPr lang="pt-PT" dirty="0">
                <a:ea typeface="+mj-lt"/>
                <a:cs typeface="+mj-lt"/>
              </a:rPr>
              <a:t> crucial for team leaders to </a:t>
            </a:r>
            <a:r>
              <a:rPr lang="pt-PT" dirty="0" err="1">
                <a:ea typeface="+mj-lt"/>
                <a:cs typeface="+mj-lt"/>
              </a:rPr>
              <a:t>arrange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introductions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and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showcase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each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person's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qualifications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and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experience</a:t>
            </a:r>
            <a:r>
              <a:rPr lang="pt-PT" dirty="0">
                <a:ea typeface="+mj-lt"/>
                <a:cs typeface="+mj-lt"/>
              </a:rPr>
              <a:t>. Project </a:t>
            </a:r>
            <a:r>
              <a:rPr lang="pt-PT" dirty="0" err="1">
                <a:ea typeface="+mj-lt"/>
                <a:cs typeface="+mj-lt"/>
              </a:rPr>
              <a:t>specifics</a:t>
            </a:r>
            <a:r>
              <a:rPr lang="pt-PT" dirty="0">
                <a:ea typeface="+mj-lt"/>
                <a:cs typeface="+mj-lt"/>
              </a:rPr>
              <a:t> are </a:t>
            </a:r>
            <a:r>
              <a:rPr lang="pt-PT" dirty="0" err="1">
                <a:ea typeface="+mj-lt"/>
                <a:cs typeface="+mj-lt"/>
              </a:rPr>
              <a:t>also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provided</a:t>
            </a:r>
            <a:r>
              <a:rPr lang="pt-PT" dirty="0">
                <a:ea typeface="+mj-lt"/>
                <a:cs typeface="+mj-lt"/>
              </a:rPr>
              <a:t> to team </a:t>
            </a:r>
            <a:r>
              <a:rPr lang="pt-PT" dirty="0" err="1">
                <a:ea typeface="+mj-lt"/>
                <a:cs typeface="+mj-lt"/>
              </a:rPr>
              <a:t>members</a:t>
            </a:r>
            <a:r>
              <a:rPr lang="pt-PT" dirty="0">
                <a:ea typeface="+mj-lt"/>
                <a:cs typeface="+mj-lt"/>
              </a:rPr>
              <a:t>, as </a:t>
            </a:r>
            <a:r>
              <a:rPr lang="pt-PT" dirty="0" err="1">
                <a:ea typeface="+mj-lt"/>
                <a:cs typeface="+mj-lt"/>
              </a:rPr>
              <a:t>well</a:t>
            </a:r>
            <a:r>
              <a:rPr lang="pt-PT" dirty="0">
                <a:ea typeface="+mj-lt"/>
                <a:cs typeface="+mj-lt"/>
              </a:rPr>
              <a:t> as </a:t>
            </a:r>
            <a:r>
              <a:rPr lang="pt-PT" dirty="0" err="1">
                <a:ea typeface="+mj-lt"/>
                <a:cs typeface="+mj-lt"/>
              </a:rPr>
              <a:t>the</a:t>
            </a:r>
            <a:r>
              <a:rPr lang="pt-PT" dirty="0">
                <a:ea typeface="+mj-lt"/>
                <a:cs typeface="+mj-lt"/>
              </a:rPr>
              <a:t> chance to </a:t>
            </a:r>
            <a:r>
              <a:rPr lang="pt-PT" dirty="0" err="1">
                <a:ea typeface="+mj-lt"/>
                <a:cs typeface="+mj-lt"/>
              </a:rPr>
              <a:t>arrange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their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tasks</a:t>
            </a:r>
            <a:r>
              <a:rPr lang="pt-PT" dirty="0">
                <a:ea typeface="+mj-lt"/>
                <a:cs typeface="+mj-lt"/>
              </a:rPr>
              <a:t>.</a:t>
            </a:r>
            <a:endParaRPr lang="pt-PT" dirty="0"/>
          </a:p>
          <a:p>
            <a:endParaRPr lang="pt-PT"/>
          </a:p>
          <a:p>
            <a:r>
              <a:rPr lang="pt-PT" dirty="0">
                <a:ea typeface="+mj-lt"/>
                <a:cs typeface="+mj-lt"/>
              </a:rPr>
              <a:t>Team </a:t>
            </a:r>
            <a:r>
              <a:rPr lang="pt-PT" dirty="0" err="1">
                <a:ea typeface="+mj-lt"/>
                <a:cs typeface="+mj-lt"/>
              </a:rPr>
              <a:t>members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openly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discuss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ideas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and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utilise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this</a:t>
            </a:r>
            <a:r>
              <a:rPr lang="pt-PT" dirty="0">
                <a:ea typeface="+mj-lt"/>
                <a:cs typeface="+mj-lt"/>
              </a:rPr>
              <a:t> as </a:t>
            </a:r>
            <a:r>
              <a:rPr lang="pt-PT" dirty="0" err="1">
                <a:ea typeface="+mj-lt"/>
                <a:cs typeface="+mj-lt"/>
              </a:rPr>
              <a:t>an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opportunity</a:t>
            </a:r>
            <a:r>
              <a:rPr lang="pt-PT" dirty="0">
                <a:ea typeface="+mj-lt"/>
                <a:cs typeface="+mj-lt"/>
              </a:rPr>
              <a:t> to stand out </a:t>
            </a:r>
            <a:r>
              <a:rPr lang="pt-PT" dirty="0" err="1">
                <a:ea typeface="+mj-lt"/>
                <a:cs typeface="+mj-lt"/>
              </a:rPr>
              <a:t>and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be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recognised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by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their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peers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during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storming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stage</a:t>
            </a:r>
            <a:r>
              <a:rPr lang="pt-PT" dirty="0">
                <a:ea typeface="+mj-lt"/>
                <a:cs typeface="+mj-lt"/>
              </a:rPr>
              <a:t>. Team leaders </a:t>
            </a:r>
            <a:r>
              <a:rPr lang="pt-PT" dirty="0" err="1">
                <a:ea typeface="+mj-lt"/>
                <a:cs typeface="+mj-lt"/>
              </a:rPr>
              <a:t>may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assist</a:t>
            </a:r>
            <a:r>
              <a:rPr lang="pt-PT" dirty="0">
                <a:ea typeface="+mj-lt"/>
                <a:cs typeface="+mj-lt"/>
              </a:rPr>
              <a:t> teams </a:t>
            </a:r>
            <a:r>
              <a:rPr lang="pt-PT" dirty="0" err="1">
                <a:ea typeface="+mj-lt"/>
                <a:cs typeface="+mj-lt"/>
              </a:rPr>
              <a:t>at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this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stage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by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putting</a:t>
            </a:r>
            <a:r>
              <a:rPr lang="pt-PT" dirty="0">
                <a:ea typeface="+mj-lt"/>
                <a:cs typeface="+mj-lt"/>
              </a:rPr>
              <a:t> in </a:t>
            </a:r>
            <a:r>
              <a:rPr lang="pt-PT" dirty="0" err="1">
                <a:ea typeface="+mj-lt"/>
                <a:cs typeface="+mj-lt"/>
              </a:rPr>
              <a:t>place</a:t>
            </a:r>
            <a:r>
              <a:rPr lang="pt-PT" dirty="0">
                <a:ea typeface="+mj-lt"/>
                <a:cs typeface="+mj-lt"/>
              </a:rPr>
              <a:t> a </a:t>
            </a:r>
            <a:r>
              <a:rPr lang="pt-PT" dirty="0" err="1">
                <a:ea typeface="+mj-lt"/>
                <a:cs typeface="+mj-lt"/>
              </a:rPr>
              <a:t>plan</a:t>
            </a:r>
            <a:r>
              <a:rPr lang="pt-PT" dirty="0">
                <a:ea typeface="+mj-lt"/>
                <a:cs typeface="+mj-lt"/>
              </a:rPr>
              <a:t> to </a:t>
            </a:r>
            <a:r>
              <a:rPr lang="pt-PT" dirty="0" err="1">
                <a:ea typeface="+mj-lt"/>
                <a:cs typeface="+mj-lt"/>
              </a:rPr>
              <a:t>control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competition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among</a:t>
            </a:r>
            <a:r>
              <a:rPr lang="pt-PT" dirty="0">
                <a:ea typeface="+mj-lt"/>
                <a:cs typeface="+mj-lt"/>
              </a:rPr>
              <a:t> team </a:t>
            </a:r>
            <a:r>
              <a:rPr lang="pt-PT" dirty="0" err="1">
                <a:ea typeface="+mj-lt"/>
                <a:cs typeface="+mj-lt"/>
              </a:rPr>
              <a:t>members</a:t>
            </a:r>
            <a:r>
              <a:rPr lang="pt-PT" dirty="0">
                <a:ea typeface="+mj-lt"/>
                <a:cs typeface="+mj-lt"/>
              </a:rPr>
              <a:t>, improve </a:t>
            </a:r>
            <a:r>
              <a:rPr lang="pt-PT" dirty="0" err="1">
                <a:ea typeface="+mj-lt"/>
                <a:cs typeface="+mj-lt"/>
              </a:rPr>
              <a:t>communication</a:t>
            </a:r>
            <a:r>
              <a:rPr lang="pt-PT" dirty="0">
                <a:ea typeface="+mj-lt"/>
                <a:cs typeface="+mj-lt"/>
              </a:rPr>
              <a:t>, </a:t>
            </a:r>
            <a:r>
              <a:rPr lang="pt-PT" dirty="0" err="1">
                <a:ea typeface="+mj-lt"/>
                <a:cs typeface="+mj-lt"/>
              </a:rPr>
              <a:t>and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keep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projects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on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schedule</a:t>
            </a:r>
            <a:r>
              <a:rPr lang="pt-PT" dirty="0">
                <a:ea typeface="+mj-lt"/>
                <a:cs typeface="+mj-lt"/>
              </a:rPr>
              <a:t>.</a:t>
            </a:r>
            <a:endParaRPr lang="pt-PT" dirty="0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2435F05F-2FCE-21C6-C9DB-8AE4D4C94F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pt-PT" dirty="0" err="1">
                <a:ea typeface="+mj-lt"/>
                <a:cs typeface="+mj-lt"/>
              </a:rPr>
              <a:t>Norming</a:t>
            </a:r>
            <a:r>
              <a:rPr lang="pt-PT" dirty="0">
                <a:ea typeface="+mj-lt"/>
                <a:cs typeface="+mj-lt"/>
              </a:rPr>
              <a:t>: Teams </a:t>
            </a:r>
            <a:r>
              <a:rPr lang="pt-PT" dirty="0" err="1">
                <a:ea typeface="+mj-lt"/>
                <a:cs typeface="+mj-lt"/>
              </a:rPr>
              <a:t>have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worked</a:t>
            </a:r>
            <a:r>
              <a:rPr lang="pt-PT" dirty="0">
                <a:ea typeface="+mj-lt"/>
                <a:cs typeface="+mj-lt"/>
              </a:rPr>
              <a:t> out </a:t>
            </a:r>
            <a:r>
              <a:rPr lang="pt-PT" dirty="0" err="1">
                <a:ea typeface="+mj-lt"/>
                <a:cs typeface="+mj-lt"/>
              </a:rPr>
              <a:t>how</a:t>
            </a:r>
            <a:r>
              <a:rPr lang="pt-PT" dirty="0">
                <a:ea typeface="+mj-lt"/>
                <a:cs typeface="+mj-lt"/>
              </a:rPr>
              <a:t> to </a:t>
            </a:r>
            <a:r>
              <a:rPr lang="pt-PT" dirty="0" err="1">
                <a:ea typeface="+mj-lt"/>
                <a:cs typeface="+mj-lt"/>
              </a:rPr>
              <a:t>operate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together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by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this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point</a:t>
            </a:r>
            <a:r>
              <a:rPr lang="pt-PT" dirty="0">
                <a:ea typeface="+mj-lt"/>
                <a:cs typeface="+mj-lt"/>
              </a:rPr>
              <a:t>. </a:t>
            </a:r>
            <a:r>
              <a:rPr lang="pt-PT" dirty="0" err="1">
                <a:ea typeface="+mj-lt"/>
                <a:cs typeface="+mj-lt"/>
              </a:rPr>
              <a:t>There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is</a:t>
            </a:r>
            <a:r>
              <a:rPr lang="pt-PT" dirty="0">
                <a:ea typeface="+mj-lt"/>
                <a:cs typeface="+mj-lt"/>
              </a:rPr>
              <a:t> no </a:t>
            </a:r>
            <a:r>
              <a:rPr lang="pt-PT" dirty="0" err="1">
                <a:ea typeface="+mj-lt"/>
                <a:cs typeface="+mj-lt"/>
              </a:rPr>
              <a:t>longer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any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internal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competition</a:t>
            </a:r>
            <a:r>
              <a:rPr lang="pt-PT" dirty="0">
                <a:ea typeface="+mj-lt"/>
                <a:cs typeface="+mj-lt"/>
              </a:rPr>
              <a:t>, </a:t>
            </a:r>
            <a:r>
              <a:rPr lang="pt-PT" dirty="0" err="1">
                <a:ea typeface="+mj-lt"/>
                <a:cs typeface="+mj-lt"/>
              </a:rPr>
              <a:t>and</a:t>
            </a:r>
            <a:r>
              <a:rPr lang="pt-PT" dirty="0">
                <a:ea typeface="+mj-lt"/>
                <a:cs typeface="+mj-lt"/>
              </a:rPr>
              <a:t> roles </a:t>
            </a:r>
            <a:r>
              <a:rPr lang="pt-PT" dirty="0" err="1">
                <a:ea typeface="+mj-lt"/>
                <a:cs typeface="+mj-lt"/>
              </a:rPr>
              <a:t>and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duties</a:t>
            </a:r>
            <a:r>
              <a:rPr lang="pt-PT" dirty="0">
                <a:ea typeface="+mj-lt"/>
                <a:cs typeface="+mj-lt"/>
              </a:rPr>
              <a:t> are </a:t>
            </a:r>
            <a:r>
              <a:rPr lang="pt-PT" dirty="0" err="1">
                <a:ea typeface="+mj-lt"/>
                <a:cs typeface="+mj-lt"/>
              </a:rPr>
              <a:t>clearly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defined</a:t>
            </a:r>
            <a:r>
              <a:rPr lang="pt-PT" dirty="0">
                <a:ea typeface="+mj-lt"/>
                <a:cs typeface="+mj-lt"/>
              </a:rPr>
              <a:t>. </a:t>
            </a:r>
            <a:r>
              <a:rPr lang="pt-PT" dirty="0" err="1">
                <a:ea typeface="+mj-lt"/>
                <a:cs typeface="+mj-lt"/>
              </a:rPr>
              <a:t>Everyone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is</a:t>
            </a:r>
            <a:r>
              <a:rPr lang="pt-PT" dirty="0">
                <a:ea typeface="+mj-lt"/>
                <a:cs typeface="+mj-lt"/>
              </a:rPr>
              <a:t> more </a:t>
            </a:r>
            <a:r>
              <a:rPr lang="pt-PT" dirty="0" err="1">
                <a:ea typeface="+mj-lt"/>
                <a:cs typeface="+mj-lt"/>
              </a:rPr>
              <a:t>productive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because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they've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learnt</a:t>
            </a:r>
            <a:r>
              <a:rPr lang="pt-PT" dirty="0">
                <a:ea typeface="+mj-lt"/>
                <a:cs typeface="+mj-lt"/>
              </a:rPr>
              <a:t> to share </a:t>
            </a:r>
            <a:r>
              <a:rPr lang="pt-PT" dirty="0" err="1">
                <a:ea typeface="+mj-lt"/>
                <a:cs typeface="+mj-lt"/>
              </a:rPr>
              <a:t>their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thoughts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and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listen</a:t>
            </a:r>
            <a:r>
              <a:rPr lang="pt-PT" dirty="0">
                <a:ea typeface="+mj-lt"/>
                <a:cs typeface="+mj-lt"/>
              </a:rPr>
              <a:t> to </a:t>
            </a:r>
            <a:r>
              <a:rPr lang="pt-PT" dirty="0" err="1">
                <a:ea typeface="+mj-lt"/>
                <a:cs typeface="+mj-lt"/>
              </a:rPr>
              <a:t>comments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while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working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toward</a:t>
            </a:r>
            <a:r>
              <a:rPr lang="pt-PT" dirty="0">
                <a:ea typeface="+mj-lt"/>
                <a:cs typeface="+mj-lt"/>
              </a:rPr>
              <a:t> a </a:t>
            </a:r>
            <a:r>
              <a:rPr lang="pt-PT" dirty="0" err="1">
                <a:ea typeface="+mj-lt"/>
                <a:cs typeface="+mj-lt"/>
              </a:rPr>
              <a:t>common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objective</a:t>
            </a:r>
            <a:r>
              <a:rPr lang="pt-PT" dirty="0">
                <a:ea typeface="+mj-lt"/>
                <a:cs typeface="+mj-lt"/>
              </a:rPr>
              <a:t>.</a:t>
            </a:r>
            <a:endParaRPr lang="pt-PT" dirty="0"/>
          </a:p>
          <a:p>
            <a:endParaRPr lang="pt-PT"/>
          </a:p>
          <a:p>
            <a:r>
              <a:rPr lang="pt-PT" dirty="0" err="1">
                <a:ea typeface="+mj-lt"/>
                <a:cs typeface="+mj-lt"/>
              </a:rPr>
              <a:t>Performing</a:t>
            </a:r>
            <a:r>
              <a:rPr lang="pt-PT" dirty="0">
                <a:ea typeface="+mj-lt"/>
                <a:cs typeface="+mj-lt"/>
              </a:rPr>
              <a:t>: Team </a:t>
            </a:r>
            <a:r>
              <a:rPr lang="pt-PT" dirty="0" err="1">
                <a:ea typeface="+mj-lt"/>
                <a:cs typeface="+mj-lt"/>
              </a:rPr>
              <a:t>members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have</a:t>
            </a:r>
            <a:r>
              <a:rPr lang="pt-PT" dirty="0">
                <a:ea typeface="+mj-lt"/>
                <a:cs typeface="+mj-lt"/>
              </a:rPr>
              <a:t> a </a:t>
            </a:r>
            <a:r>
              <a:rPr lang="pt-PT" dirty="0" err="1">
                <a:ea typeface="+mj-lt"/>
                <a:cs typeface="+mj-lt"/>
              </a:rPr>
              <a:t>high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degree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of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cohesiveness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and</a:t>
            </a:r>
            <a:r>
              <a:rPr lang="pt-PT" dirty="0">
                <a:ea typeface="+mj-lt"/>
                <a:cs typeface="+mj-lt"/>
              </a:rPr>
              <a:t> trust. </a:t>
            </a:r>
            <a:r>
              <a:rPr lang="pt-PT" dirty="0" err="1">
                <a:ea typeface="+mj-lt"/>
                <a:cs typeface="+mj-lt"/>
              </a:rPr>
              <a:t>With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less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control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from</a:t>
            </a:r>
            <a:r>
              <a:rPr lang="pt-PT" dirty="0">
                <a:ea typeface="+mj-lt"/>
                <a:cs typeface="+mj-lt"/>
              </a:rPr>
              <a:t> team leaders, teams are </a:t>
            </a:r>
            <a:r>
              <a:rPr lang="pt-PT" dirty="0" err="1">
                <a:ea typeface="+mj-lt"/>
                <a:cs typeface="+mj-lt"/>
              </a:rPr>
              <a:t>operating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at</a:t>
            </a:r>
            <a:r>
              <a:rPr lang="pt-PT" dirty="0">
                <a:ea typeface="+mj-lt"/>
                <a:cs typeface="+mj-lt"/>
              </a:rPr>
              <a:t> top </a:t>
            </a:r>
            <a:r>
              <a:rPr lang="pt-PT" dirty="0" err="1">
                <a:ea typeface="+mj-lt"/>
                <a:cs typeface="+mj-lt"/>
              </a:rPr>
              <a:t>efficiency</a:t>
            </a:r>
            <a:r>
              <a:rPr lang="pt-PT" dirty="0">
                <a:ea typeface="+mj-lt"/>
                <a:cs typeface="+mj-lt"/>
              </a:rPr>
              <a:t>. </a:t>
            </a:r>
            <a:r>
              <a:rPr lang="pt-PT" dirty="0" err="1">
                <a:ea typeface="+mj-lt"/>
                <a:cs typeface="+mj-lt"/>
              </a:rPr>
              <a:t>Although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difficulties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still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arise</a:t>
            </a:r>
            <a:r>
              <a:rPr lang="pt-PT" dirty="0">
                <a:ea typeface="+mj-lt"/>
                <a:cs typeface="+mj-lt"/>
              </a:rPr>
              <a:t>, teams </a:t>
            </a:r>
            <a:r>
              <a:rPr lang="pt-PT" dirty="0" err="1">
                <a:ea typeface="+mj-lt"/>
                <a:cs typeface="+mj-lt"/>
              </a:rPr>
              <a:t>now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have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ways</a:t>
            </a:r>
            <a:r>
              <a:rPr lang="pt-PT" dirty="0">
                <a:ea typeface="+mj-lt"/>
                <a:cs typeface="+mj-lt"/>
              </a:rPr>
              <a:t> for </a:t>
            </a:r>
            <a:r>
              <a:rPr lang="pt-PT" dirty="0" err="1">
                <a:ea typeface="+mj-lt"/>
                <a:cs typeface="+mj-lt"/>
              </a:rPr>
              <a:t>addressing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them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without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jeopardising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timetables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or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progress</a:t>
            </a:r>
            <a:r>
              <a:rPr lang="pt-PT" dirty="0">
                <a:ea typeface="+mj-lt"/>
                <a:cs typeface="+mj-lt"/>
              </a:rPr>
              <a:t>.</a:t>
            </a:r>
            <a:endParaRPr lang="pt-PT" dirty="0"/>
          </a:p>
          <a:p>
            <a:endParaRPr lang="pt-PT"/>
          </a:p>
          <a:p>
            <a:r>
              <a:rPr lang="pt-PT" dirty="0">
                <a:ea typeface="+mj-lt"/>
                <a:cs typeface="+mj-lt"/>
              </a:rPr>
              <a:t>Teams </a:t>
            </a:r>
            <a:r>
              <a:rPr lang="pt-PT" dirty="0" err="1">
                <a:ea typeface="+mj-lt"/>
                <a:cs typeface="+mj-lt"/>
              </a:rPr>
              <a:t>finish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their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project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and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reflect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on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what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went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well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and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what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may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be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improved</a:t>
            </a:r>
            <a:r>
              <a:rPr lang="pt-PT" dirty="0">
                <a:ea typeface="+mj-lt"/>
                <a:cs typeface="+mj-lt"/>
              </a:rPr>
              <a:t> for future </a:t>
            </a:r>
            <a:r>
              <a:rPr lang="pt-PT" dirty="0" err="1">
                <a:ea typeface="+mj-lt"/>
                <a:cs typeface="+mj-lt"/>
              </a:rPr>
              <a:t>projects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before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adjourning</a:t>
            </a:r>
            <a:r>
              <a:rPr lang="pt-PT" dirty="0">
                <a:ea typeface="+mj-lt"/>
                <a:cs typeface="+mj-lt"/>
              </a:rPr>
              <a:t>. </a:t>
            </a:r>
            <a:r>
              <a:rPr lang="pt-PT" dirty="0" err="1">
                <a:ea typeface="+mj-lt"/>
                <a:cs typeface="+mj-lt"/>
              </a:rPr>
              <a:t>After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then</a:t>
            </a:r>
            <a:r>
              <a:rPr lang="pt-PT" dirty="0">
                <a:ea typeface="+mj-lt"/>
                <a:cs typeface="+mj-lt"/>
              </a:rPr>
              <a:t>, </a:t>
            </a:r>
            <a:r>
              <a:rPr lang="pt-PT" dirty="0" err="1">
                <a:ea typeface="+mj-lt"/>
                <a:cs typeface="+mj-lt"/>
              </a:rPr>
              <a:t>the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members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of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the</a:t>
            </a:r>
            <a:r>
              <a:rPr lang="pt-PT" dirty="0">
                <a:ea typeface="+mj-lt"/>
                <a:cs typeface="+mj-lt"/>
              </a:rPr>
              <a:t> team move </a:t>
            </a:r>
            <a:r>
              <a:rPr lang="pt-PT" dirty="0" err="1">
                <a:ea typeface="+mj-lt"/>
                <a:cs typeface="+mj-lt"/>
              </a:rPr>
              <a:t>on</a:t>
            </a:r>
            <a:r>
              <a:rPr lang="pt-PT" dirty="0">
                <a:ea typeface="+mj-lt"/>
                <a:cs typeface="+mj-lt"/>
              </a:rPr>
              <a:t> to </a:t>
            </a:r>
            <a:r>
              <a:rPr lang="pt-PT" dirty="0" err="1">
                <a:ea typeface="+mj-lt"/>
                <a:cs typeface="+mj-lt"/>
              </a:rPr>
              <a:t>new</a:t>
            </a:r>
            <a:r>
              <a:rPr lang="pt-PT" dirty="0">
                <a:ea typeface="+mj-lt"/>
                <a:cs typeface="+mj-lt"/>
              </a:rPr>
              <a:t> </a:t>
            </a:r>
            <a:r>
              <a:rPr lang="pt-PT" dirty="0" err="1">
                <a:ea typeface="+mj-lt"/>
                <a:cs typeface="+mj-lt"/>
              </a:rPr>
              <a:t>projects</a:t>
            </a:r>
            <a:r>
              <a:rPr lang="pt-PT" dirty="0">
                <a:ea typeface="+mj-lt"/>
                <a:cs typeface="+mj-lt"/>
              </a:rPr>
              <a:t>.</a:t>
            </a:r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0117104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5A8AC3CD-ED4E-47B5-A42A-F32B90340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AB9DFAC8-424C-49EA-AC8A-002889678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F05332FB-92C6-5E57-75F5-D7382F350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8" y="685800"/>
            <a:ext cx="3703142" cy="5486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cap="all" spc="300" dirty="0"/>
              <a:t>5 stages of team development</a:t>
            </a:r>
            <a:endParaRPr lang="en-US" sz="3200" kern="1200" cap="all" spc="300" baseline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Imagem 5">
            <a:extLst>
              <a:ext uri="{FF2B5EF4-FFF2-40B4-BE49-F238E27FC236}">
                <a16:creationId xmlns:a16="http://schemas.microsoft.com/office/drawing/2014/main" id="{55799527-B9D5-BB6C-B35A-91EEA7BE6A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312" r="9992" b="-1"/>
          <a:stretch/>
        </p:blipFill>
        <p:spPr>
          <a:xfrm>
            <a:off x="6095999" y="1371601"/>
            <a:ext cx="4786203" cy="2743200"/>
          </a:xfrm>
          <a:prstGeom prst="rect">
            <a:avLst/>
          </a:prstGeom>
        </p:spPr>
      </p:pic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2BEE1800-1A2A-A86C-9967-AA190873B1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34936" y="4561367"/>
            <a:ext cx="6265185" cy="172723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8358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CC1C1DE-122D-D138-DE6F-390A57EAC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dirty="0"/>
              <a:t>Team roles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50963366-0BB4-4122-C2E2-C2A78F3B07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pt-PT" dirty="0" err="1"/>
              <a:t>What</a:t>
            </a:r>
            <a:r>
              <a:rPr lang="pt-PT" dirty="0"/>
              <a:t> are </a:t>
            </a:r>
            <a:r>
              <a:rPr lang="pt-PT" dirty="0" err="1"/>
              <a:t>the</a:t>
            </a:r>
            <a:r>
              <a:rPr lang="pt-PT" dirty="0"/>
              <a:t> 5 </a:t>
            </a:r>
            <a:r>
              <a:rPr lang="pt-PT" dirty="0" err="1"/>
              <a:t>key</a:t>
            </a:r>
            <a:r>
              <a:rPr lang="pt-PT" dirty="0"/>
              <a:t> team roles?</a:t>
            </a:r>
          </a:p>
          <a:p>
            <a:r>
              <a:rPr lang="pt-PT" dirty="0"/>
              <a:t>LEADER-</a:t>
            </a:r>
            <a:r>
              <a:rPr lang="pt-PT" sz="1900" dirty="0">
                <a:ea typeface="+mj-lt"/>
                <a:cs typeface="+mj-lt"/>
              </a:rPr>
              <a:t>Leaders are </a:t>
            </a:r>
            <a:r>
              <a:rPr lang="pt-PT" sz="1900" dirty="0" err="1">
                <a:ea typeface="+mj-lt"/>
                <a:cs typeface="+mj-lt"/>
              </a:rPr>
              <a:t>aware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of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talents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that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their</a:t>
            </a:r>
            <a:r>
              <a:rPr lang="pt-PT" sz="1900" dirty="0">
                <a:ea typeface="+mj-lt"/>
                <a:cs typeface="+mj-lt"/>
              </a:rPr>
              <a:t> team </a:t>
            </a:r>
            <a:r>
              <a:rPr lang="pt-PT" sz="1900" dirty="0" err="1">
                <a:ea typeface="+mj-lt"/>
                <a:cs typeface="+mj-lt"/>
              </a:rPr>
              <a:t>needs</a:t>
            </a:r>
            <a:r>
              <a:rPr lang="pt-PT" sz="1900" dirty="0">
                <a:ea typeface="+mj-lt"/>
                <a:cs typeface="+mj-lt"/>
              </a:rPr>
              <a:t> to </a:t>
            </a:r>
            <a:r>
              <a:rPr lang="pt-PT" sz="1900" dirty="0" err="1">
                <a:ea typeface="+mj-lt"/>
                <a:cs typeface="+mj-lt"/>
              </a:rPr>
              <a:t>acquire</a:t>
            </a:r>
            <a:r>
              <a:rPr lang="pt-PT" sz="1900" dirty="0">
                <a:ea typeface="+mj-lt"/>
                <a:cs typeface="+mj-lt"/>
              </a:rPr>
              <a:t>,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are </a:t>
            </a:r>
            <a:r>
              <a:rPr lang="pt-PT" sz="1900" dirty="0" err="1">
                <a:ea typeface="+mj-lt"/>
                <a:cs typeface="+mj-lt"/>
              </a:rPr>
              <a:t>adept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organising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prioritising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activities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that</a:t>
            </a:r>
            <a:r>
              <a:rPr lang="pt-PT" sz="1900" dirty="0">
                <a:ea typeface="+mj-lt"/>
                <a:cs typeface="+mj-lt"/>
              </a:rPr>
              <a:t> must </a:t>
            </a:r>
            <a:r>
              <a:rPr lang="pt-PT" sz="1900" dirty="0" err="1">
                <a:ea typeface="+mj-lt"/>
                <a:cs typeface="+mj-lt"/>
              </a:rPr>
              <a:t>be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completed</a:t>
            </a:r>
            <a:r>
              <a:rPr lang="pt-PT" sz="1900" dirty="0">
                <a:ea typeface="+mj-lt"/>
                <a:cs typeface="+mj-lt"/>
              </a:rPr>
              <a:t>.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are </a:t>
            </a:r>
            <a:r>
              <a:rPr lang="pt-PT" sz="1900" dirty="0" err="1">
                <a:ea typeface="+mj-lt"/>
                <a:cs typeface="+mj-lt"/>
              </a:rPr>
              <a:t>well-organized</a:t>
            </a:r>
            <a:r>
              <a:rPr lang="pt-PT" sz="1900" dirty="0">
                <a:ea typeface="+mj-lt"/>
                <a:cs typeface="+mj-lt"/>
              </a:rPr>
              <a:t>, </a:t>
            </a:r>
            <a:r>
              <a:rPr lang="pt-PT" sz="1900" dirty="0" err="1">
                <a:ea typeface="+mj-lt"/>
                <a:cs typeface="+mj-lt"/>
              </a:rPr>
              <a:t>have</a:t>
            </a:r>
            <a:r>
              <a:rPr lang="pt-PT" sz="1900" dirty="0">
                <a:ea typeface="+mj-lt"/>
                <a:cs typeface="+mj-lt"/>
              </a:rPr>
              <a:t> a </a:t>
            </a:r>
            <a:r>
              <a:rPr lang="pt-PT" sz="1900" dirty="0" err="1">
                <a:ea typeface="+mj-lt"/>
                <a:cs typeface="+mj-lt"/>
              </a:rPr>
              <a:t>strong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sense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of</a:t>
            </a:r>
            <a:r>
              <a:rPr lang="pt-PT" sz="1900" dirty="0">
                <a:ea typeface="+mj-lt"/>
                <a:cs typeface="+mj-lt"/>
              </a:rPr>
              <a:t> time management,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can </a:t>
            </a:r>
            <a:r>
              <a:rPr lang="pt-PT" sz="1900" dirty="0" err="1">
                <a:ea typeface="+mj-lt"/>
                <a:cs typeface="+mj-lt"/>
              </a:rPr>
              <a:t>establish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realistic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goals</a:t>
            </a:r>
            <a:r>
              <a:rPr lang="pt-PT" sz="1900" dirty="0">
                <a:ea typeface="+mj-lt"/>
                <a:cs typeface="+mj-lt"/>
              </a:rPr>
              <a:t>.</a:t>
            </a:r>
          </a:p>
          <a:p>
            <a:r>
              <a:rPr lang="pt-PT" dirty="0"/>
              <a:t>CHALLENGER-</a:t>
            </a:r>
            <a:r>
              <a:rPr lang="pt-PT" sz="1900" dirty="0" err="1">
                <a:ea typeface="+mj-lt"/>
                <a:cs typeface="+mj-lt"/>
              </a:rPr>
              <a:t>When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it</a:t>
            </a:r>
            <a:r>
              <a:rPr lang="pt-PT" sz="1900" dirty="0">
                <a:ea typeface="+mj-lt"/>
                <a:cs typeface="+mj-lt"/>
              </a:rPr>
              <a:t> comes to </a:t>
            </a:r>
            <a:r>
              <a:rPr lang="pt-PT" sz="1900" dirty="0" err="1">
                <a:ea typeface="+mj-lt"/>
                <a:cs typeface="+mj-lt"/>
              </a:rPr>
              <a:t>difficulties</a:t>
            </a:r>
            <a:r>
              <a:rPr lang="pt-PT" sz="1900" dirty="0">
                <a:ea typeface="+mj-lt"/>
                <a:cs typeface="+mj-lt"/>
              </a:rPr>
              <a:t>, </a:t>
            </a:r>
            <a:r>
              <a:rPr lang="pt-PT" sz="1900" dirty="0" err="1">
                <a:ea typeface="+mj-lt"/>
                <a:cs typeface="+mj-lt"/>
              </a:rPr>
              <a:t>challengers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might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see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several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solutions</a:t>
            </a:r>
            <a:r>
              <a:rPr lang="pt-PT" sz="1900" dirty="0">
                <a:ea typeface="+mj-lt"/>
                <a:cs typeface="+mj-lt"/>
              </a:rPr>
              <a:t>.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can </a:t>
            </a:r>
            <a:r>
              <a:rPr lang="pt-PT" sz="1900" dirty="0" err="1">
                <a:ea typeface="+mj-lt"/>
                <a:cs typeface="+mj-lt"/>
              </a:rPr>
              <a:t>clearly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convey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concepts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counter-ideas</a:t>
            </a:r>
            <a:r>
              <a:rPr lang="pt-PT" sz="1900" dirty="0">
                <a:ea typeface="+mj-lt"/>
                <a:cs typeface="+mj-lt"/>
              </a:rPr>
              <a:t> to </a:t>
            </a:r>
            <a:r>
              <a:rPr lang="pt-PT" sz="1900" dirty="0" err="1">
                <a:ea typeface="+mj-lt"/>
                <a:cs typeface="+mj-lt"/>
              </a:rPr>
              <a:t>others</a:t>
            </a:r>
            <a:r>
              <a:rPr lang="pt-PT" sz="1900" dirty="0">
                <a:ea typeface="+mj-lt"/>
                <a:cs typeface="+mj-lt"/>
              </a:rPr>
              <a:t>,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are </a:t>
            </a:r>
            <a:r>
              <a:rPr lang="pt-PT" sz="1900" dirty="0" err="1">
                <a:ea typeface="+mj-lt"/>
                <a:cs typeface="+mj-lt"/>
              </a:rPr>
              <a:t>continually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thinking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of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ways</a:t>
            </a:r>
            <a:r>
              <a:rPr lang="pt-PT" sz="1900" dirty="0">
                <a:ea typeface="+mj-lt"/>
                <a:cs typeface="+mj-lt"/>
              </a:rPr>
              <a:t> to improve </a:t>
            </a:r>
            <a:r>
              <a:rPr lang="pt-PT" sz="1900" dirty="0" err="1">
                <a:ea typeface="+mj-lt"/>
                <a:cs typeface="+mj-lt"/>
              </a:rPr>
              <a:t>things</a:t>
            </a:r>
            <a:r>
              <a:rPr lang="pt-PT" sz="1900" dirty="0">
                <a:ea typeface="+mj-lt"/>
                <a:cs typeface="+mj-lt"/>
              </a:rPr>
              <a:t>.</a:t>
            </a:r>
            <a:endParaRPr lang="pt-PT" sz="1900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39E2DD17-439C-4E09-B1F5-5D6E8ECA7E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pt-PT" sz="1900" dirty="0">
                <a:ea typeface="+mj-lt"/>
                <a:cs typeface="+mj-lt"/>
              </a:rPr>
              <a:t>DOER- </a:t>
            </a:r>
            <a:r>
              <a:rPr lang="pt-PT" sz="1900" dirty="0" err="1">
                <a:ea typeface="+mj-lt"/>
                <a:cs typeface="+mj-lt"/>
              </a:rPr>
              <a:t>Doer's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deal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well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with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distractions</a:t>
            </a:r>
            <a:r>
              <a:rPr lang="pt-PT" sz="1900" dirty="0">
                <a:ea typeface="+mj-lt"/>
                <a:cs typeface="+mj-lt"/>
              </a:rPr>
              <a:t> are </a:t>
            </a:r>
            <a:r>
              <a:rPr lang="pt-PT" sz="1900" dirty="0" err="1">
                <a:ea typeface="+mj-lt"/>
                <a:cs typeface="+mj-lt"/>
              </a:rPr>
              <a:t>are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focused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workers</a:t>
            </a:r>
            <a:r>
              <a:rPr lang="pt-PT" sz="1900" dirty="0">
                <a:ea typeface="+mj-lt"/>
                <a:cs typeface="+mj-lt"/>
              </a:rPr>
              <a:t>.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know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where</a:t>
            </a:r>
            <a:r>
              <a:rPr lang="pt-PT" sz="1900" dirty="0">
                <a:ea typeface="+mj-lt"/>
                <a:cs typeface="+mj-lt"/>
              </a:rPr>
              <a:t> to </a:t>
            </a:r>
            <a:r>
              <a:rPr lang="pt-PT" sz="1900" dirty="0" err="1">
                <a:ea typeface="+mj-lt"/>
                <a:cs typeface="+mj-lt"/>
              </a:rPr>
              <a:t>go</a:t>
            </a:r>
            <a:r>
              <a:rPr lang="pt-PT" sz="1900" dirty="0">
                <a:ea typeface="+mj-lt"/>
                <a:cs typeface="+mj-lt"/>
              </a:rPr>
              <a:t> to </a:t>
            </a:r>
            <a:r>
              <a:rPr lang="pt-PT" sz="1900" dirty="0" err="1">
                <a:ea typeface="+mj-lt"/>
                <a:cs typeface="+mj-lt"/>
              </a:rPr>
              <a:t>find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information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are </a:t>
            </a:r>
            <a:r>
              <a:rPr lang="pt-PT" sz="1900" dirty="0" err="1">
                <a:ea typeface="+mj-lt"/>
                <a:cs typeface="+mj-lt"/>
              </a:rPr>
              <a:t>proactive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about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doing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so</a:t>
            </a:r>
            <a:r>
              <a:rPr lang="pt-PT" sz="1900" dirty="0">
                <a:ea typeface="+mj-lt"/>
                <a:cs typeface="+mj-lt"/>
              </a:rPr>
              <a:t>.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are </a:t>
            </a:r>
            <a:r>
              <a:rPr lang="pt-PT" sz="1900" dirty="0" err="1">
                <a:ea typeface="+mj-lt"/>
                <a:cs typeface="+mj-lt"/>
              </a:rPr>
              <a:t>task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oriented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ask</a:t>
            </a:r>
            <a:r>
              <a:rPr lang="pt-PT" sz="1900" dirty="0">
                <a:ea typeface="+mj-lt"/>
                <a:cs typeface="+mj-lt"/>
              </a:rPr>
              <a:t> for </a:t>
            </a:r>
            <a:r>
              <a:rPr lang="pt-PT" sz="1900" dirty="0" err="1">
                <a:ea typeface="+mj-lt"/>
                <a:cs typeface="+mj-lt"/>
              </a:rPr>
              <a:t>advice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or</a:t>
            </a:r>
            <a:r>
              <a:rPr lang="pt-PT" sz="1900" dirty="0">
                <a:ea typeface="+mj-lt"/>
                <a:cs typeface="+mj-lt"/>
              </a:rPr>
              <a:t> input </a:t>
            </a:r>
            <a:r>
              <a:rPr lang="pt-PT" sz="1900" dirty="0" err="1">
                <a:ea typeface="+mj-lt"/>
                <a:cs typeface="+mj-lt"/>
              </a:rPr>
              <a:t>when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are </a:t>
            </a:r>
            <a:r>
              <a:rPr lang="pt-PT" sz="1900" dirty="0" err="1">
                <a:ea typeface="+mj-lt"/>
                <a:cs typeface="+mj-lt"/>
              </a:rPr>
              <a:t>stuck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on</a:t>
            </a:r>
            <a:r>
              <a:rPr lang="pt-PT" sz="1900" dirty="0">
                <a:ea typeface="+mj-lt"/>
                <a:cs typeface="+mj-lt"/>
              </a:rPr>
              <a:t> a </a:t>
            </a:r>
            <a:r>
              <a:rPr lang="pt-PT" sz="1900" dirty="0" err="1">
                <a:ea typeface="+mj-lt"/>
                <a:cs typeface="+mj-lt"/>
              </a:rPr>
              <a:t>problem</a:t>
            </a:r>
            <a:r>
              <a:rPr lang="pt-PT" sz="1900" dirty="0">
                <a:ea typeface="+mj-lt"/>
                <a:cs typeface="+mj-lt"/>
              </a:rPr>
              <a:t>.</a:t>
            </a:r>
          </a:p>
          <a:p>
            <a:r>
              <a:rPr lang="pt-PT" sz="1900" dirty="0">
                <a:ea typeface="+mj-lt"/>
                <a:cs typeface="+mj-lt"/>
              </a:rPr>
              <a:t>THINKER - </a:t>
            </a:r>
            <a:r>
              <a:rPr lang="pt-PT" sz="1900" dirty="0" err="1">
                <a:ea typeface="+mj-lt"/>
                <a:cs typeface="+mj-lt"/>
              </a:rPr>
              <a:t>thinkers</a:t>
            </a:r>
            <a:r>
              <a:rPr lang="pt-PT" sz="1900" dirty="0">
                <a:ea typeface="+mj-lt"/>
                <a:cs typeface="+mj-lt"/>
              </a:rPr>
              <a:t> are </a:t>
            </a:r>
            <a:r>
              <a:rPr lang="pt-PT" sz="1900" dirty="0" err="1">
                <a:ea typeface="+mj-lt"/>
                <a:cs typeface="+mj-lt"/>
              </a:rPr>
              <a:t>good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selecting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information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need</a:t>
            </a:r>
            <a:r>
              <a:rPr lang="pt-PT" sz="1900" dirty="0">
                <a:ea typeface="+mj-lt"/>
                <a:cs typeface="+mj-lt"/>
              </a:rPr>
              <a:t> to solve </a:t>
            </a:r>
            <a:r>
              <a:rPr lang="pt-PT" sz="1900" dirty="0" err="1">
                <a:ea typeface="+mj-lt"/>
                <a:cs typeface="+mj-lt"/>
              </a:rPr>
              <a:t>problems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or</a:t>
            </a:r>
            <a:r>
              <a:rPr lang="pt-PT" sz="1900" dirty="0">
                <a:ea typeface="+mj-lt"/>
                <a:cs typeface="+mj-lt"/>
              </a:rPr>
              <a:t> complete </a:t>
            </a:r>
            <a:r>
              <a:rPr lang="pt-PT" sz="1900" dirty="0" err="1">
                <a:ea typeface="+mj-lt"/>
                <a:cs typeface="+mj-lt"/>
              </a:rPr>
              <a:t>tasks</a:t>
            </a:r>
            <a:r>
              <a:rPr lang="pt-PT" sz="1900" dirty="0">
                <a:ea typeface="+mj-lt"/>
                <a:cs typeface="+mj-lt"/>
              </a:rPr>
              <a:t>.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are logical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can break </a:t>
            </a:r>
            <a:r>
              <a:rPr lang="pt-PT" sz="1900" dirty="0" err="1">
                <a:ea typeface="+mj-lt"/>
                <a:cs typeface="+mj-lt"/>
              </a:rPr>
              <a:t>down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tasks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into</a:t>
            </a:r>
            <a:r>
              <a:rPr lang="pt-PT" sz="1900" dirty="0">
                <a:ea typeface="+mj-lt"/>
                <a:cs typeface="+mj-lt"/>
              </a:rPr>
              <a:t> steps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put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information</a:t>
            </a:r>
            <a:r>
              <a:rPr lang="pt-PT" sz="1900" dirty="0">
                <a:ea typeface="+mj-lt"/>
                <a:cs typeface="+mj-lt"/>
              </a:rPr>
              <a:t> in </a:t>
            </a:r>
            <a:r>
              <a:rPr lang="pt-PT" sz="1900" dirty="0" err="1">
                <a:ea typeface="+mj-lt"/>
                <a:cs typeface="+mj-lt"/>
              </a:rPr>
              <a:t>order</a:t>
            </a:r>
            <a:r>
              <a:rPr lang="pt-PT" sz="1900" dirty="0">
                <a:ea typeface="+mj-lt"/>
                <a:cs typeface="+mj-lt"/>
              </a:rPr>
              <a:t>. </a:t>
            </a:r>
            <a:r>
              <a:rPr lang="pt-PT" sz="1900" dirty="0" err="1">
                <a:ea typeface="+mj-lt"/>
                <a:cs typeface="+mj-lt"/>
              </a:rPr>
              <a:t>When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solutions</a:t>
            </a:r>
            <a:r>
              <a:rPr lang="pt-PT" sz="1900" dirty="0">
                <a:ea typeface="+mj-lt"/>
                <a:cs typeface="+mj-lt"/>
              </a:rPr>
              <a:t> to </a:t>
            </a:r>
            <a:r>
              <a:rPr lang="pt-PT" sz="1900" dirty="0" err="1">
                <a:ea typeface="+mj-lt"/>
                <a:cs typeface="+mj-lt"/>
              </a:rPr>
              <a:t>problems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don't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work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try</a:t>
            </a:r>
            <a:r>
              <a:rPr lang="pt-PT" sz="1900" dirty="0">
                <a:ea typeface="+mj-lt"/>
                <a:cs typeface="+mj-lt"/>
              </a:rPr>
              <a:t> to </a:t>
            </a:r>
            <a:r>
              <a:rPr lang="pt-PT" sz="1900" dirty="0" err="1">
                <a:ea typeface="+mj-lt"/>
                <a:cs typeface="+mj-lt"/>
              </a:rPr>
              <a:t>find</a:t>
            </a:r>
            <a:r>
              <a:rPr lang="pt-PT" sz="1900" dirty="0">
                <a:ea typeface="+mj-lt"/>
                <a:cs typeface="+mj-lt"/>
              </a:rPr>
              <a:t> out </a:t>
            </a:r>
            <a:r>
              <a:rPr lang="pt-PT" sz="1900" dirty="0" err="1">
                <a:ea typeface="+mj-lt"/>
                <a:cs typeface="+mj-lt"/>
              </a:rPr>
              <a:t>why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approach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problem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from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another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direction</a:t>
            </a:r>
            <a:r>
              <a:rPr lang="pt-PT" sz="1900" dirty="0">
                <a:ea typeface="+mj-lt"/>
                <a:cs typeface="+mj-lt"/>
              </a:rPr>
              <a:t>.</a:t>
            </a:r>
            <a:endParaRPr lang="en-US" sz="1900">
              <a:ea typeface="+mj-lt"/>
              <a:cs typeface="+mj-lt"/>
            </a:endParaRPr>
          </a:p>
          <a:p>
            <a:r>
              <a:rPr lang="pt-PT" sz="1900" dirty="0">
                <a:ea typeface="+mj-lt"/>
                <a:cs typeface="+mj-lt"/>
              </a:rPr>
              <a:t>SUPPORTER- </a:t>
            </a:r>
            <a:r>
              <a:rPr lang="pt-PT" sz="1900" dirty="0" err="1">
                <a:ea typeface="+mj-lt"/>
                <a:cs typeface="+mj-lt"/>
              </a:rPr>
              <a:t>Supporters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work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well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with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other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people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listen</a:t>
            </a:r>
            <a:r>
              <a:rPr lang="pt-PT" sz="1900" dirty="0">
                <a:ea typeface="+mj-lt"/>
                <a:cs typeface="+mj-lt"/>
              </a:rPr>
              <a:t> to </a:t>
            </a:r>
            <a:r>
              <a:rPr lang="pt-PT" sz="1900" dirty="0" err="1">
                <a:ea typeface="+mj-lt"/>
                <a:cs typeface="+mj-lt"/>
              </a:rPr>
              <a:t>their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suggestions</a:t>
            </a:r>
            <a:r>
              <a:rPr lang="pt-PT" sz="1900" dirty="0">
                <a:ea typeface="+mj-lt"/>
                <a:cs typeface="+mj-lt"/>
              </a:rPr>
              <a:t>.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like</a:t>
            </a:r>
            <a:r>
              <a:rPr lang="pt-PT" sz="1900" dirty="0">
                <a:ea typeface="+mj-lt"/>
                <a:cs typeface="+mj-lt"/>
              </a:rPr>
              <a:t> to </a:t>
            </a:r>
            <a:r>
              <a:rPr lang="pt-PT" sz="1900" dirty="0" err="1">
                <a:ea typeface="+mj-lt"/>
                <a:cs typeface="+mj-lt"/>
              </a:rPr>
              <a:t>check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that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have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understood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problems</a:t>
            </a:r>
            <a:r>
              <a:rPr lang="pt-PT" sz="1900" dirty="0">
                <a:ea typeface="+mj-lt"/>
                <a:cs typeface="+mj-lt"/>
              </a:rPr>
              <a:t>,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suggest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different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ways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of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solving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them</a:t>
            </a:r>
            <a:r>
              <a:rPr lang="pt-PT" sz="1900" dirty="0">
                <a:ea typeface="+mj-lt"/>
                <a:cs typeface="+mj-lt"/>
              </a:rPr>
              <a:t> in a team.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stay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calm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when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there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is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disagreement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or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conflict</a:t>
            </a:r>
            <a:r>
              <a:rPr lang="pt-PT" sz="1900" dirty="0">
                <a:ea typeface="+mj-lt"/>
                <a:cs typeface="+mj-lt"/>
              </a:rPr>
              <a:t>. </a:t>
            </a:r>
            <a:r>
              <a:rPr lang="pt-PT" sz="1900" dirty="0" err="1">
                <a:ea typeface="+mj-lt"/>
                <a:cs typeface="+mj-lt"/>
              </a:rPr>
              <a:t>They</a:t>
            </a:r>
            <a:r>
              <a:rPr lang="pt-PT" sz="1900" dirty="0">
                <a:ea typeface="+mj-lt"/>
                <a:cs typeface="+mj-lt"/>
              </a:rPr>
              <a:t> can </a:t>
            </a:r>
            <a:r>
              <a:rPr lang="pt-PT" sz="1900" dirty="0" err="1">
                <a:ea typeface="+mj-lt"/>
                <a:cs typeface="+mj-lt"/>
              </a:rPr>
              <a:t>follow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instructions</a:t>
            </a:r>
            <a:r>
              <a:rPr lang="pt-PT" sz="1900" dirty="0">
                <a:ea typeface="+mj-lt"/>
                <a:cs typeface="+mj-lt"/>
              </a:rPr>
              <a:t> to </a:t>
            </a:r>
            <a:r>
              <a:rPr lang="pt-PT" sz="1900" dirty="0" err="1">
                <a:ea typeface="+mj-lt"/>
                <a:cs typeface="+mj-lt"/>
              </a:rPr>
              <a:t>get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tasks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done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and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see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how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these</a:t>
            </a:r>
            <a:r>
              <a:rPr lang="pt-PT" sz="1900" dirty="0">
                <a:ea typeface="+mj-lt"/>
                <a:cs typeface="+mj-lt"/>
              </a:rPr>
              <a:t> </a:t>
            </a:r>
            <a:r>
              <a:rPr lang="pt-PT" sz="1900" dirty="0" err="1">
                <a:ea typeface="+mj-lt"/>
                <a:cs typeface="+mj-lt"/>
              </a:rPr>
              <a:t>contribute</a:t>
            </a:r>
            <a:r>
              <a:rPr lang="pt-PT" sz="1900" dirty="0">
                <a:ea typeface="+mj-lt"/>
                <a:cs typeface="+mj-lt"/>
              </a:rPr>
              <a:t> to </a:t>
            </a:r>
            <a:r>
              <a:rPr lang="pt-PT" sz="1900" dirty="0" err="1">
                <a:ea typeface="+mj-lt"/>
                <a:cs typeface="+mj-lt"/>
              </a:rPr>
              <a:t>overall</a:t>
            </a:r>
            <a:r>
              <a:rPr lang="pt-PT" sz="1900" dirty="0">
                <a:ea typeface="+mj-lt"/>
                <a:cs typeface="+mj-lt"/>
              </a:rPr>
              <a:t> team </a:t>
            </a:r>
            <a:r>
              <a:rPr lang="pt-PT" sz="1900" dirty="0" err="1">
                <a:ea typeface="+mj-lt"/>
                <a:cs typeface="+mj-lt"/>
              </a:rPr>
              <a:t>goals</a:t>
            </a:r>
            <a:r>
              <a:rPr lang="pt-PT" sz="1900" dirty="0">
                <a:ea typeface="+mj-lt"/>
                <a:cs typeface="+mj-lt"/>
              </a:rPr>
              <a:t>.</a:t>
            </a:r>
          </a:p>
          <a:p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36639765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7C2F7BF6-CD39-4568-B8BD-EA8D252E10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9B0F2AC-8567-4D03-BFFC-653DB596C52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0</TotalTime>
  <Words>1</Words>
  <Application>Microsoft Office PowerPoint</Application>
  <PresentationFormat>Ecrã Panorâmico</PresentationFormat>
  <Paragraphs>1</Paragraphs>
  <Slides>28</Slides>
  <Notes>1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dos diapositivos</vt:lpstr>
      </vt:variant>
      <vt:variant>
        <vt:i4>28</vt:i4>
      </vt:variant>
    </vt:vector>
  </HeadingPairs>
  <TitlesOfParts>
    <vt:vector size="29" baseType="lpstr">
      <vt:lpstr>ClassicFrameVTI</vt:lpstr>
      <vt:lpstr>GRoup presentation- 4- Successful Team Development </vt:lpstr>
      <vt:lpstr>Successful team development</vt:lpstr>
      <vt:lpstr>SUCCESSFUL TEAM DEVELOPMENT </vt:lpstr>
      <vt:lpstr>SUCCESSFUL TEAM DEVELOPMENT </vt:lpstr>
      <vt:lpstr>References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5 stages of team development</vt:lpstr>
      <vt:lpstr>5 stages of team development</vt:lpstr>
      <vt:lpstr>Team roles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/>
  <cp:lastModifiedBy/>
  <cp:revision>367</cp:revision>
  <dcterms:created xsi:type="dcterms:W3CDTF">2022-04-27T15:44:39Z</dcterms:created>
  <dcterms:modified xsi:type="dcterms:W3CDTF">2022-04-27T22:52:11Z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