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59" r:id="rId1"/>
  </p:sldMasterIdLst>
  <p:notesMasterIdLst>
    <p:notesMasterId r:id="rId14"/>
  </p:notesMasterIdLst>
  <p:sldIdLst>
    <p:sldId id="256" r:id="rId2"/>
    <p:sldId id="289" r:id="rId3"/>
    <p:sldId id="290" r:id="rId4"/>
    <p:sldId id="291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28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92735"/>
    <a:srgbClr val="10425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81" autoAdjust="0"/>
    <p:restoredTop sz="74957" autoAdjust="0"/>
  </p:normalViewPr>
  <p:slideViewPr>
    <p:cSldViewPr snapToGrid="0">
      <p:cViewPr varScale="1">
        <p:scale>
          <a:sx n="54" d="100"/>
          <a:sy n="54" d="100"/>
        </p:scale>
        <p:origin x="-1140" y="-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FF10F-A4C6-44D8-830A-847E98F62AE6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A3B433-2FBE-42C5-B783-E4C92D61EAA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A3B433-2FBE-42C5-B783-E4C92D61EAA6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tags" Target="../tags/tag4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10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5.xml"/><Relationship Id="rId4" Type="http://schemas.openxmlformats.org/officeDocument/2006/relationships/tags" Target="../tags/tag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03076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91781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11905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26799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28647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73632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03916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3641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02389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8093666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030187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858232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48488328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A4569-CCDE-4535-9A52-2A4F4841C818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7061863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658901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41532-2977-4594-9A1A-E1F51C700DFA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DEE15-73E0-4F4F-856B-B5E890C2BE0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09135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pPr/>
              <a:t>2026/4/18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pPr/>
              <a:t>2026/4/18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pPr/>
              <a:t>2026/4/18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A4569-CCDE-4535-9A52-2A4F4841C818}" type="datetimeFigureOut">
              <a:rPr lang="en-US" smtClean="0"/>
              <a:pPr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28A419A-853E-4EC7-B37B-B5B0526CB7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7839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  <p:sldLayoutId id="2147483665" r:id="rId17"/>
    <p:sldLayoutId id="2147483666" r:id="rId18"/>
    <p:sldLayoutId id="2147483667" r:id="rId19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3" name="Group 1042">
            <a:extLst>
              <a:ext uri="{FF2B5EF4-FFF2-40B4-BE49-F238E27FC236}">
                <a16:creationId xmlns:a16="http://schemas.microsoft.com/office/drawing/2014/main" xmlns="" id="{1F2B4773-3207-44CC-B7AC-892B704982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32" name="Straight Connector 1031">
              <a:extLst>
                <a:ext uri="{FF2B5EF4-FFF2-40B4-BE49-F238E27FC236}">
                  <a16:creationId xmlns:a16="http://schemas.microsoft.com/office/drawing/2014/main" xmlns="" id="{2B8267CA-A7A5-4E11-9D92-4EAC3DD3E80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3" name="Straight Connector 1032">
              <a:extLst>
                <a:ext uri="{FF2B5EF4-FFF2-40B4-BE49-F238E27FC236}">
                  <a16:creationId xmlns:a16="http://schemas.microsoft.com/office/drawing/2014/main" xmlns="" id="{E83D61B5-C6B4-4A4B-85AD-FEE7A54912C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44" name="Rectangle 23">
              <a:extLst>
                <a:ext uri="{FF2B5EF4-FFF2-40B4-BE49-F238E27FC236}">
                  <a16:creationId xmlns:a16="http://schemas.microsoft.com/office/drawing/2014/main" xmlns="" id="{A0B67FE4-688F-4497-8BFD-157613A697D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5" name="Rectangle 25">
              <a:extLst>
                <a:ext uri="{FF2B5EF4-FFF2-40B4-BE49-F238E27FC236}">
                  <a16:creationId xmlns:a16="http://schemas.microsoft.com/office/drawing/2014/main" xmlns="" id="{3BF5BE1A-9BAC-4581-A82B-FD8FE31595B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6" name="Isosceles Triangle 1045">
              <a:extLst>
                <a:ext uri="{FF2B5EF4-FFF2-40B4-BE49-F238E27FC236}">
                  <a16:creationId xmlns:a16="http://schemas.microsoft.com/office/drawing/2014/main" xmlns="" id="{971E5644-6772-414A-8199-E30BFB02A5D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7" name="Rectangle 27">
              <a:extLst>
                <a:ext uri="{FF2B5EF4-FFF2-40B4-BE49-F238E27FC236}">
                  <a16:creationId xmlns:a16="http://schemas.microsoft.com/office/drawing/2014/main" xmlns="" id="{E8246D50-BB0C-408E-93FD-7B8D63A7F78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8" name="Rectangle 28">
              <a:extLst>
                <a:ext uri="{FF2B5EF4-FFF2-40B4-BE49-F238E27FC236}">
                  <a16:creationId xmlns:a16="http://schemas.microsoft.com/office/drawing/2014/main" xmlns="" id="{AFBC5D22-68C1-44FB-8181-CB84ECAA83F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49" name="Rectangle 29">
              <a:extLst>
                <a:ext uri="{FF2B5EF4-FFF2-40B4-BE49-F238E27FC236}">
                  <a16:creationId xmlns:a16="http://schemas.microsoft.com/office/drawing/2014/main" xmlns="" id="{FB6D0FCE-FBDB-4655-A1A7-640B1E86B56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50" name="Isosceles Triangle 1049">
              <a:extLst>
                <a:ext uri="{FF2B5EF4-FFF2-40B4-BE49-F238E27FC236}">
                  <a16:creationId xmlns:a16="http://schemas.microsoft.com/office/drawing/2014/main" xmlns="" id="{BC8157DF-FD90-4AD6-B803-3AC0ACD8E6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51" name="Isosceles Triangle 1050">
              <a:extLst>
                <a:ext uri="{FF2B5EF4-FFF2-40B4-BE49-F238E27FC236}">
                  <a16:creationId xmlns:a16="http://schemas.microsoft.com/office/drawing/2014/main" xmlns="" id="{3548B067-9D63-4D21-92EF-CBC9E6338C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400"/>
              <a:t>Title: </a:t>
            </a:r>
            <a:r>
              <a:rPr lang="en-US" altLang="en-US" sz="1400"/>
              <a:t>The Doctor</a:t>
            </a:r>
            <a:br>
              <a:rPr lang="en-US" altLang="en-US" sz="1400"/>
            </a:br>
            <a:r>
              <a:rPr lang="en-US" altLang="en-US" sz="1400"/>
              <a:t>Portfolio Task 1 — Individual Video Presentation</a:t>
            </a:r>
            <a:br>
              <a:rPr lang="en-US" altLang="en-US" sz="1400"/>
            </a:br>
            <a:r>
              <a:rPr lang="en-US" altLang="en-US" sz="1400"/>
              <a:t/>
            </a:r>
            <a:br>
              <a:rPr lang="en-US" altLang="en-US" sz="1400"/>
            </a:br>
            <a:r>
              <a:rPr lang="en-US" altLang="en-US" sz="1400"/>
              <a:t/>
            </a:r>
            <a:br>
              <a:rPr lang="en-US" altLang="en-US" sz="1400"/>
            </a:br>
            <a:r>
              <a:rPr lang="en-US" sz="1400"/>
              <a:t>Module Code: LCHS 4001 Academic and Employability Skills</a:t>
            </a:r>
            <a:br>
              <a:rPr lang="en-US" sz="1400"/>
            </a:br>
            <a:endParaRPr lang="en-US" sz="1400"/>
          </a:p>
        </p:txBody>
      </p:sp>
      <p:pic>
        <p:nvPicPr>
          <p:cNvPr id="1026" name="Picture 2" descr="UWTSD London logo (002) – IHSC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99814" y="2159331"/>
            <a:ext cx="3854481" cy="108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60323" y="2160589"/>
            <a:ext cx="4410676" cy="37685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Presenter: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Swapna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Khanam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 2510691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Lecturer: Farah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Wiita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923691" y="4308231"/>
            <a:ext cx="3499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Submitted on: 18</a:t>
            </a:r>
            <a:r>
              <a:rPr lang="en-GB" baseline="30000" dirty="0" smtClean="0"/>
              <a:t>th</a:t>
            </a:r>
            <a:r>
              <a:rPr lang="en-GB" dirty="0" smtClean="0"/>
              <a:t> April 2026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9FFA91-4501-0D40-4A4B-EC7D22E0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xmlns="" id="{AED88703-B23D-1EDC-A897-41463AA7A6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7333" y="1182020"/>
            <a:ext cx="8941452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this presentation, I will discuss my chosen role: Doctor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will explain: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 I chose this role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My research process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Evaluation of one source using the CRAAP test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Challenges I faced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My next steps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UWTSD London logo (002) – IHSCM">
            <a:extLst>
              <a:ext uri="{FF2B5EF4-FFF2-40B4-BE49-F238E27FC236}">
                <a16:creationId xmlns:a16="http://schemas.microsoft.com/office/drawing/2014/main" xmlns="" id="{6EC8C59D-8937-FA2D-2D53-AF265B16F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23134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1628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BFB43D-EE26-811D-BFC8-E381F9C22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840" y="329018"/>
            <a:ext cx="6203914" cy="6604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2. What is a Doctor?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xmlns="" id="{1D204F09-47C8-1B67-8BC2-05ED743F2E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9294" y="1344267"/>
            <a:ext cx="5785460" cy="4939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doctor is a qualified medical professional.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Responsibilities include: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Diagnosing illnesses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Providing treatment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Preventing diseases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Works in: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Hospitals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GP surgeries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Community 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healthcare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</a:rPr>
              <a:t>Non 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</a:rPr>
              <a:t>Gubernamental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 smtClean="0">
                <a:solidFill>
                  <a:schemeClr val="tx1"/>
                </a:solidFill>
                <a:latin typeface="Arial" panose="020B0604020202020204" pitchFamily="34" charset="0"/>
              </a:rPr>
              <a:t> NGOs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Requires extensive education and clinical training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UWTSD London logo (002) – IHSCM">
            <a:extLst>
              <a:ext uri="{FF2B5EF4-FFF2-40B4-BE49-F238E27FC236}">
                <a16:creationId xmlns:a16="http://schemas.microsoft.com/office/drawing/2014/main" xmlns="" id="{3D663BC7-F003-817B-F0FA-22FAA24E0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5870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13A6DCF-927D-40C7-0BA2-419303B8E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5558151" cy="6604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3. Why I Chose This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BAB8F4A-39F8-7179-DDE8-B5BC25DF03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7" y="1488613"/>
            <a:ext cx="8001717" cy="388077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Passion for helping people and improving health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 demand for doctors in the UK healthcare system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Opportunity to combine: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Patient care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Important role in health and social care sector</a:t>
            </a:r>
          </a:p>
        </p:txBody>
      </p:sp>
      <p:pic>
        <p:nvPicPr>
          <p:cNvPr id="5" name="Picture 4" descr="UWTSD London logo (002) – IHSCM">
            <a:extLst>
              <a:ext uri="{FF2B5EF4-FFF2-40B4-BE49-F238E27FC236}">
                <a16:creationId xmlns:a16="http://schemas.microsoft.com/office/drawing/2014/main" xmlns="" id="{E1C298D4-AAF5-8045-6858-7160AD7B61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66067" y="7636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7675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C3F8F40-7B9A-3D1A-A270-1E4FBE7EA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D0AE7C-E374-4546-22C4-B62BB948C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126720" cy="6604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4. How I Started My Research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C8D9886-F739-7801-1C09-3F0CEF0D8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8" y="1488613"/>
            <a:ext cx="4607588" cy="388077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Where I searched: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Google Scholar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NHS website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University library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PubMed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D8C75ED-B401-E268-E31B-B109128A0205}"/>
              </a:ext>
            </a:extLst>
          </p:cNvPr>
          <p:cNvSpPr txBox="1"/>
          <p:nvPr/>
        </p:nvSpPr>
        <p:spPr>
          <a:xfrm>
            <a:off x="5036949" y="1488613"/>
            <a:ext cx="3471620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Keywords used: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Doctor role UK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Skills of a physician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doctor responsibilities</a:t>
            </a:r>
          </a:p>
        </p:txBody>
      </p:sp>
      <p:pic>
        <p:nvPicPr>
          <p:cNvPr id="6" name="Picture 5" descr="UWTSD London logo (002) – IHSCM">
            <a:extLst>
              <a:ext uri="{FF2B5EF4-FFF2-40B4-BE49-F238E27FC236}">
                <a16:creationId xmlns:a16="http://schemas.microsoft.com/office/drawing/2014/main" xmlns="" id="{09AB95E4-E9BA-11BB-8044-2F5924C72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1664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207886C-A1FB-E8AC-5E0A-0986D7869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A4C35FA-5D11-A6C7-EAA0-1786CD32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5558151" cy="66040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5. What I Found So Far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4163B3B-A922-1F4C-1364-4DF6C37C2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8" y="1488613"/>
            <a:ext cx="4607588" cy="388077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Doctors need 10–15 years of training</a:t>
            </a:r>
          </a:p>
          <a:p>
            <a:pPr>
              <a:lnSpc>
                <a:spcPct val="15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High demand in NHS workforce</a:t>
            </a:r>
          </a:p>
          <a:p>
            <a:pPr>
              <a:lnSpc>
                <a:spcPct val="150000"/>
              </a:lnSpc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Key skills Identified: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Clinical decision-making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pPr>
              <a:lnSpc>
                <a:spcPct val="150000"/>
              </a:lnSpc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Strong importance of patient-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</a:p>
        </p:txBody>
      </p:sp>
      <p:pic>
        <p:nvPicPr>
          <p:cNvPr id="6" name="Picture 5" descr="UWTSD London logo (002) – IHSCM">
            <a:extLst>
              <a:ext uri="{FF2B5EF4-FFF2-40B4-BE49-F238E27FC236}">
                <a16:creationId xmlns:a16="http://schemas.microsoft.com/office/drawing/2014/main" xmlns="" id="{2D07B5CC-C818-BDFC-9B40-9F75D5E56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0515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82CBE5FA-F6E5-26B7-0D85-55C98D7033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0C7F06-C4F5-4BC9-4537-52ABE38FE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6. Source Evaluation (CRAAP Test)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26E4354-BEDC-03CC-E72D-0966D0D6D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8" y="1488613"/>
            <a:ext cx="7319790" cy="388077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Conway et al. (2019)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Currency: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Published in 2019 → slightly old but still relevant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Relevance: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Focuses on healthcare roles and patient outcomes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Authority: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Written by experienced healthcare researchers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Accuracy: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Evidence-based with proper references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Purpose: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improve healthcare quality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Overall: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Reliable academic source</a:t>
            </a:r>
          </a:p>
        </p:txBody>
      </p:sp>
      <p:pic>
        <p:nvPicPr>
          <p:cNvPr id="4" name="Picture 3" descr="UWTSD London logo (002) – IHSCM">
            <a:extLst>
              <a:ext uri="{FF2B5EF4-FFF2-40B4-BE49-F238E27FC236}">
                <a16:creationId xmlns:a16="http://schemas.microsoft.com/office/drawing/2014/main" xmlns="" id="{7EDF3EAA-042F-BC23-5A59-69E5130D0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0077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4F40FABD-0CFE-2365-9805-26C115647E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386ED4-B5B5-1B09-9E64-A99DEA2F2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7. Challenges Faced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513B8DB-3088-F677-AEE3-971D79C0F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318" y="1488613"/>
            <a:ext cx="7319790" cy="388077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Difficulty finding recent sources (after 2020)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Too much general healthcare information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Identifying credible sources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access to full journal articles</a:t>
            </a:r>
          </a:p>
        </p:txBody>
      </p:sp>
      <p:pic>
        <p:nvPicPr>
          <p:cNvPr id="5" name="Picture 4" descr="UWTSD London logo (002) – IHSCM">
            <a:extLst>
              <a:ext uri="{FF2B5EF4-FFF2-40B4-BE49-F238E27FC236}">
                <a16:creationId xmlns:a16="http://schemas.microsoft.com/office/drawing/2014/main" xmlns="" id="{78B44F1D-F09A-3645-3CE4-E7C10CB9D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4359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9B16F18-644D-9F71-E811-F0D6B87930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3E8B7A7-9686-D1D6-AD28-692D00ADE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8. My 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AF536F4-BC18-8FCB-F5B0-2BCF9CDC6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819" y="1178647"/>
            <a:ext cx="7133811" cy="477270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Research: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Find more recent UK-based academic sources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CRAAP test for all sources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Planning: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Identify 3 key skills of a doctor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 real-life examples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Writing: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Start drafting the report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Complete before Week 10</a:t>
            </a:r>
          </a:p>
        </p:txBody>
      </p:sp>
      <p:pic>
        <p:nvPicPr>
          <p:cNvPr id="4" name="Picture 3" descr="UWTSD London logo (002) – IHSCM">
            <a:extLst>
              <a:ext uri="{FF2B5EF4-FFF2-40B4-BE49-F238E27FC236}">
                <a16:creationId xmlns:a16="http://schemas.microsoft.com/office/drawing/2014/main" xmlns="" id="{95123D9E-B76D-0833-BFB1-4861C728AB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4449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D0A297D-EC3F-3938-4190-73DB2F3219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614E96-D2D8-A533-CB8B-D1A2E3410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9.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3D6ABA2-1E8B-E97C-615D-AC1C8DBB6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819" y="1178647"/>
            <a:ext cx="7133811" cy="477270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doctor role is essential in healthcare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My research helped me understand: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Responsibilities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Skills required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Challenges in research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 will improve my research and writing for Task 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UWTSD London logo (002) – IHSCM">
            <a:extLst>
              <a:ext uri="{FF2B5EF4-FFF2-40B4-BE49-F238E27FC236}">
                <a16:creationId xmlns:a16="http://schemas.microsoft.com/office/drawing/2014/main" xmlns="" id="{6D46A5D8-1808-55F1-25A6-9B6BB3B9B8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1944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3262D34-BA01-7377-393A-12F5A41B2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7B917BC-9828-1C6A-81C7-B03BAE5B2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49" y="156238"/>
            <a:ext cx="6730856" cy="660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5E64634A-E383-15DF-E713-B8A41A4A1E57}"/>
              </a:ext>
            </a:extLst>
          </p:cNvPr>
          <p:cNvSpPr txBox="1"/>
          <p:nvPr/>
        </p:nvSpPr>
        <p:spPr>
          <a:xfrm>
            <a:off x="418454" y="1724714"/>
            <a:ext cx="9980909" cy="3780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(2023) Good Medical Practice. London: GMC.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England (2023) NHS Long Term Workforce Plan. London: NHS.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British Medical Association (2024) The State of the NHS in England. London: BMA.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 Healthcare Roles and Responsibilities. London: NICE.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(2022) Medical Training in the UK. Leeds: HEE.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Royal College of Physicians (2023) Future Hospital Report. London: RCP.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Conway, A., O’Donnell, C. and Yates, P. (2019) ‘The effectiveness of the nurse care coordinator role’, Evaluation &amp; the Health Professions, 42(3), pp. 263–296.</a:t>
            </a:r>
          </a:p>
        </p:txBody>
      </p:sp>
      <p:pic>
        <p:nvPicPr>
          <p:cNvPr id="8" name="Picture 7" descr="UWTSD London logo (002) – IHSCM">
            <a:extLst>
              <a:ext uri="{FF2B5EF4-FFF2-40B4-BE49-F238E27FC236}">
                <a16:creationId xmlns:a16="http://schemas.microsoft.com/office/drawing/2014/main" xmlns="" id="{0897799B-162C-680D-144C-E340933DD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4918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24223" y="3080825"/>
            <a:ext cx="7624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</a:t>
            </a:r>
          </a:p>
        </p:txBody>
      </p:sp>
      <p:pic>
        <p:nvPicPr>
          <p:cNvPr id="3" name="Picture 2" descr="UWTSD London logo (002) – IHSCM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0569" y="-7862"/>
            <a:ext cx="3241430" cy="9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143</TotalTime>
  <Words>508</Words>
  <Application>Microsoft Office PowerPoint</Application>
  <PresentationFormat>Custom</PresentationFormat>
  <Paragraphs>93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Title: The Doctor Portfolio Task 1 — Individual Video Presentation   Module Code: LCHS 4001 Academic and Employability Skills </vt:lpstr>
      <vt:lpstr>1. Introduction</vt:lpstr>
      <vt:lpstr>2. What is a Doctor?</vt:lpstr>
      <vt:lpstr>3. Why I Chose This Role</vt:lpstr>
      <vt:lpstr>4. How I Started My Research</vt:lpstr>
      <vt:lpstr>5. What I Found So Far</vt:lpstr>
      <vt:lpstr>6. Source Evaluation (CRAAP Test)</vt:lpstr>
      <vt:lpstr>7. Challenges Faced</vt:lpstr>
      <vt:lpstr>8. My Next Steps</vt:lpstr>
      <vt:lpstr>9. Conclusion</vt:lpstr>
      <vt:lpstr>References</vt:lpstr>
      <vt:lpstr>Slide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 : LCHS4007 Digital Skills and Research Methods Title:Using Microsoft WORD in Sunrise Residential Care Home Assessment Component: 1. Presentation</dc:title>
  <dc:creator>Shohan</dc:creator>
  <cp:lastModifiedBy>Utpal</cp:lastModifiedBy>
  <cp:revision>41</cp:revision>
  <dcterms:created xsi:type="dcterms:W3CDTF">2025-11-02T13:50:00Z</dcterms:created>
  <dcterms:modified xsi:type="dcterms:W3CDTF">2026-04-18T20:30:13Z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6068E94A95A54CD7A6DF704F1A4549CA_12</vt:lpwstr>
  </property>
  <property fmtid="{D5CDD505-2E9C-101B-9397-08002B2CF9AE}" pid="3" name="KSOProductBuildVer">
    <vt:lpwstr>1033-12.2.0.23196</vt:lpwstr>
  </property>
</Properties>
</file>