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6" r:id="rId2"/>
    <p:sldId id="257" r:id="rId3"/>
    <p:sldId id="259" r:id="rId4"/>
    <p:sldId id="274" r:id="rId5"/>
    <p:sldId id="276" r:id="rId6"/>
    <p:sldId id="302" r:id="rId7"/>
    <p:sldId id="321" r:id="rId8"/>
    <p:sldId id="305" r:id="rId9"/>
    <p:sldId id="308" r:id="rId10"/>
    <p:sldId id="307" r:id="rId11"/>
    <p:sldId id="309" r:id="rId12"/>
    <p:sldId id="311" r:id="rId13"/>
    <p:sldId id="304" r:id="rId14"/>
    <p:sldId id="310" r:id="rId15"/>
    <p:sldId id="316" r:id="rId16"/>
    <p:sldId id="323" r:id="rId17"/>
    <p:sldId id="317" r:id="rId18"/>
    <p:sldId id="318" r:id="rId19"/>
    <p:sldId id="315" r:id="rId20"/>
    <p:sldId id="314" r:id="rId21"/>
    <p:sldId id="312" r:id="rId22"/>
    <p:sldId id="313" r:id="rId23"/>
    <p:sldId id="322" r:id="rId24"/>
    <p:sldId id="324" r:id="rId25"/>
    <p:sldId id="325" r:id="rId26"/>
    <p:sldId id="301" r:id="rId27"/>
    <p:sldId id="303" r:id="rId28"/>
    <p:sldId id="319" r:id="rId29"/>
    <p:sldId id="326" r:id="rId30"/>
    <p:sldId id="320" r:id="rId31"/>
    <p:sldId id="327" r:id="rId32"/>
    <p:sldId id="281"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9FFF9C-51FF-42DC-BD8E-AF3DAF6E76EB}" v="1" dt="2025-10-15T09:48:51.4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813" autoAdjust="0"/>
    <p:restoredTop sz="94660"/>
  </p:normalViewPr>
  <p:slideViewPr>
    <p:cSldViewPr snapToGrid="0">
      <p:cViewPr varScale="1">
        <p:scale>
          <a:sx n="83" d="100"/>
          <a:sy n="83" d="100"/>
        </p:scale>
        <p:origin x="177"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A1D37C-CBBD-4E0F-A70A-950B97BD25C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56EFB69-6DF5-49AD-BB0A-B7E7E99F2E57}">
      <dgm:prSet/>
      <dgm:spPr/>
      <dgm:t>
        <a:bodyPr/>
        <a:lstStyle/>
        <a:p>
          <a:r>
            <a:rPr lang="en-GB"/>
            <a:t>Why are we interested in the questions we explore as researchers?</a:t>
          </a:r>
          <a:endParaRPr lang="en-US"/>
        </a:p>
      </dgm:t>
    </dgm:pt>
    <dgm:pt modelId="{1F3DC8FE-EF59-4CB0-9E99-4FE4D0E093EC}" type="parTrans" cxnId="{1C524BB5-4A30-4C21-85A2-D4E0DCDF5B6F}">
      <dgm:prSet/>
      <dgm:spPr/>
      <dgm:t>
        <a:bodyPr/>
        <a:lstStyle/>
        <a:p>
          <a:endParaRPr lang="en-US"/>
        </a:p>
      </dgm:t>
    </dgm:pt>
    <dgm:pt modelId="{0C7CB6D7-7922-4150-9611-7002F3622DB5}" type="sibTrans" cxnId="{1C524BB5-4A30-4C21-85A2-D4E0DCDF5B6F}">
      <dgm:prSet/>
      <dgm:spPr/>
      <dgm:t>
        <a:bodyPr/>
        <a:lstStyle/>
        <a:p>
          <a:endParaRPr lang="en-US"/>
        </a:p>
      </dgm:t>
    </dgm:pt>
    <dgm:pt modelId="{904C78D4-AB74-49F1-BAED-D4804120B509}">
      <dgm:prSet/>
      <dgm:spPr/>
      <dgm:t>
        <a:bodyPr/>
        <a:lstStyle/>
        <a:p>
          <a:r>
            <a:rPr lang="en-GB"/>
            <a:t>What do we bring of ourselves – our world-views, our politics, our identities?</a:t>
          </a:r>
          <a:endParaRPr lang="en-US"/>
        </a:p>
      </dgm:t>
    </dgm:pt>
    <dgm:pt modelId="{07DDF0E4-C4D8-4E93-B2C2-C2E33BB27F2F}" type="parTrans" cxnId="{BD7A159E-2D71-4055-A1B0-C5ED3A70B1C7}">
      <dgm:prSet/>
      <dgm:spPr/>
      <dgm:t>
        <a:bodyPr/>
        <a:lstStyle/>
        <a:p>
          <a:endParaRPr lang="en-US"/>
        </a:p>
      </dgm:t>
    </dgm:pt>
    <dgm:pt modelId="{562A8255-AB23-4665-B851-E142DAF4FD85}" type="sibTrans" cxnId="{BD7A159E-2D71-4055-A1B0-C5ED3A70B1C7}">
      <dgm:prSet/>
      <dgm:spPr/>
      <dgm:t>
        <a:bodyPr/>
        <a:lstStyle/>
        <a:p>
          <a:endParaRPr lang="en-US"/>
        </a:p>
      </dgm:t>
    </dgm:pt>
    <dgm:pt modelId="{09CFB66C-5DA9-47E2-84E1-F9889B8EC97A}" type="pres">
      <dgm:prSet presAssocID="{E3A1D37C-CBBD-4E0F-A70A-950B97BD25C7}" presName="root" presStyleCnt="0">
        <dgm:presLayoutVars>
          <dgm:dir/>
          <dgm:resizeHandles val="exact"/>
        </dgm:presLayoutVars>
      </dgm:prSet>
      <dgm:spPr/>
    </dgm:pt>
    <dgm:pt modelId="{036CACD2-56E0-4B76-90CD-4547D184D12A}" type="pres">
      <dgm:prSet presAssocID="{F56EFB69-6DF5-49AD-BB0A-B7E7E99F2E57}" presName="compNode" presStyleCnt="0"/>
      <dgm:spPr/>
    </dgm:pt>
    <dgm:pt modelId="{28D87D8E-CB7A-4FF5-B18E-CB02D1EF9EB2}" type="pres">
      <dgm:prSet presAssocID="{F56EFB69-6DF5-49AD-BB0A-B7E7E99F2E5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D7AE1D00-BEE6-4062-83F3-06F70DCAB980}" type="pres">
      <dgm:prSet presAssocID="{F56EFB69-6DF5-49AD-BB0A-B7E7E99F2E57}" presName="spaceRect" presStyleCnt="0"/>
      <dgm:spPr/>
    </dgm:pt>
    <dgm:pt modelId="{CFF68A4B-7F7F-458F-81DF-1744CB5BDD36}" type="pres">
      <dgm:prSet presAssocID="{F56EFB69-6DF5-49AD-BB0A-B7E7E99F2E57}" presName="textRect" presStyleLbl="revTx" presStyleIdx="0" presStyleCnt="2">
        <dgm:presLayoutVars>
          <dgm:chMax val="1"/>
          <dgm:chPref val="1"/>
        </dgm:presLayoutVars>
      </dgm:prSet>
      <dgm:spPr/>
    </dgm:pt>
    <dgm:pt modelId="{5284F572-9D38-4581-AA65-122149843312}" type="pres">
      <dgm:prSet presAssocID="{0C7CB6D7-7922-4150-9611-7002F3622DB5}" presName="sibTrans" presStyleCnt="0"/>
      <dgm:spPr/>
    </dgm:pt>
    <dgm:pt modelId="{B961ADE5-DBD9-46E5-B0C4-66803DB34A7C}" type="pres">
      <dgm:prSet presAssocID="{904C78D4-AB74-49F1-BAED-D4804120B509}" presName="compNode" presStyleCnt="0"/>
      <dgm:spPr/>
    </dgm:pt>
    <dgm:pt modelId="{DD5E4823-00C1-40DA-8017-124DA13E8718}" type="pres">
      <dgm:prSet presAssocID="{904C78D4-AB74-49F1-BAED-D4804120B50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ycle with People"/>
        </a:ext>
      </dgm:extLst>
    </dgm:pt>
    <dgm:pt modelId="{9A628E60-5E01-419F-9661-9049F1DA598D}" type="pres">
      <dgm:prSet presAssocID="{904C78D4-AB74-49F1-BAED-D4804120B509}" presName="spaceRect" presStyleCnt="0"/>
      <dgm:spPr/>
    </dgm:pt>
    <dgm:pt modelId="{63CFE2F5-465E-47CF-B116-C16C0CA2DA9A}" type="pres">
      <dgm:prSet presAssocID="{904C78D4-AB74-49F1-BAED-D4804120B509}" presName="textRect" presStyleLbl="revTx" presStyleIdx="1" presStyleCnt="2">
        <dgm:presLayoutVars>
          <dgm:chMax val="1"/>
          <dgm:chPref val="1"/>
        </dgm:presLayoutVars>
      </dgm:prSet>
      <dgm:spPr/>
    </dgm:pt>
  </dgm:ptLst>
  <dgm:cxnLst>
    <dgm:cxn modelId="{BD7A159E-2D71-4055-A1B0-C5ED3A70B1C7}" srcId="{E3A1D37C-CBBD-4E0F-A70A-950B97BD25C7}" destId="{904C78D4-AB74-49F1-BAED-D4804120B509}" srcOrd="1" destOrd="0" parTransId="{07DDF0E4-C4D8-4E93-B2C2-C2E33BB27F2F}" sibTransId="{562A8255-AB23-4665-B851-E142DAF4FD85}"/>
    <dgm:cxn modelId="{AF4A6FAF-139F-434B-90B3-51BE361AFD68}" type="presOf" srcId="{904C78D4-AB74-49F1-BAED-D4804120B509}" destId="{63CFE2F5-465E-47CF-B116-C16C0CA2DA9A}" srcOrd="0" destOrd="0" presId="urn:microsoft.com/office/officeart/2018/2/layout/IconLabelList"/>
    <dgm:cxn modelId="{1C524BB5-4A30-4C21-85A2-D4E0DCDF5B6F}" srcId="{E3A1D37C-CBBD-4E0F-A70A-950B97BD25C7}" destId="{F56EFB69-6DF5-49AD-BB0A-B7E7E99F2E57}" srcOrd="0" destOrd="0" parTransId="{1F3DC8FE-EF59-4CB0-9E99-4FE4D0E093EC}" sibTransId="{0C7CB6D7-7922-4150-9611-7002F3622DB5}"/>
    <dgm:cxn modelId="{0F70F2D0-96D4-46B7-A255-D38E284F1396}" type="presOf" srcId="{E3A1D37C-CBBD-4E0F-A70A-950B97BD25C7}" destId="{09CFB66C-5DA9-47E2-84E1-F9889B8EC97A}" srcOrd="0" destOrd="0" presId="urn:microsoft.com/office/officeart/2018/2/layout/IconLabelList"/>
    <dgm:cxn modelId="{22B0C0D7-4874-42C5-BAF8-E64882447D69}" type="presOf" srcId="{F56EFB69-6DF5-49AD-BB0A-B7E7E99F2E57}" destId="{CFF68A4B-7F7F-458F-81DF-1744CB5BDD36}" srcOrd="0" destOrd="0" presId="urn:microsoft.com/office/officeart/2018/2/layout/IconLabelList"/>
    <dgm:cxn modelId="{73DD1873-3650-4DE2-ADDF-B950EFE52132}" type="presParOf" srcId="{09CFB66C-5DA9-47E2-84E1-F9889B8EC97A}" destId="{036CACD2-56E0-4B76-90CD-4547D184D12A}" srcOrd="0" destOrd="0" presId="urn:microsoft.com/office/officeart/2018/2/layout/IconLabelList"/>
    <dgm:cxn modelId="{53AB5339-4A2A-4EBE-88E9-B76C4B1418BE}" type="presParOf" srcId="{036CACD2-56E0-4B76-90CD-4547D184D12A}" destId="{28D87D8E-CB7A-4FF5-B18E-CB02D1EF9EB2}" srcOrd="0" destOrd="0" presId="urn:microsoft.com/office/officeart/2018/2/layout/IconLabelList"/>
    <dgm:cxn modelId="{017E4DBA-C520-4AC4-8231-FD152582BBA4}" type="presParOf" srcId="{036CACD2-56E0-4B76-90CD-4547D184D12A}" destId="{D7AE1D00-BEE6-4062-83F3-06F70DCAB980}" srcOrd="1" destOrd="0" presId="urn:microsoft.com/office/officeart/2018/2/layout/IconLabelList"/>
    <dgm:cxn modelId="{9B1A8C25-FB6E-4BBF-A586-348F92D246C2}" type="presParOf" srcId="{036CACD2-56E0-4B76-90CD-4547D184D12A}" destId="{CFF68A4B-7F7F-458F-81DF-1744CB5BDD36}" srcOrd="2" destOrd="0" presId="urn:microsoft.com/office/officeart/2018/2/layout/IconLabelList"/>
    <dgm:cxn modelId="{4896671F-76A9-4A88-8BBD-EA1665E15D58}" type="presParOf" srcId="{09CFB66C-5DA9-47E2-84E1-F9889B8EC97A}" destId="{5284F572-9D38-4581-AA65-122149843312}" srcOrd="1" destOrd="0" presId="urn:microsoft.com/office/officeart/2018/2/layout/IconLabelList"/>
    <dgm:cxn modelId="{5028A380-BEFD-439F-94BC-857626DB34B4}" type="presParOf" srcId="{09CFB66C-5DA9-47E2-84E1-F9889B8EC97A}" destId="{B961ADE5-DBD9-46E5-B0C4-66803DB34A7C}" srcOrd="2" destOrd="0" presId="urn:microsoft.com/office/officeart/2018/2/layout/IconLabelList"/>
    <dgm:cxn modelId="{221CF9DC-FC4F-45DB-913F-38A45C64BC96}" type="presParOf" srcId="{B961ADE5-DBD9-46E5-B0C4-66803DB34A7C}" destId="{DD5E4823-00C1-40DA-8017-124DA13E8718}" srcOrd="0" destOrd="0" presId="urn:microsoft.com/office/officeart/2018/2/layout/IconLabelList"/>
    <dgm:cxn modelId="{3D407977-777D-489D-8BAB-241C7276FA04}" type="presParOf" srcId="{B961ADE5-DBD9-46E5-B0C4-66803DB34A7C}" destId="{9A628E60-5E01-419F-9661-9049F1DA598D}" srcOrd="1" destOrd="0" presId="urn:microsoft.com/office/officeart/2018/2/layout/IconLabelList"/>
    <dgm:cxn modelId="{7448F0B3-CDD2-4E90-A837-9B28E50CE75B}" type="presParOf" srcId="{B961ADE5-DBD9-46E5-B0C4-66803DB34A7C}" destId="{63CFE2F5-465E-47CF-B116-C16C0CA2DA9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87D8E-CB7A-4FF5-B18E-CB02D1EF9EB2}">
      <dsp:nvSpPr>
        <dsp:cNvPr id="0" name=""/>
        <dsp:cNvSpPr/>
      </dsp:nvSpPr>
      <dsp:spPr>
        <a:xfrm>
          <a:off x="1747800" y="40735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F68A4B-7F7F-458F-81DF-1744CB5BDD36}">
      <dsp:nvSpPr>
        <dsp:cNvPr id="0" name=""/>
        <dsp:cNvSpPr/>
      </dsp:nvSpPr>
      <dsp:spPr>
        <a:xfrm>
          <a:off x="559800" y="282151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Why are we interested in the questions we explore as researchers?</a:t>
          </a:r>
          <a:endParaRPr lang="en-US" sz="1900" kern="1200"/>
        </a:p>
      </dsp:txBody>
      <dsp:txXfrm>
        <a:off x="559800" y="2821519"/>
        <a:ext cx="4320000" cy="720000"/>
      </dsp:txXfrm>
    </dsp:sp>
    <dsp:sp modelId="{DD5E4823-00C1-40DA-8017-124DA13E8718}">
      <dsp:nvSpPr>
        <dsp:cNvPr id="0" name=""/>
        <dsp:cNvSpPr/>
      </dsp:nvSpPr>
      <dsp:spPr>
        <a:xfrm>
          <a:off x="6823800" y="40735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CFE2F5-465E-47CF-B116-C16C0CA2DA9A}">
      <dsp:nvSpPr>
        <dsp:cNvPr id="0" name=""/>
        <dsp:cNvSpPr/>
      </dsp:nvSpPr>
      <dsp:spPr>
        <a:xfrm>
          <a:off x="5635800" y="282151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What do we bring of ourselves – our world-views, our politics, our identities?</a:t>
          </a:r>
          <a:endParaRPr lang="en-US" sz="1900" kern="1200"/>
        </a:p>
      </dsp:txBody>
      <dsp:txXfrm>
        <a:off x="5635800" y="2821519"/>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F426D0-9060-48C0-9D48-263E9B838450}" type="datetimeFigureOut">
              <a:rPr lang="en-GB" smtClean="0"/>
              <a:t>15/10/2025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F480AE-BA6B-4F08-9F98-8E4E27AC9AD8}" type="slidenum">
              <a:rPr lang="en-GB" smtClean="0"/>
              <a:t>‹#›</a:t>
            </a:fld>
            <a:endParaRPr lang="en-GB"/>
          </a:p>
        </p:txBody>
      </p:sp>
    </p:spTree>
    <p:extLst>
      <p:ext uri="{BB962C8B-B14F-4D97-AF65-F5344CB8AC3E}">
        <p14:creationId xmlns:p14="http://schemas.microsoft.com/office/powerpoint/2010/main" val="1545609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F480AE-BA6B-4F08-9F98-8E4E27AC9AD8}" type="slidenum">
              <a:rPr lang="en-GB" smtClean="0"/>
              <a:t>30</a:t>
            </a:fld>
            <a:endParaRPr lang="en-GB"/>
          </a:p>
        </p:txBody>
      </p:sp>
    </p:spTree>
    <p:extLst>
      <p:ext uri="{BB962C8B-B14F-4D97-AF65-F5344CB8AC3E}">
        <p14:creationId xmlns:p14="http://schemas.microsoft.com/office/powerpoint/2010/main" val="4404367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8CC90F-386A-D53D-3113-BE53F1246E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C09C70-0CF2-AFA1-565F-DBDBCA65FC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32AC2A-C39D-C050-4046-440F6BBF170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F6F9FDA-1630-FC1B-9BC0-9D30AA0437F0}"/>
              </a:ext>
            </a:extLst>
          </p:cNvPr>
          <p:cNvSpPr>
            <a:spLocks noGrp="1"/>
          </p:cNvSpPr>
          <p:nvPr>
            <p:ph type="sldNum" sz="quarter" idx="5"/>
          </p:nvPr>
        </p:nvSpPr>
        <p:spPr/>
        <p:txBody>
          <a:bodyPr/>
          <a:lstStyle/>
          <a:p>
            <a:fld id="{DDF480AE-BA6B-4F08-9F98-8E4E27AC9AD8}" type="slidenum">
              <a:rPr lang="en-GB" smtClean="0"/>
              <a:t>31</a:t>
            </a:fld>
            <a:endParaRPr lang="en-GB"/>
          </a:p>
        </p:txBody>
      </p:sp>
    </p:spTree>
    <p:extLst>
      <p:ext uri="{BB962C8B-B14F-4D97-AF65-F5344CB8AC3E}">
        <p14:creationId xmlns:p14="http://schemas.microsoft.com/office/powerpoint/2010/main" val="41083147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96990F-3243-45F6-B56C-FCE5F515A860}"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7222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96990F-3243-45F6-B56C-FCE5F515A860}"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838328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96990F-3243-45F6-B56C-FCE5F515A860}"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3395713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96990F-3243-45F6-B56C-FCE5F515A860}"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3186746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96990F-3243-45F6-B56C-FCE5F515A860}"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17729802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96990F-3243-45F6-B56C-FCE5F515A860}"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1517376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96990F-3243-45F6-B56C-FCE5F515A860}"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3891580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96990F-3243-45F6-B56C-FCE5F515A860}"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3650184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96990F-3243-45F6-B56C-FCE5F515A860}"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4174636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96990F-3243-45F6-B56C-FCE5F515A860}"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1281801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96990F-3243-45F6-B56C-FCE5F515A860}"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1117119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4896990F-3243-45F6-B56C-FCE5F515A860}" type="datetimeFigureOut">
              <a:rPr lang="en-GB" smtClean="0"/>
              <a:t>12/10/2025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8A40BC93-926F-4DA3-B165-D3F1047B7CE4}" type="slidenum">
              <a:rPr lang="en-GB" smtClean="0"/>
              <a:t>‹#›</a:t>
            </a:fld>
            <a:endParaRPr lang="en-GB"/>
          </a:p>
        </p:txBody>
      </p:sp>
    </p:spTree>
    <p:extLst>
      <p:ext uri="{BB962C8B-B14F-4D97-AF65-F5344CB8AC3E}">
        <p14:creationId xmlns:p14="http://schemas.microsoft.com/office/powerpoint/2010/main" val="305940994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historians.org/perspectives-article/a-way-forward-the-society-of-american-archivists-endorses-protocols-for-native-american-materials-october-2018/" TargetMode="External"/><Relationship Id="rId2" Type="http://schemas.openxmlformats.org/officeDocument/2006/relationships/hyperlink" Target="https://www.historians.org/perspectives-article/doing-right-online-archivists-shape-an-ethics-for-the-digital-age-november-2016/"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insidehighered.com/advice/2018/04/27/racial-exclusions-scholarly-citations-opinion"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F3EF2E-0AEF-E19D-73AD-72B181BBB467}"/>
              </a:ext>
            </a:extLst>
          </p:cNvPr>
          <p:cNvSpPr>
            <a:spLocks noGrp="1"/>
          </p:cNvSpPr>
          <p:nvPr>
            <p:ph type="ctrTitle"/>
          </p:nvPr>
        </p:nvSpPr>
        <p:spPr>
          <a:xfrm>
            <a:off x="640080" y="320040"/>
            <a:ext cx="6692827" cy="3892669"/>
          </a:xfrm>
        </p:spPr>
        <p:txBody>
          <a:bodyPr>
            <a:normAutofit/>
          </a:bodyPr>
          <a:lstStyle/>
          <a:p>
            <a:pPr algn="l"/>
            <a:r>
              <a:rPr lang="en-GB" sz="6100"/>
              <a:t>HPHI7016 Past Peoples, Present Societies: Research Methods and Skills</a:t>
            </a:r>
          </a:p>
        </p:txBody>
      </p:sp>
      <p:sp>
        <p:nvSpPr>
          <p:cNvPr id="3" name="Subtitle 2">
            <a:extLst>
              <a:ext uri="{FF2B5EF4-FFF2-40B4-BE49-F238E27FC236}">
                <a16:creationId xmlns:a16="http://schemas.microsoft.com/office/drawing/2014/main" id="{B1965F9B-FCC3-CC4D-164B-3906C12146A5}"/>
              </a:ext>
            </a:extLst>
          </p:cNvPr>
          <p:cNvSpPr>
            <a:spLocks noGrp="1"/>
          </p:cNvSpPr>
          <p:nvPr>
            <p:ph type="subTitle" idx="1"/>
          </p:nvPr>
        </p:nvSpPr>
        <p:spPr>
          <a:xfrm>
            <a:off x="640080" y="4631161"/>
            <a:ext cx="6692827" cy="1569486"/>
          </a:xfrm>
        </p:spPr>
        <p:txBody>
          <a:bodyPr>
            <a:normAutofit/>
          </a:bodyPr>
          <a:lstStyle/>
          <a:p>
            <a:pPr algn="l"/>
            <a:r>
              <a:rPr lang="en-GB" dirty="0"/>
              <a:t>Session 2: Ethics for Historians</a:t>
            </a:r>
          </a:p>
          <a:p>
            <a:pPr algn="l"/>
            <a:r>
              <a:rPr lang="en-GB" dirty="0"/>
              <a:t>Dr Rhian Elinor Keyse</a:t>
            </a:r>
          </a:p>
        </p:txBody>
      </p:sp>
      <p:sp>
        <p:nvSpPr>
          <p:cNvPr id="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D92237C-D1E9-D65C-4835-967AF3D50E50}"/>
              </a:ext>
            </a:extLst>
          </p:cNvPr>
          <p:cNvPicPr>
            <a:picLocks noChangeAspect="1"/>
          </p:cNvPicPr>
          <p:nvPr/>
        </p:nvPicPr>
        <p:blipFill>
          <a:blip r:embed="rId2"/>
          <a:srcRect t="12061" b="26616"/>
          <a:stretch>
            <a:fillRect/>
          </a:stretch>
        </p:blipFill>
        <p:spPr>
          <a:xfrm>
            <a:off x="7781544" y="1672530"/>
            <a:ext cx="4087368" cy="3276465"/>
          </a:xfrm>
          <a:prstGeom prst="rect">
            <a:avLst/>
          </a:prstGeom>
        </p:spPr>
      </p:pic>
    </p:spTree>
    <p:extLst>
      <p:ext uri="{BB962C8B-B14F-4D97-AF65-F5344CB8AC3E}">
        <p14:creationId xmlns:p14="http://schemas.microsoft.com/office/powerpoint/2010/main" val="3021929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BA2E5-9A68-C360-9DC3-F780A95007E0}"/>
              </a:ext>
            </a:extLst>
          </p:cNvPr>
          <p:cNvSpPr>
            <a:spLocks noGrp="1"/>
          </p:cNvSpPr>
          <p:nvPr>
            <p:ph type="title"/>
          </p:nvPr>
        </p:nvSpPr>
        <p:spPr>
          <a:xfrm>
            <a:off x="841248" y="548640"/>
            <a:ext cx="3600860" cy="5431536"/>
          </a:xfrm>
        </p:spPr>
        <p:txBody>
          <a:bodyPr>
            <a:normAutofit/>
          </a:bodyPr>
          <a:lstStyle/>
          <a:p>
            <a:r>
              <a:rPr lang="en-GB" sz="5400" dirty="0"/>
              <a:t>Last session: Review</a:t>
            </a:r>
          </a:p>
        </p:txBody>
      </p:sp>
      <p:sp>
        <p:nvSpPr>
          <p:cNvPr id="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8EF0DC-BB07-D659-6450-4256F4A389EE}"/>
              </a:ext>
            </a:extLst>
          </p:cNvPr>
          <p:cNvSpPr>
            <a:spLocks noGrp="1"/>
          </p:cNvSpPr>
          <p:nvPr>
            <p:ph idx="1"/>
          </p:nvPr>
        </p:nvSpPr>
        <p:spPr>
          <a:xfrm>
            <a:off x="5126418" y="552091"/>
            <a:ext cx="6224335" cy="5431536"/>
          </a:xfrm>
        </p:spPr>
        <p:txBody>
          <a:bodyPr anchor="ctr">
            <a:normAutofit/>
          </a:bodyPr>
          <a:lstStyle/>
          <a:p>
            <a:r>
              <a:rPr lang="en-GB" sz="3200" dirty="0"/>
              <a:t>Introductions – to each other, to the structure of the MA, and to the module</a:t>
            </a:r>
          </a:p>
          <a:p>
            <a:r>
              <a:rPr lang="en-GB" sz="3200" dirty="0"/>
              <a:t>Assessment details</a:t>
            </a:r>
          </a:p>
          <a:p>
            <a:r>
              <a:rPr lang="en-GB" sz="3200" dirty="0"/>
              <a:t>Formative exercise instructions</a:t>
            </a:r>
          </a:p>
        </p:txBody>
      </p:sp>
    </p:spTree>
    <p:extLst>
      <p:ext uri="{BB962C8B-B14F-4D97-AF65-F5344CB8AC3E}">
        <p14:creationId xmlns:p14="http://schemas.microsoft.com/office/powerpoint/2010/main" val="1286525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dirty="0"/>
              <a:t>Formative exercise</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r>
              <a:rPr lang="en-GB" sz="3200" dirty="0"/>
              <a:t>Thank you to those of you who completed these! </a:t>
            </a:r>
          </a:p>
          <a:p>
            <a:r>
              <a:rPr lang="en-GB" sz="3200" dirty="0"/>
              <a:t>I will aim to have written feedback for you by Monday (note that you will not get numerical grades for formative assignments)</a:t>
            </a:r>
          </a:p>
          <a:p>
            <a:r>
              <a:rPr lang="en-GB" sz="3200" dirty="0"/>
              <a:t>In the meantime: how did you find it?</a:t>
            </a:r>
          </a:p>
          <a:p>
            <a:pPr marL="0" indent="0">
              <a:buNone/>
            </a:pPr>
            <a:endParaRPr lang="en-GB" sz="2200" dirty="0"/>
          </a:p>
        </p:txBody>
      </p:sp>
      <p:pic>
        <p:nvPicPr>
          <p:cNvPr id="4" name="Picture 3">
            <a:extLst>
              <a:ext uri="{FF2B5EF4-FFF2-40B4-BE49-F238E27FC236}">
                <a16:creationId xmlns:a16="http://schemas.microsoft.com/office/drawing/2014/main" id="{E3234B0D-F2D9-370F-2CD8-B3BF902AF9B5}"/>
              </a:ext>
            </a:extLst>
          </p:cNvPr>
          <p:cNvPicPr>
            <a:picLocks noChangeAspect="1"/>
          </p:cNvPicPr>
          <p:nvPr/>
        </p:nvPicPr>
        <p:blipFill>
          <a:blip r:embed="rId2"/>
          <a:srcRect t="21262" r="1"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552956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43313-F231-BE75-88C9-94B1B94CDCEF}"/>
              </a:ext>
            </a:extLst>
          </p:cNvPr>
          <p:cNvSpPr>
            <a:spLocks noGrp="1"/>
          </p:cNvSpPr>
          <p:nvPr>
            <p:ph type="title"/>
          </p:nvPr>
        </p:nvSpPr>
        <p:spPr>
          <a:xfrm>
            <a:off x="838200" y="365125"/>
            <a:ext cx="10515600" cy="1325563"/>
          </a:xfrm>
        </p:spPr>
        <p:txBody>
          <a:bodyPr>
            <a:normAutofit/>
          </a:bodyPr>
          <a:lstStyle/>
          <a:p>
            <a:r>
              <a:rPr lang="en-GB" sz="5400" dirty="0"/>
              <a:t>Today’s focus: Ethics for Historians</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8A0DB0-51D5-5237-3013-D9CC3C141E5D}"/>
              </a:ext>
            </a:extLst>
          </p:cNvPr>
          <p:cNvSpPr>
            <a:spLocks noGrp="1"/>
          </p:cNvSpPr>
          <p:nvPr>
            <p:ph idx="1"/>
          </p:nvPr>
        </p:nvSpPr>
        <p:spPr>
          <a:xfrm>
            <a:off x="838200" y="1929384"/>
            <a:ext cx="10515600" cy="4251960"/>
          </a:xfrm>
        </p:spPr>
        <p:txBody>
          <a:bodyPr>
            <a:normAutofit lnSpcReduction="10000"/>
          </a:bodyPr>
          <a:lstStyle/>
          <a:p>
            <a:r>
              <a:rPr lang="en-GB" sz="3600" dirty="0"/>
              <a:t>When and where do ethics matter to historians?</a:t>
            </a:r>
          </a:p>
          <a:p>
            <a:r>
              <a:rPr lang="en-GB" sz="3600" dirty="0"/>
              <a:t>Do considerations of ethics still apply if the subjects of our research are long-dead?</a:t>
            </a:r>
          </a:p>
          <a:p>
            <a:r>
              <a:rPr lang="en-GB" sz="3600" dirty="0"/>
              <a:t>How might we treat ethics as a bedrock of our practice, rather than just a University procedure/process to be complied with?</a:t>
            </a:r>
          </a:p>
          <a:p>
            <a:r>
              <a:rPr lang="en-GB" sz="3600" dirty="0"/>
              <a:t>What are the University’s expectations in relation to ethical practice?</a:t>
            </a:r>
          </a:p>
        </p:txBody>
      </p:sp>
    </p:spTree>
    <p:extLst>
      <p:ext uri="{BB962C8B-B14F-4D97-AF65-F5344CB8AC3E}">
        <p14:creationId xmlns:p14="http://schemas.microsoft.com/office/powerpoint/2010/main" val="2213341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B8853A-96D9-6650-A739-C25EFB7CEC9A}"/>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What do you understand by ‘ethical research’?</a:t>
            </a:r>
          </a:p>
        </p:txBody>
      </p:sp>
      <p:sp>
        <p:nvSpPr>
          <p:cNvPr id="13"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0596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97DEB4-4A88-4293-A935-9B25506C1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BE42BC3-6707-4CBF-9386-048B994A4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886" y="0"/>
            <a:ext cx="7538114" cy="6858000"/>
          </a:xfrm>
          <a:custGeom>
            <a:avLst/>
            <a:gdLst>
              <a:gd name="connsiteX0" fmla="*/ 366246 w 7538114"/>
              <a:gd name="connsiteY0" fmla="*/ 0 h 6858000"/>
              <a:gd name="connsiteX1" fmla="*/ 2830292 w 7538114"/>
              <a:gd name="connsiteY1" fmla="*/ 0 h 6858000"/>
              <a:gd name="connsiteX2" fmla="*/ 3903260 w 7538114"/>
              <a:gd name="connsiteY2" fmla="*/ 0 h 6858000"/>
              <a:gd name="connsiteX3" fmla="*/ 4597266 w 7538114"/>
              <a:gd name="connsiteY3" fmla="*/ 0 h 6858000"/>
              <a:gd name="connsiteX4" fmla="*/ 7192370 w 7538114"/>
              <a:gd name="connsiteY4" fmla="*/ 0 h 6858000"/>
              <a:gd name="connsiteX5" fmla="*/ 7538114 w 7538114"/>
              <a:gd name="connsiteY5" fmla="*/ 0 h 6858000"/>
              <a:gd name="connsiteX6" fmla="*/ 7538114 w 7538114"/>
              <a:gd name="connsiteY6" fmla="*/ 6858000 h 6858000"/>
              <a:gd name="connsiteX7" fmla="*/ 7192370 w 7538114"/>
              <a:gd name="connsiteY7" fmla="*/ 6858000 h 6858000"/>
              <a:gd name="connsiteX8" fmla="*/ 4597266 w 7538114"/>
              <a:gd name="connsiteY8" fmla="*/ 6858000 h 6858000"/>
              <a:gd name="connsiteX9" fmla="*/ 3903260 w 7538114"/>
              <a:gd name="connsiteY9" fmla="*/ 6858000 h 6858000"/>
              <a:gd name="connsiteX10" fmla="*/ 2830292 w 7538114"/>
              <a:gd name="connsiteY10" fmla="*/ 6858000 h 6858000"/>
              <a:gd name="connsiteX11" fmla="*/ 170314 w 7538114"/>
              <a:gd name="connsiteY11" fmla="*/ 6858000 h 6858000"/>
              <a:gd name="connsiteX12" fmla="*/ 170341 w 7538114"/>
              <a:gd name="connsiteY12" fmla="*/ 6857759 h 6858000"/>
              <a:gd name="connsiteX13" fmla="*/ 173485 w 7538114"/>
              <a:gd name="connsiteY13" fmla="*/ 6852129 h 6858000"/>
              <a:gd name="connsiteX14" fmla="*/ 167544 w 7538114"/>
              <a:gd name="connsiteY14" fmla="*/ 6830335 h 6858000"/>
              <a:gd name="connsiteX15" fmla="*/ 163472 w 7538114"/>
              <a:gd name="connsiteY15" fmla="*/ 6796707 h 6858000"/>
              <a:gd name="connsiteX16" fmla="*/ 160535 w 7538114"/>
              <a:gd name="connsiteY16" fmla="*/ 6780725 h 6858000"/>
              <a:gd name="connsiteX17" fmla="*/ 162318 w 7538114"/>
              <a:gd name="connsiteY17" fmla="*/ 6767829 h 6858000"/>
              <a:gd name="connsiteX18" fmla="*/ 162771 w 7538114"/>
              <a:gd name="connsiteY18" fmla="*/ 6694444 h 6858000"/>
              <a:gd name="connsiteX19" fmla="*/ 165604 w 7538114"/>
              <a:gd name="connsiteY19" fmla="*/ 6677569 h 6858000"/>
              <a:gd name="connsiteX20" fmla="*/ 171255 w 7538114"/>
              <a:gd name="connsiteY20" fmla="*/ 6669571 h 6858000"/>
              <a:gd name="connsiteX21" fmla="*/ 169240 w 7538114"/>
              <a:gd name="connsiteY21" fmla="*/ 6663304 h 6858000"/>
              <a:gd name="connsiteX22" fmla="*/ 169039 w 7538114"/>
              <a:gd name="connsiteY22" fmla="*/ 6618916 h 6858000"/>
              <a:gd name="connsiteX23" fmla="*/ 168392 w 7538114"/>
              <a:gd name="connsiteY23" fmla="*/ 6589960 h 6858000"/>
              <a:gd name="connsiteX24" fmla="*/ 160636 w 7538114"/>
              <a:gd name="connsiteY24" fmla="*/ 6588200 h 6858000"/>
              <a:gd name="connsiteX25" fmla="*/ 157872 w 7538114"/>
              <a:gd name="connsiteY25" fmla="*/ 6562416 h 6858000"/>
              <a:gd name="connsiteX26" fmla="*/ 162851 w 7538114"/>
              <a:gd name="connsiteY26" fmla="*/ 6534939 h 6858000"/>
              <a:gd name="connsiteX27" fmla="*/ 162153 w 7538114"/>
              <a:gd name="connsiteY27" fmla="*/ 6502552 h 6858000"/>
              <a:gd name="connsiteX28" fmla="*/ 161821 w 7538114"/>
              <a:gd name="connsiteY28" fmla="*/ 6483172 h 6858000"/>
              <a:gd name="connsiteX29" fmla="*/ 154586 w 7538114"/>
              <a:gd name="connsiteY29" fmla="*/ 6432309 h 6858000"/>
              <a:gd name="connsiteX30" fmla="*/ 127078 w 7538114"/>
              <a:gd name="connsiteY30" fmla="*/ 6349783 h 6858000"/>
              <a:gd name="connsiteX31" fmla="*/ 123181 w 7538114"/>
              <a:gd name="connsiteY31" fmla="*/ 6323872 h 6858000"/>
              <a:gd name="connsiteX32" fmla="*/ 124767 w 7538114"/>
              <a:gd name="connsiteY32" fmla="*/ 6319343 h 6858000"/>
              <a:gd name="connsiteX33" fmla="*/ 108246 w 7538114"/>
              <a:gd name="connsiteY33" fmla="*/ 6190348 h 6858000"/>
              <a:gd name="connsiteX34" fmla="*/ 107279 w 7538114"/>
              <a:gd name="connsiteY34" fmla="*/ 6167269 h 6858000"/>
              <a:gd name="connsiteX35" fmla="*/ 107883 w 7538114"/>
              <a:gd name="connsiteY35" fmla="*/ 6149986 h 6858000"/>
              <a:gd name="connsiteX36" fmla="*/ 102380 w 7538114"/>
              <a:gd name="connsiteY36" fmla="*/ 6108622 h 6858000"/>
              <a:gd name="connsiteX37" fmla="*/ 90314 w 7538114"/>
              <a:gd name="connsiteY37" fmla="*/ 6041155 h 6858000"/>
              <a:gd name="connsiteX38" fmla="*/ 88409 w 7538114"/>
              <a:gd name="connsiteY38" fmla="*/ 6026587 h 6858000"/>
              <a:gd name="connsiteX39" fmla="*/ 89403 w 7538114"/>
              <a:gd name="connsiteY39" fmla="*/ 6013265 h 6858000"/>
              <a:gd name="connsiteX40" fmla="*/ 91927 w 7538114"/>
              <a:gd name="connsiteY40" fmla="*/ 6009478 h 6858000"/>
              <a:gd name="connsiteX41" fmla="*/ 91302 w 7538114"/>
              <a:gd name="connsiteY41" fmla="*/ 6001336 h 6858000"/>
              <a:gd name="connsiteX42" fmla="*/ 91687 w 7538114"/>
              <a:gd name="connsiteY42" fmla="*/ 5999003 h 6858000"/>
              <a:gd name="connsiteX43" fmla="*/ 93336 w 7538114"/>
              <a:gd name="connsiteY43" fmla="*/ 5985795 h 6858000"/>
              <a:gd name="connsiteX44" fmla="*/ 83190 w 7538114"/>
              <a:gd name="connsiteY44" fmla="*/ 5961758 h 6858000"/>
              <a:gd name="connsiteX45" fmla="*/ 81952 w 7538114"/>
              <a:gd name="connsiteY45" fmla="*/ 5928761 h 6858000"/>
              <a:gd name="connsiteX46" fmla="*/ 67420 w 7538114"/>
              <a:gd name="connsiteY46" fmla="*/ 5787247 h 6858000"/>
              <a:gd name="connsiteX47" fmla="*/ 50760 w 7538114"/>
              <a:gd name="connsiteY47" fmla="*/ 5710700 h 6858000"/>
              <a:gd name="connsiteX48" fmla="*/ 42956 w 7538114"/>
              <a:gd name="connsiteY48" fmla="*/ 5641754 h 6858000"/>
              <a:gd name="connsiteX49" fmla="*/ 29695 w 7538114"/>
              <a:gd name="connsiteY49" fmla="*/ 5602326 h 6858000"/>
              <a:gd name="connsiteX50" fmla="*/ 18841 w 7538114"/>
              <a:gd name="connsiteY50" fmla="*/ 5570885 h 6858000"/>
              <a:gd name="connsiteX51" fmla="*/ 9977 w 7538114"/>
              <a:gd name="connsiteY51" fmla="*/ 5543492 h 6858000"/>
              <a:gd name="connsiteX52" fmla="*/ 5255 w 7538114"/>
              <a:gd name="connsiteY52" fmla="*/ 5531024 h 6858000"/>
              <a:gd name="connsiteX53" fmla="*/ 5447 w 7538114"/>
              <a:gd name="connsiteY53" fmla="*/ 5527845 h 6858000"/>
              <a:gd name="connsiteX54" fmla="*/ 0 w 7538114"/>
              <a:gd name="connsiteY54" fmla="*/ 5507724 h 6858000"/>
              <a:gd name="connsiteX55" fmla="*/ 435 w 7538114"/>
              <a:gd name="connsiteY55" fmla="*/ 5507045 h 6858000"/>
              <a:gd name="connsiteX56" fmla="*/ 1128 w 7538114"/>
              <a:gd name="connsiteY56" fmla="*/ 5499619 h 6858000"/>
              <a:gd name="connsiteX57" fmla="*/ 1291 w 7538114"/>
              <a:gd name="connsiteY57" fmla="*/ 5486342 h 6858000"/>
              <a:gd name="connsiteX58" fmla="*/ 7976 w 7538114"/>
              <a:gd name="connsiteY58" fmla="*/ 5450755 h 6858000"/>
              <a:gd name="connsiteX59" fmla="*/ 2355 w 7538114"/>
              <a:gd name="connsiteY59" fmla="*/ 5429732 h 6858000"/>
              <a:gd name="connsiteX60" fmla="*/ 1499 w 7538114"/>
              <a:gd name="connsiteY60" fmla="*/ 5370432 h 6858000"/>
              <a:gd name="connsiteX61" fmla="*/ 11483 w 7538114"/>
              <a:gd name="connsiteY61" fmla="*/ 5308330 h 6858000"/>
              <a:gd name="connsiteX62" fmla="*/ 12793 w 7538114"/>
              <a:gd name="connsiteY62" fmla="*/ 5246026 h 6858000"/>
              <a:gd name="connsiteX63" fmla="*/ 12525 w 7538114"/>
              <a:gd name="connsiteY63" fmla="*/ 5223468 h 6858000"/>
              <a:gd name="connsiteX64" fmla="*/ 15322 w 7538114"/>
              <a:gd name="connsiteY64" fmla="*/ 5183258 h 6858000"/>
              <a:gd name="connsiteX65" fmla="*/ 18633 w 7538114"/>
              <a:gd name="connsiteY65" fmla="*/ 5164842 h 6858000"/>
              <a:gd name="connsiteX66" fmla="*/ 18428 w 7538114"/>
              <a:gd name="connsiteY66" fmla="*/ 5164034 h 6858000"/>
              <a:gd name="connsiteX67" fmla="*/ 19854 w 7538114"/>
              <a:gd name="connsiteY67" fmla="*/ 5162388 h 6858000"/>
              <a:gd name="connsiteX68" fmla="*/ 20514 w 7538114"/>
              <a:gd name="connsiteY68" fmla="*/ 5158981 h 6858000"/>
              <a:gd name="connsiteX69" fmla="*/ 20089 w 7538114"/>
              <a:gd name="connsiteY69" fmla="*/ 5149681 h 6858000"/>
              <a:gd name="connsiteX70" fmla="*/ 19561 w 7538114"/>
              <a:gd name="connsiteY70" fmla="*/ 5146183 h 6858000"/>
              <a:gd name="connsiteX71" fmla="*/ 19571 w 7538114"/>
              <a:gd name="connsiteY71" fmla="*/ 5141065 h 6858000"/>
              <a:gd name="connsiteX72" fmla="*/ 19690 w 7538114"/>
              <a:gd name="connsiteY72" fmla="*/ 5140937 h 6858000"/>
              <a:gd name="connsiteX73" fmla="*/ 19471 w 7538114"/>
              <a:gd name="connsiteY73" fmla="*/ 5136144 h 6858000"/>
              <a:gd name="connsiteX74" fmla="*/ 16918 w 7538114"/>
              <a:gd name="connsiteY74" fmla="*/ 5112689 h 6858000"/>
              <a:gd name="connsiteX75" fmla="*/ 28071 w 7538114"/>
              <a:gd name="connsiteY75" fmla="*/ 5081696 h 6858000"/>
              <a:gd name="connsiteX76" fmla="*/ 30005 w 7538114"/>
              <a:gd name="connsiteY76" fmla="*/ 5068879 h 6858000"/>
              <a:gd name="connsiteX77" fmla="*/ 31661 w 7538114"/>
              <a:gd name="connsiteY77" fmla="*/ 5062033 h 6858000"/>
              <a:gd name="connsiteX78" fmla="*/ 32169 w 7538114"/>
              <a:gd name="connsiteY78" fmla="*/ 5061608 h 6858000"/>
              <a:gd name="connsiteX79" fmla="*/ 27436 w 7538114"/>
              <a:gd name="connsiteY79" fmla="*/ 5021480 h 6858000"/>
              <a:gd name="connsiteX80" fmla="*/ 26614 w 7538114"/>
              <a:gd name="connsiteY80" fmla="*/ 5013906 h 6858000"/>
              <a:gd name="connsiteX81" fmla="*/ 25056 w 7538114"/>
              <a:gd name="connsiteY81" fmla="*/ 5011767 h 6858000"/>
              <a:gd name="connsiteX82" fmla="*/ 24513 w 7538114"/>
              <a:gd name="connsiteY82" fmla="*/ 5000592 h 6858000"/>
              <a:gd name="connsiteX83" fmla="*/ 24951 w 7538114"/>
              <a:gd name="connsiteY83" fmla="*/ 4999307 h 6858000"/>
              <a:gd name="connsiteX84" fmla="*/ 22644 w 7538114"/>
              <a:gd name="connsiteY84" fmla="*/ 4990090 h 6858000"/>
              <a:gd name="connsiteX85" fmla="*/ 18465 w 7538114"/>
              <a:gd name="connsiteY85" fmla="*/ 4982366 h 6858000"/>
              <a:gd name="connsiteX86" fmla="*/ 20888 w 7538114"/>
              <a:gd name="connsiteY86" fmla="*/ 4887310 h 6858000"/>
              <a:gd name="connsiteX87" fmla="*/ 15781 w 7538114"/>
              <a:gd name="connsiteY87" fmla="*/ 4807298 h 6858000"/>
              <a:gd name="connsiteX88" fmla="*/ 19649 w 7538114"/>
              <a:gd name="connsiteY88" fmla="*/ 4779990 h 6858000"/>
              <a:gd name="connsiteX89" fmla="*/ 21858 w 7538114"/>
              <a:gd name="connsiteY89" fmla="*/ 4664237 h 6858000"/>
              <a:gd name="connsiteX90" fmla="*/ 13583 w 7538114"/>
              <a:gd name="connsiteY90" fmla="*/ 4598607 h 6858000"/>
              <a:gd name="connsiteX91" fmla="*/ 7118 w 7538114"/>
              <a:gd name="connsiteY91" fmla="*/ 4546768 h 6858000"/>
              <a:gd name="connsiteX92" fmla="*/ 14555 w 7538114"/>
              <a:gd name="connsiteY92" fmla="*/ 4522182 h 6858000"/>
              <a:gd name="connsiteX93" fmla="*/ 17290 w 7538114"/>
              <a:gd name="connsiteY93" fmla="*/ 4509768 h 6858000"/>
              <a:gd name="connsiteX94" fmla="*/ 17421 w 7538114"/>
              <a:gd name="connsiteY94" fmla="*/ 4494586 h 6858000"/>
              <a:gd name="connsiteX95" fmla="*/ 18193 w 7538114"/>
              <a:gd name="connsiteY95" fmla="*/ 4440649 h 6858000"/>
              <a:gd name="connsiteX96" fmla="*/ 16616 w 7538114"/>
              <a:gd name="connsiteY96" fmla="*/ 4431853 h 6858000"/>
              <a:gd name="connsiteX97" fmla="*/ 19246 w 7538114"/>
              <a:gd name="connsiteY97" fmla="*/ 4403141 h 6858000"/>
              <a:gd name="connsiteX98" fmla="*/ 19623 w 7538114"/>
              <a:gd name="connsiteY98" fmla="*/ 4356631 h 6858000"/>
              <a:gd name="connsiteX99" fmla="*/ 20293 w 7538114"/>
              <a:gd name="connsiteY99" fmla="*/ 4339937 h 6858000"/>
              <a:gd name="connsiteX100" fmla="*/ 18752 w 7538114"/>
              <a:gd name="connsiteY100" fmla="*/ 4331435 h 6858000"/>
              <a:gd name="connsiteX101" fmla="*/ 24901 w 7538114"/>
              <a:gd name="connsiteY101" fmla="*/ 4320990 h 6858000"/>
              <a:gd name="connsiteX102" fmla="*/ 23734 w 7538114"/>
              <a:gd name="connsiteY102" fmla="*/ 4309111 h 6858000"/>
              <a:gd name="connsiteX103" fmla="*/ 29040 w 7538114"/>
              <a:gd name="connsiteY103" fmla="*/ 4263489 h 6858000"/>
              <a:gd name="connsiteX104" fmla="*/ 29429 w 7538114"/>
              <a:gd name="connsiteY104" fmla="*/ 4258775 h 6858000"/>
              <a:gd name="connsiteX105" fmla="*/ 33702 w 7538114"/>
              <a:gd name="connsiteY105" fmla="*/ 4248512 h 6858000"/>
              <a:gd name="connsiteX106" fmla="*/ 37356 w 7538114"/>
              <a:gd name="connsiteY106" fmla="*/ 4228644 h 6858000"/>
              <a:gd name="connsiteX107" fmla="*/ 50107 w 7538114"/>
              <a:gd name="connsiteY107" fmla="*/ 4193665 h 6858000"/>
              <a:gd name="connsiteX108" fmla="*/ 56192 w 7538114"/>
              <a:gd name="connsiteY108" fmla="*/ 4173105 h 6858000"/>
              <a:gd name="connsiteX109" fmla="*/ 61800 w 7538114"/>
              <a:gd name="connsiteY109" fmla="*/ 4159194 h 6858000"/>
              <a:gd name="connsiteX110" fmla="*/ 69720 w 7538114"/>
              <a:gd name="connsiteY110" fmla="*/ 4118135 h 6858000"/>
              <a:gd name="connsiteX111" fmla="*/ 80190 w 7538114"/>
              <a:gd name="connsiteY111" fmla="*/ 4047713 h 6858000"/>
              <a:gd name="connsiteX112" fmla="*/ 96666 w 7538114"/>
              <a:gd name="connsiteY112" fmla="*/ 3980780 h 6858000"/>
              <a:gd name="connsiteX113" fmla="*/ 107651 w 7538114"/>
              <a:gd name="connsiteY113" fmla="*/ 3941872 h 6858000"/>
              <a:gd name="connsiteX114" fmla="*/ 118444 w 7538114"/>
              <a:gd name="connsiteY114" fmla="*/ 3897465 h 6858000"/>
              <a:gd name="connsiteX115" fmla="*/ 134545 w 7538114"/>
              <a:gd name="connsiteY115" fmla="*/ 3811132 h 6858000"/>
              <a:gd name="connsiteX116" fmla="*/ 145381 w 7538114"/>
              <a:gd name="connsiteY116" fmla="*/ 3746540 h 6858000"/>
              <a:gd name="connsiteX117" fmla="*/ 146587 w 7538114"/>
              <a:gd name="connsiteY117" fmla="*/ 3670275 h 6858000"/>
              <a:gd name="connsiteX118" fmla="*/ 165690 w 7538114"/>
              <a:gd name="connsiteY118" fmla="*/ 3580981 h 6858000"/>
              <a:gd name="connsiteX119" fmla="*/ 163175 w 7538114"/>
              <a:gd name="connsiteY119" fmla="*/ 3570960 h 6858000"/>
              <a:gd name="connsiteX120" fmla="*/ 162665 w 7538114"/>
              <a:gd name="connsiteY120" fmla="*/ 3560693 h 6858000"/>
              <a:gd name="connsiteX121" fmla="*/ 163299 w 7538114"/>
              <a:gd name="connsiteY121" fmla="*/ 3559743 h 6858000"/>
              <a:gd name="connsiteX122" fmla="*/ 164777 w 7538114"/>
              <a:gd name="connsiteY122" fmla="*/ 3548721 h 6858000"/>
              <a:gd name="connsiteX123" fmla="*/ 163708 w 7538114"/>
              <a:gd name="connsiteY123" fmla="*/ 3545693 h 6858000"/>
              <a:gd name="connsiteX124" fmla="*/ 164286 w 7538114"/>
              <a:gd name="connsiteY124" fmla="*/ 3537938 h 6858000"/>
              <a:gd name="connsiteX125" fmla="*/ 164247 w 7538114"/>
              <a:gd name="connsiteY125" fmla="*/ 3522141 h 6858000"/>
              <a:gd name="connsiteX126" fmla="*/ 165343 w 7538114"/>
              <a:gd name="connsiteY126" fmla="*/ 3519672 h 6858000"/>
              <a:gd name="connsiteX127" fmla="*/ 167001 w 7538114"/>
              <a:gd name="connsiteY127" fmla="*/ 3496604 h 6858000"/>
              <a:gd name="connsiteX128" fmla="*/ 167547 w 7538114"/>
              <a:gd name="connsiteY128" fmla="*/ 3496517 h 6858000"/>
              <a:gd name="connsiteX129" fmla="*/ 170301 w 7538114"/>
              <a:gd name="connsiteY129" fmla="*/ 3491023 h 6858000"/>
              <a:gd name="connsiteX130" fmla="*/ 174371 w 7538114"/>
              <a:gd name="connsiteY130" fmla="*/ 3479998 h 6858000"/>
              <a:gd name="connsiteX131" fmla="*/ 190228 w 7538114"/>
              <a:gd name="connsiteY131" fmla="*/ 3457434 h 6858000"/>
              <a:gd name="connsiteX132" fmla="*/ 192016 w 7538114"/>
              <a:gd name="connsiteY132" fmla="*/ 3433411 h 6858000"/>
              <a:gd name="connsiteX133" fmla="*/ 192663 w 7538114"/>
              <a:gd name="connsiteY133" fmla="*/ 3428691 h 6858000"/>
              <a:gd name="connsiteX134" fmla="*/ 192793 w 7538114"/>
              <a:gd name="connsiteY134" fmla="*/ 3428643 h 6858000"/>
              <a:gd name="connsiteX135" fmla="*/ 193710 w 7538114"/>
              <a:gd name="connsiteY135" fmla="*/ 3423760 h 6858000"/>
              <a:gd name="connsiteX136" fmla="*/ 193839 w 7538114"/>
              <a:gd name="connsiteY136" fmla="*/ 3420085 h 6858000"/>
              <a:gd name="connsiteX137" fmla="*/ 195094 w 7538114"/>
              <a:gd name="connsiteY137" fmla="*/ 3410930 h 6858000"/>
              <a:gd name="connsiteX138" fmla="*/ 196311 w 7538114"/>
              <a:gd name="connsiteY138" fmla="*/ 3408092 h 6858000"/>
              <a:gd name="connsiteX139" fmla="*/ 197928 w 7538114"/>
              <a:gd name="connsiteY139" fmla="*/ 3407419 h 6858000"/>
              <a:gd name="connsiteX140" fmla="*/ 197881 w 7538114"/>
              <a:gd name="connsiteY140" fmla="*/ 3406520 h 6858000"/>
              <a:gd name="connsiteX141" fmla="*/ 204222 w 7538114"/>
              <a:gd name="connsiteY141" fmla="*/ 3391015 h 6858000"/>
              <a:gd name="connsiteX142" fmla="*/ 213950 w 7538114"/>
              <a:gd name="connsiteY142" fmla="*/ 3354361 h 6858000"/>
              <a:gd name="connsiteX143" fmla="*/ 217699 w 7538114"/>
              <a:gd name="connsiteY143" fmla="*/ 3332639 h 6858000"/>
              <a:gd name="connsiteX144" fmla="*/ 229963 w 7538114"/>
              <a:gd name="connsiteY144" fmla="*/ 3273935 h 6858000"/>
              <a:gd name="connsiteX145" fmla="*/ 243785 w 7538114"/>
              <a:gd name="connsiteY145" fmla="*/ 3215621 h 6858000"/>
              <a:gd name="connsiteX146" fmla="*/ 259175 w 7538114"/>
              <a:gd name="connsiteY146" fmla="*/ 3189909 h 6858000"/>
              <a:gd name="connsiteX147" fmla="*/ 259988 w 7538114"/>
              <a:gd name="connsiteY147" fmla="*/ 3186579 h 6858000"/>
              <a:gd name="connsiteX148" fmla="*/ 259980 w 7538114"/>
              <a:gd name="connsiteY148" fmla="*/ 3177264 h 6858000"/>
              <a:gd name="connsiteX149" fmla="*/ 259609 w 7538114"/>
              <a:gd name="connsiteY149" fmla="*/ 3173723 h 6858000"/>
              <a:gd name="connsiteX150" fmla="*/ 259848 w 7538114"/>
              <a:gd name="connsiteY150" fmla="*/ 3168622 h 6858000"/>
              <a:gd name="connsiteX151" fmla="*/ 259971 w 7538114"/>
              <a:gd name="connsiteY151" fmla="*/ 3168508 h 6858000"/>
              <a:gd name="connsiteX152" fmla="*/ 259966 w 7538114"/>
              <a:gd name="connsiteY152" fmla="*/ 3163706 h 6858000"/>
              <a:gd name="connsiteX153" fmla="*/ 258467 w 7538114"/>
              <a:gd name="connsiteY153" fmla="*/ 3140064 h 6858000"/>
              <a:gd name="connsiteX154" fmla="*/ 270990 w 7538114"/>
              <a:gd name="connsiteY154" fmla="*/ 3110288 h 6858000"/>
              <a:gd name="connsiteX155" fmla="*/ 273494 w 7538114"/>
              <a:gd name="connsiteY155" fmla="*/ 3097704 h 6858000"/>
              <a:gd name="connsiteX156" fmla="*/ 275456 w 7538114"/>
              <a:gd name="connsiteY156" fmla="*/ 3091047 h 6858000"/>
              <a:gd name="connsiteX157" fmla="*/ 275980 w 7538114"/>
              <a:gd name="connsiteY157" fmla="*/ 3090672 h 6858000"/>
              <a:gd name="connsiteX158" fmla="*/ 274486 w 7538114"/>
              <a:gd name="connsiteY158" fmla="*/ 3068004 h 6858000"/>
              <a:gd name="connsiteX159" fmla="*/ 275226 w 7538114"/>
              <a:gd name="connsiteY159" fmla="*/ 3065087 h 6858000"/>
              <a:gd name="connsiteX160" fmla="*/ 273050 w 7538114"/>
              <a:gd name="connsiteY160" fmla="*/ 3050191 h 6858000"/>
              <a:gd name="connsiteX161" fmla="*/ 272566 w 7538114"/>
              <a:gd name="connsiteY161" fmla="*/ 3042559 h 6858000"/>
              <a:gd name="connsiteX162" fmla="*/ 271107 w 7538114"/>
              <a:gd name="connsiteY162" fmla="*/ 3040271 h 6858000"/>
              <a:gd name="connsiteX163" fmla="*/ 271065 w 7538114"/>
              <a:gd name="connsiteY163" fmla="*/ 3029072 h 6858000"/>
              <a:gd name="connsiteX164" fmla="*/ 271558 w 7538114"/>
              <a:gd name="connsiteY164" fmla="*/ 3027835 h 6858000"/>
              <a:gd name="connsiteX165" fmla="*/ 268717 w 7538114"/>
              <a:gd name="connsiteY165" fmla="*/ 2964245 h 6858000"/>
              <a:gd name="connsiteX166" fmla="*/ 272511 w 7538114"/>
              <a:gd name="connsiteY166" fmla="*/ 2915772 h 6858000"/>
              <a:gd name="connsiteX167" fmla="*/ 270356 w 7538114"/>
              <a:gd name="connsiteY167" fmla="*/ 2825842 h 6858000"/>
              <a:gd name="connsiteX168" fmla="*/ 273897 w 7538114"/>
              <a:gd name="connsiteY168" fmla="*/ 2734957 h 6858000"/>
              <a:gd name="connsiteX169" fmla="*/ 274458 w 7538114"/>
              <a:gd name="connsiteY169" fmla="*/ 2636572 h 6858000"/>
              <a:gd name="connsiteX170" fmla="*/ 279157 w 7538114"/>
              <a:gd name="connsiteY170" fmla="*/ 2604260 h 6858000"/>
              <a:gd name="connsiteX171" fmla="*/ 288131 w 7538114"/>
              <a:gd name="connsiteY171" fmla="*/ 2582747 h 6858000"/>
              <a:gd name="connsiteX172" fmla="*/ 282516 w 7538114"/>
              <a:gd name="connsiteY172" fmla="*/ 2478755 h 6858000"/>
              <a:gd name="connsiteX173" fmla="*/ 287359 w 7538114"/>
              <a:gd name="connsiteY173" fmla="*/ 2451804 h 6858000"/>
              <a:gd name="connsiteX174" fmla="*/ 289577 w 7538114"/>
              <a:gd name="connsiteY174" fmla="*/ 2408801 h 6858000"/>
              <a:gd name="connsiteX175" fmla="*/ 293203 w 7538114"/>
              <a:gd name="connsiteY175" fmla="*/ 2392670 h 6858000"/>
              <a:gd name="connsiteX176" fmla="*/ 304183 w 7538114"/>
              <a:gd name="connsiteY176" fmla="*/ 2330165 h 6858000"/>
              <a:gd name="connsiteX177" fmla="*/ 310900 w 7538114"/>
              <a:gd name="connsiteY177" fmla="*/ 2276363 h 6858000"/>
              <a:gd name="connsiteX178" fmla="*/ 303909 w 7538114"/>
              <a:gd name="connsiteY178" fmla="*/ 2236310 h 6858000"/>
              <a:gd name="connsiteX179" fmla="*/ 306187 w 7538114"/>
              <a:gd name="connsiteY179" fmla="*/ 2232984 h 6858000"/>
              <a:gd name="connsiteX180" fmla="*/ 307158 w 7538114"/>
              <a:gd name="connsiteY180" fmla="*/ 2205763 h 6858000"/>
              <a:gd name="connsiteX181" fmla="*/ 304860 w 7538114"/>
              <a:gd name="connsiteY181" fmla="*/ 2145703 h 6858000"/>
              <a:gd name="connsiteX182" fmla="*/ 304273 w 7538114"/>
              <a:gd name="connsiteY182" fmla="*/ 2092533 h 6858000"/>
              <a:gd name="connsiteX183" fmla="*/ 301642 w 7538114"/>
              <a:gd name="connsiteY183" fmla="*/ 2057359 h 6858000"/>
              <a:gd name="connsiteX184" fmla="*/ 306736 w 7538114"/>
              <a:gd name="connsiteY184" fmla="*/ 2016105 h 6858000"/>
              <a:gd name="connsiteX185" fmla="*/ 316234 w 7538114"/>
              <a:gd name="connsiteY185" fmla="*/ 1983129 h 6858000"/>
              <a:gd name="connsiteX186" fmla="*/ 318238 w 7538114"/>
              <a:gd name="connsiteY186" fmla="*/ 1956745 h 6858000"/>
              <a:gd name="connsiteX187" fmla="*/ 311341 w 7538114"/>
              <a:gd name="connsiteY187" fmla="*/ 1950160 h 6858000"/>
              <a:gd name="connsiteX188" fmla="*/ 323556 w 7538114"/>
              <a:gd name="connsiteY188" fmla="*/ 1879546 h 6858000"/>
              <a:gd name="connsiteX189" fmla="*/ 326085 w 7538114"/>
              <a:gd name="connsiteY189" fmla="*/ 1854893 h 6858000"/>
              <a:gd name="connsiteX190" fmla="*/ 335058 w 7538114"/>
              <a:gd name="connsiteY190" fmla="*/ 1787684 h 6858000"/>
              <a:gd name="connsiteX191" fmla="*/ 345620 w 7538114"/>
              <a:gd name="connsiteY191" fmla="*/ 1720464 h 6858000"/>
              <a:gd name="connsiteX192" fmla="*/ 360760 w 7538114"/>
              <a:gd name="connsiteY192" fmla="*/ 1681196 h 6858000"/>
              <a:gd name="connsiteX193" fmla="*/ 368483 w 7538114"/>
              <a:gd name="connsiteY193" fmla="*/ 1625881 h 6858000"/>
              <a:gd name="connsiteX194" fmla="*/ 371077 w 7538114"/>
              <a:gd name="connsiteY194" fmla="*/ 1616704 h 6858000"/>
              <a:gd name="connsiteX195" fmla="*/ 383008 w 7538114"/>
              <a:gd name="connsiteY195" fmla="*/ 1551493 h 6858000"/>
              <a:gd name="connsiteX196" fmla="*/ 384834 w 7538114"/>
              <a:gd name="connsiteY196" fmla="*/ 1475233 h 6858000"/>
              <a:gd name="connsiteX197" fmla="*/ 418371 w 7538114"/>
              <a:gd name="connsiteY197" fmla="*/ 1380155 h 6858000"/>
              <a:gd name="connsiteX198" fmla="*/ 469641 w 7538114"/>
              <a:gd name="connsiteY198" fmla="*/ 1210871 h 6858000"/>
              <a:gd name="connsiteX199" fmla="*/ 489701 w 7538114"/>
              <a:gd name="connsiteY199" fmla="*/ 1028427 h 6858000"/>
              <a:gd name="connsiteX200" fmla="*/ 486354 w 7538114"/>
              <a:gd name="connsiteY200" fmla="*/ 980383 h 6858000"/>
              <a:gd name="connsiteX201" fmla="*/ 479762 w 7538114"/>
              <a:gd name="connsiteY201" fmla="*/ 839699 h 6858000"/>
              <a:gd name="connsiteX202" fmla="*/ 445664 w 7538114"/>
              <a:gd name="connsiteY202" fmla="*/ 696545 h 6858000"/>
              <a:gd name="connsiteX203" fmla="*/ 440047 w 7538114"/>
              <a:gd name="connsiteY203" fmla="*/ 606615 h 6858000"/>
              <a:gd name="connsiteX204" fmla="*/ 431225 w 7538114"/>
              <a:gd name="connsiteY204" fmla="*/ 563889 h 6858000"/>
              <a:gd name="connsiteX205" fmla="*/ 430803 w 7538114"/>
              <a:gd name="connsiteY205" fmla="*/ 534294 h 6858000"/>
              <a:gd name="connsiteX206" fmla="*/ 429777 w 7538114"/>
              <a:gd name="connsiteY206" fmla="*/ 516548 h 6858000"/>
              <a:gd name="connsiteX207" fmla="*/ 415090 w 7538114"/>
              <a:gd name="connsiteY207" fmla="*/ 485808 h 6858000"/>
              <a:gd name="connsiteX208" fmla="*/ 410499 w 7538114"/>
              <a:gd name="connsiteY208" fmla="*/ 369873 h 6858000"/>
              <a:gd name="connsiteX209" fmla="*/ 425314 w 7538114"/>
              <a:gd name="connsiteY209" fmla="*/ 259180 h 6858000"/>
              <a:gd name="connsiteX210" fmla="*/ 383240 w 7538114"/>
              <a:gd name="connsiteY210" fmla="*/ 94173 h 6858000"/>
              <a:gd name="connsiteX211" fmla="*/ 379938 w 7538114"/>
              <a:gd name="connsiteY211" fmla="*/ 77267 h 6858000"/>
              <a:gd name="connsiteX212" fmla="*/ 373430 w 7538114"/>
              <a:gd name="connsiteY212" fmla="*/ 3885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Lst>
            <a:rect l="l" t="t" r="r" b="b"/>
            <a:pathLst>
              <a:path w="7538114" h="6858000">
                <a:moveTo>
                  <a:pt x="366246" y="0"/>
                </a:moveTo>
                <a:lnTo>
                  <a:pt x="2830292" y="0"/>
                </a:lnTo>
                <a:lnTo>
                  <a:pt x="3903260" y="0"/>
                </a:lnTo>
                <a:lnTo>
                  <a:pt x="4597266" y="0"/>
                </a:lnTo>
                <a:lnTo>
                  <a:pt x="7192370" y="0"/>
                </a:lnTo>
                <a:lnTo>
                  <a:pt x="7538114" y="0"/>
                </a:lnTo>
                <a:lnTo>
                  <a:pt x="7538114" y="6858000"/>
                </a:lnTo>
                <a:lnTo>
                  <a:pt x="7192370" y="6858000"/>
                </a:lnTo>
                <a:lnTo>
                  <a:pt x="4597266" y="6858000"/>
                </a:lnTo>
                <a:lnTo>
                  <a:pt x="3903260" y="6858000"/>
                </a:lnTo>
                <a:lnTo>
                  <a:pt x="2830292" y="6858000"/>
                </a:lnTo>
                <a:lnTo>
                  <a:pt x="170314" y="6858000"/>
                </a:lnTo>
                <a:cubicBezTo>
                  <a:pt x="170323" y="6857920"/>
                  <a:pt x="170332" y="6857839"/>
                  <a:pt x="170341" y="6857759"/>
                </a:cubicBezTo>
                <a:lnTo>
                  <a:pt x="173485" y="6852129"/>
                </a:lnTo>
                <a:lnTo>
                  <a:pt x="167544" y="6830335"/>
                </a:lnTo>
                <a:cubicBezTo>
                  <a:pt x="165474" y="6819600"/>
                  <a:pt x="164100" y="6808301"/>
                  <a:pt x="163472" y="6796707"/>
                </a:cubicBezTo>
                <a:cubicBezTo>
                  <a:pt x="167658" y="6794106"/>
                  <a:pt x="161711" y="6785006"/>
                  <a:pt x="160535" y="6780725"/>
                </a:cubicBezTo>
                <a:cubicBezTo>
                  <a:pt x="163268" y="6780680"/>
                  <a:pt x="164578" y="6771195"/>
                  <a:pt x="162318" y="6767829"/>
                </a:cubicBezTo>
                <a:cubicBezTo>
                  <a:pt x="152545" y="6697090"/>
                  <a:pt x="178083" y="6736894"/>
                  <a:pt x="162771" y="6694444"/>
                </a:cubicBezTo>
                <a:cubicBezTo>
                  <a:pt x="161971" y="6687342"/>
                  <a:pt x="163342" y="6682014"/>
                  <a:pt x="165604" y="6677569"/>
                </a:cubicBezTo>
                <a:lnTo>
                  <a:pt x="171255" y="6669571"/>
                </a:lnTo>
                <a:lnTo>
                  <a:pt x="169240" y="6663304"/>
                </a:lnTo>
                <a:cubicBezTo>
                  <a:pt x="169082" y="6639651"/>
                  <a:pt x="174873" y="6632678"/>
                  <a:pt x="169039" y="6618916"/>
                </a:cubicBezTo>
                <a:cubicBezTo>
                  <a:pt x="181164" y="6598580"/>
                  <a:pt x="170248" y="6605428"/>
                  <a:pt x="168392" y="6589960"/>
                </a:cubicBezTo>
                <a:cubicBezTo>
                  <a:pt x="165975" y="6577758"/>
                  <a:pt x="161323" y="6600160"/>
                  <a:pt x="160636" y="6588200"/>
                </a:cubicBezTo>
                <a:cubicBezTo>
                  <a:pt x="163766" y="6575263"/>
                  <a:pt x="154044" y="6575871"/>
                  <a:pt x="157872" y="6562416"/>
                </a:cubicBezTo>
                <a:cubicBezTo>
                  <a:pt x="165196" y="6565685"/>
                  <a:pt x="156453" y="6535866"/>
                  <a:pt x="162851" y="6534939"/>
                </a:cubicBezTo>
                <a:cubicBezTo>
                  <a:pt x="153702" y="6523511"/>
                  <a:pt x="164973" y="6517769"/>
                  <a:pt x="162153" y="6502552"/>
                </a:cubicBezTo>
                <a:cubicBezTo>
                  <a:pt x="158692" y="6495386"/>
                  <a:pt x="158098" y="6490216"/>
                  <a:pt x="161821" y="6483172"/>
                </a:cubicBezTo>
                <a:cubicBezTo>
                  <a:pt x="144969" y="6450162"/>
                  <a:pt x="161066" y="6463202"/>
                  <a:pt x="154586" y="6432309"/>
                </a:cubicBezTo>
                <a:cubicBezTo>
                  <a:pt x="147771" y="6405695"/>
                  <a:pt x="143349" y="6375524"/>
                  <a:pt x="127078" y="6349783"/>
                </a:cubicBezTo>
                <a:cubicBezTo>
                  <a:pt x="122468" y="6345058"/>
                  <a:pt x="120723" y="6333456"/>
                  <a:pt x="123181" y="6323872"/>
                </a:cubicBezTo>
                <a:cubicBezTo>
                  <a:pt x="123604" y="6322225"/>
                  <a:pt x="124138" y="6320698"/>
                  <a:pt x="124767" y="6319343"/>
                </a:cubicBezTo>
                <a:cubicBezTo>
                  <a:pt x="122278" y="6297089"/>
                  <a:pt x="111161" y="6215694"/>
                  <a:pt x="108246" y="6190348"/>
                </a:cubicBezTo>
                <a:cubicBezTo>
                  <a:pt x="114169" y="6188296"/>
                  <a:pt x="103482" y="6175479"/>
                  <a:pt x="107279" y="6167269"/>
                </a:cubicBezTo>
                <a:cubicBezTo>
                  <a:pt x="110610" y="6161389"/>
                  <a:pt x="108145" y="6156128"/>
                  <a:pt x="107883" y="6149986"/>
                </a:cubicBezTo>
                <a:cubicBezTo>
                  <a:pt x="110502" y="6141894"/>
                  <a:pt x="105773" y="6115502"/>
                  <a:pt x="102380" y="6108622"/>
                </a:cubicBezTo>
                <a:cubicBezTo>
                  <a:pt x="90593" y="6092179"/>
                  <a:pt x="99346" y="6054816"/>
                  <a:pt x="90314" y="6041155"/>
                </a:cubicBezTo>
                <a:cubicBezTo>
                  <a:pt x="88990" y="6036198"/>
                  <a:pt x="88454" y="6031348"/>
                  <a:pt x="88409" y="6026587"/>
                </a:cubicBezTo>
                <a:lnTo>
                  <a:pt x="89403" y="6013265"/>
                </a:lnTo>
                <a:lnTo>
                  <a:pt x="91927" y="6009478"/>
                </a:lnTo>
                <a:lnTo>
                  <a:pt x="91302" y="6001336"/>
                </a:lnTo>
                <a:cubicBezTo>
                  <a:pt x="91431" y="6000558"/>
                  <a:pt x="91559" y="5999781"/>
                  <a:pt x="91687" y="5999003"/>
                </a:cubicBezTo>
                <a:cubicBezTo>
                  <a:pt x="92431" y="5994547"/>
                  <a:pt x="93080" y="5990148"/>
                  <a:pt x="93336" y="5985795"/>
                </a:cubicBezTo>
                <a:cubicBezTo>
                  <a:pt x="80676" y="5991520"/>
                  <a:pt x="93430" y="5949705"/>
                  <a:pt x="83190" y="5961758"/>
                </a:cubicBezTo>
                <a:cubicBezTo>
                  <a:pt x="82399" y="5938832"/>
                  <a:pt x="72862" y="5956319"/>
                  <a:pt x="81952" y="5928761"/>
                </a:cubicBezTo>
                <a:cubicBezTo>
                  <a:pt x="79324" y="5899676"/>
                  <a:pt x="72619" y="5823590"/>
                  <a:pt x="67420" y="5787247"/>
                </a:cubicBezTo>
                <a:cubicBezTo>
                  <a:pt x="53530" y="5750058"/>
                  <a:pt x="57730" y="5736292"/>
                  <a:pt x="50760" y="5710700"/>
                </a:cubicBezTo>
                <a:cubicBezTo>
                  <a:pt x="47368" y="5660911"/>
                  <a:pt x="30723" y="5663675"/>
                  <a:pt x="42956" y="5641754"/>
                </a:cubicBezTo>
                <a:cubicBezTo>
                  <a:pt x="39970" y="5608358"/>
                  <a:pt x="24769" y="5637338"/>
                  <a:pt x="29695" y="5602326"/>
                </a:cubicBezTo>
                <a:cubicBezTo>
                  <a:pt x="27700" y="5601239"/>
                  <a:pt x="20274" y="5573144"/>
                  <a:pt x="18841" y="5570885"/>
                </a:cubicBezTo>
                <a:lnTo>
                  <a:pt x="9977" y="5543492"/>
                </a:lnTo>
                <a:lnTo>
                  <a:pt x="5255" y="5531024"/>
                </a:lnTo>
                <a:lnTo>
                  <a:pt x="5447" y="5527845"/>
                </a:lnTo>
                <a:lnTo>
                  <a:pt x="0" y="5507724"/>
                </a:lnTo>
                <a:lnTo>
                  <a:pt x="435" y="5507045"/>
                </a:lnTo>
                <a:cubicBezTo>
                  <a:pt x="1286" y="5505065"/>
                  <a:pt x="1681" y="5502734"/>
                  <a:pt x="1128" y="5499619"/>
                </a:cubicBezTo>
                <a:cubicBezTo>
                  <a:pt x="9450" y="5498516"/>
                  <a:pt x="3652" y="5495435"/>
                  <a:pt x="1291" y="5486342"/>
                </a:cubicBezTo>
                <a:cubicBezTo>
                  <a:pt x="13688" y="5482600"/>
                  <a:pt x="2464" y="5460320"/>
                  <a:pt x="7976" y="5450755"/>
                </a:cubicBezTo>
                <a:cubicBezTo>
                  <a:pt x="5962" y="5444157"/>
                  <a:pt x="4058" y="5437113"/>
                  <a:pt x="2355" y="5429732"/>
                </a:cubicBezTo>
                <a:lnTo>
                  <a:pt x="1499" y="5370432"/>
                </a:lnTo>
                <a:lnTo>
                  <a:pt x="11483" y="5308330"/>
                </a:lnTo>
                <a:cubicBezTo>
                  <a:pt x="11701" y="5285359"/>
                  <a:pt x="15408" y="5265468"/>
                  <a:pt x="12793" y="5246026"/>
                </a:cubicBezTo>
                <a:cubicBezTo>
                  <a:pt x="15678" y="5238129"/>
                  <a:pt x="16842" y="5230685"/>
                  <a:pt x="12525" y="5223468"/>
                </a:cubicBezTo>
                <a:cubicBezTo>
                  <a:pt x="13966" y="5202031"/>
                  <a:pt x="20131" y="5196842"/>
                  <a:pt x="15322" y="5183258"/>
                </a:cubicBezTo>
                <a:cubicBezTo>
                  <a:pt x="25294" y="5171214"/>
                  <a:pt x="21488" y="5170502"/>
                  <a:pt x="18633" y="5164842"/>
                </a:cubicBezTo>
                <a:cubicBezTo>
                  <a:pt x="18565" y="5164573"/>
                  <a:pt x="18496" y="5164303"/>
                  <a:pt x="18428" y="5164034"/>
                </a:cubicBezTo>
                <a:lnTo>
                  <a:pt x="19854" y="5162388"/>
                </a:lnTo>
                <a:lnTo>
                  <a:pt x="20514" y="5158981"/>
                </a:lnTo>
                <a:lnTo>
                  <a:pt x="20089" y="5149681"/>
                </a:lnTo>
                <a:lnTo>
                  <a:pt x="19561" y="5146183"/>
                </a:lnTo>
                <a:cubicBezTo>
                  <a:pt x="19336" y="5143774"/>
                  <a:pt x="19361" y="5142173"/>
                  <a:pt x="19571" y="5141065"/>
                </a:cubicBezTo>
                <a:lnTo>
                  <a:pt x="19690" y="5140937"/>
                </a:lnTo>
                <a:cubicBezTo>
                  <a:pt x="19617" y="5139339"/>
                  <a:pt x="19544" y="5137742"/>
                  <a:pt x="19471" y="5136144"/>
                </a:cubicBezTo>
                <a:cubicBezTo>
                  <a:pt x="18832" y="5128055"/>
                  <a:pt x="17958" y="5120182"/>
                  <a:pt x="16918" y="5112689"/>
                </a:cubicBezTo>
                <a:cubicBezTo>
                  <a:pt x="23464" y="5106353"/>
                  <a:pt x="15733" y="5078666"/>
                  <a:pt x="28071" y="5081696"/>
                </a:cubicBezTo>
                <a:cubicBezTo>
                  <a:pt x="27036" y="5071588"/>
                  <a:pt x="21912" y="5065475"/>
                  <a:pt x="30005" y="5068879"/>
                </a:cubicBezTo>
                <a:cubicBezTo>
                  <a:pt x="29897" y="5065551"/>
                  <a:pt x="30585" y="5063501"/>
                  <a:pt x="31661" y="5062033"/>
                </a:cubicBezTo>
                <a:lnTo>
                  <a:pt x="32169" y="5061608"/>
                </a:lnTo>
                <a:lnTo>
                  <a:pt x="27436" y="5021480"/>
                </a:lnTo>
                <a:lnTo>
                  <a:pt x="26614" y="5013906"/>
                </a:lnTo>
                <a:lnTo>
                  <a:pt x="25056" y="5011767"/>
                </a:lnTo>
                <a:cubicBezTo>
                  <a:pt x="24110" y="5009457"/>
                  <a:pt x="23701" y="5006147"/>
                  <a:pt x="24513" y="5000592"/>
                </a:cubicBezTo>
                <a:lnTo>
                  <a:pt x="24951" y="4999307"/>
                </a:lnTo>
                <a:lnTo>
                  <a:pt x="22644" y="4990090"/>
                </a:lnTo>
                <a:cubicBezTo>
                  <a:pt x="21579" y="4987122"/>
                  <a:pt x="20222" y="4984494"/>
                  <a:pt x="18465" y="4982366"/>
                </a:cubicBezTo>
                <a:cubicBezTo>
                  <a:pt x="27858" y="4950984"/>
                  <a:pt x="19264" y="4921373"/>
                  <a:pt x="20888" y="4887310"/>
                </a:cubicBezTo>
                <a:cubicBezTo>
                  <a:pt x="17563" y="4848813"/>
                  <a:pt x="18386" y="4829570"/>
                  <a:pt x="15781" y="4807298"/>
                </a:cubicBezTo>
                <a:cubicBezTo>
                  <a:pt x="15634" y="4803627"/>
                  <a:pt x="14440" y="4773874"/>
                  <a:pt x="19649" y="4779990"/>
                </a:cubicBezTo>
                <a:cubicBezTo>
                  <a:pt x="18744" y="4746827"/>
                  <a:pt x="22869" y="4698305"/>
                  <a:pt x="21858" y="4664237"/>
                </a:cubicBezTo>
                <a:cubicBezTo>
                  <a:pt x="34232" y="4642340"/>
                  <a:pt x="11268" y="4621318"/>
                  <a:pt x="13583" y="4598607"/>
                </a:cubicBezTo>
                <a:cubicBezTo>
                  <a:pt x="2193" y="4604819"/>
                  <a:pt x="19974" y="4548010"/>
                  <a:pt x="7118" y="4546768"/>
                </a:cubicBezTo>
                <a:lnTo>
                  <a:pt x="14555" y="4522182"/>
                </a:lnTo>
                <a:lnTo>
                  <a:pt x="17290" y="4509768"/>
                </a:lnTo>
                <a:cubicBezTo>
                  <a:pt x="17884" y="4505118"/>
                  <a:pt x="18021" y="4500115"/>
                  <a:pt x="17421" y="4494586"/>
                </a:cubicBezTo>
                <a:cubicBezTo>
                  <a:pt x="12327" y="4480984"/>
                  <a:pt x="18571" y="4459805"/>
                  <a:pt x="18193" y="4440649"/>
                </a:cubicBezTo>
                <a:lnTo>
                  <a:pt x="16616" y="4431853"/>
                </a:lnTo>
                <a:lnTo>
                  <a:pt x="19246" y="4403141"/>
                </a:lnTo>
                <a:cubicBezTo>
                  <a:pt x="19372" y="4387638"/>
                  <a:pt x="19497" y="4372134"/>
                  <a:pt x="19623" y="4356631"/>
                </a:cubicBezTo>
                <a:cubicBezTo>
                  <a:pt x="19508" y="4349062"/>
                  <a:pt x="15847" y="4339045"/>
                  <a:pt x="20293" y="4339937"/>
                </a:cubicBezTo>
                <a:lnTo>
                  <a:pt x="18752" y="4331435"/>
                </a:lnTo>
                <a:cubicBezTo>
                  <a:pt x="19520" y="4328277"/>
                  <a:pt x="24070" y="4324711"/>
                  <a:pt x="24901" y="4320990"/>
                </a:cubicBezTo>
                <a:lnTo>
                  <a:pt x="23734" y="4309111"/>
                </a:lnTo>
                <a:cubicBezTo>
                  <a:pt x="24423" y="4299527"/>
                  <a:pt x="28090" y="4271878"/>
                  <a:pt x="29040" y="4263489"/>
                </a:cubicBezTo>
                <a:cubicBezTo>
                  <a:pt x="29169" y="4261918"/>
                  <a:pt x="29300" y="4260346"/>
                  <a:pt x="29429" y="4258775"/>
                </a:cubicBezTo>
                <a:lnTo>
                  <a:pt x="33702" y="4248512"/>
                </a:lnTo>
                <a:cubicBezTo>
                  <a:pt x="36933" y="4241044"/>
                  <a:pt x="39109" y="4235167"/>
                  <a:pt x="37356" y="4228644"/>
                </a:cubicBezTo>
                <a:cubicBezTo>
                  <a:pt x="41530" y="4217526"/>
                  <a:pt x="53227" y="4209759"/>
                  <a:pt x="50107" y="4193665"/>
                </a:cubicBezTo>
                <a:cubicBezTo>
                  <a:pt x="55406" y="4198550"/>
                  <a:pt x="50749" y="4175793"/>
                  <a:pt x="56192" y="4173105"/>
                </a:cubicBezTo>
                <a:cubicBezTo>
                  <a:pt x="60575" y="4171863"/>
                  <a:pt x="60184" y="4164671"/>
                  <a:pt x="61800" y="4159194"/>
                </a:cubicBezTo>
                <a:cubicBezTo>
                  <a:pt x="66276" y="4155290"/>
                  <a:pt x="70363" y="4127730"/>
                  <a:pt x="69720" y="4118135"/>
                </a:cubicBezTo>
                <a:cubicBezTo>
                  <a:pt x="65265" y="4091091"/>
                  <a:pt x="83289" y="4069336"/>
                  <a:pt x="80190" y="4047713"/>
                </a:cubicBezTo>
                <a:cubicBezTo>
                  <a:pt x="84682" y="4020435"/>
                  <a:pt x="92089" y="3998420"/>
                  <a:pt x="96666" y="3980780"/>
                </a:cubicBezTo>
                <a:cubicBezTo>
                  <a:pt x="98580" y="3977851"/>
                  <a:pt x="106155" y="3945259"/>
                  <a:pt x="107651" y="3941872"/>
                </a:cubicBezTo>
                <a:cubicBezTo>
                  <a:pt x="111761" y="3922504"/>
                  <a:pt x="112043" y="3930219"/>
                  <a:pt x="118444" y="3897465"/>
                </a:cubicBezTo>
                <a:cubicBezTo>
                  <a:pt x="124996" y="3869981"/>
                  <a:pt x="127657" y="3841768"/>
                  <a:pt x="134545" y="3811132"/>
                </a:cubicBezTo>
                <a:cubicBezTo>
                  <a:pt x="143817" y="3778601"/>
                  <a:pt x="141464" y="3759343"/>
                  <a:pt x="145381" y="3746540"/>
                </a:cubicBezTo>
                <a:cubicBezTo>
                  <a:pt x="156739" y="3719637"/>
                  <a:pt x="147664" y="3711291"/>
                  <a:pt x="146587" y="3670275"/>
                </a:cubicBezTo>
                <a:cubicBezTo>
                  <a:pt x="154134" y="3638754"/>
                  <a:pt x="151397" y="3605028"/>
                  <a:pt x="165690" y="3580981"/>
                </a:cubicBezTo>
                <a:cubicBezTo>
                  <a:pt x="164433" y="3577837"/>
                  <a:pt x="163639" y="3574469"/>
                  <a:pt x="163175" y="3570960"/>
                </a:cubicBezTo>
                <a:lnTo>
                  <a:pt x="162665" y="3560693"/>
                </a:lnTo>
                <a:lnTo>
                  <a:pt x="163299" y="3559743"/>
                </a:lnTo>
                <a:cubicBezTo>
                  <a:pt x="165039" y="3554949"/>
                  <a:pt x="165246" y="3551528"/>
                  <a:pt x="164777" y="3548721"/>
                </a:cubicBezTo>
                <a:lnTo>
                  <a:pt x="163708" y="3545693"/>
                </a:lnTo>
                <a:lnTo>
                  <a:pt x="164286" y="3537938"/>
                </a:lnTo>
                <a:cubicBezTo>
                  <a:pt x="164273" y="3532672"/>
                  <a:pt x="164261" y="3527407"/>
                  <a:pt x="164247" y="3522141"/>
                </a:cubicBezTo>
                <a:lnTo>
                  <a:pt x="165343" y="3519672"/>
                </a:lnTo>
                <a:lnTo>
                  <a:pt x="167001" y="3496604"/>
                </a:lnTo>
                <a:lnTo>
                  <a:pt x="167547" y="3496517"/>
                </a:lnTo>
                <a:cubicBezTo>
                  <a:pt x="168811" y="3495796"/>
                  <a:pt x="169814" y="3494272"/>
                  <a:pt x="170301" y="3491023"/>
                </a:cubicBezTo>
                <a:cubicBezTo>
                  <a:pt x="177219" y="3499391"/>
                  <a:pt x="173541" y="3490314"/>
                  <a:pt x="174371" y="3479998"/>
                </a:cubicBezTo>
                <a:cubicBezTo>
                  <a:pt x="185299" y="3490692"/>
                  <a:pt x="183023" y="3459350"/>
                  <a:pt x="190228" y="3457434"/>
                </a:cubicBezTo>
                <a:cubicBezTo>
                  <a:pt x="190591" y="3449617"/>
                  <a:pt x="191174" y="3441542"/>
                  <a:pt x="192016" y="3433411"/>
                </a:cubicBezTo>
                <a:lnTo>
                  <a:pt x="192663" y="3428691"/>
                </a:lnTo>
                <a:cubicBezTo>
                  <a:pt x="192706" y="3428676"/>
                  <a:pt x="192750" y="3428659"/>
                  <a:pt x="192793" y="3428643"/>
                </a:cubicBezTo>
                <a:cubicBezTo>
                  <a:pt x="193186" y="3427720"/>
                  <a:pt x="193494" y="3426206"/>
                  <a:pt x="193710" y="3423760"/>
                </a:cubicBezTo>
                <a:cubicBezTo>
                  <a:pt x="193753" y="3422535"/>
                  <a:pt x="193797" y="3421310"/>
                  <a:pt x="193839" y="3420085"/>
                </a:cubicBezTo>
                <a:lnTo>
                  <a:pt x="195094" y="3410930"/>
                </a:lnTo>
                <a:lnTo>
                  <a:pt x="196311" y="3408092"/>
                </a:lnTo>
                <a:lnTo>
                  <a:pt x="197928" y="3407419"/>
                </a:lnTo>
                <a:cubicBezTo>
                  <a:pt x="197912" y="3407119"/>
                  <a:pt x="197897" y="3406820"/>
                  <a:pt x="197881" y="3406520"/>
                </a:cubicBezTo>
                <a:cubicBezTo>
                  <a:pt x="196231" y="3399306"/>
                  <a:pt x="192821" y="3396220"/>
                  <a:pt x="204222" y="3391015"/>
                </a:cubicBezTo>
                <a:cubicBezTo>
                  <a:pt x="202162" y="3374996"/>
                  <a:pt x="208811" y="3373934"/>
                  <a:pt x="213950" y="3354361"/>
                </a:cubicBezTo>
                <a:cubicBezTo>
                  <a:pt x="211218" y="3344737"/>
                  <a:pt x="213619" y="3338360"/>
                  <a:pt x="217699" y="3332639"/>
                </a:cubicBezTo>
                <a:cubicBezTo>
                  <a:pt x="218717" y="3312409"/>
                  <a:pt x="225688" y="3295747"/>
                  <a:pt x="229963" y="3273935"/>
                </a:cubicBezTo>
                <a:cubicBezTo>
                  <a:pt x="228293" y="3248488"/>
                  <a:pt x="239257" y="3238943"/>
                  <a:pt x="243785" y="3215621"/>
                </a:cubicBezTo>
                <a:cubicBezTo>
                  <a:pt x="237893" y="3192522"/>
                  <a:pt x="253940" y="3201000"/>
                  <a:pt x="259175" y="3189909"/>
                </a:cubicBezTo>
                <a:lnTo>
                  <a:pt x="259988" y="3186579"/>
                </a:lnTo>
                <a:lnTo>
                  <a:pt x="259980" y="3177264"/>
                </a:lnTo>
                <a:lnTo>
                  <a:pt x="259609" y="3173723"/>
                </a:lnTo>
                <a:cubicBezTo>
                  <a:pt x="259490" y="3171299"/>
                  <a:pt x="259588" y="3169704"/>
                  <a:pt x="259848" y="3168622"/>
                </a:cubicBezTo>
                <a:lnTo>
                  <a:pt x="259971" y="3168508"/>
                </a:lnTo>
                <a:cubicBezTo>
                  <a:pt x="259969" y="3166907"/>
                  <a:pt x="259968" y="3165307"/>
                  <a:pt x="259966" y="3163706"/>
                </a:cubicBezTo>
                <a:cubicBezTo>
                  <a:pt x="259691" y="3155577"/>
                  <a:pt x="259171" y="3147642"/>
                  <a:pt x="258467" y="3140064"/>
                </a:cubicBezTo>
                <a:cubicBezTo>
                  <a:pt x="265286" y="3134408"/>
                  <a:pt x="258805" y="3106027"/>
                  <a:pt x="270990" y="3110288"/>
                </a:cubicBezTo>
                <a:cubicBezTo>
                  <a:pt x="270407" y="3100106"/>
                  <a:pt x="265565" y="3093497"/>
                  <a:pt x="273494" y="3097704"/>
                </a:cubicBezTo>
                <a:cubicBezTo>
                  <a:pt x="273534" y="3094376"/>
                  <a:pt x="274313" y="3092401"/>
                  <a:pt x="275456" y="3091047"/>
                </a:cubicBezTo>
                <a:lnTo>
                  <a:pt x="275980" y="3090672"/>
                </a:lnTo>
                <a:lnTo>
                  <a:pt x="274486" y="3068004"/>
                </a:lnTo>
                <a:lnTo>
                  <a:pt x="275226" y="3065087"/>
                </a:lnTo>
                <a:lnTo>
                  <a:pt x="273050" y="3050191"/>
                </a:lnTo>
                <a:cubicBezTo>
                  <a:pt x="272889" y="3047647"/>
                  <a:pt x="272728" y="3045103"/>
                  <a:pt x="272566" y="3042559"/>
                </a:cubicBezTo>
                <a:lnTo>
                  <a:pt x="271107" y="3040271"/>
                </a:lnTo>
                <a:cubicBezTo>
                  <a:pt x="270265" y="3037872"/>
                  <a:pt x="270006" y="3034528"/>
                  <a:pt x="271065" y="3029072"/>
                </a:cubicBezTo>
                <a:lnTo>
                  <a:pt x="271558" y="3027835"/>
                </a:lnTo>
                <a:cubicBezTo>
                  <a:pt x="270688" y="3024705"/>
                  <a:pt x="268559" y="2982922"/>
                  <a:pt x="268717" y="2964245"/>
                </a:cubicBezTo>
                <a:cubicBezTo>
                  <a:pt x="279502" y="2933904"/>
                  <a:pt x="269365" y="2949568"/>
                  <a:pt x="272511" y="2915772"/>
                </a:cubicBezTo>
                <a:cubicBezTo>
                  <a:pt x="272017" y="2877552"/>
                  <a:pt x="270125" y="2850992"/>
                  <a:pt x="270356" y="2825842"/>
                </a:cubicBezTo>
                <a:cubicBezTo>
                  <a:pt x="269433" y="2814032"/>
                  <a:pt x="268938" y="2727859"/>
                  <a:pt x="273897" y="2734957"/>
                </a:cubicBezTo>
                <a:cubicBezTo>
                  <a:pt x="264242" y="2698391"/>
                  <a:pt x="277769" y="2677127"/>
                  <a:pt x="274458" y="2636572"/>
                </a:cubicBezTo>
                <a:cubicBezTo>
                  <a:pt x="287792" y="2615986"/>
                  <a:pt x="275829" y="2626668"/>
                  <a:pt x="279157" y="2604260"/>
                </a:cubicBezTo>
                <a:cubicBezTo>
                  <a:pt x="279270" y="2587221"/>
                  <a:pt x="288019" y="2599786"/>
                  <a:pt x="288131" y="2582747"/>
                </a:cubicBezTo>
                <a:cubicBezTo>
                  <a:pt x="260352" y="2545890"/>
                  <a:pt x="290145" y="2525479"/>
                  <a:pt x="282516" y="2478755"/>
                </a:cubicBezTo>
                <a:lnTo>
                  <a:pt x="287359" y="2451804"/>
                </a:lnTo>
                <a:cubicBezTo>
                  <a:pt x="285426" y="2443087"/>
                  <a:pt x="285710" y="2414879"/>
                  <a:pt x="289577" y="2408801"/>
                </a:cubicBezTo>
                <a:cubicBezTo>
                  <a:pt x="290424" y="2402768"/>
                  <a:pt x="289064" y="2396183"/>
                  <a:pt x="293203" y="2392670"/>
                </a:cubicBezTo>
                <a:cubicBezTo>
                  <a:pt x="295637" y="2379564"/>
                  <a:pt x="301233" y="2349549"/>
                  <a:pt x="304183" y="2330165"/>
                </a:cubicBezTo>
                <a:cubicBezTo>
                  <a:pt x="298973" y="2319718"/>
                  <a:pt x="309550" y="2303314"/>
                  <a:pt x="310900" y="2276363"/>
                </a:cubicBezTo>
                <a:cubicBezTo>
                  <a:pt x="304874" y="2264930"/>
                  <a:pt x="311891" y="2258198"/>
                  <a:pt x="303909" y="2236310"/>
                </a:cubicBezTo>
                <a:cubicBezTo>
                  <a:pt x="304734" y="2235412"/>
                  <a:pt x="305502" y="2234293"/>
                  <a:pt x="306187" y="2232984"/>
                </a:cubicBezTo>
                <a:cubicBezTo>
                  <a:pt x="310170" y="2225381"/>
                  <a:pt x="310605" y="2213194"/>
                  <a:pt x="307158" y="2205763"/>
                </a:cubicBezTo>
                <a:cubicBezTo>
                  <a:pt x="296601" y="2170883"/>
                  <a:pt x="306474" y="2175442"/>
                  <a:pt x="304860" y="2145703"/>
                </a:cubicBezTo>
                <a:cubicBezTo>
                  <a:pt x="304314" y="2112090"/>
                  <a:pt x="314083" y="2134724"/>
                  <a:pt x="304273" y="2092533"/>
                </a:cubicBezTo>
                <a:cubicBezTo>
                  <a:pt x="308983" y="2088154"/>
                  <a:pt x="303590" y="2066396"/>
                  <a:pt x="301642" y="2057359"/>
                </a:cubicBezTo>
                <a:cubicBezTo>
                  <a:pt x="301720" y="2041038"/>
                  <a:pt x="313213" y="2032807"/>
                  <a:pt x="306736" y="2016105"/>
                </a:cubicBezTo>
                <a:cubicBezTo>
                  <a:pt x="312847" y="2019262"/>
                  <a:pt x="310007" y="1975377"/>
                  <a:pt x="316234" y="1983129"/>
                </a:cubicBezTo>
                <a:cubicBezTo>
                  <a:pt x="322177" y="1972692"/>
                  <a:pt x="313034" y="1967129"/>
                  <a:pt x="318238" y="1956745"/>
                </a:cubicBezTo>
                <a:cubicBezTo>
                  <a:pt x="319718" y="1944884"/>
                  <a:pt x="311423" y="1963350"/>
                  <a:pt x="311341" y="1950160"/>
                </a:cubicBezTo>
                <a:lnTo>
                  <a:pt x="323556" y="1879546"/>
                </a:lnTo>
                <a:cubicBezTo>
                  <a:pt x="320263" y="1869846"/>
                  <a:pt x="322312" y="1862247"/>
                  <a:pt x="326085" y="1854893"/>
                </a:cubicBezTo>
                <a:cubicBezTo>
                  <a:pt x="325955" y="1832625"/>
                  <a:pt x="332007" y="1812578"/>
                  <a:pt x="335058" y="1787684"/>
                </a:cubicBezTo>
                <a:cubicBezTo>
                  <a:pt x="331933" y="1760490"/>
                  <a:pt x="342400" y="1747069"/>
                  <a:pt x="345620" y="1720464"/>
                </a:cubicBezTo>
                <a:cubicBezTo>
                  <a:pt x="337355" y="1693643"/>
                  <a:pt x="360215" y="1703686"/>
                  <a:pt x="360760" y="1681196"/>
                </a:cubicBezTo>
                <a:cubicBezTo>
                  <a:pt x="353923" y="1644243"/>
                  <a:pt x="368449" y="1682451"/>
                  <a:pt x="368483" y="1625881"/>
                </a:cubicBezTo>
                <a:cubicBezTo>
                  <a:pt x="367181" y="1622619"/>
                  <a:pt x="369088" y="1615868"/>
                  <a:pt x="371077" y="1616704"/>
                </a:cubicBezTo>
                <a:cubicBezTo>
                  <a:pt x="371005" y="1604306"/>
                  <a:pt x="384453" y="1569256"/>
                  <a:pt x="383008" y="1551493"/>
                </a:cubicBezTo>
                <a:cubicBezTo>
                  <a:pt x="390598" y="1517303"/>
                  <a:pt x="381821" y="1500132"/>
                  <a:pt x="384834" y="1475233"/>
                </a:cubicBezTo>
                <a:cubicBezTo>
                  <a:pt x="393221" y="1446677"/>
                  <a:pt x="400498" y="1430031"/>
                  <a:pt x="418371" y="1380155"/>
                </a:cubicBezTo>
                <a:lnTo>
                  <a:pt x="469641" y="1210871"/>
                </a:lnTo>
                <a:cubicBezTo>
                  <a:pt x="507460" y="1148093"/>
                  <a:pt x="486915" y="1066841"/>
                  <a:pt x="489701" y="1028427"/>
                </a:cubicBezTo>
                <a:cubicBezTo>
                  <a:pt x="478454" y="1012506"/>
                  <a:pt x="490925" y="999600"/>
                  <a:pt x="486354" y="980383"/>
                </a:cubicBezTo>
                <a:cubicBezTo>
                  <a:pt x="483880" y="937629"/>
                  <a:pt x="471099" y="895192"/>
                  <a:pt x="479762" y="839699"/>
                </a:cubicBezTo>
                <a:cubicBezTo>
                  <a:pt x="444550" y="814685"/>
                  <a:pt x="465776" y="749644"/>
                  <a:pt x="445664" y="696545"/>
                </a:cubicBezTo>
                <a:cubicBezTo>
                  <a:pt x="441558" y="665722"/>
                  <a:pt x="459046" y="617297"/>
                  <a:pt x="440047" y="606615"/>
                </a:cubicBezTo>
                <a:cubicBezTo>
                  <a:pt x="451675" y="592509"/>
                  <a:pt x="432892" y="579307"/>
                  <a:pt x="431225" y="563889"/>
                </a:cubicBezTo>
                <a:cubicBezTo>
                  <a:pt x="438618" y="551582"/>
                  <a:pt x="432225" y="545475"/>
                  <a:pt x="430803" y="534294"/>
                </a:cubicBezTo>
                <a:cubicBezTo>
                  <a:pt x="435364" y="529230"/>
                  <a:pt x="435126" y="519767"/>
                  <a:pt x="429777" y="516548"/>
                </a:cubicBezTo>
                <a:cubicBezTo>
                  <a:pt x="417444" y="521116"/>
                  <a:pt x="423596" y="488251"/>
                  <a:pt x="415090" y="485808"/>
                </a:cubicBezTo>
                <a:cubicBezTo>
                  <a:pt x="413316" y="466733"/>
                  <a:pt x="424116" y="383903"/>
                  <a:pt x="410499" y="369873"/>
                </a:cubicBezTo>
                <a:cubicBezTo>
                  <a:pt x="404034" y="331308"/>
                  <a:pt x="425696" y="275570"/>
                  <a:pt x="425314" y="259180"/>
                </a:cubicBezTo>
                <a:cubicBezTo>
                  <a:pt x="450188" y="242918"/>
                  <a:pt x="384634" y="163766"/>
                  <a:pt x="383240" y="94173"/>
                </a:cubicBezTo>
                <a:cubicBezTo>
                  <a:pt x="385641" y="84795"/>
                  <a:pt x="385609" y="79782"/>
                  <a:pt x="379938" y="77267"/>
                </a:cubicBezTo>
                <a:cubicBezTo>
                  <a:pt x="378301" y="68220"/>
                  <a:pt x="376144" y="54774"/>
                  <a:pt x="373430" y="3885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B4FE290B-8489-65FF-6691-9BE07D6CE591}"/>
              </a:ext>
            </a:extLst>
          </p:cNvPr>
          <p:cNvPicPr>
            <a:picLocks noChangeAspect="1"/>
          </p:cNvPicPr>
          <p:nvPr/>
        </p:nvPicPr>
        <p:blipFill>
          <a:blip r:embed="rId2"/>
          <a:stretch>
            <a:fillRect/>
          </a:stretch>
        </p:blipFill>
        <p:spPr>
          <a:xfrm>
            <a:off x="707008" y="675564"/>
            <a:ext cx="3654989" cy="5516967"/>
          </a:xfrm>
          <a:prstGeom prst="rect">
            <a:avLst/>
          </a:prstGeom>
        </p:spPr>
      </p:pic>
      <p:sp>
        <p:nvSpPr>
          <p:cNvPr id="3" name="Content Placeholder 2">
            <a:extLst>
              <a:ext uri="{FF2B5EF4-FFF2-40B4-BE49-F238E27FC236}">
                <a16:creationId xmlns:a16="http://schemas.microsoft.com/office/drawing/2014/main" id="{1D2BCFFA-D132-D47F-CE8C-FF96C1BA4FAB}"/>
              </a:ext>
            </a:extLst>
          </p:cNvPr>
          <p:cNvSpPr>
            <a:spLocks noGrp="1"/>
          </p:cNvSpPr>
          <p:nvPr>
            <p:ph idx="1"/>
          </p:nvPr>
        </p:nvSpPr>
        <p:spPr>
          <a:xfrm>
            <a:off x="5231567" y="412230"/>
            <a:ext cx="6625653" cy="5690457"/>
          </a:xfrm>
        </p:spPr>
        <p:txBody>
          <a:bodyPr>
            <a:normAutofit fontScale="92500"/>
          </a:bodyPr>
          <a:lstStyle/>
          <a:p>
            <a:pPr marL="0" indent="0">
              <a:buNone/>
            </a:pPr>
            <a:r>
              <a:rPr lang="en-GB" sz="3600" dirty="0"/>
              <a:t>‘The collective enterprise of history can sway jury verdicts, build or destroy reputations, and even send nations to war. And as members of a profession, historians shape the careers and lives of students and colleagues…[H]</a:t>
            </a:r>
            <a:r>
              <a:rPr lang="en-GB" sz="3600" dirty="0" err="1"/>
              <a:t>istorians</a:t>
            </a:r>
            <a:r>
              <a:rPr lang="en-GB" sz="3600" dirty="0"/>
              <a:t>’ first ethical obligation is to understand that historians have ethical obligations, and to educate themselves appropriately’ (Schrag, 2021, pp. 24-25).</a:t>
            </a:r>
          </a:p>
          <a:p>
            <a:endParaRPr lang="en-GB" sz="2000" dirty="0"/>
          </a:p>
        </p:txBody>
      </p:sp>
    </p:spTree>
    <p:extLst>
      <p:ext uri="{BB962C8B-B14F-4D97-AF65-F5344CB8AC3E}">
        <p14:creationId xmlns:p14="http://schemas.microsoft.com/office/powerpoint/2010/main" val="3096061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E2FAB-5669-06EE-738D-03CAADD4636D}"/>
              </a:ext>
            </a:extLst>
          </p:cNvPr>
          <p:cNvSpPr>
            <a:spLocks noGrp="1"/>
          </p:cNvSpPr>
          <p:nvPr>
            <p:ph type="title"/>
          </p:nvPr>
        </p:nvSpPr>
        <p:spPr/>
        <p:txBody>
          <a:bodyPr/>
          <a:lstStyle/>
          <a:p>
            <a:r>
              <a:rPr lang="en-GB" dirty="0"/>
              <a:t>Ethics in History</a:t>
            </a:r>
          </a:p>
        </p:txBody>
      </p:sp>
      <p:sp>
        <p:nvSpPr>
          <p:cNvPr id="3" name="Content Placeholder 2">
            <a:extLst>
              <a:ext uri="{FF2B5EF4-FFF2-40B4-BE49-F238E27FC236}">
                <a16:creationId xmlns:a16="http://schemas.microsoft.com/office/drawing/2014/main" id="{B7F64F31-4ED7-EE82-4341-487F684137A1}"/>
              </a:ext>
            </a:extLst>
          </p:cNvPr>
          <p:cNvSpPr>
            <a:spLocks noGrp="1"/>
          </p:cNvSpPr>
          <p:nvPr>
            <p:ph idx="1"/>
          </p:nvPr>
        </p:nvSpPr>
        <p:spPr/>
        <p:txBody>
          <a:bodyPr>
            <a:normAutofit/>
          </a:bodyPr>
          <a:lstStyle/>
          <a:p>
            <a:r>
              <a:rPr lang="en-GB" dirty="0"/>
              <a:t>Late C20th interdisciplinary ‘ethical turn’ Prior to this, primarily examined only through the moral consequences of particular forms of historical writing (e.g. history writing under totalitarian regimes) Or critiques of e.g. C19th Whig histories as promotion of moral and ideological histories (valorisation of parliamentary democracy and ideas of moral ‘progress’.</a:t>
            </a:r>
          </a:p>
          <a:p>
            <a:r>
              <a:rPr lang="en-GB" dirty="0"/>
              <a:t>Easier to identify overtly ‘political’ histories, harder to locate our hidden assumptions</a:t>
            </a:r>
          </a:p>
          <a:p>
            <a:pPr marL="0" indent="0">
              <a:buNone/>
            </a:pPr>
            <a:r>
              <a:rPr lang="en-GB" dirty="0"/>
              <a:t>(Gallois, 2012).</a:t>
            </a:r>
          </a:p>
        </p:txBody>
      </p:sp>
    </p:spTree>
    <p:extLst>
      <p:ext uri="{BB962C8B-B14F-4D97-AF65-F5344CB8AC3E}">
        <p14:creationId xmlns:p14="http://schemas.microsoft.com/office/powerpoint/2010/main" val="375657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1EB85-1508-D0EF-4FD7-7F1F81AC5F8E}"/>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What do you think are historians’ ethical obligations?</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85354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517756-3D98-0F1F-983A-2822ABFCE0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9A62C9-6294-B7E0-95A9-127A66F19C7B}"/>
              </a:ext>
            </a:extLst>
          </p:cNvPr>
          <p:cNvSpPr>
            <a:spLocks noGrp="1"/>
          </p:cNvSpPr>
          <p:nvPr>
            <p:ph type="title"/>
          </p:nvPr>
        </p:nvSpPr>
        <p:spPr/>
        <p:txBody>
          <a:bodyPr/>
          <a:lstStyle/>
          <a:p>
            <a:r>
              <a:rPr lang="en-GB"/>
              <a:t>Royal Historical Society, ‘Statement on Ethics’ (2020)</a:t>
            </a:r>
            <a:endParaRPr lang="en-GB" dirty="0"/>
          </a:p>
        </p:txBody>
      </p:sp>
      <p:sp>
        <p:nvSpPr>
          <p:cNvPr id="3" name="Content Placeholder 2">
            <a:extLst>
              <a:ext uri="{FF2B5EF4-FFF2-40B4-BE49-F238E27FC236}">
                <a16:creationId xmlns:a16="http://schemas.microsoft.com/office/drawing/2014/main" id="{6B2E0A23-D444-2B2E-AAB1-4ED0B299A91E}"/>
              </a:ext>
            </a:extLst>
          </p:cNvPr>
          <p:cNvSpPr>
            <a:spLocks noGrp="1"/>
          </p:cNvSpPr>
          <p:nvPr>
            <p:ph idx="1"/>
          </p:nvPr>
        </p:nvSpPr>
        <p:spPr/>
        <p:txBody>
          <a:bodyPr>
            <a:normAutofit/>
          </a:bodyPr>
          <a:lstStyle/>
          <a:p>
            <a:r>
              <a:rPr lang="en-GB" sz="3200"/>
              <a:t>Working within national laws (e.g. data protection, copyright)</a:t>
            </a:r>
          </a:p>
          <a:p>
            <a:r>
              <a:rPr lang="en-GB" sz="3200"/>
              <a:t>Working within institutional ethical and legal requirements (e.g. library and archive regulations)</a:t>
            </a:r>
          </a:p>
          <a:p>
            <a:r>
              <a:rPr lang="en-GB" sz="3200"/>
              <a:t>Being mindful of intellectual property issues</a:t>
            </a:r>
          </a:p>
          <a:p>
            <a:r>
              <a:rPr lang="en-GB" sz="3200"/>
              <a:t>‘Taking particular care when evidence is produced by those still living, when the anonymity of individuals is required, and when research concerns those still living’</a:t>
            </a:r>
            <a:endParaRPr lang="en-GB" sz="3200" dirty="0"/>
          </a:p>
        </p:txBody>
      </p:sp>
    </p:spTree>
    <p:extLst>
      <p:ext uri="{BB962C8B-B14F-4D97-AF65-F5344CB8AC3E}">
        <p14:creationId xmlns:p14="http://schemas.microsoft.com/office/powerpoint/2010/main" val="26138607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B51D1-E53F-37C1-B837-8575C6AA71C1}"/>
              </a:ext>
            </a:extLst>
          </p:cNvPr>
          <p:cNvSpPr>
            <a:spLocks noGrp="1"/>
          </p:cNvSpPr>
          <p:nvPr>
            <p:ph type="title"/>
          </p:nvPr>
        </p:nvSpPr>
        <p:spPr/>
        <p:txBody>
          <a:bodyPr/>
          <a:lstStyle/>
          <a:p>
            <a:r>
              <a:rPr lang="en-GB"/>
              <a:t>Royal Historical Society, ‘Statement on Ethics’ (2020)</a:t>
            </a:r>
            <a:endParaRPr lang="en-GB" dirty="0"/>
          </a:p>
        </p:txBody>
      </p:sp>
      <p:sp>
        <p:nvSpPr>
          <p:cNvPr id="3" name="Content Placeholder 2">
            <a:extLst>
              <a:ext uri="{FF2B5EF4-FFF2-40B4-BE49-F238E27FC236}">
                <a16:creationId xmlns:a16="http://schemas.microsoft.com/office/drawing/2014/main" id="{21840AFE-19C3-5E59-E5C1-49CFD60BDEF2}"/>
              </a:ext>
            </a:extLst>
          </p:cNvPr>
          <p:cNvSpPr>
            <a:spLocks noGrp="1"/>
          </p:cNvSpPr>
          <p:nvPr>
            <p:ph idx="1"/>
          </p:nvPr>
        </p:nvSpPr>
        <p:spPr/>
        <p:txBody>
          <a:bodyPr>
            <a:normAutofit fontScale="92500" lnSpcReduction="20000"/>
          </a:bodyPr>
          <a:lstStyle/>
          <a:p>
            <a:r>
              <a:rPr lang="en-GB" sz="3200"/>
              <a:t>Being aware of conservation issues</a:t>
            </a:r>
          </a:p>
          <a:p>
            <a:r>
              <a:rPr lang="en-GB" sz="3200"/>
              <a:t>Eschewing plagiarism, fabrication, falsification and deception in proposing, carrying out, and reporting the results of research</a:t>
            </a:r>
          </a:p>
          <a:p>
            <a:r>
              <a:rPr lang="en-GB" sz="3200"/>
              <a:t>Following rigorous citation practices for sources</a:t>
            </a:r>
          </a:p>
          <a:p>
            <a:r>
              <a:rPr lang="en-GB" sz="3200"/>
              <a:t>Presenting material in an honest way</a:t>
            </a:r>
          </a:p>
          <a:p>
            <a:r>
              <a:rPr lang="en-GB" sz="3200"/>
              <a:t>Declaring any interests (including financial ones) that bear on professional life</a:t>
            </a:r>
          </a:p>
          <a:p>
            <a:r>
              <a:rPr lang="en-GB" sz="3200"/>
              <a:t>Giving due and appropriate acknowledgement of assistance received – whether financial help, access to materials, or an academic contribution.</a:t>
            </a:r>
            <a:endParaRPr lang="en-GB" sz="3200" dirty="0"/>
          </a:p>
        </p:txBody>
      </p:sp>
    </p:spTree>
    <p:extLst>
      <p:ext uri="{BB962C8B-B14F-4D97-AF65-F5344CB8AC3E}">
        <p14:creationId xmlns:p14="http://schemas.microsoft.com/office/powerpoint/2010/main" val="3933984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902CC-8F07-A29F-F6CB-62E226C67956}"/>
              </a:ext>
            </a:extLst>
          </p:cNvPr>
          <p:cNvSpPr>
            <a:spLocks noGrp="1"/>
          </p:cNvSpPr>
          <p:nvPr>
            <p:ph type="title"/>
          </p:nvPr>
        </p:nvSpPr>
        <p:spPr/>
        <p:txBody>
          <a:bodyPr/>
          <a:lstStyle/>
          <a:p>
            <a:r>
              <a:rPr lang="en-GB" dirty="0"/>
              <a:t>Royal Historical Society, ‘Statement on Ethics’ (2020)</a:t>
            </a:r>
          </a:p>
        </p:txBody>
      </p:sp>
      <p:sp>
        <p:nvSpPr>
          <p:cNvPr id="3" name="Content Placeholder 2">
            <a:extLst>
              <a:ext uri="{FF2B5EF4-FFF2-40B4-BE49-F238E27FC236}">
                <a16:creationId xmlns:a16="http://schemas.microsoft.com/office/drawing/2014/main" id="{CA7B8953-A39A-B84E-AB49-11ABD701B6F7}"/>
              </a:ext>
            </a:extLst>
          </p:cNvPr>
          <p:cNvSpPr>
            <a:spLocks noGrp="1"/>
          </p:cNvSpPr>
          <p:nvPr>
            <p:ph idx="1"/>
          </p:nvPr>
        </p:nvSpPr>
        <p:spPr/>
        <p:txBody>
          <a:bodyPr>
            <a:normAutofit fontScale="92500"/>
          </a:bodyPr>
          <a:lstStyle/>
          <a:p>
            <a:r>
              <a:rPr lang="en-GB" sz="4000" dirty="0"/>
              <a:t>‘Behaving with integrity, for example, through developing an awareness of one’s own biases, disclosing qualifications to arguments, and making supporting documentation available to others’.</a:t>
            </a:r>
          </a:p>
          <a:p>
            <a:r>
              <a:rPr lang="en-GB" sz="4000" dirty="0"/>
              <a:t>Acting with integrity where summarising, interpreting or translating material for publication so as not to misrepresent the historical record.</a:t>
            </a:r>
          </a:p>
        </p:txBody>
      </p:sp>
    </p:spTree>
    <p:extLst>
      <p:ext uri="{BB962C8B-B14F-4D97-AF65-F5344CB8AC3E}">
        <p14:creationId xmlns:p14="http://schemas.microsoft.com/office/powerpoint/2010/main" val="1601469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ABE07-14CC-3250-A22F-A6DA54F27A7C}"/>
              </a:ext>
            </a:extLst>
          </p:cNvPr>
          <p:cNvSpPr>
            <a:spLocks noGrp="1"/>
          </p:cNvSpPr>
          <p:nvPr>
            <p:ph type="title"/>
          </p:nvPr>
        </p:nvSpPr>
        <p:spPr/>
        <p:txBody>
          <a:bodyPr/>
          <a:lstStyle/>
          <a:p>
            <a:r>
              <a:rPr lang="en-GB" dirty="0"/>
              <a:t>American Historical Association, ‘Statement on Standards of Professional Conduct’ (2023)</a:t>
            </a:r>
          </a:p>
        </p:txBody>
      </p:sp>
      <p:sp>
        <p:nvSpPr>
          <p:cNvPr id="3" name="Content Placeholder 2">
            <a:extLst>
              <a:ext uri="{FF2B5EF4-FFF2-40B4-BE49-F238E27FC236}">
                <a16:creationId xmlns:a16="http://schemas.microsoft.com/office/drawing/2014/main" id="{510F029D-F20A-6045-480E-0A1738154CA4}"/>
              </a:ext>
            </a:extLst>
          </p:cNvPr>
          <p:cNvSpPr>
            <a:spLocks noGrp="1"/>
          </p:cNvSpPr>
          <p:nvPr>
            <p:ph idx="1"/>
          </p:nvPr>
        </p:nvSpPr>
        <p:spPr/>
        <p:txBody>
          <a:bodyPr>
            <a:normAutofit/>
          </a:bodyPr>
          <a:lstStyle/>
          <a:p>
            <a:r>
              <a:rPr lang="en-GB" sz="4800" dirty="0"/>
              <a:t>Similar to the </a:t>
            </a:r>
            <a:r>
              <a:rPr lang="en-GB" sz="4800" dirty="0" err="1"/>
              <a:t>RHistS</a:t>
            </a:r>
            <a:r>
              <a:rPr lang="en-GB" sz="4800" dirty="0"/>
              <a:t> Statement</a:t>
            </a:r>
          </a:p>
          <a:p>
            <a:r>
              <a:rPr lang="en-GB" sz="4800" dirty="0"/>
              <a:t>Also adds: acknowledging uncertainty</a:t>
            </a:r>
          </a:p>
        </p:txBody>
      </p:sp>
    </p:spTree>
    <p:extLst>
      <p:ext uri="{BB962C8B-B14F-4D97-AF65-F5344CB8AC3E}">
        <p14:creationId xmlns:p14="http://schemas.microsoft.com/office/powerpoint/2010/main" val="551523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060F8C-FFB3-7303-0160-B70234097DCD}"/>
              </a:ext>
            </a:extLst>
          </p:cNvPr>
          <p:cNvSpPr>
            <a:spLocks noGrp="1"/>
          </p:cNvSpPr>
          <p:nvPr>
            <p:ph type="title"/>
          </p:nvPr>
        </p:nvSpPr>
        <p:spPr>
          <a:xfrm>
            <a:off x="838200" y="365125"/>
            <a:ext cx="10515600" cy="1325563"/>
          </a:xfrm>
        </p:spPr>
        <p:txBody>
          <a:bodyPr>
            <a:normAutofit/>
          </a:bodyPr>
          <a:lstStyle/>
          <a:p>
            <a:r>
              <a:rPr lang="en-GB" sz="5400"/>
              <a:t>Research ethics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B03734-119A-E508-23C1-4D1573C7AFBD}"/>
              </a:ext>
            </a:extLst>
          </p:cNvPr>
          <p:cNvSpPr>
            <a:spLocks noGrp="1"/>
          </p:cNvSpPr>
          <p:nvPr>
            <p:ph idx="1"/>
          </p:nvPr>
        </p:nvSpPr>
        <p:spPr>
          <a:xfrm>
            <a:off x="838200" y="1929384"/>
            <a:ext cx="10515600" cy="4251960"/>
          </a:xfrm>
        </p:spPr>
        <p:txBody>
          <a:bodyPr>
            <a:normAutofit fontScale="92500" lnSpcReduction="10000"/>
          </a:bodyPr>
          <a:lstStyle/>
          <a:p>
            <a:r>
              <a:rPr lang="en-GB" sz="3200" dirty="0"/>
              <a:t>Shifting perspectives on ethical research over time – reflecting changing political, social and cultural currents (Schrag, 2021, p.25).</a:t>
            </a:r>
          </a:p>
          <a:p>
            <a:r>
              <a:rPr lang="en-GB" sz="3200" dirty="0"/>
              <a:t>E.g. handling of culturally-sensitive Native American archival materials (Agarwal, 2018).</a:t>
            </a:r>
          </a:p>
          <a:p>
            <a:r>
              <a:rPr lang="en-GB" sz="3200" dirty="0"/>
              <a:t>Making archival collections/completed research freely available online (Agarwal, 2016)</a:t>
            </a:r>
          </a:p>
          <a:p>
            <a:r>
              <a:rPr lang="en-GB" sz="3200" dirty="0"/>
              <a:t>Mindfulness of the impact of our work on individuals and communities, especially those who may be marginalised or affected by historical events (Hasnain et al, 2024).</a:t>
            </a:r>
          </a:p>
        </p:txBody>
      </p:sp>
    </p:spTree>
    <p:extLst>
      <p:ext uri="{BB962C8B-B14F-4D97-AF65-F5344CB8AC3E}">
        <p14:creationId xmlns:p14="http://schemas.microsoft.com/office/powerpoint/2010/main" val="14378311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A2C135-360A-DC47-12C6-3806F25D27B6}"/>
              </a:ext>
            </a:extLst>
          </p:cNvPr>
          <p:cNvSpPr>
            <a:spLocks noGrp="1"/>
          </p:cNvSpPr>
          <p:nvPr>
            <p:ph type="title"/>
          </p:nvPr>
        </p:nvSpPr>
        <p:spPr>
          <a:xfrm>
            <a:off x="838200" y="365125"/>
            <a:ext cx="10515600" cy="1325563"/>
          </a:xfrm>
        </p:spPr>
        <p:txBody>
          <a:bodyPr>
            <a:normAutofit/>
          </a:bodyPr>
          <a:lstStyle/>
          <a:p>
            <a:r>
              <a:rPr lang="en-GB" sz="4200"/>
              <a:t>Developing an awareness of our own biases…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1AC994-52BA-7F44-8B76-A3343815C9B1}"/>
              </a:ext>
            </a:extLst>
          </p:cNvPr>
          <p:cNvSpPr>
            <a:spLocks noGrp="1"/>
          </p:cNvSpPr>
          <p:nvPr>
            <p:ph idx="1"/>
          </p:nvPr>
        </p:nvSpPr>
        <p:spPr>
          <a:xfrm>
            <a:off x="838200" y="1929384"/>
            <a:ext cx="10515600" cy="4251960"/>
          </a:xfrm>
        </p:spPr>
        <p:txBody>
          <a:bodyPr>
            <a:normAutofit lnSpcReduction="10000"/>
          </a:bodyPr>
          <a:lstStyle/>
          <a:p>
            <a:pPr marL="0" indent="0">
              <a:buNone/>
            </a:pPr>
            <a:r>
              <a:rPr lang="en-GB" sz="3200" dirty="0"/>
              <a:t>“By positionality we mean […] that gender, race, class and other aspects of our identities are markers of relational positions rather than essential qualities. Knowledge is valid when it includes an acknowledgment of the knower’s specific position in any context, because changing contextual and relational factors are crucial for defining identities and our knowledge in any given situation.”</a:t>
            </a:r>
          </a:p>
          <a:p>
            <a:pPr marL="0" indent="0">
              <a:buNone/>
            </a:pPr>
            <a:endParaRPr lang="en-GB" sz="2200" dirty="0"/>
          </a:p>
          <a:p>
            <a:pPr marL="0" indent="0">
              <a:buNone/>
            </a:pPr>
            <a:r>
              <a:rPr lang="en-GB" sz="2200" dirty="0"/>
              <a:t>(Maher and Tetreault, 1993, p. 118.)</a:t>
            </a:r>
          </a:p>
        </p:txBody>
      </p:sp>
    </p:spTree>
    <p:extLst>
      <p:ext uri="{BB962C8B-B14F-4D97-AF65-F5344CB8AC3E}">
        <p14:creationId xmlns:p14="http://schemas.microsoft.com/office/powerpoint/2010/main" val="1481515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2FEAAE-023F-FA7D-2B26-D4441D1C3475}"/>
              </a:ext>
            </a:extLst>
          </p:cNvPr>
          <p:cNvSpPr>
            <a:spLocks noGrp="1"/>
          </p:cNvSpPr>
          <p:nvPr>
            <p:ph type="title"/>
          </p:nvPr>
        </p:nvSpPr>
        <p:spPr>
          <a:xfrm>
            <a:off x="4654296" y="329184"/>
            <a:ext cx="6894576" cy="1783080"/>
          </a:xfrm>
        </p:spPr>
        <p:txBody>
          <a:bodyPr anchor="b">
            <a:normAutofit/>
          </a:bodyPr>
          <a:lstStyle/>
          <a:p>
            <a:r>
              <a:rPr lang="en-GB" sz="5400"/>
              <a:t>Positionality</a:t>
            </a:r>
          </a:p>
        </p:txBody>
      </p:sp>
      <p:pic>
        <p:nvPicPr>
          <p:cNvPr id="4" name="Picture 3">
            <a:extLst>
              <a:ext uri="{FF2B5EF4-FFF2-40B4-BE49-F238E27FC236}">
                <a16:creationId xmlns:a16="http://schemas.microsoft.com/office/drawing/2014/main" id="{43868DD5-D7FC-27C2-B542-5FA646E0E53B}"/>
              </a:ext>
            </a:extLst>
          </p:cNvPr>
          <p:cNvPicPr>
            <a:picLocks noChangeAspect="1"/>
          </p:cNvPicPr>
          <p:nvPr/>
        </p:nvPicPr>
        <p:blipFill>
          <a:blip r:embed="rId2"/>
          <a:srcRect l="3916"/>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E2C9AE-34E5-D5F2-8534-513F6089CA69}"/>
              </a:ext>
            </a:extLst>
          </p:cNvPr>
          <p:cNvSpPr>
            <a:spLocks noGrp="1"/>
          </p:cNvSpPr>
          <p:nvPr>
            <p:ph idx="1"/>
          </p:nvPr>
        </p:nvSpPr>
        <p:spPr>
          <a:xfrm>
            <a:off x="4654296" y="2706624"/>
            <a:ext cx="6894576" cy="3483864"/>
          </a:xfrm>
        </p:spPr>
        <p:txBody>
          <a:bodyPr>
            <a:normAutofit fontScale="92500" lnSpcReduction="20000"/>
          </a:bodyPr>
          <a:lstStyle/>
          <a:p>
            <a:r>
              <a:rPr lang="en-GB" sz="3200" dirty="0"/>
              <a:t>Acknowledgment of the influence of Black feminist thinkers</a:t>
            </a:r>
          </a:p>
          <a:p>
            <a:r>
              <a:rPr lang="en-GB" sz="3200" dirty="0"/>
              <a:t>Sojourner Truth’s 1851 ‘</a:t>
            </a:r>
            <a:r>
              <a:rPr lang="en-GB" sz="3200" dirty="0" err="1"/>
              <a:t>Ain’t</a:t>
            </a:r>
            <a:r>
              <a:rPr lang="en-GB" sz="3200" dirty="0"/>
              <a:t> I a Woman’ speech at the Women’s Rights Convention – argues that Black women’s experiences differed from those of white women, but that Black women were equally deserving of equality.</a:t>
            </a:r>
          </a:p>
        </p:txBody>
      </p:sp>
    </p:spTree>
    <p:extLst>
      <p:ext uri="{BB962C8B-B14F-4D97-AF65-F5344CB8AC3E}">
        <p14:creationId xmlns:p14="http://schemas.microsoft.com/office/powerpoint/2010/main" val="8776172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CC5562-F441-CF0B-39E8-9B5C6D691283}"/>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CA42FC-52BE-28CF-8360-D3E829DD85DC}"/>
              </a:ext>
            </a:extLst>
          </p:cNvPr>
          <p:cNvSpPr>
            <a:spLocks noGrp="1"/>
          </p:cNvSpPr>
          <p:nvPr>
            <p:ph type="title"/>
          </p:nvPr>
        </p:nvSpPr>
        <p:spPr>
          <a:xfrm>
            <a:off x="640080" y="329184"/>
            <a:ext cx="6894576" cy="1783080"/>
          </a:xfrm>
        </p:spPr>
        <p:txBody>
          <a:bodyPr anchor="b">
            <a:normAutofit/>
          </a:bodyPr>
          <a:lstStyle/>
          <a:p>
            <a:r>
              <a:rPr lang="en-GB" sz="5400"/>
              <a:t>Positionality</a:t>
            </a:r>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4DEA33-1D40-5A75-D4BB-67A697C93A19}"/>
              </a:ext>
            </a:extLst>
          </p:cNvPr>
          <p:cNvSpPr>
            <a:spLocks noGrp="1"/>
          </p:cNvSpPr>
          <p:nvPr>
            <p:ph idx="1"/>
          </p:nvPr>
        </p:nvSpPr>
        <p:spPr>
          <a:xfrm>
            <a:off x="640080" y="2706624"/>
            <a:ext cx="6894576" cy="3483864"/>
          </a:xfrm>
        </p:spPr>
        <p:txBody>
          <a:bodyPr>
            <a:normAutofit fontScale="92500" lnSpcReduction="20000"/>
          </a:bodyPr>
          <a:lstStyle/>
          <a:p>
            <a:r>
              <a:rPr lang="en-GB" sz="3200" dirty="0"/>
              <a:t>Black feminist critiques of Second Wave Feminism and the Combahee River Collective, a Black lesbian collective who grounded their activism in experiences of sexism, racism, classism and homophobia (Combahee River Collective, 1986)</a:t>
            </a:r>
          </a:p>
          <a:p>
            <a:r>
              <a:rPr lang="en-GB" sz="3200" dirty="0"/>
              <a:t>Influenced Kimberle Crenshaw’s theorisation of ‘intersectionality’  (1989)</a:t>
            </a:r>
          </a:p>
        </p:txBody>
      </p:sp>
      <p:pic>
        <p:nvPicPr>
          <p:cNvPr id="5" name="Picture 4">
            <a:extLst>
              <a:ext uri="{FF2B5EF4-FFF2-40B4-BE49-F238E27FC236}">
                <a16:creationId xmlns:a16="http://schemas.microsoft.com/office/drawing/2014/main" id="{DCBCE6B2-42ED-E04A-76AA-67D81B0731C9}"/>
              </a:ext>
            </a:extLst>
          </p:cNvPr>
          <p:cNvPicPr>
            <a:picLocks noChangeAspect="1"/>
          </p:cNvPicPr>
          <p:nvPr/>
        </p:nvPicPr>
        <p:blipFill>
          <a:blip r:embed="rId2"/>
          <a:stretch>
            <a:fillRect/>
          </a:stretch>
        </p:blipFill>
        <p:spPr>
          <a:xfrm>
            <a:off x="8751921" y="329183"/>
            <a:ext cx="2238054" cy="3429969"/>
          </a:xfrm>
          <a:prstGeom prst="rect">
            <a:avLst/>
          </a:prstGeom>
        </p:spPr>
      </p:pic>
      <p:pic>
        <p:nvPicPr>
          <p:cNvPr id="6" name="Picture 5">
            <a:extLst>
              <a:ext uri="{FF2B5EF4-FFF2-40B4-BE49-F238E27FC236}">
                <a16:creationId xmlns:a16="http://schemas.microsoft.com/office/drawing/2014/main" id="{9151D681-F154-FE3F-DA10-046574924C7A}"/>
              </a:ext>
            </a:extLst>
          </p:cNvPr>
          <p:cNvPicPr>
            <a:picLocks noChangeAspect="1"/>
          </p:cNvPicPr>
          <p:nvPr/>
        </p:nvPicPr>
        <p:blipFill>
          <a:blip r:embed="rId3"/>
          <a:stretch>
            <a:fillRect/>
          </a:stretch>
        </p:blipFill>
        <p:spPr>
          <a:xfrm>
            <a:off x="8231638" y="4079193"/>
            <a:ext cx="3260332" cy="2176272"/>
          </a:xfrm>
          <a:prstGeom prst="rect">
            <a:avLst/>
          </a:prstGeom>
        </p:spPr>
      </p:pic>
    </p:spTree>
    <p:extLst>
      <p:ext uri="{BB962C8B-B14F-4D97-AF65-F5344CB8AC3E}">
        <p14:creationId xmlns:p14="http://schemas.microsoft.com/office/powerpoint/2010/main" val="15725719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C6AFDE-9EDF-CD32-12FE-5E05D41764D8}"/>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C82703-3A1D-8AAA-E3BD-BB72499A2B31}"/>
              </a:ext>
            </a:extLst>
          </p:cNvPr>
          <p:cNvSpPr>
            <a:spLocks noGrp="1"/>
          </p:cNvSpPr>
          <p:nvPr>
            <p:ph type="title"/>
          </p:nvPr>
        </p:nvSpPr>
        <p:spPr>
          <a:xfrm>
            <a:off x="640080" y="329184"/>
            <a:ext cx="6894576" cy="1783080"/>
          </a:xfrm>
        </p:spPr>
        <p:txBody>
          <a:bodyPr anchor="b">
            <a:normAutofit/>
          </a:bodyPr>
          <a:lstStyle/>
          <a:p>
            <a:r>
              <a:rPr lang="en-GB" sz="5400"/>
              <a:t>Positionality</a:t>
            </a:r>
          </a:p>
        </p:txBody>
      </p:sp>
      <p:sp>
        <p:nvSpPr>
          <p:cNvPr id="2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EE91D0-B9AE-C9B8-FC19-7B4F5B90E581}"/>
              </a:ext>
            </a:extLst>
          </p:cNvPr>
          <p:cNvSpPr>
            <a:spLocks noGrp="1"/>
          </p:cNvSpPr>
          <p:nvPr>
            <p:ph idx="1"/>
          </p:nvPr>
        </p:nvSpPr>
        <p:spPr>
          <a:xfrm>
            <a:off x="640080" y="2706624"/>
            <a:ext cx="6894576" cy="3483864"/>
          </a:xfrm>
        </p:spPr>
        <p:txBody>
          <a:bodyPr>
            <a:normAutofit/>
          </a:bodyPr>
          <a:lstStyle/>
          <a:p>
            <a:r>
              <a:rPr lang="en-GB" sz="2000"/>
              <a:t>Influence of Marxist theory and Feminist Standpoint Theory</a:t>
            </a:r>
          </a:p>
          <a:p>
            <a:r>
              <a:rPr lang="en-GB" sz="2000"/>
              <a:t>Feminist Standpoint Theory – understanding social contexts essential for feminist analysis, centrality of self-reflexivity (for an introduction, see the work collected in Harding, 2004)</a:t>
            </a:r>
          </a:p>
          <a:p>
            <a:r>
              <a:rPr lang="en-GB" sz="2000"/>
              <a:t>Donna Haraway (1988)  - critique of the notion of ‘objectivity’</a:t>
            </a:r>
          </a:p>
          <a:p>
            <a:r>
              <a:rPr lang="en-GB" sz="2000"/>
              <a:t>Influence of indigenous methodologies – the idea that we speak from the place of our own experiences (Kovach, 2010).</a:t>
            </a:r>
          </a:p>
        </p:txBody>
      </p:sp>
      <p:pic>
        <p:nvPicPr>
          <p:cNvPr id="5" name="Picture 4">
            <a:extLst>
              <a:ext uri="{FF2B5EF4-FFF2-40B4-BE49-F238E27FC236}">
                <a16:creationId xmlns:a16="http://schemas.microsoft.com/office/drawing/2014/main" id="{76A52922-5099-A0CF-70EF-A1DEAE822B8B}"/>
              </a:ext>
            </a:extLst>
          </p:cNvPr>
          <p:cNvPicPr>
            <a:picLocks noChangeAspect="1"/>
          </p:cNvPicPr>
          <p:nvPr/>
        </p:nvPicPr>
        <p:blipFill>
          <a:blip r:embed="rId2"/>
          <a:stretch>
            <a:fillRect/>
          </a:stretch>
        </p:blipFill>
        <p:spPr>
          <a:xfrm>
            <a:off x="9171944" y="3606557"/>
            <a:ext cx="1884438" cy="2833742"/>
          </a:xfrm>
          <a:prstGeom prst="rect">
            <a:avLst/>
          </a:prstGeom>
        </p:spPr>
      </p:pic>
      <p:pic>
        <p:nvPicPr>
          <p:cNvPr id="4" name="Picture 3">
            <a:extLst>
              <a:ext uri="{FF2B5EF4-FFF2-40B4-BE49-F238E27FC236}">
                <a16:creationId xmlns:a16="http://schemas.microsoft.com/office/drawing/2014/main" id="{FF3CCE9B-3369-6E33-F75A-9CB3FD5DA29D}"/>
              </a:ext>
            </a:extLst>
          </p:cNvPr>
          <p:cNvPicPr>
            <a:picLocks noChangeAspect="1"/>
          </p:cNvPicPr>
          <p:nvPr/>
        </p:nvPicPr>
        <p:blipFill>
          <a:blip r:embed="rId3"/>
          <a:stretch>
            <a:fillRect/>
          </a:stretch>
        </p:blipFill>
        <p:spPr>
          <a:xfrm>
            <a:off x="9171944" y="622390"/>
            <a:ext cx="1884438" cy="2806610"/>
          </a:xfrm>
          <a:prstGeom prst="rect">
            <a:avLst/>
          </a:prstGeom>
        </p:spPr>
      </p:pic>
    </p:spTree>
    <p:extLst>
      <p:ext uri="{BB962C8B-B14F-4D97-AF65-F5344CB8AC3E}">
        <p14:creationId xmlns:p14="http://schemas.microsoft.com/office/powerpoint/2010/main" val="7892012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69C845-FA2C-8E54-0383-A4BC07AECC98}"/>
              </a:ext>
            </a:extLst>
          </p:cNvPr>
          <p:cNvSpPr>
            <a:spLocks noGrp="1"/>
          </p:cNvSpPr>
          <p:nvPr>
            <p:ph type="title"/>
          </p:nvPr>
        </p:nvSpPr>
        <p:spPr>
          <a:xfrm>
            <a:off x="6739128" y="638089"/>
            <a:ext cx="4818888" cy="1476801"/>
          </a:xfrm>
        </p:spPr>
        <p:txBody>
          <a:bodyPr anchor="b">
            <a:normAutofit/>
          </a:bodyPr>
          <a:lstStyle/>
          <a:p>
            <a:r>
              <a:rPr lang="en-GB" sz="5400"/>
              <a:t>Positionality</a:t>
            </a:r>
          </a:p>
        </p:txBody>
      </p:sp>
      <p:pic>
        <p:nvPicPr>
          <p:cNvPr id="4" name="Picture 3">
            <a:extLst>
              <a:ext uri="{FF2B5EF4-FFF2-40B4-BE49-F238E27FC236}">
                <a16:creationId xmlns:a16="http://schemas.microsoft.com/office/drawing/2014/main" id="{709B29F6-024E-7299-A15B-45D926B9AA96}"/>
              </a:ext>
            </a:extLst>
          </p:cNvPr>
          <p:cNvPicPr>
            <a:picLocks noChangeAspect="1"/>
          </p:cNvPicPr>
          <p:nvPr/>
        </p:nvPicPr>
        <p:blipFill>
          <a:blip r:embed="rId2"/>
          <a:stretch>
            <a:fillRect/>
          </a:stretch>
        </p:blipFill>
        <p:spPr>
          <a:xfrm>
            <a:off x="1512761" y="640080"/>
            <a:ext cx="3695318" cy="5577840"/>
          </a:xfrm>
          <a:prstGeom prst="rect">
            <a:avLst/>
          </a:prstGeom>
        </p:spPr>
      </p:pic>
      <p:sp>
        <p:nvSpPr>
          <p:cNvPr id="17"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99F31D-8EDA-58AD-F488-8D7EE7C742DB}"/>
              </a:ext>
            </a:extLst>
          </p:cNvPr>
          <p:cNvSpPr>
            <a:spLocks noGrp="1"/>
          </p:cNvSpPr>
          <p:nvPr>
            <p:ph idx="1"/>
          </p:nvPr>
        </p:nvSpPr>
        <p:spPr>
          <a:xfrm>
            <a:off x="6739128" y="2664886"/>
            <a:ext cx="4818888" cy="3550789"/>
          </a:xfrm>
        </p:spPr>
        <p:txBody>
          <a:bodyPr anchor="t">
            <a:normAutofit/>
          </a:bodyPr>
          <a:lstStyle/>
          <a:p>
            <a:r>
              <a:rPr lang="en-GB" sz="2200"/>
              <a:t>Less enthusiastically embraced by historians compared to other disciplines – insistence on neutrality and objectivity (influence of C19th positivist histories)</a:t>
            </a:r>
          </a:p>
          <a:p>
            <a:r>
              <a:rPr lang="en-GB" sz="2200"/>
              <a:t>Historians ‘admit our full range of humanness only in the first few pages of our books, the acknowledgment pages’ (Dubinsky, 2010, p.4)</a:t>
            </a:r>
          </a:p>
          <a:p>
            <a:endParaRPr lang="en-GB" sz="2200"/>
          </a:p>
        </p:txBody>
      </p:sp>
    </p:spTree>
    <p:extLst>
      <p:ext uri="{BB962C8B-B14F-4D97-AF65-F5344CB8AC3E}">
        <p14:creationId xmlns:p14="http://schemas.microsoft.com/office/powerpoint/2010/main" val="31477405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A2CD71-3D07-B5CC-8517-919DAE0D9E06}"/>
              </a:ext>
            </a:extLst>
          </p:cNvPr>
          <p:cNvSpPr>
            <a:spLocks noGrp="1"/>
          </p:cNvSpPr>
          <p:nvPr>
            <p:ph type="title"/>
          </p:nvPr>
        </p:nvSpPr>
        <p:spPr>
          <a:xfrm>
            <a:off x="838200" y="365125"/>
            <a:ext cx="10515600" cy="1325563"/>
          </a:xfrm>
        </p:spPr>
        <p:txBody>
          <a:bodyPr>
            <a:normAutofit/>
          </a:bodyPr>
          <a:lstStyle/>
          <a:p>
            <a:r>
              <a:rPr lang="en-GB" sz="5400"/>
              <a:t>Positionality in History</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A512805-25B2-BA0D-FF18-3338D5A4CE0E}"/>
              </a:ext>
            </a:extLst>
          </p:cNvPr>
          <p:cNvGraphicFramePr>
            <a:graphicFrameLocks noGrp="1"/>
          </p:cNvGraphicFramePr>
          <p:nvPr>
            <p:ph idx="1"/>
            <p:extLst>
              <p:ext uri="{D42A27DB-BD31-4B8C-83A1-F6EECF244321}">
                <p14:modId xmlns:p14="http://schemas.microsoft.com/office/powerpoint/2010/main" val="244807986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76451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93953B-2A09-0AD8-34B1-217F868AF7E0}"/>
              </a:ext>
            </a:extLst>
          </p:cNvPr>
          <p:cNvSpPr>
            <a:spLocks noGrp="1"/>
          </p:cNvSpPr>
          <p:nvPr>
            <p:ph type="title"/>
          </p:nvPr>
        </p:nvSpPr>
        <p:spPr>
          <a:xfrm>
            <a:off x="838200" y="365125"/>
            <a:ext cx="10515600" cy="1325563"/>
          </a:xfrm>
        </p:spPr>
        <p:txBody>
          <a:bodyPr>
            <a:normAutofit/>
          </a:bodyPr>
          <a:lstStyle/>
          <a:p>
            <a:r>
              <a:rPr lang="en-GB" sz="5400"/>
              <a:t>Ethical citation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5562EA-E16C-3CD1-08DE-FC2CCF62E6D7}"/>
              </a:ext>
            </a:extLst>
          </p:cNvPr>
          <p:cNvSpPr>
            <a:spLocks noGrp="1"/>
          </p:cNvSpPr>
          <p:nvPr>
            <p:ph idx="1"/>
          </p:nvPr>
        </p:nvSpPr>
        <p:spPr>
          <a:xfrm>
            <a:off x="838200" y="1929384"/>
            <a:ext cx="10515600" cy="4251960"/>
          </a:xfrm>
        </p:spPr>
        <p:txBody>
          <a:bodyPr>
            <a:normAutofit/>
          </a:bodyPr>
          <a:lstStyle/>
          <a:p>
            <a:r>
              <a:rPr lang="en-GB" sz="3200" dirty="0"/>
              <a:t>Much of what we learn about citation (e.g. at undergraduate level) is focused on avoiding plagiarism – coming from ‘a place of compliance and fear – fear of plagiarism, fear of losing points on technicalities’ (Chenevey, 2023)</a:t>
            </a:r>
          </a:p>
          <a:p>
            <a:r>
              <a:rPr lang="en-GB" sz="3200" dirty="0"/>
              <a:t>What if we thought about it differently – as a practice of gratitude and acknowledgment, of inclusion, and of building our intellectual genealogies?</a:t>
            </a:r>
          </a:p>
        </p:txBody>
      </p:sp>
    </p:spTree>
    <p:extLst>
      <p:ext uri="{BB962C8B-B14F-4D97-AF65-F5344CB8AC3E}">
        <p14:creationId xmlns:p14="http://schemas.microsoft.com/office/powerpoint/2010/main" val="8730025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583957-83D7-3E17-F969-15BA7BE8EFE6}"/>
              </a:ext>
            </a:extLst>
          </p:cNvPr>
          <p:cNvSpPr>
            <a:spLocks noGrp="1"/>
          </p:cNvSpPr>
          <p:nvPr>
            <p:ph type="title"/>
          </p:nvPr>
        </p:nvSpPr>
        <p:spPr>
          <a:xfrm>
            <a:off x="838200" y="365125"/>
            <a:ext cx="10515600" cy="1325563"/>
          </a:xfrm>
        </p:spPr>
        <p:txBody>
          <a:bodyPr>
            <a:normAutofit/>
          </a:bodyPr>
          <a:lstStyle/>
          <a:p>
            <a:r>
              <a:rPr lang="en-GB" sz="5400"/>
              <a:t>Ethical citation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0568C6-662B-33CA-8EF9-03886C9E6143}"/>
              </a:ext>
            </a:extLst>
          </p:cNvPr>
          <p:cNvSpPr>
            <a:spLocks noGrp="1"/>
          </p:cNvSpPr>
          <p:nvPr>
            <p:ph idx="1"/>
          </p:nvPr>
        </p:nvSpPr>
        <p:spPr>
          <a:xfrm>
            <a:off x="838200" y="1929384"/>
            <a:ext cx="10515600" cy="4251960"/>
          </a:xfrm>
        </p:spPr>
        <p:txBody>
          <a:bodyPr>
            <a:normAutofit lnSpcReduction="10000"/>
          </a:bodyPr>
          <a:lstStyle/>
          <a:p>
            <a:r>
              <a:rPr lang="en-GB" sz="3200" dirty="0"/>
              <a:t>Whose voices do we replicate? What perspectives do they perpetuate?</a:t>
            </a:r>
          </a:p>
          <a:p>
            <a:r>
              <a:rPr lang="en-GB" sz="3200" dirty="0"/>
              <a:t>Delgado (1984): Scholars of the Civil Rights movement relied on a small circle of citations that reinforced the barriers to racial inclusion that their scholarship sought to undermine.</a:t>
            </a:r>
          </a:p>
          <a:p>
            <a:r>
              <a:rPr lang="en-GB" sz="3200" dirty="0"/>
              <a:t>Many ‘classic’ works were written during a period when racial and gender exclusion were taken for granted (Ray, 2018)</a:t>
            </a:r>
          </a:p>
          <a:p>
            <a:endParaRPr lang="en-GB" sz="2200" dirty="0"/>
          </a:p>
        </p:txBody>
      </p:sp>
    </p:spTree>
    <p:extLst>
      <p:ext uri="{BB962C8B-B14F-4D97-AF65-F5344CB8AC3E}">
        <p14:creationId xmlns:p14="http://schemas.microsoft.com/office/powerpoint/2010/main" val="22335976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A1088-EAA5-1DBC-B169-397DA39B6954}"/>
              </a:ext>
            </a:extLst>
          </p:cNvPr>
          <p:cNvSpPr>
            <a:spLocks noGrp="1"/>
          </p:cNvSpPr>
          <p:nvPr>
            <p:ph type="title"/>
          </p:nvPr>
        </p:nvSpPr>
        <p:spPr>
          <a:xfrm>
            <a:off x="630936" y="640080"/>
            <a:ext cx="4818888" cy="1481328"/>
          </a:xfrm>
        </p:spPr>
        <p:txBody>
          <a:bodyPr anchor="b">
            <a:normAutofit/>
          </a:bodyPr>
          <a:lstStyle/>
          <a:p>
            <a:r>
              <a:rPr lang="en-GB" sz="5400"/>
              <a:t>Ethical citation</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73EBC3-95CD-A082-EFBD-288C19980414}"/>
              </a:ext>
            </a:extLst>
          </p:cNvPr>
          <p:cNvSpPr>
            <a:spLocks noGrp="1"/>
          </p:cNvSpPr>
          <p:nvPr>
            <p:ph idx="1"/>
          </p:nvPr>
        </p:nvSpPr>
        <p:spPr>
          <a:xfrm>
            <a:off x="617249" y="2580894"/>
            <a:ext cx="4818888" cy="3887362"/>
          </a:xfrm>
        </p:spPr>
        <p:txBody>
          <a:bodyPr anchor="t">
            <a:normAutofit lnSpcReduction="10000"/>
          </a:bodyPr>
          <a:lstStyle/>
          <a:p>
            <a:r>
              <a:rPr lang="en-GB" sz="2000" dirty="0"/>
              <a:t>Citation as a potentially ‘problematic technology’ which can reify ‘unethical hierarchies of knowledge’ (Mott and Cockayne, 2017).</a:t>
            </a:r>
          </a:p>
          <a:p>
            <a:r>
              <a:rPr lang="en-GB" sz="2000" dirty="0"/>
              <a:t>Citations ‘are the materials through which, from which, we create our dwellings’ (Ahmed, 2017, p.16) - </a:t>
            </a:r>
          </a:p>
          <a:p>
            <a:r>
              <a:rPr lang="en-GB" sz="2000" dirty="0"/>
              <a:t>In her book </a:t>
            </a:r>
            <a:r>
              <a:rPr lang="en-GB" sz="2000" i="1" dirty="0"/>
              <a:t>Living a Feminist Life, </a:t>
            </a:r>
            <a:r>
              <a:rPr lang="en-GB" sz="2000" dirty="0"/>
              <a:t>Ahmed adopts a strict citation policy of not citing any white men, focusing instead on citing feminists of colour</a:t>
            </a:r>
          </a:p>
          <a:p>
            <a:r>
              <a:rPr lang="en-GB" sz="2000" dirty="0"/>
              <a:t>What kind of dwelling do we want to build through our own scholarship?</a:t>
            </a:r>
          </a:p>
        </p:txBody>
      </p:sp>
      <p:pic>
        <p:nvPicPr>
          <p:cNvPr id="4" name="Picture 3">
            <a:extLst>
              <a:ext uri="{FF2B5EF4-FFF2-40B4-BE49-F238E27FC236}">
                <a16:creationId xmlns:a16="http://schemas.microsoft.com/office/drawing/2014/main" id="{5C8CE828-5D13-4E9C-BECB-318798CC7914}"/>
              </a:ext>
            </a:extLst>
          </p:cNvPr>
          <p:cNvPicPr>
            <a:picLocks noChangeAspect="1"/>
          </p:cNvPicPr>
          <p:nvPr/>
        </p:nvPicPr>
        <p:blipFill>
          <a:blip r:embed="rId2"/>
          <a:stretch>
            <a:fillRect/>
          </a:stretch>
        </p:blipFill>
        <p:spPr>
          <a:xfrm>
            <a:off x="6973900" y="640080"/>
            <a:ext cx="3709263" cy="5577840"/>
          </a:xfrm>
          <a:prstGeom prst="rect">
            <a:avLst/>
          </a:prstGeom>
        </p:spPr>
      </p:pic>
    </p:spTree>
    <p:extLst>
      <p:ext uri="{BB962C8B-B14F-4D97-AF65-F5344CB8AC3E}">
        <p14:creationId xmlns:p14="http://schemas.microsoft.com/office/powerpoint/2010/main" val="16782480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F5B34-4EBD-FD81-A991-F774CE7BE740}"/>
              </a:ext>
            </a:extLst>
          </p:cNvPr>
          <p:cNvSpPr>
            <a:spLocks noGrp="1"/>
          </p:cNvSpPr>
          <p:nvPr>
            <p:ph type="title"/>
          </p:nvPr>
        </p:nvSpPr>
        <p:spPr>
          <a:xfrm>
            <a:off x="640080" y="329184"/>
            <a:ext cx="6894576" cy="1783080"/>
          </a:xfrm>
        </p:spPr>
        <p:txBody>
          <a:bodyPr anchor="b">
            <a:normAutofit/>
          </a:bodyPr>
          <a:lstStyle/>
          <a:p>
            <a:r>
              <a:rPr lang="en-GB" sz="5400"/>
              <a:t>Decolonialism and history</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039FB8-AFDB-F816-6874-AD415CB9B477}"/>
              </a:ext>
            </a:extLst>
          </p:cNvPr>
          <p:cNvSpPr>
            <a:spLocks noGrp="1"/>
          </p:cNvSpPr>
          <p:nvPr>
            <p:ph idx="1"/>
          </p:nvPr>
        </p:nvSpPr>
        <p:spPr>
          <a:xfrm>
            <a:off x="640080" y="2706624"/>
            <a:ext cx="6894576" cy="3483864"/>
          </a:xfrm>
        </p:spPr>
        <p:txBody>
          <a:bodyPr>
            <a:normAutofit fontScale="92500"/>
          </a:bodyPr>
          <a:lstStyle/>
          <a:p>
            <a:r>
              <a:rPr lang="en-GB" sz="2000" dirty="0"/>
              <a:t>History’s (or historians’?) refusal to acknowledge the history of ideas which came together to make their discipline (Deeds </a:t>
            </a:r>
            <a:r>
              <a:rPr lang="en-GB" sz="2000" dirty="0" err="1"/>
              <a:t>Ermarth</a:t>
            </a:r>
            <a:r>
              <a:rPr lang="en-GB" sz="2000" dirty="0"/>
              <a:t>, 2011) Robert Young, </a:t>
            </a:r>
            <a:r>
              <a:rPr lang="en-GB" sz="2000" i="1" dirty="0"/>
              <a:t>White Mythologies: Writing History and the West </a:t>
            </a:r>
            <a:r>
              <a:rPr lang="en-GB" sz="2000" dirty="0"/>
              <a:t>(London: Routledge, 1990)</a:t>
            </a:r>
          </a:p>
          <a:p>
            <a:r>
              <a:rPr lang="en-GB" sz="2000" dirty="0"/>
              <a:t>Decolonial theorists called for the reimagining of the discipline – a ‘new History of Man’ that recognised European crimes (Fanon, 1961)</a:t>
            </a:r>
          </a:p>
          <a:p>
            <a:r>
              <a:rPr lang="en-GB" sz="2000" dirty="0"/>
              <a:t>Robert Young (1990) – historians have failed to understand ways in which the discipline underpinned Western imperialism</a:t>
            </a:r>
          </a:p>
          <a:p>
            <a:r>
              <a:rPr lang="en-GB" sz="2000" dirty="0"/>
              <a:t>History’s lack of attention to such  critiques ‘leads it to commit and perpetuate injustices towards its subjects’ (Gallois, 2012)</a:t>
            </a:r>
          </a:p>
        </p:txBody>
      </p:sp>
      <p:pic>
        <p:nvPicPr>
          <p:cNvPr id="5" name="Picture 4">
            <a:extLst>
              <a:ext uri="{FF2B5EF4-FFF2-40B4-BE49-F238E27FC236}">
                <a16:creationId xmlns:a16="http://schemas.microsoft.com/office/drawing/2014/main" id="{23C2C897-B3F6-AAC1-1063-CC026B1DDD79}"/>
              </a:ext>
            </a:extLst>
          </p:cNvPr>
          <p:cNvPicPr>
            <a:picLocks noChangeAspect="1"/>
          </p:cNvPicPr>
          <p:nvPr/>
        </p:nvPicPr>
        <p:blipFill>
          <a:blip r:embed="rId2"/>
          <a:stretch>
            <a:fillRect/>
          </a:stretch>
        </p:blipFill>
        <p:spPr>
          <a:xfrm>
            <a:off x="8773358" y="68409"/>
            <a:ext cx="2195180" cy="3429969"/>
          </a:xfrm>
          <a:prstGeom prst="rect">
            <a:avLst/>
          </a:prstGeom>
        </p:spPr>
      </p:pic>
      <p:pic>
        <p:nvPicPr>
          <p:cNvPr id="4" name="Picture 3">
            <a:extLst>
              <a:ext uri="{FF2B5EF4-FFF2-40B4-BE49-F238E27FC236}">
                <a16:creationId xmlns:a16="http://schemas.microsoft.com/office/drawing/2014/main" id="{12516CE0-B18C-958F-59C9-BC6973746B36}"/>
              </a:ext>
            </a:extLst>
          </p:cNvPr>
          <p:cNvPicPr>
            <a:picLocks noChangeAspect="1"/>
          </p:cNvPicPr>
          <p:nvPr/>
        </p:nvPicPr>
        <p:blipFill>
          <a:blip r:embed="rId3"/>
          <a:stretch>
            <a:fillRect/>
          </a:stretch>
        </p:blipFill>
        <p:spPr>
          <a:xfrm>
            <a:off x="8773358" y="3488894"/>
            <a:ext cx="2195180" cy="3365945"/>
          </a:xfrm>
          <a:prstGeom prst="rect">
            <a:avLst/>
          </a:prstGeom>
        </p:spPr>
      </p:pic>
    </p:spTree>
    <p:extLst>
      <p:ext uri="{BB962C8B-B14F-4D97-AF65-F5344CB8AC3E}">
        <p14:creationId xmlns:p14="http://schemas.microsoft.com/office/powerpoint/2010/main" val="17407274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BA1AAE-2EA8-9DD5-CDE0-1F4A698D2E16}"/>
              </a:ext>
            </a:extLst>
          </p:cNvPr>
          <p:cNvSpPr>
            <a:spLocks noGrp="1"/>
          </p:cNvSpPr>
          <p:nvPr>
            <p:ph type="title"/>
          </p:nvPr>
        </p:nvSpPr>
        <p:spPr>
          <a:xfrm>
            <a:off x="640080" y="329184"/>
            <a:ext cx="6894576" cy="1783080"/>
          </a:xfrm>
        </p:spPr>
        <p:txBody>
          <a:bodyPr anchor="b">
            <a:normAutofit/>
          </a:bodyPr>
          <a:lstStyle/>
          <a:p>
            <a:r>
              <a:rPr lang="en-GB" sz="5400"/>
              <a:t>Where now?</a:t>
            </a:r>
          </a:p>
        </p:txBody>
      </p:sp>
      <p:sp>
        <p:nvSpPr>
          <p:cNvPr id="206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9D8DF3-46A2-12B0-B257-5F548396F250}"/>
              </a:ext>
            </a:extLst>
          </p:cNvPr>
          <p:cNvSpPr>
            <a:spLocks noGrp="1"/>
          </p:cNvSpPr>
          <p:nvPr>
            <p:ph idx="1"/>
          </p:nvPr>
        </p:nvSpPr>
        <p:spPr>
          <a:xfrm>
            <a:off x="640080" y="2706624"/>
            <a:ext cx="6894576" cy="3483864"/>
          </a:xfrm>
        </p:spPr>
        <p:txBody>
          <a:bodyPr>
            <a:normAutofit/>
          </a:bodyPr>
          <a:lstStyle/>
          <a:p>
            <a:r>
              <a:rPr lang="en-GB" sz="1700" dirty="0"/>
              <a:t>Keith Jenkins (1999): The only ethical path for history was its abandonment, with thinking about the past to be subsumed within other fields e.g. political theory and ethics.</a:t>
            </a:r>
          </a:p>
          <a:p>
            <a:r>
              <a:rPr lang="en-GB" sz="1700" dirty="0"/>
              <a:t>Gallois (2012) – not irredeemable. Need to take critiques seriously and re-imagine the discipline, thinking carefully about our research questions and methodologies. Embedding ethics at every stage – conceptualisation of research questions, methodology, examining primary sources, writing process</a:t>
            </a:r>
          </a:p>
          <a:p>
            <a:r>
              <a:rPr lang="en-GB" sz="1700" dirty="0"/>
              <a:t>Gallois gives the example of Mike Davis’s (2001) work which looks at the history of late Victorian ‘natural disasters’ to examine how political, economic and intellectual power led to the exploitation of these disasters for political ends.</a:t>
            </a:r>
          </a:p>
        </p:txBody>
      </p:sp>
      <p:pic>
        <p:nvPicPr>
          <p:cNvPr id="4" name="Picture 3">
            <a:extLst>
              <a:ext uri="{FF2B5EF4-FFF2-40B4-BE49-F238E27FC236}">
                <a16:creationId xmlns:a16="http://schemas.microsoft.com/office/drawing/2014/main" id="{F619D9CD-D20A-CEBD-4B5D-ACAB3A1167A1}"/>
              </a:ext>
            </a:extLst>
          </p:cNvPr>
          <p:cNvPicPr>
            <a:picLocks noChangeAspect="1"/>
          </p:cNvPicPr>
          <p:nvPr/>
        </p:nvPicPr>
        <p:blipFill>
          <a:blip r:embed="rId2"/>
          <a:stretch>
            <a:fillRect/>
          </a:stretch>
        </p:blipFill>
        <p:spPr>
          <a:xfrm>
            <a:off x="9056480" y="329183"/>
            <a:ext cx="1924920" cy="2972851"/>
          </a:xfrm>
          <a:prstGeom prst="rect">
            <a:avLst/>
          </a:prstGeom>
        </p:spPr>
      </p:pic>
      <p:pic>
        <p:nvPicPr>
          <p:cNvPr id="2050" name="Picture 2">
            <a:extLst>
              <a:ext uri="{FF2B5EF4-FFF2-40B4-BE49-F238E27FC236}">
                <a16:creationId xmlns:a16="http://schemas.microsoft.com/office/drawing/2014/main" id="{C2AC80AB-ECE9-B706-214D-CB55B542D71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942825" y="3502827"/>
            <a:ext cx="2209857" cy="29269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32253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AD540D-DC9E-F6A2-BD7D-9D44295F20D2}"/>
              </a:ext>
            </a:extLst>
          </p:cNvPr>
          <p:cNvSpPr>
            <a:spLocks noGrp="1"/>
          </p:cNvSpPr>
          <p:nvPr>
            <p:ph type="title"/>
          </p:nvPr>
        </p:nvSpPr>
        <p:spPr>
          <a:xfrm>
            <a:off x="838200" y="365125"/>
            <a:ext cx="10515600" cy="1325563"/>
          </a:xfrm>
        </p:spPr>
        <p:txBody>
          <a:bodyPr>
            <a:normAutofit/>
          </a:bodyPr>
          <a:lstStyle/>
          <a:p>
            <a:r>
              <a:rPr lang="en-GB" sz="5400"/>
              <a:t>Where now?</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77B057-9052-13F2-D85B-675A56B6F5F5}"/>
              </a:ext>
            </a:extLst>
          </p:cNvPr>
          <p:cNvSpPr>
            <a:spLocks noGrp="1"/>
          </p:cNvSpPr>
          <p:nvPr>
            <p:ph idx="1"/>
          </p:nvPr>
        </p:nvSpPr>
        <p:spPr>
          <a:xfrm>
            <a:off x="838200" y="1929384"/>
            <a:ext cx="10515600" cy="4251960"/>
          </a:xfrm>
        </p:spPr>
        <p:txBody>
          <a:bodyPr>
            <a:normAutofit lnSpcReduction="10000"/>
          </a:bodyPr>
          <a:lstStyle/>
          <a:p>
            <a:r>
              <a:rPr lang="en-GB" sz="4400" dirty="0"/>
              <a:t>Gallois (2012) suggests that ethical approaches might suit some types of history better than others, as ‘one approach amongst many’</a:t>
            </a:r>
          </a:p>
          <a:p>
            <a:r>
              <a:rPr lang="en-GB" sz="4400" dirty="0"/>
              <a:t>What do you think?</a:t>
            </a:r>
          </a:p>
          <a:p>
            <a:r>
              <a:rPr lang="en-GB" sz="4400" dirty="0"/>
              <a:t>How relevant do you think these questions are to your area of History?</a:t>
            </a:r>
          </a:p>
        </p:txBody>
      </p:sp>
    </p:spTree>
    <p:extLst>
      <p:ext uri="{BB962C8B-B14F-4D97-AF65-F5344CB8AC3E}">
        <p14:creationId xmlns:p14="http://schemas.microsoft.com/office/powerpoint/2010/main" val="34673546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841A8-2EB2-B3F0-2D87-FC82CA15FE8E}"/>
              </a:ext>
            </a:extLst>
          </p:cNvPr>
          <p:cNvSpPr>
            <a:spLocks noGrp="1"/>
          </p:cNvSpPr>
          <p:nvPr>
            <p:ph type="title"/>
          </p:nvPr>
        </p:nvSpPr>
        <p:spPr>
          <a:xfrm>
            <a:off x="838200" y="365125"/>
            <a:ext cx="10515600" cy="1325563"/>
          </a:xfrm>
        </p:spPr>
        <p:txBody>
          <a:bodyPr>
            <a:normAutofit/>
          </a:bodyPr>
          <a:lstStyle/>
          <a:p>
            <a:r>
              <a:rPr lang="en-GB" sz="5400"/>
              <a:t>Ethics process for MA Students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FB577C-D734-26AB-88AA-F121F73AF25F}"/>
              </a:ext>
            </a:extLst>
          </p:cNvPr>
          <p:cNvSpPr>
            <a:spLocks noGrp="1"/>
          </p:cNvSpPr>
          <p:nvPr>
            <p:ph idx="1"/>
          </p:nvPr>
        </p:nvSpPr>
        <p:spPr>
          <a:xfrm>
            <a:off x="838200" y="1929384"/>
            <a:ext cx="10515600" cy="4251960"/>
          </a:xfrm>
        </p:spPr>
        <p:txBody>
          <a:bodyPr>
            <a:normAutofit/>
          </a:bodyPr>
          <a:lstStyle/>
          <a:p>
            <a:r>
              <a:rPr lang="en-GB" sz="2000"/>
              <a:t>Discuss your proposal with your dissertation supervisor</a:t>
            </a:r>
          </a:p>
          <a:p>
            <a:r>
              <a:rPr lang="en-GB" sz="2000"/>
              <a:t>Things to consider: </a:t>
            </a:r>
          </a:p>
          <a:p>
            <a:pPr lvl="1"/>
            <a:r>
              <a:rPr lang="en-GB" sz="2000"/>
              <a:t>What data collection methods do you intend to use?</a:t>
            </a:r>
          </a:p>
          <a:p>
            <a:pPr lvl="1"/>
            <a:r>
              <a:rPr lang="en-GB" sz="2000"/>
              <a:t>Will your project have participants? If so, how many and how will you contact them?</a:t>
            </a:r>
          </a:p>
          <a:p>
            <a:pPr lvl="1"/>
            <a:r>
              <a:rPr lang="en-GB" sz="2000"/>
              <a:t>What data will you collect? Does it count as personal data or special category data under GDPR?</a:t>
            </a:r>
          </a:p>
          <a:p>
            <a:r>
              <a:rPr lang="en-GB" sz="2000"/>
              <a:t>Depending on the project, your supervisor might seek guidance from the Institute of Education and Humanities (IEH) ethics lead(Dr Ryan Joseph O’Byrne for 2025-26)</a:t>
            </a:r>
          </a:p>
          <a:p>
            <a:r>
              <a:rPr lang="en-GB" sz="2000"/>
              <a:t>If necessary, you may need to submit a PG2 Ethics form to be considered by Dr O’Byrne – your supervisor will advise if this is the case (usually for research involving living participants)</a:t>
            </a:r>
          </a:p>
          <a:p>
            <a:pPr lvl="1"/>
            <a:endParaRPr lang="en-GB" sz="2000"/>
          </a:p>
        </p:txBody>
      </p:sp>
    </p:spTree>
    <p:extLst>
      <p:ext uri="{BB962C8B-B14F-4D97-AF65-F5344CB8AC3E}">
        <p14:creationId xmlns:p14="http://schemas.microsoft.com/office/powerpoint/2010/main" val="16906515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09F948-2B3D-63C3-0B5B-6776B63F3775}"/>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3AEF06-0966-1DAE-7C8E-8E788285D95E}"/>
              </a:ext>
            </a:extLst>
          </p:cNvPr>
          <p:cNvSpPr>
            <a:spLocks noGrp="1"/>
          </p:cNvSpPr>
          <p:nvPr>
            <p:ph idx="1"/>
          </p:nvPr>
        </p:nvSpPr>
        <p:spPr>
          <a:xfrm>
            <a:off x="838200" y="1929384"/>
            <a:ext cx="10515600" cy="4251960"/>
          </a:xfrm>
        </p:spPr>
        <p:txBody>
          <a:bodyPr>
            <a:normAutofit fontScale="92500" lnSpcReduction="10000"/>
          </a:bodyPr>
          <a:lstStyle/>
          <a:p>
            <a:r>
              <a:rPr lang="en-GB" dirty="0"/>
              <a:t>Kritika Agarwal, ‘Doing Right Online: Archivists Shape An Ethics for the Digital Age’, </a:t>
            </a:r>
            <a:r>
              <a:rPr lang="en-GB" i="1" dirty="0"/>
              <a:t>Perspectives on History </a:t>
            </a:r>
            <a:r>
              <a:rPr lang="en-GB" dirty="0"/>
              <a:t>(1 November 2016). </a:t>
            </a:r>
            <a:r>
              <a:rPr lang="en-GB" dirty="0">
                <a:hlinkClick r:id="rId2"/>
              </a:rPr>
              <a:t>https://www.historians.org/perspectives-article/doing-right-online-archivists-shape-an-ethics-for-the-digital-age-november-2016/ - </a:t>
            </a:r>
            <a:endParaRPr lang="en-GB" dirty="0"/>
          </a:p>
          <a:p>
            <a:r>
              <a:rPr lang="en-GB" dirty="0"/>
              <a:t>Kritika Agarwal, ‘A Way Forward’, </a:t>
            </a:r>
            <a:r>
              <a:rPr lang="en-GB" i="1" dirty="0"/>
              <a:t>Perspectives on History (</a:t>
            </a:r>
            <a:r>
              <a:rPr lang="en-GB" dirty="0"/>
              <a:t>1 October 2018), </a:t>
            </a:r>
            <a:r>
              <a:rPr lang="en-GB" dirty="0">
                <a:hlinkClick r:id="rId3"/>
              </a:rPr>
              <a:t>https://www.historians.org/perspectives-article/a-way-forward-the-society-of-american-archivists-endorses-protocols-for-native-american-materials-october-2018/ - </a:t>
            </a:r>
            <a:endParaRPr lang="en-GB" dirty="0"/>
          </a:p>
          <a:p>
            <a:r>
              <a:rPr lang="en-GB" dirty="0"/>
              <a:t>Sara Ahmed, </a:t>
            </a:r>
            <a:r>
              <a:rPr lang="en-GB" i="1" dirty="0"/>
              <a:t>Living a Feminist Life </a:t>
            </a:r>
            <a:r>
              <a:rPr lang="en-GB" dirty="0"/>
              <a:t>(Duke University Press, 2017).</a:t>
            </a:r>
          </a:p>
          <a:p>
            <a:r>
              <a:rPr lang="en-GB" dirty="0"/>
              <a:t>Antoinette M. Burton, </a:t>
            </a:r>
            <a:r>
              <a:rPr lang="en-GB" i="1" dirty="0"/>
              <a:t>Brown Over Black: Race and the Politics of Postcolonial Citation </a:t>
            </a:r>
            <a:r>
              <a:rPr lang="en-GB" dirty="0"/>
              <a:t>(Gurgaon: Three Essays Collective, 2012).</a:t>
            </a:r>
          </a:p>
        </p:txBody>
      </p:sp>
    </p:spTree>
    <p:extLst>
      <p:ext uri="{BB962C8B-B14F-4D97-AF65-F5344CB8AC3E}">
        <p14:creationId xmlns:p14="http://schemas.microsoft.com/office/powerpoint/2010/main" val="38784542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68DAEC-E1E3-821C-6845-75DBB6C10C1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F6B994-7A47-0C2A-25CB-BBFB50F49E63}"/>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3C0E7A-9B3F-94FB-6949-8D3104ABF8E4}"/>
              </a:ext>
            </a:extLst>
          </p:cNvPr>
          <p:cNvSpPr>
            <a:spLocks noGrp="1"/>
          </p:cNvSpPr>
          <p:nvPr>
            <p:ph idx="1"/>
          </p:nvPr>
        </p:nvSpPr>
        <p:spPr>
          <a:xfrm>
            <a:off x="838200" y="1929384"/>
            <a:ext cx="10515600" cy="4251960"/>
          </a:xfrm>
        </p:spPr>
        <p:txBody>
          <a:bodyPr>
            <a:normAutofit lnSpcReduction="10000"/>
          </a:bodyPr>
          <a:lstStyle/>
          <a:p>
            <a:r>
              <a:rPr lang="en-GB" dirty="0"/>
              <a:t>Liz Chenevey, ‘Teaching the Politics of Citation: Challenging Students’ Perceptions’, </a:t>
            </a:r>
            <a:r>
              <a:rPr lang="en-GB" i="1" dirty="0"/>
              <a:t>College and Research Libraries News </a:t>
            </a:r>
            <a:r>
              <a:rPr lang="en-GB" dirty="0"/>
              <a:t>84:5 (2023).</a:t>
            </a:r>
          </a:p>
          <a:p>
            <a:r>
              <a:rPr lang="en-GB" sz="2400" dirty="0"/>
              <a:t>The Combahee River Collective, </a:t>
            </a:r>
            <a:r>
              <a:rPr lang="en-GB" sz="2400" i="1" dirty="0"/>
              <a:t>The Combahee River Collective Statement: Black Feminist Organizing in the Seventies and Eighties</a:t>
            </a:r>
            <a:r>
              <a:rPr lang="en-GB" sz="2400" dirty="0"/>
              <a:t> (Albany, NY: Kitchen Table: Women of </a:t>
            </a:r>
            <a:r>
              <a:rPr lang="en-GB" sz="2400" dirty="0" err="1"/>
              <a:t>Color</a:t>
            </a:r>
            <a:r>
              <a:rPr lang="en-GB" sz="2400" dirty="0"/>
              <a:t> Press, 1986).</a:t>
            </a:r>
          </a:p>
          <a:p>
            <a:r>
              <a:rPr lang="en-GB" sz="2400" dirty="0"/>
              <a:t>Kimberle Crenshaw, “Demarginalizing the Intersection of Race and Sex: A Black Feminist Critique of Antidiscrimination Doctrine, Feminist Theory, and Antiracism,” </a:t>
            </a:r>
            <a:r>
              <a:rPr lang="en-GB" sz="2400" i="1" dirty="0"/>
              <a:t>University of Chicago Legal Forum</a:t>
            </a:r>
            <a:r>
              <a:rPr lang="en-GB" sz="2400" dirty="0"/>
              <a:t> 140 (1989), 139-167.</a:t>
            </a:r>
          </a:p>
          <a:p>
            <a:r>
              <a:rPr lang="en-GB" sz="2400" dirty="0"/>
              <a:t>Mike Davis, </a:t>
            </a:r>
            <a:r>
              <a:rPr lang="en-GB" sz="2400" i="1" dirty="0"/>
              <a:t>Late Victorian Holocausts: El Nino Famines and the Making of the Third World </a:t>
            </a:r>
            <a:r>
              <a:rPr lang="en-GB" sz="2400" dirty="0"/>
              <a:t>(Verso, 2001).</a:t>
            </a:r>
          </a:p>
        </p:txBody>
      </p:sp>
    </p:spTree>
    <p:extLst>
      <p:ext uri="{BB962C8B-B14F-4D97-AF65-F5344CB8AC3E}">
        <p14:creationId xmlns:p14="http://schemas.microsoft.com/office/powerpoint/2010/main" val="10539028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E150E2-EF5D-3AE9-4C3D-F9800E56459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1AF8FF-CEC4-ED14-84AA-32BB15B2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8E5130-C5F5-3A71-C114-1044335E3F77}"/>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282F03A8-1160-D9D9-7984-B5022338F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B50CEB-A184-6F50-B4BC-2BECDF3B912E}"/>
              </a:ext>
            </a:extLst>
          </p:cNvPr>
          <p:cNvSpPr>
            <a:spLocks noGrp="1"/>
          </p:cNvSpPr>
          <p:nvPr>
            <p:ph idx="1"/>
          </p:nvPr>
        </p:nvSpPr>
        <p:spPr>
          <a:xfrm>
            <a:off x="838200" y="1929384"/>
            <a:ext cx="10515600" cy="4251960"/>
          </a:xfrm>
        </p:spPr>
        <p:txBody>
          <a:bodyPr>
            <a:normAutofit fontScale="92500"/>
          </a:bodyPr>
          <a:lstStyle/>
          <a:p>
            <a:r>
              <a:rPr lang="en-GB" sz="2400" dirty="0"/>
              <a:t>Richard Delgado, ‘The Imperial Scholar: Reflections on a Review of Civil Rights Literature’, </a:t>
            </a:r>
            <a:r>
              <a:rPr lang="en-GB" sz="2400" i="1" dirty="0"/>
              <a:t>University of Pennsylvania Law Review </a:t>
            </a:r>
            <a:r>
              <a:rPr lang="en-GB" sz="2400" dirty="0"/>
              <a:t>132:3 (1984), 561-578.</a:t>
            </a:r>
          </a:p>
          <a:p>
            <a:r>
              <a:rPr lang="en-GB" sz="2400" dirty="0"/>
              <a:t>Karen Dubinsky, </a:t>
            </a:r>
            <a:r>
              <a:rPr lang="en-GB" sz="2400" i="1" dirty="0"/>
              <a:t>Babies Without Borders: Adoption and Migration Across the Americas</a:t>
            </a:r>
            <a:r>
              <a:rPr lang="en-GB" sz="2400" dirty="0"/>
              <a:t> (New York: New York University Press, 2010)</a:t>
            </a:r>
          </a:p>
          <a:p>
            <a:r>
              <a:rPr lang="en-GB" sz="2400" dirty="0"/>
              <a:t>Elizabeth Deeds </a:t>
            </a:r>
            <a:r>
              <a:rPr lang="en-GB" sz="2400" dirty="0" err="1"/>
              <a:t>Ermarth</a:t>
            </a:r>
            <a:r>
              <a:rPr lang="en-GB" sz="2400" dirty="0"/>
              <a:t>, </a:t>
            </a:r>
            <a:r>
              <a:rPr lang="en-GB" sz="2400" i="1" dirty="0"/>
              <a:t>History in the Discursive Condition: Reconsidering the Tools of Thought</a:t>
            </a:r>
            <a:r>
              <a:rPr lang="en-GB" sz="2400" dirty="0"/>
              <a:t> (Routledge, 2011).</a:t>
            </a:r>
          </a:p>
          <a:p>
            <a:r>
              <a:rPr lang="en-GB" sz="2400" dirty="0"/>
              <a:t>William Gallois, ‘Ethics and Historical Research’ in Simon Gunn and Lucy Faire (ed.), </a:t>
            </a:r>
            <a:r>
              <a:rPr lang="en-GB" sz="2400" i="1" dirty="0"/>
              <a:t>Research Methods for History </a:t>
            </a:r>
            <a:r>
              <a:rPr lang="en-GB" sz="2400" dirty="0"/>
              <a:t>(Edinburgh University Press, 2012), pp.203-219.</a:t>
            </a:r>
          </a:p>
          <a:p>
            <a:r>
              <a:rPr lang="en-GB" sz="2400" dirty="0"/>
              <a:t>Donna Haraway, ‘Situated Knowledges: The Science Question in Feminism and the Privilege of Partial Perspective’, </a:t>
            </a:r>
            <a:r>
              <a:rPr lang="en-GB" sz="2400" i="1" dirty="0"/>
              <a:t>Feminist Studies </a:t>
            </a:r>
            <a:r>
              <a:rPr lang="en-GB" sz="2400" dirty="0"/>
              <a:t>14:3 (1988), 575-599.</a:t>
            </a:r>
          </a:p>
        </p:txBody>
      </p:sp>
    </p:spTree>
    <p:extLst>
      <p:ext uri="{BB962C8B-B14F-4D97-AF65-F5344CB8AC3E}">
        <p14:creationId xmlns:p14="http://schemas.microsoft.com/office/powerpoint/2010/main" val="11321343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053A5F-8011-EAA2-A06B-7E610EF367A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B966CB-4D5F-0DCC-EFEB-86EAE3841AD5}"/>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02D39D-750A-CDB2-802F-629C372BC7BD}"/>
              </a:ext>
            </a:extLst>
          </p:cNvPr>
          <p:cNvSpPr>
            <a:spLocks noGrp="1"/>
          </p:cNvSpPr>
          <p:nvPr>
            <p:ph idx="1"/>
          </p:nvPr>
        </p:nvSpPr>
        <p:spPr>
          <a:xfrm>
            <a:off x="838200" y="1929384"/>
            <a:ext cx="10515600" cy="4251960"/>
          </a:xfrm>
        </p:spPr>
        <p:txBody>
          <a:bodyPr>
            <a:normAutofit fontScale="92500" lnSpcReduction="10000"/>
          </a:bodyPr>
          <a:lstStyle/>
          <a:p>
            <a:r>
              <a:rPr lang="en-GB" sz="3200" dirty="0"/>
              <a:t>Sandra Harding, ed., </a:t>
            </a:r>
            <a:r>
              <a:rPr lang="en-GB" sz="3200" i="1" dirty="0"/>
              <a:t>The Feminist Standpoint Theory Reader</a:t>
            </a:r>
            <a:r>
              <a:rPr lang="en-GB" sz="3200" dirty="0"/>
              <a:t> (New York, NY : Routledge, 2004)</a:t>
            </a:r>
          </a:p>
          <a:p>
            <a:r>
              <a:rPr lang="en-GB" sz="3200" dirty="0"/>
              <a:t>S. Shahwar Hasnain, Sumaila Aziz, Mariam Riasat, and Kulsoom Hanif, ‘Ethics and its Vitality in Historical Research’, </a:t>
            </a:r>
            <a:r>
              <a:rPr lang="en-GB" sz="3200" i="1" dirty="0"/>
              <a:t>Remittances Review </a:t>
            </a:r>
            <a:r>
              <a:rPr lang="en-GB" sz="3200" dirty="0"/>
              <a:t>9:3 (2024), 313-330.</a:t>
            </a:r>
          </a:p>
          <a:p>
            <a:r>
              <a:rPr lang="en-GB" sz="3200" dirty="0"/>
              <a:t>Keith Jenkins, </a:t>
            </a:r>
            <a:r>
              <a:rPr lang="en-GB" sz="3200" i="1" dirty="0"/>
              <a:t>Why History? Ethics and Postmodernity </a:t>
            </a:r>
            <a:r>
              <a:rPr lang="en-GB" sz="3200" dirty="0"/>
              <a:t>(London: Routledge, 1999).</a:t>
            </a:r>
          </a:p>
          <a:p>
            <a:r>
              <a:rPr lang="en-GB" sz="3200" dirty="0"/>
              <a:t>Margaret Kovach,  </a:t>
            </a:r>
            <a:r>
              <a:rPr lang="en-GB" sz="3200" i="1" dirty="0"/>
              <a:t>Indigenous Methodologies: Characteristics, Conversations, and Contexts </a:t>
            </a:r>
            <a:r>
              <a:rPr lang="en-GB" sz="3200" dirty="0"/>
              <a:t>(Toronto: University of Toronto Press, 2010).</a:t>
            </a:r>
          </a:p>
        </p:txBody>
      </p:sp>
    </p:spTree>
    <p:extLst>
      <p:ext uri="{BB962C8B-B14F-4D97-AF65-F5344CB8AC3E}">
        <p14:creationId xmlns:p14="http://schemas.microsoft.com/office/powerpoint/2010/main" val="6791635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194487-EEE9-B82E-E14E-3DDF287DCA1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7326FE-CD77-778E-72FD-E91B4E5BC68E}"/>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9D4CD5-5467-7E21-1B00-2D62BC6F39C9}"/>
              </a:ext>
            </a:extLst>
          </p:cNvPr>
          <p:cNvSpPr>
            <a:spLocks noGrp="1"/>
          </p:cNvSpPr>
          <p:nvPr>
            <p:ph idx="1"/>
          </p:nvPr>
        </p:nvSpPr>
        <p:spPr>
          <a:xfrm>
            <a:off x="838200" y="1929384"/>
            <a:ext cx="10515600" cy="4251960"/>
          </a:xfrm>
        </p:spPr>
        <p:txBody>
          <a:bodyPr>
            <a:normAutofit fontScale="92500" lnSpcReduction="20000"/>
          </a:bodyPr>
          <a:lstStyle/>
          <a:p>
            <a:r>
              <a:rPr lang="en-GB" dirty="0"/>
              <a:t>Frances A. Maher and Mary Kay Tetreault, “Frames of Positionality: Constructing Meaningful Dialogue about Gender and Race,” </a:t>
            </a:r>
            <a:r>
              <a:rPr lang="en-GB" i="1" dirty="0"/>
              <a:t>Anthropological Quarterly</a:t>
            </a:r>
            <a:r>
              <a:rPr lang="en-GB" dirty="0"/>
              <a:t> 66:2 (1993).</a:t>
            </a:r>
          </a:p>
          <a:p>
            <a:r>
              <a:rPr lang="en-GB" dirty="0"/>
              <a:t>Carrie Mott and Daniel Cockayne, ‘Citation Matters: Mobilizing the Politics of Citation Toward a Practice of “Conscientious Engagement”’, </a:t>
            </a:r>
            <a:r>
              <a:rPr lang="en-GB" i="1" dirty="0"/>
              <a:t>Gender, Place and Culture </a:t>
            </a:r>
            <a:r>
              <a:rPr lang="en-GB" dirty="0"/>
              <a:t>24:7 (2017), 954-973.</a:t>
            </a:r>
          </a:p>
          <a:p>
            <a:r>
              <a:rPr lang="en-GB" dirty="0"/>
              <a:t>Victor Ray, ‘The Racial Politics of Citation’, </a:t>
            </a:r>
            <a:r>
              <a:rPr lang="en-GB" i="1" dirty="0"/>
              <a:t>Inside Higher Ed </a:t>
            </a:r>
            <a:r>
              <a:rPr lang="en-GB" dirty="0"/>
              <a:t>(26 April 2018), </a:t>
            </a:r>
            <a:r>
              <a:rPr lang="en-GB" dirty="0">
                <a:hlinkClick r:id="rId3"/>
              </a:rPr>
              <a:t>The racial exclusions in scholarly citations (opinion)</a:t>
            </a:r>
            <a:endParaRPr lang="en-GB" dirty="0"/>
          </a:p>
          <a:p>
            <a:r>
              <a:rPr lang="en-GB" dirty="0"/>
              <a:t>Zachary M. Schrag, </a:t>
            </a:r>
            <a:r>
              <a:rPr lang="en-GB" i="1" dirty="0"/>
              <a:t>The Princeton Guide to Historical Research </a:t>
            </a:r>
            <a:r>
              <a:rPr lang="en-GB" dirty="0"/>
              <a:t>(Princeton, NJ: Princeton University Press, 2021).</a:t>
            </a:r>
          </a:p>
          <a:p>
            <a:r>
              <a:rPr lang="en-GB" dirty="0"/>
              <a:t>Robert Young, </a:t>
            </a:r>
            <a:r>
              <a:rPr lang="en-GB" i="1" dirty="0"/>
              <a:t>White Mythologies: Writing History and the West </a:t>
            </a:r>
            <a:r>
              <a:rPr lang="en-GB" dirty="0"/>
              <a:t>(London: Routledge, 1990).</a:t>
            </a:r>
          </a:p>
        </p:txBody>
      </p:sp>
    </p:spTree>
    <p:extLst>
      <p:ext uri="{BB962C8B-B14F-4D97-AF65-F5344CB8AC3E}">
        <p14:creationId xmlns:p14="http://schemas.microsoft.com/office/powerpoint/2010/main" val="34117343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6E45CC-BDE6-4506-3CCB-A1C755AF7622}"/>
              </a:ext>
            </a:extLst>
          </p:cNvPr>
          <p:cNvSpPr>
            <a:spLocks noGrp="1"/>
          </p:cNvSpPr>
          <p:nvPr>
            <p:ph type="title"/>
          </p:nvPr>
        </p:nvSpPr>
        <p:spPr>
          <a:xfrm>
            <a:off x="838200" y="365125"/>
            <a:ext cx="10515600" cy="1325563"/>
          </a:xfrm>
        </p:spPr>
        <p:txBody>
          <a:bodyPr>
            <a:normAutofit/>
          </a:bodyPr>
          <a:lstStyle/>
          <a:p>
            <a:r>
              <a:rPr lang="en-GB" sz="5000" dirty="0"/>
              <a:t>Next week’s class: Navigating Archives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1FC9AA-5AF6-75BD-BBCF-34A54F12B362}"/>
              </a:ext>
            </a:extLst>
          </p:cNvPr>
          <p:cNvSpPr>
            <a:spLocks noGrp="1"/>
          </p:cNvSpPr>
          <p:nvPr>
            <p:ph idx="1"/>
          </p:nvPr>
        </p:nvSpPr>
        <p:spPr>
          <a:xfrm>
            <a:off x="838200" y="1929384"/>
            <a:ext cx="10515600" cy="4251960"/>
          </a:xfrm>
        </p:spPr>
        <p:txBody>
          <a:bodyPr>
            <a:normAutofit/>
          </a:bodyPr>
          <a:lstStyle/>
          <a:p>
            <a:r>
              <a:rPr lang="en-GB" sz="2200" dirty="0"/>
              <a:t>Browse through the ‘essential materials’ booklets</a:t>
            </a:r>
          </a:p>
          <a:p>
            <a:r>
              <a:rPr lang="en-GB" sz="2200" dirty="0"/>
              <a:t>Formative assessment on the Navigating Archives assessment tile:</a:t>
            </a:r>
          </a:p>
          <a:p>
            <a:pPr lvl="1"/>
            <a:r>
              <a:rPr lang="en-GB" sz="2000" dirty="0"/>
              <a:t>Have a go at doing preparation work for your first assessment. Think about who/what you would like to write about in your archival exercise. Compile a list of three to five archival sources relating to your chosen topic. Practise the correct referencing style for your chosen sources, and provide a brief commentary about their content and utility.  </a:t>
            </a:r>
            <a:endParaRPr lang="en-GB" sz="1800" dirty="0"/>
          </a:p>
          <a:p>
            <a:r>
              <a:rPr lang="en-GB" sz="2200" dirty="0"/>
              <a:t>If you have time: choose one or two of the ‘further reading’ materials on critical approaches to archives.</a:t>
            </a:r>
          </a:p>
        </p:txBody>
      </p:sp>
    </p:spTree>
    <p:extLst>
      <p:ext uri="{BB962C8B-B14F-4D97-AF65-F5344CB8AC3E}">
        <p14:creationId xmlns:p14="http://schemas.microsoft.com/office/powerpoint/2010/main" val="13077893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2360</Words>
  <Application>Microsoft Office PowerPoint</Application>
  <PresentationFormat>Widescreen</PresentationFormat>
  <Paragraphs>134</Paragraphs>
  <Slides>32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Aptos</vt:lpstr>
      <vt:lpstr>Aptos Display</vt:lpstr>
      <vt:lpstr>Arial</vt:lpstr>
      <vt:lpstr>Office Theme</vt:lpstr>
      <vt:lpstr>HPHI7016 Past Peoples, Present Societies: Research Methods and Skills</vt:lpstr>
      <vt:lpstr>Last session: Review</vt:lpstr>
      <vt:lpstr>Formative exercise</vt:lpstr>
      <vt:lpstr>Today’s focus: Ethics for Historians</vt:lpstr>
      <vt:lpstr>What do you understand by ‘ethical research’?</vt:lpstr>
      <vt:lpstr>PowerPoint Presentation</vt:lpstr>
      <vt:lpstr>Ethics in History</vt:lpstr>
      <vt:lpstr>What do you think are historians’ ethical obligations?</vt:lpstr>
      <vt:lpstr>Royal Historical Society, ‘Statement on Ethics’ (2020)</vt:lpstr>
      <vt:lpstr>Royal Historical Society, ‘Statement on Ethics’ (2020)</vt:lpstr>
      <vt:lpstr>Royal Historical Society, ‘Statement on Ethics’ (2020)</vt:lpstr>
      <vt:lpstr>American Historical Association, ‘Statement on Standards of Professional Conduct’ (2023)</vt:lpstr>
      <vt:lpstr>Research ethics</vt:lpstr>
      <vt:lpstr>Developing an awareness of our own biases…</vt:lpstr>
      <vt:lpstr>Positionality</vt:lpstr>
      <vt:lpstr>Positionality</vt:lpstr>
      <vt:lpstr>Positionality</vt:lpstr>
      <vt:lpstr>Positionality</vt:lpstr>
      <vt:lpstr>Positionality in History</vt:lpstr>
      <vt:lpstr>Ethical citation</vt:lpstr>
      <vt:lpstr>Ethical citation</vt:lpstr>
      <vt:lpstr>Ethical citation</vt:lpstr>
      <vt:lpstr>Decolonialism and history</vt:lpstr>
      <vt:lpstr>Where now?</vt:lpstr>
      <vt:lpstr>Where now?</vt:lpstr>
      <vt:lpstr>Ethics process for MA Students</vt:lpstr>
      <vt:lpstr>References</vt:lpstr>
      <vt:lpstr>References</vt:lpstr>
      <vt:lpstr>References</vt:lpstr>
      <vt:lpstr>References</vt:lpstr>
      <vt:lpstr>References</vt:lpstr>
      <vt:lpstr>Next week’s class: Navigating Archives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3</cp:revision>
  <dcterms:created xsi:type="dcterms:W3CDTF">2025-10-05T10:49:10Z</dcterms:created>
  <dcterms:modified xsi:type="dcterms:W3CDTF">2025-10-18T08:28:58Z</dcterms:modified>
</cp:coreProperties>
</file>