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0" r:id="rId7"/>
    <p:sldId id="269" r:id="rId8"/>
    <p:sldId id="268"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632" autoAdjust="0"/>
    <p:restoredTop sz="94720"/>
  </p:normalViewPr>
  <p:slideViewPr>
    <p:cSldViewPr snapToGrid="0">
      <p:cViewPr varScale="1">
        <p:scale>
          <a:sx n="67" d="100"/>
          <a:sy n="6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Peacock-Everett (2400803)" userId="827efe9f-2c85-4e31-9daa-30ca3ed55238" providerId="ADAL" clId="{D2DB8C17-8CF2-4091-9B0B-A61D90AB94C4}"/>
    <pc:docChg chg="undo redo custSel delSld modSld">
      <pc:chgData name="Amelia Peacock-Everett (2400803)" userId="827efe9f-2c85-4e31-9daa-30ca3ed55238" providerId="ADAL" clId="{D2DB8C17-8CF2-4091-9B0B-A61D90AB94C4}" dt="2025-01-05T19:28:12.702" v="4305" actId="47"/>
      <pc:docMkLst>
        <pc:docMk/>
      </pc:docMkLst>
      <pc:sldChg chg="del">
        <pc:chgData name="Amelia Peacock-Everett (2400803)" userId="827efe9f-2c85-4e31-9daa-30ca3ed55238" providerId="ADAL" clId="{D2DB8C17-8CF2-4091-9B0B-A61D90AB94C4}" dt="2025-01-05T18:43:42.124" v="1925" actId="47"/>
        <pc:sldMkLst>
          <pc:docMk/>
          <pc:sldMk cId="2137980883" sldId="261"/>
        </pc:sldMkLst>
      </pc:sldChg>
      <pc:sldChg chg="modSp mod">
        <pc:chgData name="Amelia Peacock-Everett (2400803)" userId="827efe9f-2c85-4e31-9daa-30ca3ed55238" providerId="ADAL" clId="{D2DB8C17-8CF2-4091-9B0B-A61D90AB94C4}" dt="2025-01-05T17:52:25.886" v="56" actId="2711"/>
        <pc:sldMkLst>
          <pc:docMk/>
          <pc:sldMk cId="1508888008" sldId="265"/>
        </pc:sldMkLst>
        <pc:spChg chg="mod">
          <ac:chgData name="Amelia Peacock-Everett (2400803)" userId="827efe9f-2c85-4e31-9daa-30ca3ed55238" providerId="ADAL" clId="{D2DB8C17-8CF2-4091-9B0B-A61D90AB94C4}" dt="2025-01-05T17:52:20.658" v="54" actId="2711"/>
          <ac:spMkLst>
            <pc:docMk/>
            <pc:sldMk cId="1508888008" sldId="265"/>
            <ac:spMk id="2" creationId="{504E2CA1-286E-E835-AACD-D00F157709F0}"/>
          </ac:spMkLst>
        </pc:spChg>
        <pc:spChg chg="mod">
          <ac:chgData name="Amelia Peacock-Everett (2400803)" userId="827efe9f-2c85-4e31-9daa-30ca3ed55238" providerId="ADAL" clId="{D2DB8C17-8CF2-4091-9B0B-A61D90AB94C4}" dt="2025-01-05T17:51:05.021" v="45" actId="2711"/>
          <ac:spMkLst>
            <pc:docMk/>
            <pc:sldMk cId="1508888008" sldId="265"/>
            <ac:spMk id="3" creationId="{4B3CE8CB-E39C-4854-08FA-D5D9855B7BB6}"/>
          </ac:spMkLst>
        </pc:spChg>
        <pc:spChg chg="mod">
          <ac:chgData name="Amelia Peacock-Everett (2400803)" userId="827efe9f-2c85-4e31-9daa-30ca3ed55238" providerId="ADAL" clId="{D2DB8C17-8CF2-4091-9B0B-A61D90AB94C4}" dt="2025-01-05T17:52:25.886" v="56" actId="2711"/>
          <ac:spMkLst>
            <pc:docMk/>
            <pc:sldMk cId="1508888008" sldId="265"/>
            <ac:spMk id="6" creationId="{31C3A22D-61FB-F463-3746-C2F574DFA485}"/>
          </ac:spMkLst>
        </pc:spChg>
      </pc:sldChg>
      <pc:sldChg chg="modSp mod">
        <pc:chgData name="Amelia Peacock-Everett (2400803)" userId="827efe9f-2c85-4e31-9daa-30ca3ed55238" providerId="ADAL" clId="{D2DB8C17-8CF2-4091-9B0B-A61D90AB94C4}" dt="2025-01-05T19:27:50.998" v="4304" actId="20577"/>
        <pc:sldMkLst>
          <pc:docMk/>
          <pc:sldMk cId="3873552326" sldId="266"/>
        </pc:sldMkLst>
        <pc:spChg chg="mod">
          <ac:chgData name="Amelia Peacock-Everett (2400803)" userId="827efe9f-2c85-4e31-9daa-30ca3ed55238" providerId="ADAL" clId="{D2DB8C17-8CF2-4091-9B0B-A61D90AB94C4}" dt="2025-01-05T19:27:50.998" v="4304" actId="20577"/>
          <ac:spMkLst>
            <pc:docMk/>
            <pc:sldMk cId="3873552326" sldId="266"/>
            <ac:spMk id="3" creationId="{4B3CE8CB-E39C-4854-08FA-D5D9855B7BB6}"/>
          </ac:spMkLst>
        </pc:spChg>
      </pc:sldChg>
      <pc:sldChg chg="del">
        <pc:chgData name="Amelia Peacock-Everett (2400803)" userId="827efe9f-2c85-4e31-9daa-30ca3ed55238" providerId="ADAL" clId="{D2DB8C17-8CF2-4091-9B0B-A61D90AB94C4}" dt="2025-01-05T19:28:12.702" v="4305" actId="47"/>
        <pc:sldMkLst>
          <pc:docMk/>
          <pc:sldMk cId="2025222914" sldId="267"/>
        </pc:sldMkLst>
      </pc:sldChg>
      <pc:sldChg chg="modSp mod">
        <pc:chgData name="Amelia Peacock-Everett (2400803)" userId="827efe9f-2c85-4e31-9daa-30ca3ed55238" providerId="ADAL" clId="{D2DB8C17-8CF2-4091-9B0B-A61D90AB94C4}" dt="2025-01-05T18:43:23.559" v="1924" actId="20577"/>
        <pc:sldMkLst>
          <pc:docMk/>
          <pc:sldMk cId="102398982" sldId="268"/>
        </pc:sldMkLst>
        <pc:spChg chg="mod">
          <ac:chgData name="Amelia Peacock-Everett (2400803)" userId="827efe9f-2c85-4e31-9daa-30ca3ed55238" providerId="ADAL" clId="{D2DB8C17-8CF2-4091-9B0B-A61D90AB94C4}" dt="2025-01-05T18:43:23.559" v="1924" actId="20577"/>
          <ac:spMkLst>
            <pc:docMk/>
            <pc:sldMk cId="102398982" sldId="268"/>
            <ac:spMk id="3" creationId="{4B3CE8CB-E39C-4854-08FA-D5D9855B7BB6}"/>
          </ac:spMkLst>
        </pc:spChg>
      </pc:sldChg>
      <pc:sldChg chg="modSp mod">
        <pc:chgData name="Amelia Peacock-Everett (2400803)" userId="827efe9f-2c85-4e31-9daa-30ca3ed55238" providerId="ADAL" clId="{D2DB8C17-8CF2-4091-9B0B-A61D90AB94C4}" dt="2025-01-05T17:52:40.877" v="57" actId="2711"/>
        <pc:sldMkLst>
          <pc:docMk/>
          <pc:sldMk cId="1167476148" sldId="269"/>
        </pc:sldMkLst>
        <pc:spChg chg="mod">
          <ac:chgData name="Amelia Peacock-Everett (2400803)" userId="827efe9f-2c85-4e31-9daa-30ca3ed55238" providerId="ADAL" clId="{D2DB8C17-8CF2-4091-9B0B-A61D90AB94C4}" dt="2025-01-05T17:52:40.877" v="57" actId="2711"/>
          <ac:spMkLst>
            <pc:docMk/>
            <pc:sldMk cId="1167476148" sldId="269"/>
            <ac:spMk id="3" creationId="{4B3CE8CB-E39C-4854-08FA-D5D9855B7BB6}"/>
          </ac:spMkLst>
        </pc:spChg>
      </pc:sldChg>
      <pc:sldChg chg="modSp mod">
        <pc:chgData name="Amelia Peacock-Everett (2400803)" userId="827efe9f-2c85-4e31-9daa-30ca3ed55238" providerId="ADAL" clId="{D2DB8C17-8CF2-4091-9B0B-A61D90AB94C4}" dt="2025-01-05T17:52:19.929" v="53" actId="2711"/>
        <pc:sldMkLst>
          <pc:docMk/>
          <pc:sldMk cId="1334806215" sldId="270"/>
        </pc:sldMkLst>
        <pc:spChg chg="mod">
          <ac:chgData name="Amelia Peacock-Everett (2400803)" userId="827efe9f-2c85-4e31-9daa-30ca3ed55238" providerId="ADAL" clId="{D2DB8C17-8CF2-4091-9B0B-A61D90AB94C4}" dt="2025-01-05T17:52:19.929" v="53" actId="2711"/>
          <ac:spMkLst>
            <pc:docMk/>
            <pc:sldMk cId="1334806215" sldId="270"/>
            <ac:spMk id="2" creationId="{504E2CA1-286E-E835-AACD-D00F157709F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05/01/2025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1854.photography/2024/09/marketa-luskacova-children-bluecoat-pres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lensculture.com/articles/adra-pallon-lumes-rural-depopulation-cultural-extinction-in-galic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4HRS IN PHOTO — ERIK KESSELS">
            <a:extLst>
              <a:ext uri="{FF2B5EF4-FFF2-40B4-BE49-F238E27FC236}">
                <a16:creationId xmlns:a16="http://schemas.microsoft.com/office/drawing/2014/main" id="{954AF100-7AAC-B489-50C6-26ED981CA9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44" b="5944"/>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08993" y="541044"/>
            <a:ext cx="10168161" cy="1371839"/>
          </a:xfrm>
          <a:solidFill>
            <a:srgbClr val="FFD5E4"/>
          </a:solidFill>
        </p:spPr>
        <p:txBody>
          <a:bodyPr lIns="72000" tIns="144000" rIns="72000" bIns="72000" anchor="ctr">
            <a:normAutofit fontScale="90000"/>
          </a:bodyPr>
          <a:lstStyle/>
          <a:p>
            <a:r>
              <a:rPr lang="en-GB" dirty="0">
                <a:latin typeface="Futura" pitchFamily="50" charset="0"/>
              </a:rPr>
              <a:t>IMAGE ANALYSIS 1 - CONTENT</a:t>
            </a:r>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Visual Studies 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1" y="1144213"/>
            <a:ext cx="5501640" cy="5457945"/>
          </a:xfrm>
          <a:ln>
            <a:solidFill>
              <a:schemeClr val="tx1"/>
            </a:solidFill>
          </a:ln>
        </p:spPr>
        <p:txBody>
          <a:bodyPr>
            <a:normAutofit fontScale="92500"/>
          </a:bodyPr>
          <a:lstStyle/>
          <a:p>
            <a:pPr marL="0" indent="0" algn="just">
              <a:buNone/>
            </a:pPr>
            <a:r>
              <a:rPr lang="en-GB" sz="1300" dirty="0">
                <a:latin typeface="Pt sans" panose="020B0503020203020204" pitchFamily="34" charset="0"/>
              </a:rPr>
              <a:t>Visual studies refers to how you would explore and experiment with art styles, ideas, concepts, media or technologies. It is about how we perceive the things in front of us, what it is that the photographer is trying to say, and you question whether there is more to images than meets the eye.  </a:t>
            </a:r>
          </a:p>
          <a:p>
            <a:pPr marL="0" indent="0" algn="just">
              <a:buNone/>
            </a:pPr>
            <a:r>
              <a:rPr lang="en-GB" sz="1300" dirty="0">
                <a:latin typeface="Pt sans" panose="020B0503020203020204" pitchFamily="34" charset="0"/>
              </a:rPr>
              <a:t>The image on the right was taken by American photographer Mary Ellen Mark, who in 1987 was assigned by the director of photography at  Life magazine to find  and take a photo of a homeless family. The Damm family were thrown out of their shelter and forced to live in their car once again, along with their dog, Runtley. Mary Ellen Mark spent 10 days following this family around. Linda and Dean (the parents) allowed for the photos to be taken of every moment of the family’s lives. Mary Ellen Mark wanted a photo of the family in the car but was unable to do so from inside the car for  a couple of reasons, On the last day of photographing, she asked them to stop their car near a railroad track, which is the picture we see now. According to Mary Ellen Mark, “</a:t>
            </a:r>
            <a:r>
              <a:rPr lang="en-US" sz="1300" b="0" i="0" u="none" strike="noStrike" dirty="0">
                <a:solidFill>
                  <a:srgbClr val="000000"/>
                </a:solidFill>
                <a:effectLst/>
                <a:latin typeface="Pt sans" panose="020B0503020203020204" pitchFamily="34" charset="0"/>
              </a:rPr>
              <a:t>I took several frames, but when Crissy spontaneously reached up and gently touched Jesse’s face, I knew that was the photograph. I took several frames, but when Crissy spontaneously reached up and gently touched Jesse’s face, I knew that was the photograph.” This passage highlights that photography is about capturing genuine moments and emotions. Mary Ellen Mark's experience with the Damm family shows the value of patience and building trust to create authentic images. It emphasizes that photography goes beyond technical skills; it's about storytelling and connecting with subjects to convey powerful narratives.</a:t>
            </a:r>
            <a:endParaRPr lang="en-GB" sz="1300" b="0" i="0" u="none" strike="noStrike" dirty="0">
              <a:solidFill>
                <a:srgbClr val="000000"/>
              </a:solidFill>
              <a:effectLst/>
              <a:latin typeface="Pt sans" panose="020B0503020203020204" pitchFamily="34" charset="0"/>
            </a:endParaRPr>
          </a:p>
          <a:p>
            <a:pPr marL="0" indent="0" algn="just">
              <a:buNone/>
            </a:pPr>
            <a:r>
              <a:rPr lang="en-GB" sz="1300" dirty="0">
                <a:latin typeface="Pt sans" panose="020B0503020203020204" pitchFamily="34" charset="0"/>
              </a:rPr>
              <a:t>This course will be the beginning of my photography journey and so I am looking forward to learning  the thought process of photographers and how photos are composed and the different styles of photography which suit me best. I hope to improve on my analysis of photos as by doing this, I would  improving my understanding of composition, lighting, and framing. Moreover, it would encourage my critical thinking about the intent and emotions behind images, leading to more intentional choices in my own work and help to refine my editing skills by showing how different styles affect mood and message. </a:t>
            </a:r>
          </a:p>
        </p:txBody>
      </p:sp>
      <p:sp>
        <p:nvSpPr>
          <p:cNvPr id="6" name="TextBox 5">
            <a:extLst>
              <a:ext uri="{FF2B5EF4-FFF2-40B4-BE49-F238E27FC236}">
                <a16:creationId xmlns:a16="http://schemas.microsoft.com/office/drawing/2014/main" id="{31C3A22D-61FB-F463-3746-C2F574DFA485}"/>
              </a:ext>
            </a:extLst>
          </p:cNvPr>
          <p:cNvSpPr txBox="1"/>
          <p:nvPr/>
        </p:nvSpPr>
        <p:spPr>
          <a:xfrm>
            <a:off x="6388610" y="5592726"/>
            <a:ext cx="4428742" cy="646331"/>
          </a:xfrm>
          <a:prstGeom prst="rect">
            <a:avLst/>
          </a:prstGeom>
          <a:noFill/>
        </p:spPr>
        <p:txBody>
          <a:bodyPr wrap="square" rtlCol="0">
            <a:spAutoFit/>
          </a:bodyPr>
          <a:lstStyle/>
          <a:p>
            <a:r>
              <a:rPr lang="en-US" i="1" dirty="0">
                <a:latin typeface="Pt sans" panose="020B0503020203020204" pitchFamily="34" charset="0"/>
              </a:rPr>
              <a:t>The Damm Family in Their Car, </a:t>
            </a:r>
            <a:r>
              <a:rPr lang="en-US" dirty="0">
                <a:latin typeface="Pt sans" panose="020B0503020203020204" pitchFamily="34" charset="0"/>
              </a:rPr>
              <a:t>1987. Mary Ellen Mark.</a:t>
            </a:r>
          </a:p>
        </p:txBody>
      </p:sp>
      <p:pic>
        <p:nvPicPr>
          <p:cNvPr id="2052" name="Picture 4" descr="Mary Ellen Mark | 40 Artworks and ...">
            <a:extLst>
              <a:ext uri="{FF2B5EF4-FFF2-40B4-BE49-F238E27FC236}">
                <a16:creationId xmlns:a16="http://schemas.microsoft.com/office/drawing/2014/main" id="{5BB15CF8-8B6A-E384-E29C-0799480A9C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8610" y="1144213"/>
            <a:ext cx="4428742" cy="4448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Garden of Earthly Delights</a:t>
            </a:r>
            <a:r>
              <a:rPr lang="en-GB" sz="4000" dirty="0">
                <a:latin typeface="Futura" pitchFamily="50" charset="0"/>
              </a:rPr>
              <a:t>. Hieronymus Bosch. 1490 – 1510.</a:t>
            </a:r>
          </a:p>
        </p:txBody>
      </p:sp>
      <p:pic>
        <p:nvPicPr>
          <p:cNvPr id="1028" name="Picture 4" descr="The Garden of Earthly Delights - Wikipedia">
            <a:extLst>
              <a:ext uri="{FF2B5EF4-FFF2-40B4-BE49-F238E27FC236}">
                <a16:creationId xmlns:a16="http://schemas.microsoft.com/office/drawing/2014/main" id="{AA2C932A-2B2D-178D-970E-574A1D75A2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8920" y="1785257"/>
            <a:ext cx="5604919" cy="3178629"/>
          </a:xfrm>
          <a:prstGeom prst="rect">
            <a:avLst/>
          </a:prstGeom>
          <a:noFill/>
          <a:extLst>
            <a:ext uri="{909E8E84-426E-40DD-AFC4-6F175D3DCCD1}">
              <a14:hiddenFill xmlns:a14="http://schemas.microsoft.com/office/drawing/2010/main">
                <a:solidFill>
                  <a:srgbClr val="FFFFFF"/>
                </a:solidFill>
              </a14:hiddenFill>
            </a:ext>
          </a:extLst>
        </p:spPr>
      </p:pic>
      <p:sp>
        <p:nvSpPr>
          <p:cNvPr id="10" name="AutoShape 10" descr="Image preview">
            <a:extLst>
              <a:ext uri="{FF2B5EF4-FFF2-40B4-BE49-F238E27FC236}">
                <a16:creationId xmlns:a16="http://schemas.microsoft.com/office/drawing/2014/main" id="{7E7BDAC4-EC80-2AFB-D873-E7D79A5507C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a:extLst>
              <a:ext uri="{FF2B5EF4-FFF2-40B4-BE49-F238E27FC236}">
                <a16:creationId xmlns:a16="http://schemas.microsoft.com/office/drawing/2014/main" id="{7A91274D-D1A5-6B88-95FE-BBE02B7A6FB2}"/>
              </a:ext>
            </a:extLst>
          </p:cNvPr>
          <p:cNvPicPr>
            <a:picLocks noChangeAspect="1"/>
          </p:cNvPicPr>
          <p:nvPr/>
        </p:nvPicPr>
        <p:blipFill>
          <a:blip r:embed="rId3"/>
          <a:stretch>
            <a:fillRect/>
          </a:stretch>
        </p:blipFill>
        <p:spPr>
          <a:xfrm>
            <a:off x="488161" y="1833151"/>
            <a:ext cx="5044917" cy="3091206"/>
          </a:xfrm>
          <a:prstGeom prst="rect">
            <a:avLst/>
          </a:prstGeom>
        </p:spPr>
      </p:pic>
    </p:spTree>
    <p:extLst>
      <p:ext uri="{BB962C8B-B14F-4D97-AF65-F5344CB8AC3E}">
        <p14:creationId xmlns:p14="http://schemas.microsoft.com/office/powerpoint/2010/main" val="133480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Image Grid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287465" y="1158183"/>
            <a:ext cx="11295888" cy="1325563"/>
          </a:xfrm>
          <a:ln>
            <a:solidFill>
              <a:schemeClr val="tx1"/>
            </a:solidFill>
          </a:ln>
        </p:spPr>
        <p:txBody>
          <a:bodyPr>
            <a:normAutofit/>
          </a:bodyPr>
          <a:lstStyle/>
          <a:p>
            <a:pPr marL="0" indent="0" algn="just">
              <a:buNone/>
            </a:pPr>
            <a:r>
              <a:rPr lang="en-GB" sz="1300" dirty="0">
                <a:latin typeface="Pt sans" panose="020B0503020203020204" pitchFamily="34" charset="0"/>
              </a:rPr>
              <a:t>First off, I would say that my group did well to replicate each of the rows we did. It’s not an amazing drawing however, considering were not artists we can clearly tell what we drew was supposed to be. Both the grid drawing and the image have the two people in what looks like a jewellery store with money on the floor. The difference between the two is that on is a photograph and the other is drawn. When I first saw the image I recognised the two the rappers but I had never seen the picture beforehand. It was a difficult task as there was a lot in the image and drawing people can be difficult if you don’t draw, especially if it’s not people. There were 4 of us in the group and there were 4 rows so to decide we “bagsied” the row we wanted to as some were easier than the other. We had to draw an image, ensuring we captured both the foreground and background to enhance the overall composition. Overall, it didn’t turn out bad. </a:t>
            </a:r>
          </a:p>
          <a:p>
            <a:pPr marL="0" indent="0">
              <a:buNone/>
            </a:pPr>
            <a:endParaRPr lang="en-GB" sz="1300" dirty="0"/>
          </a:p>
        </p:txBody>
      </p:sp>
      <p:pic>
        <p:nvPicPr>
          <p:cNvPr id="8" name="Picture 7">
            <a:extLst>
              <a:ext uri="{FF2B5EF4-FFF2-40B4-BE49-F238E27FC236}">
                <a16:creationId xmlns:a16="http://schemas.microsoft.com/office/drawing/2014/main" id="{3A3A3037-01FF-2EF5-120A-01FDD8B79F72}"/>
              </a:ext>
            </a:extLst>
          </p:cNvPr>
          <p:cNvPicPr>
            <a:picLocks noChangeAspect="1"/>
          </p:cNvPicPr>
          <p:nvPr/>
        </p:nvPicPr>
        <p:blipFill>
          <a:blip r:embed="rId2"/>
          <a:srcRect t="1263"/>
          <a:stretch/>
        </p:blipFill>
        <p:spPr>
          <a:xfrm>
            <a:off x="1774072" y="3223506"/>
            <a:ext cx="2972923" cy="3547872"/>
          </a:xfrm>
          <a:prstGeom prst="rect">
            <a:avLst/>
          </a:prstGeom>
        </p:spPr>
      </p:pic>
      <p:pic>
        <p:nvPicPr>
          <p:cNvPr id="9" name="Picture 8">
            <a:extLst>
              <a:ext uri="{FF2B5EF4-FFF2-40B4-BE49-F238E27FC236}">
                <a16:creationId xmlns:a16="http://schemas.microsoft.com/office/drawing/2014/main" id="{F36C6FED-46E1-DB5E-1430-E97B5D50F29C}"/>
              </a:ext>
            </a:extLst>
          </p:cNvPr>
          <p:cNvPicPr>
            <a:picLocks noChangeAspect="1"/>
          </p:cNvPicPr>
          <p:nvPr/>
        </p:nvPicPr>
        <p:blipFill>
          <a:blip r:embed="rId3"/>
          <a:stretch>
            <a:fillRect/>
          </a:stretch>
        </p:blipFill>
        <p:spPr>
          <a:xfrm>
            <a:off x="6807559" y="3224964"/>
            <a:ext cx="2841679" cy="3546415"/>
          </a:xfrm>
          <a:prstGeom prst="rect">
            <a:avLst/>
          </a:prstGeom>
        </p:spPr>
      </p:pic>
    </p:spTree>
    <p:extLst>
      <p:ext uri="{BB962C8B-B14F-4D97-AF65-F5344CB8AC3E}">
        <p14:creationId xmlns:p14="http://schemas.microsoft.com/office/powerpoint/2010/main" val="1167476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4" y="86621"/>
            <a:ext cx="12009896" cy="1325563"/>
          </a:xfrm>
        </p:spPr>
        <p:txBody>
          <a:bodyPr>
            <a:normAutofit/>
          </a:bodyPr>
          <a:lstStyle/>
          <a:p>
            <a:r>
              <a:rPr lang="en-GB" sz="4000" i="1" dirty="0">
                <a:latin typeface="Futura Medium" panose="020B0602020204020303" pitchFamily="34" charset="-79"/>
                <a:cs typeface="Futura Medium" panose="020B0602020204020303" pitchFamily="34" charset="-79"/>
              </a:rPr>
              <a:t>Children</a:t>
            </a:r>
            <a:r>
              <a:rPr lang="en-GB" sz="4000" dirty="0">
                <a:latin typeface="Futura Medium" panose="020B0602020204020303" pitchFamily="34" charset="-79"/>
                <a:cs typeface="Futura Medium" panose="020B0602020204020303" pitchFamily="34" charset="-79"/>
              </a:rPr>
              <a:t>. </a:t>
            </a:r>
            <a:r>
              <a:rPr lang="en-US" sz="4000" u="none" strike="noStrike" dirty="0">
                <a:solidFill>
                  <a:srgbClr val="222222"/>
                </a:solidFill>
                <a:effectLst/>
                <a:latin typeface="Futura Medium" panose="020B0602020204020303" pitchFamily="34" charset="-79"/>
                <a:cs typeface="Futura Medium" panose="020B0602020204020303" pitchFamily="34" charset="-79"/>
              </a:rPr>
              <a:t>Markéta Luskačová</a:t>
            </a:r>
            <a:r>
              <a:rPr lang="en-US" sz="4000" dirty="0">
                <a:solidFill>
                  <a:srgbClr val="222222"/>
                </a:solidFill>
                <a:latin typeface="Futura Medium" panose="020B0602020204020303" pitchFamily="34" charset="-79"/>
                <a:cs typeface="Futura Medium" panose="020B0602020204020303" pitchFamily="34" charset="-79"/>
              </a:rPr>
              <a:t>. </a:t>
            </a:r>
            <a:r>
              <a:rPr lang="en-GB" sz="4000" dirty="0">
                <a:latin typeface="Futura Medium" panose="020B0602020204020303" pitchFamily="34" charset="-79"/>
                <a:cs typeface="Futura Medium" panose="020B0602020204020303" pitchFamily="34" charset="-79"/>
              </a:rPr>
              <a:t>1960s.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116019"/>
            <a:ext cx="5501640" cy="5457945"/>
          </a:xfrm>
          <a:ln>
            <a:solidFill>
              <a:schemeClr val="tx1"/>
            </a:solidFill>
          </a:ln>
        </p:spPr>
        <p:txBody>
          <a:bodyPr>
            <a:normAutofit/>
          </a:bodyPr>
          <a:lstStyle/>
          <a:p>
            <a:pPr marL="0" indent="0" algn="just">
              <a:buNone/>
            </a:pPr>
            <a:r>
              <a:rPr lang="en-GB" sz="1300" dirty="0">
                <a:latin typeface="Pt sans" panose="020F0502020204030204" pitchFamily="34" charset="0"/>
              </a:rPr>
              <a:t>This photograph is taken from Czech photographer Markéta Luskačová’s book “Children” which features her poignant photography capturing the lives and experiences of children in various settings. In an interview with Dian Smyth, Luskačová was asked about her photography career between Prague and England. Markéta Luskačová started making images around the time of the Soviet invasion of Prague in 1968, eventually leaving her home for England where she shot street markets in London, beaches in Tyneside, life in Ireland and children. </a:t>
            </a:r>
          </a:p>
          <a:p>
            <a:pPr marL="0" indent="0" algn="just">
              <a:buNone/>
            </a:pPr>
            <a:r>
              <a:rPr lang="en-GB" sz="1300" dirty="0">
                <a:latin typeface="Pt sans" panose="020F0502020204030204" pitchFamily="34" charset="0"/>
              </a:rPr>
              <a:t>The image displayed, shows 6 children in a room on a couch in front of a large single-hung window. The couch looks like it was made out of a floral upholstery fabric. The wall on the left has a panelled design. All the children seem to be happy and are enjoying each others company as some have smiles on their faces and one the children is seen to be laughing hysterically. They also, look to be different ages, with 2 of the children stood on the couch looking like toddlers whilst the other 4 look older. The children are not paying any mind to the camera facing them with 5 out 6 of their bodies facing away from the camera. However, even the little boy who’s body is facing towards the camera has his head turned away and is focused on what is happening on the couch. Luskačová has captured a beautiful moment of children being children. </a:t>
            </a:r>
          </a:p>
          <a:p>
            <a:pPr marL="0" indent="0" algn="just">
              <a:buNone/>
            </a:pPr>
            <a:r>
              <a:rPr lang="en-GB" sz="1300" dirty="0">
                <a:latin typeface="Pt sans" panose="020F0502020204030204" pitchFamily="34" charset="0"/>
              </a:rPr>
              <a:t>The image is black and white. </a:t>
            </a:r>
          </a:p>
          <a:p>
            <a:pPr marL="0" indent="0" algn="just">
              <a:buNone/>
            </a:pPr>
            <a:r>
              <a:rPr lang="en-GB" sz="1300" dirty="0">
                <a:latin typeface="Pt sans" panose="020F0502020204030204" pitchFamily="34" charset="0"/>
                <a:hlinkClick r:id="rId2"/>
              </a:rPr>
              <a:t>https://www.1854.photography/2024/09/marketa-luskacova-children-bluecoat-press/</a:t>
            </a:r>
            <a:r>
              <a:rPr lang="en-GB" sz="1300" dirty="0">
                <a:latin typeface="Pt sans" panose="020F0502020204030204" pitchFamily="34" charset="0"/>
              </a:rPr>
              <a:t> </a:t>
            </a:r>
          </a:p>
        </p:txBody>
      </p:sp>
      <p:pic>
        <p:nvPicPr>
          <p:cNvPr id="4098" name="Picture 2">
            <a:extLst>
              <a:ext uri="{FF2B5EF4-FFF2-40B4-BE49-F238E27FC236}">
                <a16:creationId xmlns:a16="http://schemas.microsoft.com/office/drawing/2014/main" id="{59B8A8F4-4F45-E0A3-BD44-22B05FDF99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24791"/>
            <a:ext cx="5611576" cy="3739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398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Medium" panose="020B0602020204020303" pitchFamily="34" charset="-79"/>
                <a:cs typeface="Futura Medium" panose="020B0602020204020303" pitchFamily="34" charset="-79"/>
              </a:rPr>
              <a:t>Lumes</a:t>
            </a:r>
            <a:r>
              <a:rPr lang="en-GB" sz="4000" dirty="0">
                <a:latin typeface="Futura Medium" panose="020B0602020204020303" pitchFamily="34" charset="-79"/>
                <a:cs typeface="Futura Medium" panose="020B0602020204020303" pitchFamily="34" charset="-79"/>
              </a:rPr>
              <a:t>. </a:t>
            </a:r>
            <a:r>
              <a:rPr lang="en-US" sz="4000" b="0" i="1" u="none" strike="noStrike" dirty="0">
                <a:effectLst/>
                <a:latin typeface="Futura Medium" panose="020B0602020204020303" pitchFamily="34" charset="-79"/>
                <a:cs typeface="Futura Medium" panose="020B0602020204020303" pitchFamily="34" charset="-79"/>
              </a:rPr>
              <a:t>Adra Pallón</a:t>
            </a:r>
            <a:r>
              <a:rPr lang="en-GB" sz="4000" dirty="0">
                <a:latin typeface="Futura Medium" panose="020B0602020204020303" pitchFamily="34" charset="-79"/>
                <a:cs typeface="Futura Medium" panose="020B0602020204020303" pitchFamily="34" charset="-79"/>
              </a:rPr>
              <a:t>. 2018 – Ongoing.</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117412"/>
            <a:ext cx="5501640" cy="5457945"/>
          </a:xfrm>
          <a:ln>
            <a:solidFill>
              <a:schemeClr val="tx1"/>
            </a:solidFill>
          </a:ln>
        </p:spPr>
        <p:txBody>
          <a:bodyPr>
            <a:normAutofit/>
          </a:bodyPr>
          <a:lstStyle/>
          <a:p>
            <a:pPr marL="0" indent="0" algn="just">
              <a:buNone/>
            </a:pPr>
            <a:r>
              <a:rPr lang="en-GB" sz="1300" dirty="0">
                <a:latin typeface="Pt sans" panose="020B0503020203020204" pitchFamily="34" charset="0"/>
              </a:rPr>
              <a:t>“Lumes” is a book by Adra Pallón. It is a Galician word meaning fire however, the term reflects duality. This collection of works by Pallón explores themes of light and shadow, reflecting on the interplay between the two. Knowing the project title “Lumes” meaning highlights a focus on illumination, which could pertain to both physical light and metaphorical insights. “Lumes” focuses on the community of Galicia where the number of inhabitants has dwindled through the years as a result of young people deciding to leave. </a:t>
            </a:r>
          </a:p>
          <a:p>
            <a:pPr marL="0" indent="0" algn="just">
              <a:buNone/>
            </a:pPr>
            <a:r>
              <a:rPr lang="en-GB" sz="1300" dirty="0">
                <a:latin typeface="Pt sans" panose="020B0503020203020204" pitchFamily="34" charset="0"/>
              </a:rPr>
              <a:t>The image on the right is taken from this book and showcases an old picture in a frame of a man and a woman of who I would assume are a couple. The woman is looking directly at us with a smirk, whilst the man eyes look off to the side, he wears a worried a expression on his face. The picture is placed on a worn out table or side covered in dirt. This picture is illuminated by some form of light, perhaps light from outside of the room which has shone in through a gap. In the darkness, is a rusted chair with a crucifix on the seat, slightly lit up by the same light. </a:t>
            </a:r>
          </a:p>
          <a:p>
            <a:pPr marL="0" indent="0" algn="just">
              <a:buNone/>
            </a:pPr>
            <a:r>
              <a:rPr lang="en-GB" sz="1300" dirty="0">
                <a:latin typeface="Pt sans" panose="020B0503020203020204" pitchFamily="34" charset="0"/>
              </a:rPr>
              <a:t>Perhaps this image signifies a time which is lost, a people, a culture and an identity which is being forgotten as young people leave their rural villages and move to the city. The way in which these are objects are illuminated suggests that they hold significance, maybe representing cherished memories or a connection to the past. The fact they have been left behind may evoke feelings of abandonment, highlighting the contrast between what is remembered and what is lost. “Lumes” is a book about hope, it is a tribute to those still in the villages of Galicia and despite those who leave and the difficult times, the ones who stay will carry on the torch. </a:t>
            </a:r>
            <a:endParaRPr lang="en-GB" sz="1300" dirty="0">
              <a:solidFill>
                <a:srgbClr val="467886"/>
              </a:solidFill>
              <a:latin typeface="Pt sans" panose="020B0503020203020204" pitchFamily="34" charset="0"/>
              <a:hlinkClick r:id="rId2">
                <a:extLst>
                  <a:ext uri="{A12FA001-AC4F-418D-AE19-62706E023703}">
                    <ahyp:hlinkClr xmlns:ahyp="http://schemas.microsoft.com/office/drawing/2018/hyperlinkcolor" val="tx"/>
                  </a:ext>
                </a:extLst>
              </a:hlinkClick>
            </a:endParaRPr>
          </a:p>
          <a:p>
            <a:pPr marL="0" indent="0" algn="just">
              <a:buNone/>
            </a:pPr>
            <a:r>
              <a:rPr lang="en-GB" sz="1300" dirty="0">
                <a:solidFill>
                  <a:srgbClr val="467886"/>
                </a:solidFill>
                <a:latin typeface="Pt sans" panose="020B0503020203020204" pitchFamily="34" charset="0"/>
                <a:hlinkClick r:id="rId2">
                  <a:extLst>
                    <a:ext uri="{A12FA001-AC4F-418D-AE19-62706E023703}">
                      <ahyp:hlinkClr xmlns:ahyp="http://schemas.microsoft.com/office/drawing/2018/hyperlinkcolor" val="tx"/>
                    </a:ext>
                  </a:extLst>
                </a:hlinkClick>
              </a:rPr>
              <a:t>https://www.lensculture.com/articles/adra-pallon-lumes-rural-depopulation-cultural-extinction-in-galicia</a:t>
            </a:r>
            <a:r>
              <a:rPr lang="en-GB" sz="1300" dirty="0">
                <a:latin typeface="Pt sans" panose="020B0503020203020204" pitchFamily="34" charset="0"/>
              </a:rPr>
              <a:t> </a:t>
            </a:r>
          </a:p>
          <a:p>
            <a:pPr marL="0" indent="0">
              <a:buNone/>
            </a:pPr>
            <a:endParaRPr lang="en-GB" sz="1300" dirty="0"/>
          </a:p>
          <a:p>
            <a:pPr marL="0" indent="0">
              <a:buNone/>
            </a:pPr>
            <a:endParaRPr lang="en-GB" sz="1300" dirty="0"/>
          </a:p>
        </p:txBody>
      </p:sp>
      <p:pic>
        <p:nvPicPr>
          <p:cNvPr id="5122" name="Picture 2" descr="987c0575 a57c 474b a2df d198be45e4fd">
            <a:extLst>
              <a:ext uri="{FF2B5EF4-FFF2-40B4-BE49-F238E27FC236}">
                <a16:creationId xmlns:a16="http://schemas.microsoft.com/office/drawing/2014/main" id="{988449AB-D83B-3614-9EBF-F442C72C6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83270"/>
            <a:ext cx="5501640" cy="4126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552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413f20a41ac1bd835576388cd3d24f93">
  <xsd:schema xmlns:xsd="http://www.w3.org/2001/XMLSchema" xmlns:xs="http://www.w3.org/2001/XMLSchema" xmlns:p="http://schemas.microsoft.com/office/2006/metadata/properties" xmlns:ns3="bf244c3e-e0b4-4871-bb4e-fd032a14544d" targetNamespace="http://schemas.microsoft.com/office/2006/metadata/properties" ma:root="true" ma:fieldsID="de2436f6995f6a6a65b559c13c2ece56"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6FE67C37-9A55-4C44-8699-BA515A26BC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0E2ACE-D7C5-40C9-8FB6-6CCC788BAE20}">
  <ds:schemaRefs>
    <ds:schemaRef ds:uri="http://schemas.microsoft.com/sharepoint/v3/contenttype/forms"/>
  </ds:schemaRefs>
</ds:datastoreItem>
</file>

<file path=customXml/itemProps3.xml><?xml version="1.0" encoding="utf-8"?>
<ds:datastoreItem xmlns:ds="http://schemas.openxmlformats.org/officeDocument/2006/customXml" ds:itemID="{362BE6F2-7150-48DC-AFD2-321E91D6E4B8}">
  <ds:schemaRefs>
    <ds:schemaRef ds:uri="http://www.w3.org/XML/1998/namespace"/>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http://purl.org/dc/dcmitype/"/>
    <ds:schemaRef ds:uri="http://purl.org/dc/elements/1.1/"/>
    <ds:schemaRef ds:uri="bf244c3e-e0b4-4871-bb4e-fd032a14544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920</TotalTime>
  <Words>1319</Words>
  <Application>Microsoft Office PowerPoint</Application>
  <PresentationFormat>Widescreen</PresentationFormat>
  <Paragraphs>19</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vt:lpstr>
      <vt:lpstr>Aptos Display</vt:lpstr>
      <vt:lpstr>Arial</vt:lpstr>
      <vt:lpstr>Futura</vt:lpstr>
      <vt:lpstr>Futura Medium</vt:lpstr>
      <vt:lpstr>Pt sans</vt:lpstr>
      <vt:lpstr>Office Theme</vt:lpstr>
      <vt:lpstr>IMAGE ANALYSIS 1 - CONTENT</vt:lpstr>
      <vt:lpstr>Visual Studies 1</vt:lpstr>
      <vt:lpstr>Garden of Earthly Delights. Hieronymus Bosch. 1490 – 1510.</vt:lpstr>
      <vt:lpstr>Image Grid</vt:lpstr>
      <vt:lpstr>Children. Markéta Luskačová. 1960s.</vt:lpstr>
      <vt:lpstr>Lumes. Adra Pallón. 2018 – Ongoing.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 ANALYSIS 1 - CONTENT</dc:title>
  <dc:creator>Joe Coleman (0750363)</dc:creator>
  <cp:lastModifiedBy>Amelia Peacock-Everett (2400803)</cp:lastModifiedBy>
  <cp:revision>3</cp:revision>
  <dcterms:created xsi:type="dcterms:W3CDTF">2024-09-17T10:29:53Z</dcterms:created>
  <dcterms:modified xsi:type="dcterms:W3CDTF">2025-01-05T19:28:32Z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