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3156" autoAdjust="0"/>
  </p:normalViewPr>
  <p:slideViewPr>
    <p:cSldViewPr>
      <p:cViewPr varScale="1">
        <p:scale>
          <a:sx n="94" d="100"/>
          <a:sy n="94" d="100"/>
        </p:scale>
        <p:origin x="2160" y="1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8C2122-1016-4BDB-8118-9AF2199BCD9E}" type="datetimeFigureOut">
              <a:rPr lang="en-US" smtClean="0"/>
              <a:t>3/13/23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F59E2D-A812-45BD-B902-87A43780B7A3}" type="slidenum">
              <a:rPr lang="en-US" smtClean="0"/>
              <a:t>‹#›</a:t>
            </a:fld>
            <a:endParaRPr lang="en-US"/>
          </a:p>
        </p:txBody>
      </p:sp>
    </p:spTree>
    <p:extLst>
      <p:ext uri="{BB962C8B-B14F-4D97-AF65-F5344CB8AC3E}">
        <p14:creationId xmlns:p14="http://schemas.microsoft.com/office/powerpoint/2010/main" val="3290277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presentation will explore the Knowledge Management (KM) system in Uber Eats, its purposes, strengths, and weaknesses. The KM system enables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to make data-driven decisions, improve customer satisfaction, and increase operational efficiency. The discussion will also highlight recommendations to improve the KM system in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such as investing in advanced analytics and AI technology, enhancing </a:t>
            </a:r>
            <a:r>
              <a:rPr lang="en-US" sz="1200" kern="1200" dirty="0" err="1">
                <a:solidFill>
                  <a:schemeClr val="tx1"/>
                </a:solidFill>
                <a:effectLst/>
                <a:latin typeface="+mn-lt"/>
                <a:ea typeface="+mn-ea"/>
                <a:cs typeface="+mn-cs"/>
              </a:rPr>
              <a:t>cybersecurity</a:t>
            </a:r>
            <a:r>
              <a:rPr lang="en-US" sz="1200" kern="1200" dirty="0">
                <a:solidFill>
                  <a:schemeClr val="tx1"/>
                </a:solidFill>
                <a:effectLst/>
                <a:latin typeface="+mn-lt"/>
                <a:ea typeface="+mn-ea"/>
                <a:cs typeface="+mn-cs"/>
              </a:rPr>
              <a:t> measures, developing a centralized knowledge-sharing platform, providing training and support, and implementing a feedback mechanism.</a:t>
            </a: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2</a:t>
            </a:fld>
            <a:endParaRPr lang="en-US"/>
          </a:p>
        </p:txBody>
      </p:sp>
    </p:spTree>
    <p:extLst>
      <p:ext uri="{BB962C8B-B14F-4D97-AF65-F5344CB8AC3E}">
        <p14:creationId xmlns:p14="http://schemas.microsoft.com/office/powerpoint/2010/main" val="26485709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Uber Eats is a food delivery platform launched in August 2014 by Uber Technologies Inc., is a global transportation network organization situated in San Francisco, California. The help permits clients to arrange food from cafés through a portable application or site and have it conveyed to their doorsteps by Uber drivers. At first sent off in Los Angeles, California, Uber Eats has since extended to north of 6,000 urban areas in 45 nations around the world </a:t>
            </a:r>
            <a:r>
              <a:rPr lang="en-IN" sz="1200" kern="1200" dirty="0">
                <a:solidFill>
                  <a:schemeClr val="tx1"/>
                </a:solidFill>
                <a:effectLst/>
                <a:latin typeface="+mn-lt"/>
                <a:ea typeface="+mn-ea"/>
                <a:cs typeface="+mn-cs"/>
              </a:rPr>
              <a:t>(Rahman, 2019)</a:t>
            </a:r>
            <a:r>
              <a:rPr lang="en-US" sz="1200" kern="1200" dirty="0">
                <a:solidFill>
                  <a:schemeClr val="tx1"/>
                </a:solidFill>
                <a:effectLst/>
                <a:latin typeface="+mn-lt"/>
                <a:ea typeface="+mn-ea"/>
                <a:cs typeface="+mn-cs"/>
              </a:rPr>
              <a:t>. As of 2021, it is one of the leading food delivery services in the world, with a reported market share of around 25%. In addition to its food delivery service, Uber Eats has also launched a grocery delivery service and a delivery platform for local merchants. Uber Eats has faced competition from other food delivery services, including </a:t>
            </a:r>
            <a:r>
              <a:rPr lang="en-US" sz="1200" kern="1200" dirty="0" err="1">
                <a:solidFill>
                  <a:schemeClr val="tx1"/>
                </a:solidFill>
                <a:effectLst/>
                <a:latin typeface="+mn-lt"/>
                <a:ea typeface="+mn-ea"/>
                <a:cs typeface="+mn-cs"/>
              </a:rPr>
              <a:t>Grubhub</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DoorDash</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Postmates</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Deliveroo</a:t>
            </a:r>
            <a:r>
              <a:rPr lang="en-US" sz="1200" kern="1200" dirty="0">
                <a:solidFill>
                  <a:schemeClr val="tx1"/>
                </a:solidFill>
                <a:effectLst/>
                <a:latin typeface="+mn-lt"/>
                <a:ea typeface="+mn-ea"/>
                <a:cs typeface="+mn-cs"/>
              </a:rPr>
              <a:t>. However, the company has continued to expand and innovate, introducing features such as in-app tipping, virtual restaurants, and a subscription service called Uber Eats Pass. </a:t>
            </a:r>
            <a:endParaRPr lang="en-IN"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Knowledge Management Systems (KMS) are information systems that support the creation, sharing, dissemination, and management of knowledge within an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a:t>
            </a:r>
            <a:r>
              <a:rPr lang="en-IN" sz="1200" kern="1200" dirty="0">
                <a:solidFill>
                  <a:schemeClr val="tx1"/>
                </a:solidFill>
                <a:effectLst/>
                <a:latin typeface="+mn-lt"/>
                <a:ea typeface="+mn-ea"/>
                <a:cs typeface="+mn-cs"/>
              </a:rPr>
              <a:t>(Mills, et. al., 2019)</a:t>
            </a:r>
            <a:r>
              <a:rPr lang="en-US" sz="1200" kern="1200" dirty="0">
                <a:solidFill>
                  <a:schemeClr val="tx1"/>
                </a:solidFill>
                <a:effectLst/>
                <a:latin typeface="+mn-lt"/>
                <a:ea typeface="+mn-ea"/>
                <a:cs typeface="+mn-cs"/>
              </a:rPr>
              <a:t>. They assist Uber Eats with utilizing its insight assets and make an upper hand. KMS helps the firm with further developing efficiency, increment advancement, and lessen the gamble of information misfortune because of worker turnover.</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3</a:t>
            </a:fld>
            <a:endParaRPr lang="en-US"/>
          </a:p>
        </p:txBody>
      </p:sp>
    </p:spTree>
    <p:extLst>
      <p:ext uri="{BB962C8B-B14F-4D97-AF65-F5344CB8AC3E}">
        <p14:creationId xmlns:p14="http://schemas.microsoft.com/office/powerpoint/2010/main" val="8212651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knowledge Management (KM) system is a system that facilitates the creation, sharing, and utilization of knowledge within an organization. It involves capturing, organizing, and sharing knowledge to enhance organizational performance and improve decision-making. A KM system consists of four main components: knowledge creation, knowledge storage, knowledge dissemination, and knowledge utilization.</a:t>
            </a: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4</a:t>
            </a:fld>
            <a:endParaRPr lang="en-US"/>
          </a:p>
        </p:txBody>
      </p:sp>
    </p:spTree>
    <p:extLst>
      <p:ext uri="{BB962C8B-B14F-4D97-AF65-F5344CB8AC3E}">
        <p14:creationId xmlns:p14="http://schemas.microsoft.com/office/powerpoint/2010/main" val="13828181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context of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the KM system works in the following way:</a:t>
            </a:r>
          </a:p>
          <a:p>
            <a:r>
              <a:rPr lang="en-US" sz="1200" b="1" kern="1200" dirty="0">
                <a:solidFill>
                  <a:schemeClr val="tx1"/>
                </a:solidFill>
                <a:effectLst/>
                <a:latin typeface="+mn-lt"/>
                <a:ea typeface="+mn-ea"/>
                <a:cs typeface="+mn-cs"/>
              </a:rPr>
              <a:t>Knowledge Creation: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collects data and feedback from various sources, including customers, delivery partners, and restaurants, to create knowledge. For example, feedback on the quality of the food and delivery experience can be used to improve the service.</a:t>
            </a:r>
          </a:p>
          <a:p>
            <a:r>
              <a:rPr lang="en-US" sz="1200" b="1" kern="1200" dirty="0">
                <a:solidFill>
                  <a:schemeClr val="tx1"/>
                </a:solidFill>
                <a:effectLst/>
                <a:latin typeface="+mn-lt"/>
                <a:ea typeface="+mn-ea"/>
                <a:cs typeface="+mn-cs"/>
              </a:rPr>
              <a:t>Knowledge Storage:</a:t>
            </a:r>
            <a:r>
              <a:rPr lang="en-US" sz="1200" kern="1200" dirty="0">
                <a:solidFill>
                  <a:schemeClr val="tx1"/>
                </a:solidFill>
                <a:effectLst/>
                <a:latin typeface="+mn-lt"/>
                <a:ea typeface="+mn-ea"/>
                <a:cs typeface="+mn-cs"/>
              </a:rPr>
              <a:t> The knowledge created is stored in various forms, such as databases, documents, and reports, accessible through a centralized platform. </a:t>
            </a:r>
          </a:p>
          <a:p>
            <a:r>
              <a:rPr lang="en-US" sz="1200" b="1" kern="1200" dirty="0">
                <a:solidFill>
                  <a:schemeClr val="tx1"/>
                </a:solidFill>
                <a:effectLst/>
                <a:latin typeface="+mn-lt"/>
                <a:ea typeface="+mn-ea"/>
                <a:cs typeface="+mn-cs"/>
              </a:rPr>
              <a:t>Knowledge Dissemination:</a:t>
            </a:r>
            <a:r>
              <a:rPr lang="en-US" sz="1200" kern="1200" dirty="0">
                <a:solidFill>
                  <a:schemeClr val="tx1"/>
                </a:solidFill>
                <a:effectLst/>
                <a:latin typeface="+mn-lt"/>
                <a:ea typeface="+mn-ea"/>
                <a:cs typeface="+mn-cs"/>
              </a:rPr>
              <a:t> The knowledge stored in the KM system is shared through various channels, such as email, intranet, and chat platforms (</a:t>
            </a:r>
            <a:r>
              <a:rPr lang="en-US" sz="1200" kern="1200" dirty="0" err="1">
                <a:solidFill>
                  <a:schemeClr val="tx1"/>
                </a:solidFill>
                <a:effectLst/>
                <a:latin typeface="+mn-lt"/>
                <a:ea typeface="+mn-ea"/>
                <a:cs typeface="+mn-cs"/>
              </a:rPr>
              <a:t>Fontes</a:t>
            </a:r>
            <a:r>
              <a:rPr lang="en-US" sz="1200" kern="1200" dirty="0">
                <a:solidFill>
                  <a:schemeClr val="tx1"/>
                </a:solidFill>
                <a:effectLst/>
                <a:latin typeface="+mn-lt"/>
                <a:ea typeface="+mn-ea"/>
                <a:cs typeface="+mn-cs"/>
              </a:rPr>
              <a:t>, et. al., 2019). In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knowledge is disseminated through the company's communication channels, such as email and chat, to guarantee that staffs are conscious of the newest information.</a:t>
            </a:r>
          </a:p>
          <a:p>
            <a:r>
              <a:rPr lang="en-US" sz="1200" b="1" kern="1200" dirty="0">
                <a:solidFill>
                  <a:schemeClr val="tx1"/>
                </a:solidFill>
                <a:effectLst/>
                <a:latin typeface="+mn-lt"/>
                <a:ea typeface="+mn-ea"/>
                <a:cs typeface="+mn-cs"/>
              </a:rPr>
              <a:t>Knowledge Utilization: </a:t>
            </a:r>
            <a:r>
              <a:rPr lang="en-US" sz="1200" kern="1200" dirty="0">
                <a:solidFill>
                  <a:schemeClr val="tx1"/>
                </a:solidFill>
                <a:effectLst/>
                <a:latin typeface="+mn-lt"/>
                <a:ea typeface="+mn-ea"/>
                <a:cs typeface="+mn-cs"/>
              </a:rPr>
              <a:t>The knowledge shared is used to make informed decisions, improve processes, and enhance organizational performance. </a:t>
            </a: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5</a:t>
            </a:fld>
            <a:endParaRPr lang="en-US"/>
          </a:p>
        </p:txBody>
      </p:sp>
    </p:spTree>
    <p:extLst>
      <p:ext uri="{BB962C8B-B14F-4D97-AF65-F5344CB8AC3E}">
        <p14:creationId xmlns:p14="http://schemas.microsoft.com/office/powerpoint/2010/main" val="1826718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The purpose of the Knowledge Management (KM) system in Uber Eats is to facilitate the creation, sharing, and utilization of knowledge to enhance the performance of the business model. The KM system helps Uber Eats add value to the business model in the following ways:</a:t>
            </a:r>
          </a:p>
          <a:p>
            <a:r>
              <a:rPr lang="en-IN" sz="1200" b="1" kern="1200" dirty="0">
                <a:solidFill>
                  <a:schemeClr val="tx1"/>
                </a:solidFill>
                <a:effectLst/>
                <a:latin typeface="+mn-lt"/>
                <a:ea typeface="+mn-ea"/>
                <a:cs typeface="+mn-cs"/>
              </a:rPr>
              <a:t>Improving Customer Experience:</a:t>
            </a:r>
            <a:r>
              <a:rPr lang="en-IN" sz="1200" kern="1200" dirty="0">
                <a:solidFill>
                  <a:schemeClr val="tx1"/>
                </a:solidFill>
                <a:effectLst/>
                <a:latin typeface="+mn-lt"/>
                <a:ea typeface="+mn-ea"/>
                <a:cs typeface="+mn-cs"/>
              </a:rPr>
              <a:t> The KM system captures customer feedback and helps Uber Eats to identify the areas that need improvement (</a:t>
            </a:r>
            <a:r>
              <a:rPr lang="en-IN" sz="1200" kern="1200" dirty="0" err="1">
                <a:solidFill>
                  <a:schemeClr val="tx1"/>
                </a:solidFill>
                <a:effectLst/>
                <a:latin typeface="+mn-lt"/>
                <a:ea typeface="+mn-ea"/>
                <a:cs typeface="+mn-cs"/>
              </a:rPr>
              <a:t>Ogona</a:t>
            </a:r>
            <a:r>
              <a:rPr lang="en-IN" sz="1200" kern="1200" dirty="0">
                <a:solidFill>
                  <a:schemeClr val="tx1"/>
                </a:solidFill>
                <a:effectLst/>
                <a:latin typeface="+mn-lt"/>
                <a:ea typeface="+mn-ea"/>
                <a:cs typeface="+mn-cs"/>
              </a:rPr>
              <a:t>, 2022). </a:t>
            </a:r>
          </a:p>
          <a:p>
            <a:r>
              <a:rPr lang="en-IN" sz="1200" b="1" kern="1200" dirty="0">
                <a:solidFill>
                  <a:schemeClr val="tx1"/>
                </a:solidFill>
                <a:effectLst/>
                <a:latin typeface="+mn-lt"/>
                <a:ea typeface="+mn-ea"/>
                <a:cs typeface="+mn-cs"/>
              </a:rPr>
              <a:t>Increasing Efficiency:</a:t>
            </a:r>
            <a:r>
              <a:rPr lang="en-IN" sz="1200" kern="1200" dirty="0">
                <a:solidFill>
                  <a:schemeClr val="tx1"/>
                </a:solidFill>
                <a:effectLst/>
                <a:latin typeface="+mn-lt"/>
                <a:ea typeface="+mn-ea"/>
                <a:cs typeface="+mn-cs"/>
              </a:rPr>
              <a:t> The KM system helps Uber Eats to optimize its delivery process by providing insights into the most popular restaurants, the busiest delivery times, and the most efficient routes. </a:t>
            </a:r>
          </a:p>
          <a:p>
            <a:r>
              <a:rPr lang="en-IN" sz="1200" b="1" kern="1200" dirty="0">
                <a:solidFill>
                  <a:schemeClr val="tx1"/>
                </a:solidFill>
                <a:effectLst/>
                <a:latin typeface="+mn-lt"/>
                <a:ea typeface="+mn-ea"/>
                <a:cs typeface="+mn-cs"/>
              </a:rPr>
              <a:t>Supporting Decision Making:</a:t>
            </a:r>
            <a:r>
              <a:rPr lang="en-IN" sz="1200" kern="1200" dirty="0">
                <a:solidFill>
                  <a:schemeClr val="tx1"/>
                </a:solidFill>
                <a:effectLst/>
                <a:latin typeface="+mn-lt"/>
                <a:ea typeface="+mn-ea"/>
                <a:cs typeface="+mn-cs"/>
              </a:rPr>
              <a:t> The KM system provides Uber Eats with valuable data and insights that can be used to make informed decisions. </a:t>
            </a:r>
          </a:p>
          <a:p>
            <a:r>
              <a:rPr lang="en-US"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D6F59E2D-A812-45BD-B902-87A43780B7A3}" type="slidenum">
              <a:rPr lang="en-US" smtClean="0"/>
              <a:t>6</a:t>
            </a:fld>
            <a:endParaRPr lang="en-US"/>
          </a:p>
        </p:txBody>
      </p:sp>
    </p:spTree>
    <p:extLst>
      <p:ext uri="{BB962C8B-B14F-4D97-AF65-F5344CB8AC3E}">
        <p14:creationId xmlns:p14="http://schemas.microsoft.com/office/powerpoint/2010/main" val="3733410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strength and weaknesses of the KM system within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are discussed below:</a:t>
            </a:r>
          </a:p>
          <a:p>
            <a:r>
              <a:rPr lang="en-US" sz="1200" b="1" kern="1200" dirty="0">
                <a:solidFill>
                  <a:schemeClr val="tx1"/>
                </a:solidFill>
                <a:effectLst/>
                <a:latin typeface="+mn-lt"/>
                <a:ea typeface="+mn-ea"/>
                <a:cs typeface="+mn-cs"/>
              </a:rPr>
              <a:t>Strengths:</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Improved decision-making:</a:t>
            </a:r>
            <a:r>
              <a:rPr lang="en-US" sz="1200" kern="1200" dirty="0">
                <a:solidFill>
                  <a:schemeClr val="tx1"/>
                </a:solidFill>
                <a:effectLst/>
                <a:latin typeface="+mn-lt"/>
                <a:ea typeface="+mn-ea"/>
                <a:cs typeface="+mn-cs"/>
              </a:rPr>
              <a:t> The KM system in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provides valuable insights and data that can be used to make informed decisions. This helps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to stay ahead of its competitors and meet the evolving needs of its customers.</a:t>
            </a:r>
          </a:p>
          <a:p>
            <a:r>
              <a:rPr lang="en-US" sz="1200" b="1" kern="1200" dirty="0">
                <a:solidFill>
                  <a:schemeClr val="tx1"/>
                </a:solidFill>
                <a:effectLst/>
                <a:latin typeface="+mn-lt"/>
                <a:ea typeface="+mn-ea"/>
                <a:cs typeface="+mn-cs"/>
              </a:rPr>
              <a:t>Better customer experience:</a:t>
            </a:r>
            <a:r>
              <a:rPr lang="en-US" sz="1200" kern="1200" dirty="0">
                <a:solidFill>
                  <a:schemeClr val="tx1"/>
                </a:solidFill>
                <a:effectLst/>
                <a:latin typeface="+mn-lt"/>
                <a:ea typeface="+mn-ea"/>
                <a:cs typeface="+mn-cs"/>
              </a:rPr>
              <a:t> The KM system captures customer feedback and helps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identify areas that need improvement. This enables the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to provide better services and ultimately improve the customer experience.</a:t>
            </a:r>
          </a:p>
          <a:p>
            <a:r>
              <a:rPr lang="en-US" sz="1200" b="1" kern="1200" dirty="0">
                <a:solidFill>
                  <a:schemeClr val="tx1"/>
                </a:solidFill>
                <a:effectLst/>
                <a:latin typeface="+mn-lt"/>
                <a:ea typeface="+mn-ea"/>
                <a:cs typeface="+mn-cs"/>
              </a:rPr>
              <a:t>Increased efficiency:</a:t>
            </a:r>
            <a:r>
              <a:rPr lang="en-US" sz="1200" kern="1200" dirty="0">
                <a:solidFill>
                  <a:schemeClr val="tx1"/>
                </a:solidFill>
                <a:effectLst/>
                <a:latin typeface="+mn-lt"/>
                <a:ea typeface="+mn-ea"/>
                <a:cs typeface="+mn-cs"/>
              </a:rPr>
              <a:t> The KM system helps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to optimize its delivery process by providing insights into the most popular restaurants, busiest delivery times, and efficient routes. This leads to reduced delivery times, lower costs and increased efficiency.</a:t>
            </a: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7</a:t>
            </a:fld>
            <a:endParaRPr lang="en-US"/>
          </a:p>
        </p:txBody>
      </p:sp>
    </p:spTree>
    <p:extLst>
      <p:ext uri="{BB962C8B-B14F-4D97-AF65-F5344CB8AC3E}">
        <p14:creationId xmlns:p14="http://schemas.microsoft.com/office/powerpoint/2010/main" val="13968605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Weaknesses:</a:t>
            </a: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Dependence on technology:</a:t>
            </a:r>
            <a:r>
              <a:rPr lang="en-US" sz="1200" kern="1200" dirty="0">
                <a:solidFill>
                  <a:schemeClr val="tx1"/>
                </a:solidFill>
                <a:effectLst/>
                <a:latin typeface="+mn-lt"/>
                <a:ea typeface="+mn-ea"/>
                <a:cs typeface="+mn-cs"/>
              </a:rPr>
              <a:t> The KM system relies heavily on technology, and any glitches or system failures can have a significant impact on the business. This may lead to delays in service and decreased customer satisfaction.</a:t>
            </a:r>
          </a:p>
          <a:p>
            <a:r>
              <a:rPr lang="en-US" sz="1200" b="1" kern="1200" dirty="0">
                <a:solidFill>
                  <a:schemeClr val="tx1"/>
                </a:solidFill>
                <a:effectLst/>
                <a:latin typeface="+mn-lt"/>
                <a:ea typeface="+mn-ea"/>
                <a:cs typeface="+mn-cs"/>
              </a:rPr>
              <a:t>Cost:</a:t>
            </a:r>
            <a:r>
              <a:rPr lang="en-US" sz="1200" kern="1200" dirty="0">
                <a:solidFill>
                  <a:schemeClr val="tx1"/>
                </a:solidFill>
                <a:effectLst/>
                <a:latin typeface="+mn-lt"/>
                <a:ea typeface="+mn-ea"/>
                <a:cs typeface="+mn-cs"/>
              </a:rPr>
              <a:t> Developing and maintaining a robust KM system requires a significant investment in technology, infrastructure, and human resources (</a:t>
            </a:r>
            <a:r>
              <a:rPr lang="en-US" sz="1200" kern="1200" dirty="0" err="1">
                <a:solidFill>
                  <a:schemeClr val="tx1"/>
                </a:solidFill>
                <a:effectLst/>
                <a:latin typeface="+mn-lt"/>
                <a:ea typeface="+mn-ea"/>
                <a:cs typeface="+mn-cs"/>
              </a:rPr>
              <a:t>Samul</a:t>
            </a:r>
            <a:r>
              <a:rPr lang="en-US" sz="1200" kern="1200" dirty="0">
                <a:solidFill>
                  <a:schemeClr val="tx1"/>
                </a:solidFill>
                <a:effectLst/>
                <a:latin typeface="+mn-lt"/>
                <a:ea typeface="+mn-ea"/>
                <a:cs typeface="+mn-cs"/>
              </a:rPr>
              <a:t>, 2019). This can be a significant cost for smaller companies and may not be feasible for businesses with limited resources.</a:t>
            </a:r>
          </a:p>
          <a:p>
            <a:r>
              <a:rPr lang="en-US" sz="1200" b="1" kern="1200" dirty="0">
                <a:solidFill>
                  <a:schemeClr val="tx1"/>
                </a:solidFill>
                <a:effectLst/>
                <a:latin typeface="+mn-lt"/>
                <a:ea typeface="+mn-ea"/>
                <a:cs typeface="+mn-cs"/>
              </a:rPr>
              <a:t>Privacy and security concerns:</a:t>
            </a:r>
            <a:r>
              <a:rPr lang="en-US" sz="1200" kern="1200" dirty="0">
                <a:solidFill>
                  <a:schemeClr val="tx1"/>
                </a:solidFill>
                <a:effectLst/>
                <a:latin typeface="+mn-lt"/>
                <a:ea typeface="+mn-ea"/>
                <a:cs typeface="+mn-cs"/>
              </a:rPr>
              <a:t> The KM system in </a:t>
            </a:r>
            <a:r>
              <a:rPr lang="en-US" sz="1200" kern="1200" dirty="0" err="1">
                <a:solidFill>
                  <a:schemeClr val="tx1"/>
                </a:solidFill>
                <a:effectLst/>
                <a:latin typeface="+mn-lt"/>
                <a:ea typeface="+mn-ea"/>
                <a:cs typeface="+mn-cs"/>
              </a:rPr>
              <a:t>Uber</a:t>
            </a:r>
            <a:r>
              <a:rPr lang="en-US" sz="1200" kern="1200" dirty="0">
                <a:solidFill>
                  <a:schemeClr val="tx1"/>
                </a:solidFill>
                <a:effectLst/>
                <a:latin typeface="+mn-lt"/>
                <a:ea typeface="+mn-ea"/>
                <a:cs typeface="+mn-cs"/>
              </a:rPr>
              <a:t> Eats involves the collection and storage of customer and business data. This raises concerns about privacy and security, and any data breaches can hurt customer trust and brand reputation.</a:t>
            </a: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8</a:t>
            </a:fld>
            <a:endParaRPr lang="en-US"/>
          </a:p>
        </p:txBody>
      </p:sp>
    </p:spTree>
    <p:extLst>
      <p:ext uri="{BB962C8B-B14F-4D97-AF65-F5344CB8AC3E}">
        <p14:creationId xmlns:p14="http://schemas.microsoft.com/office/powerpoint/2010/main" val="36600150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To improve the Knowledge Management (KM) system in Uber Eats, it is recommended to invest in advanced analytics and AI technology. Uber Eats can leverage advanced analytics and AI technology to gain deeper insights into customer preferences, improve route optimization, and reduce delivery times. This would help to increase efficiency, improve customer satisfaction, and reduce costs. Enhance cybersecurity measures to address privacy and security concerns, Uber Eats should enhance its cybersecurity measures to prevent data breaches and protect customer and business data. This would help to increase customer trust and protect the company's reputation (Cui, 2021). Developing a centralized knowledge-sharing platform Uber Eats can develop a centralized platform that facilitates the sharing of knowledge across the organization. This would encourage collaboration and enable employees to access relevant information quickly and easily. Additionally, this platform can be used to capture and disseminate best practices, enabling continuous improvement across the organization. Provide training and support to ensure the successful adoption and use of the KM system, </a:t>
            </a:r>
            <a:r>
              <a:rPr lang="en-IN" sz="1200" kern="1200" dirty="0" err="1">
                <a:solidFill>
                  <a:schemeClr val="tx1"/>
                </a:solidFill>
                <a:effectLst/>
                <a:latin typeface="+mn-lt"/>
                <a:ea typeface="+mn-ea"/>
                <a:cs typeface="+mn-cs"/>
              </a:rPr>
              <a:t>UberEats</a:t>
            </a:r>
            <a:r>
              <a:rPr lang="en-IN" sz="1200" kern="1200" dirty="0">
                <a:solidFill>
                  <a:schemeClr val="tx1"/>
                </a:solidFill>
                <a:effectLst/>
                <a:latin typeface="+mn-lt"/>
                <a:ea typeface="+mn-ea"/>
                <a:cs typeface="+mn-cs"/>
              </a:rPr>
              <a:t> should provide training and support to employees. This would help to ensure that employees understand how to use the system effectively and that they are comfortable sharing and accessing knowledge through the system. </a:t>
            </a: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9</a:t>
            </a:fld>
            <a:endParaRPr lang="en-US"/>
          </a:p>
        </p:txBody>
      </p:sp>
    </p:spTree>
    <p:extLst>
      <p:ext uri="{BB962C8B-B14F-4D97-AF65-F5344CB8AC3E}">
        <p14:creationId xmlns:p14="http://schemas.microsoft.com/office/powerpoint/2010/main" val="1007008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a:solidFill>
                  <a:schemeClr val="tx1"/>
                </a:solidFill>
                <a:effectLst/>
                <a:latin typeface="+mn-lt"/>
                <a:ea typeface="+mn-ea"/>
                <a:cs typeface="+mn-cs"/>
              </a:rPr>
              <a:t>In conclusion, the Knowledge Management system plays a critical role in Uber Eats' success by enabling data-driven decision-making, improving customer experience, and increasing operational efficiency. While KM System has some weaknesses, such as dependence on technology and privacy concerns, these can be addressed through investments in advanced analytics and AI, enhanced cybersecurity measures, centralized knowledge-sharing platforms, training and support, and feedback mechanisms. By implementing these recommendations, Uber Eats can continue to leverage its KM system to achieve its business objectives.</a:t>
            </a: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10</a:t>
            </a:fld>
            <a:endParaRPr lang="en-US"/>
          </a:p>
        </p:txBody>
      </p:sp>
    </p:spTree>
    <p:extLst>
      <p:ext uri="{BB962C8B-B14F-4D97-AF65-F5344CB8AC3E}">
        <p14:creationId xmlns:p14="http://schemas.microsoft.com/office/powerpoint/2010/main" val="38799262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a:solidFill>
                  <a:schemeClr val="tx1"/>
                </a:solidFill>
                <a:effectLst/>
                <a:latin typeface="+mn-lt"/>
                <a:ea typeface="+mn-ea"/>
                <a:cs typeface="+mn-cs"/>
              </a:rPr>
              <a:t>Rahman</a:t>
            </a:r>
            <a:r>
              <a:rPr lang="en-US" sz="1200" kern="1200" dirty="0">
                <a:solidFill>
                  <a:schemeClr val="tx1"/>
                </a:solidFill>
                <a:effectLst/>
                <a:latin typeface="+mn-lt"/>
                <a:ea typeface="+mn-ea"/>
                <a:cs typeface="+mn-cs"/>
              </a:rPr>
              <a:t>, U.H.F.B., 2019. Diversity management and the role of leader. </a:t>
            </a:r>
            <a:r>
              <a:rPr lang="en-US" sz="1200" i="1" kern="1200" dirty="0">
                <a:solidFill>
                  <a:schemeClr val="tx1"/>
                </a:solidFill>
                <a:effectLst/>
                <a:latin typeface="+mn-lt"/>
                <a:ea typeface="+mn-ea"/>
                <a:cs typeface="+mn-cs"/>
              </a:rPr>
              <a:t>Open Economics</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(1), pp.30-39.</a:t>
            </a:r>
          </a:p>
          <a:p>
            <a:r>
              <a:rPr lang="en-US" sz="1200" kern="1200" dirty="0">
                <a:solidFill>
                  <a:schemeClr val="tx1"/>
                </a:solidFill>
                <a:effectLst/>
                <a:latin typeface="+mn-lt"/>
                <a:ea typeface="+mn-ea"/>
                <a:cs typeface="+mn-cs"/>
              </a:rPr>
              <a:t>Mills, C.B., Keller, M., </a:t>
            </a:r>
            <a:r>
              <a:rPr lang="en-US" sz="1200" kern="1200" dirty="0" err="1">
                <a:solidFill>
                  <a:schemeClr val="tx1"/>
                </a:solidFill>
                <a:effectLst/>
                <a:latin typeface="+mn-lt"/>
                <a:ea typeface="+mn-ea"/>
                <a:cs typeface="+mn-cs"/>
              </a:rPr>
              <a:t>Chilcutt</a:t>
            </a:r>
            <a:r>
              <a:rPr lang="en-US" sz="1200" kern="1200" dirty="0">
                <a:solidFill>
                  <a:schemeClr val="tx1"/>
                </a:solidFill>
                <a:effectLst/>
                <a:latin typeface="+mn-lt"/>
                <a:ea typeface="+mn-ea"/>
                <a:cs typeface="+mn-cs"/>
              </a:rPr>
              <a:t>, A. and Nelson, M.D., 2019. No laughing matter: Workplace bullying, humor orientation, and leadership styles. </a:t>
            </a:r>
            <a:r>
              <a:rPr lang="en-US" sz="1200" i="1" kern="1200" dirty="0">
                <a:solidFill>
                  <a:schemeClr val="tx1"/>
                </a:solidFill>
                <a:effectLst/>
                <a:latin typeface="+mn-lt"/>
                <a:ea typeface="+mn-ea"/>
                <a:cs typeface="+mn-cs"/>
              </a:rPr>
              <a:t>Workplace health &amp; safety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67</a:t>
            </a:r>
            <a:r>
              <a:rPr lang="en-US" sz="1200" kern="1200" dirty="0">
                <a:solidFill>
                  <a:schemeClr val="tx1"/>
                </a:solidFill>
                <a:effectLst/>
                <a:latin typeface="+mn-lt"/>
                <a:ea typeface="+mn-ea"/>
                <a:cs typeface="+mn-cs"/>
              </a:rPr>
              <a:t>(4), pp.159-167.</a:t>
            </a:r>
          </a:p>
          <a:p>
            <a:r>
              <a:rPr lang="en-US" sz="1200" kern="1200" dirty="0">
                <a:solidFill>
                  <a:schemeClr val="tx1"/>
                </a:solidFill>
                <a:effectLst/>
                <a:latin typeface="+mn-lt"/>
                <a:ea typeface="+mn-ea"/>
                <a:cs typeface="+mn-cs"/>
              </a:rPr>
              <a:t>Cui, Y., 2021. The role of emotional intelligence in workplace transparency and open communication. </a:t>
            </a:r>
            <a:r>
              <a:rPr lang="en-US" sz="1200" i="1" kern="1200" dirty="0">
                <a:solidFill>
                  <a:schemeClr val="tx1"/>
                </a:solidFill>
                <a:effectLst/>
                <a:latin typeface="+mn-lt"/>
                <a:ea typeface="+mn-ea"/>
                <a:cs typeface="+mn-cs"/>
              </a:rPr>
              <a:t>Aggression and Violent Behavior</a:t>
            </a:r>
            <a:r>
              <a:rPr lang="en-US" sz="1200" kern="1200" dirty="0">
                <a:solidFill>
                  <a:schemeClr val="tx1"/>
                </a:solidFill>
                <a:effectLst/>
                <a:latin typeface="+mn-lt"/>
                <a:ea typeface="+mn-ea"/>
                <a:cs typeface="+mn-cs"/>
              </a:rPr>
              <a:t>, p.101602.</a:t>
            </a:r>
          </a:p>
          <a:p>
            <a:r>
              <a:rPr lang="en-US" sz="1200" kern="1200" dirty="0" err="1">
                <a:solidFill>
                  <a:schemeClr val="tx1"/>
                </a:solidFill>
                <a:effectLst/>
                <a:latin typeface="+mn-lt"/>
                <a:ea typeface="+mn-ea"/>
                <a:cs typeface="+mn-cs"/>
              </a:rPr>
              <a:t>Fontes</a:t>
            </a:r>
            <a:r>
              <a:rPr lang="en-US" sz="1200" kern="1200" dirty="0">
                <a:solidFill>
                  <a:schemeClr val="tx1"/>
                </a:solidFill>
                <a:effectLst/>
                <a:latin typeface="+mn-lt"/>
                <a:ea typeface="+mn-ea"/>
                <a:cs typeface="+mn-cs"/>
              </a:rPr>
              <a:t>, K.B., </a:t>
            </a:r>
            <a:r>
              <a:rPr lang="en-US" sz="1200" kern="1200" dirty="0" err="1">
                <a:solidFill>
                  <a:schemeClr val="tx1"/>
                </a:solidFill>
                <a:effectLst/>
                <a:latin typeface="+mn-lt"/>
                <a:ea typeface="+mn-ea"/>
                <a:cs typeface="+mn-cs"/>
              </a:rPr>
              <a:t>Alarcão</a:t>
            </a:r>
            <a:r>
              <a:rPr lang="en-US" sz="1200" kern="1200" dirty="0">
                <a:solidFill>
                  <a:schemeClr val="tx1"/>
                </a:solidFill>
                <a:effectLst/>
                <a:latin typeface="+mn-lt"/>
                <a:ea typeface="+mn-ea"/>
                <a:cs typeface="+mn-cs"/>
              </a:rPr>
              <a:t>, A.C.J., Santana, R.G., </a:t>
            </a:r>
            <a:r>
              <a:rPr lang="en-US" sz="1200" kern="1200" dirty="0" err="1">
                <a:solidFill>
                  <a:schemeClr val="tx1"/>
                </a:solidFill>
                <a:effectLst/>
                <a:latin typeface="+mn-lt"/>
                <a:ea typeface="+mn-ea"/>
                <a:cs typeface="+mn-cs"/>
              </a:rPr>
              <a:t>Pelloso</a:t>
            </a:r>
            <a:r>
              <a:rPr lang="en-US" sz="1200" kern="1200" dirty="0">
                <a:solidFill>
                  <a:schemeClr val="tx1"/>
                </a:solidFill>
                <a:effectLst/>
                <a:latin typeface="+mn-lt"/>
                <a:ea typeface="+mn-ea"/>
                <a:cs typeface="+mn-cs"/>
              </a:rPr>
              <a:t>, S.M. and de Barros </a:t>
            </a:r>
            <a:r>
              <a:rPr lang="en-US" sz="1200" kern="1200" dirty="0" err="1">
                <a:solidFill>
                  <a:schemeClr val="tx1"/>
                </a:solidFill>
                <a:effectLst/>
                <a:latin typeface="+mn-lt"/>
                <a:ea typeface="+mn-ea"/>
                <a:cs typeface="+mn-cs"/>
              </a:rPr>
              <a:t>Carvalho</a:t>
            </a:r>
            <a:r>
              <a:rPr lang="en-US" sz="1200" kern="1200" dirty="0">
                <a:solidFill>
                  <a:schemeClr val="tx1"/>
                </a:solidFill>
                <a:effectLst/>
                <a:latin typeface="+mn-lt"/>
                <a:ea typeface="+mn-ea"/>
                <a:cs typeface="+mn-cs"/>
              </a:rPr>
              <a:t>, M.D., 2019. Relationship between leadership, bullying in the workplace and turnover intention among nurses. </a:t>
            </a:r>
            <a:r>
              <a:rPr lang="en-US" sz="1200" i="1" kern="1200" dirty="0">
                <a:solidFill>
                  <a:schemeClr val="tx1"/>
                </a:solidFill>
                <a:effectLst/>
                <a:latin typeface="+mn-lt"/>
                <a:ea typeface="+mn-ea"/>
                <a:cs typeface="+mn-cs"/>
              </a:rPr>
              <a:t>Journal of nursing management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27</a:t>
            </a:r>
            <a:r>
              <a:rPr lang="en-US" sz="1200" kern="1200" dirty="0">
                <a:solidFill>
                  <a:schemeClr val="tx1"/>
                </a:solidFill>
                <a:effectLst/>
                <a:latin typeface="+mn-lt"/>
                <a:ea typeface="+mn-ea"/>
                <a:cs typeface="+mn-cs"/>
              </a:rPr>
              <a:t>(3), pp.535-542.</a:t>
            </a:r>
          </a:p>
          <a:p>
            <a:r>
              <a:rPr lang="en-US" sz="1200" kern="1200" dirty="0" err="1">
                <a:solidFill>
                  <a:schemeClr val="tx1"/>
                </a:solidFill>
                <a:effectLst/>
                <a:latin typeface="+mn-lt"/>
                <a:ea typeface="+mn-ea"/>
                <a:cs typeface="+mn-cs"/>
              </a:rPr>
              <a:t>Ogona</a:t>
            </a:r>
            <a:r>
              <a:rPr lang="en-US" sz="1200" kern="1200" dirty="0">
                <a:solidFill>
                  <a:schemeClr val="tx1"/>
                </a:solidFill>
                <a:effectLst/>
                <a:latin typeface="+mn-lt"/>
                <a:ea typeface="+mn-ea"/>
                <a:cs typeface="+mn-cs"/>
              </a:rPr>
              <a:t>, I.K., 2022. Temperamental disposition of leaders: Its relevance to educational leadership and management in </a:t>
            </a:r>
            <a:r>
              <a:rPr lang="en-US" sz="1200" kern="1200" dirty="0" err="1">
                <a:solidFill>
                  <a:schemeClr val="tx1"/>
                </a:solidFill>
                <a:effectLst/>
                <a:latin typeface="+mn-lt"/>
                <a:ea typeface="+mn-ea"/>
                <a:cs typeface="+mn-cs"/>
              </a:rPr>
              <a:t>nigeria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Management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4</a:t>
            </a:r>
            <a:r>
              <a:rPr lang="en-US" sz="1200" kern="1200" dirty="0">
                <a:solidFill>
                  <a:schemeClr val="tx1"/>
                </a:solidFill>
                <a:effectLst/>
                <a:latin typeface="+mn-lt"/>
                <a:ea typeface="+mn-ea"/>
                <a:cs typeface="+mn-cs"/>
              </a:rPr>
              <a:t>(1), pp.195-212.</a:t>
            </a:r>
          </a:p>
          <a:p>
            <a:r>
              <a:rPr lang="en-US" sz="1200" kern="1200" dirty="0" err="1">
                <a:solidFill>
                  <a:schemeClr val="tx1"/>
                </a:solidFill>
                <a:effectLst/>
                <a:latin typeface="+mn-lt"/>
                <a:ea typeface="+mn-ea"/>
                <a:cs typeface="+mn-cs"/>
              </a:rPr>
              <a:t>Samul</a:t>
            </a:r>
            <a:r>
              <a:rPr lang="en-US" sz="1200" kern="1200" dirty="0">
                <a:solidFill>
                  <a:schemeClr val="tx1"/>
                </a:solidFill>
                <a:effectLst/>
                <a:latin typeface="+mn-lt"/>
                <a:ea typeface="+mn-ea"/>
                <a:cs typeface="+mn-cs"/>
              </a:rPr>
              <a:t>, J., 2019. Spiritual leadership: Meaning in the sustainable workplace. </a:t>
            </a:r>
            <a:r>
              <a:rPr lang="en-US" sz="1200" i="1" kern="1200" dirty="0">
                <a:solidFill>
                  <a:schemeClr val="tx1"/>
                </a:solidFill>
                <a:effectLst/>
                <a:latin typeface="+mn-lt"/>
                <a:ea typeface="+mn-ea"/>
                <a:cs typeface="+mn-cs"/>
              </a:rPr>
              <a:t>Sustainability</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12</a:t>
            </a:r>
            <a:r>
              <a:rPr lang="en-US" sz="1200" kern="1200" dirty="0">
                <a:solidFill>
                  <a:schemeClr val="tx1"/>
                </a:solidFill>
                <a:effectLst/>
                <a:latin typeface="+mn-lt"/>
                <a:ea typeface="+mn-ea"/>
                <a:cs typeface="+mn-cs"/>
              </a:rPr>
              <a:t>(1), p.267.</a:t>
            </a:r>
          </a:p>
          <a:p>
            <a:endParaRPr lang="en-US" dirty="0"/>
          </a:p>
        </p:txBody>
      </p:sp>
      <p:sp>
        <p:nvSpPr>
          <p:cNvPr id="4" name="Slide Number Placeholder 3"/>
          <p:cNvSpPr>
            <a:spLocks noGrp="1"/>
          </p:cNvSpPr>
          <p:nvPr>
            <p:ph type="sldNum" sz="quarter" idx="10"/>
          </p:nvPr>
        </p:nvSpPr>
        <p:spPr/>
        <p:txBody>
          <a:bodyPr/>
          <a:lstStyle/>
          <a:p>
            <a:fld id="{D6F59E2D-A812-45BD-B902-87A43780B7A3}" type="slidenum">
              <a:rPr lang="en-US" smtClean="0"/>
              <a:t>11</a:t>
            </a:fld>
            <a:endParaRPr lang="en-US"/>
          </a:p>
        </p:txBody>
      </p:sp>
    </p:spTree>
    <p:extLst>
      <p:ext uri="{BB962C8B-B14F-4D97-AF65-F5344CB8AC3E}">
        <p14:creationId xmlns:p14="http://schemas.microsoft.com/office/powerpoint/2010/main" val="3253528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4A8A9449-9B47-4D15-B80C-C0F5FBF30901}" type="datetimeFigureOut">
              <a:rPr lang="en-US" smtClean="0"/>
              <a:t>3/13/23</a:t>
            </a:fld>
            <a:endParaRPr lang="en-US"/>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US"/>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57DB3DF2-CA7A-4334-BA57-743EF0B01BF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4A8A9449-9B47-4D15-B80C-C0F5FBF30901}" type="datetimeFigureOut">
              <a:rPr lang="en-US" smtClean="0"/>
              <a:t>3/13/23</a:t>
            </a:fld>
            <a:endParaRPr lang="en-US"/>
          </a:p>
        </p:txBody>
      </p:sp>
      <p:sp>
        <p:nvSpPr>
          <p:cNvPr id="5" name="Footer Placeholder 4"/>
          <p:cNvSpPr>
            <a:spLocks noGrp="1"/>
          </p:cNvSpPr>
          <p:nvPr>
            <p:ph type="ftr" sz="quarter" idx="11"/>
          </p:nvPr>
        </p:nvSpPr>
        <p:spPr>
          <a:xfrm>
            <a:off x="457200" y="6480969"/>
            <a:ext cx="4260056" cy="300831"/>
          </a:xfrm>
        </p:spPr>
        <p:txBody>
          <a:bodyPr/>
          <a:lstStyle/>
          <a:p>
            <a:endParaRPr lang="en-US"/>
          </a:p>
        </p:txBody>
      </p:sp>
      <p:sp>
        <p:nvSpPr>
          <p:cNvPr id="6" name="Slide Number Placeholder 5"/>
          <p:cNvSpPr>
            <a:spLocks noGrp="1"/>
          </p:cNvSpPr>
          <p:nvPr>
            <p:ph type="sldNum" sz="quarter" idx="12"/>
          </p:nvPr>
        </p:nvSpPr>
        <p:spPr/>
        <p:txBody>
          <a:bodyPr/>
          <a:lstStyle/>
          <a:p>
            <a:fld id="{57DB3DF2-CA7A-4334-BA57-743EF0B01BF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4A8A9449-9B47-4D15-B80C-C0F5FBF30901}" type="datetimeFigureOut">
              <a:rPr lang="en-US" smtClean="0"/>
              <a:t>3/13/23</a:t>
            </a:fld>
            <a:endParaRPr lang="en-US"/>
          </a:p>
        </p:txBody>
      </p:sp>
      <p:sp>
        <p:nvSpPr>
          <p:cNvPr id="5" name="Footer Placeholder 4"/>
          <p:cNvSpPr>
            <a:spLocks noGrp="1"/>
          </p:cNvSpPr>
          <p:nvPr>
            <p:ph type="ftr" sz="quarter" idx="11"/>
          </p:nvPr>
        </p:nvSpPr>
        <p:spPr>
          <a:xfrm>
            <a:off x="2619376" y="6480969"/>
            <a:ext cx="4260056" cy="300831"/>
          </a:xfrm>
        </p:spPr>
        <p:txBody>
          <a:bodyPr/>
          <a:lstStyle/>
          <a:p>
            <a:endParaRPr lang="en-US"/>
          </a:p>
        </p:txBody>
      </p:sp>
      <p:sp>
        <p:nvSpPr>
          <p:cNvPr id="6" name="Slide Number Placeholder 5"/>
          <p:cNvSpPr>
            <a:spLocks noGrp="1"/>
          </p:cNvSpPr>
          <p:nvPr>
            <p:ph type="sldNum" sz="quarter" idx="12"/>
          </p:nvPr>
        </p:nvSpPr>
        <p:spPr>
          <a:xfrm>
            <a:off x="8451056" y="809624"/>
            <a:ext cx="502920" cy="300831"/>
          </a:xfrm>
        </p:spPr>
        <p:txBody>
          <a:bodyPr/>
          <a:lstStyle/>
          <a:p>
            <a:fld id="{57DB3DF2-CA7A-4334-BA57-743EF0B01BFC}" type="slidenum">
              <a:rPr lang="en-US" smtClean="0"/>
              <a:t>‹#›</a:t>
            </a:fld>
            <a:endParaRPr lang="en-US"/>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a:t>Click to edit Master title style</a:t>
            </a:r>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4A8A9449-9B47-4D15-B80C-C0F5FBF30901}" type="datetimeFigureOut">
              <a:rPr lang="en-US" smtClean="0"/>
              <a:t>3/13/23</a:t>
            </a:fld>
            <a:endParaRPr lang="en-US"/>
          </a:p>
        </p:txBody>
      </p:sp>
      <p:sp>
        <p:nvSpPr>
          <p:cNvPr id="6" name="Footer Placeholder 5"/>
          <p:cNvSpPr>
            <a:spLocks noGrp="1"/>
          </p:cNvSpPr>
          <p:nvPr>
            <p:ph type="ftr" sz="quarter" idx="11"/>
          </p:nvPr>
        </p:nvSpPr>
        <p:spPr>
          <a:xfrm>
            <a:off x="457200" y="6480969"/>
            <a:ext cx="4260056" cy="301752"/>
          </a:xfrm>
        </p:spPr>
        <p:txBody>
          <a:bodyPr/>
          <a:lstStyle/>
          <a:p>
            <a:endParaRPr lang="en-US"/>
          </a:p>
        </p:txBody>
      </p:sp>
      <p:sp>
        <p:nvSpPr>
          <p:cNvPr id="7" name="Slide Number Placeholder 6"/>
          <p:cNvSpPr>
            <a:spLocks noGrp="1"/>
          </p:cNvSpPr>
          <p:nvPr>
            <p:ph type="sldNum" sz="quarter" idx="12"/>
          </p:nvPr>
        </p:nvSpPr>
        <p:spPr>
          <a:xfrm>
            <a:off x="7589520" y="6480969"/>
            <a:ext cx="502920" cy="301752"/>
          </a:xfrm>
        </p:spPr>
        <p:txBody>
          <a:bodyPr/>
          <a:lstStyle/>
          <a:p>
            <a:fld id="{57DB3DF2-CA7A-4334-BA57-743EF0B01BF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a:t>Click to edit Master title style</a:t>
            </a:r>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4A8A9449-9B47-4D15-B80C-C0F5FBF30901}" type="datetimeFigureOut">
              <a:rPr lang="en-US" smtClean="0"/>
              <a:t>3/13/23</a:t>
            </a:fld>
            <a:endParaRPr lang="en-US"/>
          </a:p>
        </p:txBody>
      </p:sp>
      <p:sp>
        <p:nvSpPr>
          <p:cNvPr id="8" name="Footer Placeholder 7"/>
          <p:cNvSpPr>
            <a:spLocks noGrp="1"/>
          </p:cNvSpPr>
          <p:nvPr>
            <p:ph type="ftr" sz="quarter" idx="11"/>
          </p:nvPr>
        </p:nvSpPr>
        <p:spPr>
          <a:xfrm>
            <a:off x="457200" y="6480969"/>
            <a:ext cx="4261104" cy="301752"/>
          </a:xfrm>
        </p:spPr>
        <p:txBody>
          <a:bodyPr/>
          <a:lstStyle/>
          <a:p>
            <a:endParaRPr lang="en-US"/>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57DB3DF2-CA7A-4334-BA57-743EF0B01BF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a:t>Click to edit Master title style</a:t>
            </a:r>
          </a:p>
        </p:txBody>
      </p:sp>
      <p:sp>
        <p:nvSpPr>
          <p:cNvPr id="3" name="Date Placeholder 2"/>
          <p:cNvSpPr>
            <a:spLocks noGrp="1"/>
          </p:cNvSpPr>
          <p:nvPr>
            <p:ph type="dt" sz="half" idx="10"/>
          </p:nvPr>
        </p:nvSpPr>
        <p:spPr/>
        <p:txBody>
          <a:bodyPr/>
          <a:lstStyle/>
          <a:p>
            <a:fld id="{4A8A9449-9B47-4D15-B80C-C0F5FBF30901}" type="datetimeFigureOut">
              <a:rPr lang="en-US" smtClean="0"/>
              <a:t>3/13/23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7DB3DF2-CA7A-4334-BA57-743EF0B01BF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4A8A9449-9B47-4D15-B80C-C0F5FBF30901}" type="datetimeFigureOut">
              <a:rPr lang="en-US" smtClean="0"/>
              <a:t>3/13/23</a:t>
            </a:fld>
            <a:endParaRPr lang="en-US"/>
          </a:p>
        </p:txBody>
      </p:sp>
      <p:sp>
        <p:nvSpPr>
          <p:cNvPr id="3" name="Footer Placeholder 2"/>
          <p:cNvSpPr>
            <a:spLocks noGrp="1"/>
          </p:cNvSpPr>
          <p:nvPr>
            <p:ph type="ftr" sz="quarter" idx="11"/>
          </p:nvPr>
        </p:nvSpPr>
        <p:spPr>
          <a:xfrm>
            <a:off x="457200" y="6481890"/>
            <a:ext cx="4260056" cy="300831"/>
          </a:xfrm>
        </p:spPr>
        <p:txBody>
          <a:bodyPr/>
          <a:lstStyle/>
          <a:p>
            <a:endParaRPr lang="en-US"/>
          </a:p>
        </p:txBody>
      </p:sp>
      <p:sp>
        <p:nvSpPr>
          <p:cNvPr id="4" name="Slide Number Placeholder 3"/>
          <p:cNvSpPr>
            <a:spLocks noGrp="1"/>
          </p:cNvSpPr>
          <p:nvPr>
            <p:ph type="sldNum" sz="quarter" idx="12"/>
          </p:nvPr>
        </p:nvSpPr>
        <p:spPr>
          <a:xfrm>
            <a:off x="7589520" y="6480969"/>
            <a:ext cx="502920" cy="301752"/>
          </a:xfrm>
        </p:spPr>
        <p:txBody>
          <a:bodyPr/>
          <a:lstStyle/>
          <a:p>
            <a:fld id="{57DB3DF2-CA7A-4334-BA57-743EF0B01BF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a:t>Click to edit Master title style</a:t>
            </a:r>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4A8A9449-9B47-4D15-B80C-C0F5FBF30901}" type="datetimeFigureOut">
              <a:rPr lang="en-US" smtClean="0"/>
              <a:t>3/13/23</a:t>
            </a:fld>
            <a:endParaRPr lang="en-US"/>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57DB3DF2-CA7A-4334-BA57-743EF0B01BF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a:t>Click to edit Master title style</a:t>
            </a:r>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4A8A9449-9B47-4D15-B80C-C0F5FBF30901}" type="datetimeFigureOut">
              <a:rPr lang="en-US" smtClean="0"/>
              <a:t>3/13/23</a:t>
            </a:fld>
            <a:endParaRPr lang="en-US"/>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US"/>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57DB3DF2-CA7A-4334-BA57-743EF0B01BF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A8A9449-9B47-4D15-B80C-C0F5FBF30901}" type="datetimeFigureOut">
              <a:rPr lang="en-US" smtClean="0"/>
              <a:t>3/13/23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DB3DF2-CA7A-4334-BA57-743EF0B01BF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A8A9449-9B47-4D15-B80C-C0F5FBF30901}" type="datetimeFigureOut">
              <a:rPr lang="en-US" smtClean="0"/>
              <a:t>3/13/23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DB3DF2-CA7A-4334-BA57-743EF0B01BF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4A8A9449-9B47-4D15-B80C-C0F5FBF30901}" type="datetimeFigureOut">
              <a:rPr lang="en-US" smtClean="0"/>
              <a:t>3/13/23</a:t>
            </a:fld>
            <a:endParaRPr lang="en-US"/>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US"/>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57DB3DF2-CA7A-4334-BA57-743EF0B01BF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2">
            <a:extLst>
              <a:ext uri="{FF2B5EF4-FFF2-40B4-BE49-F238E27FC236}">
                <a16:creationId xmlns:a16="http://schemas.microsoft.com/office/drawing/2014/main" id="{9D49B8B0-25AA-5E27-0FA1-BD75CF25B28C}"/>
              </a:ext>
            </a:extLst>
          </p:cNvPr>
          <p:cNvGraphicFramePr>
            <a:graphicFrameLocks noGrp="1"/>
          </p:cNvGraphicFramePr>
          <p:nvPr>
            <p:extLst>
              <p:ext uri="{D42A27DB-BD31-4B8C-83A1-F6EECF244321}">
                <p14:modId xmlns:p14="http://schemas.microsoft.com/office/powerpoint/2010/main" val="3611678090"/>
              </p:ext>
            </p:extLst>
          </p:nvPr>
        </p:nvGraphicFramePr>
        <p:xfrm>
          <a:off x="1562100" y="10236"/>
          <a:ext cx="6019800" cy="2834640"/>
        </p:xfrm>
        <a:graphic>
          <a:graphicData uri="http://schemas.openxmlformats.org/drawingml/2006/table">
            <a:tbl>
              <a:tblPr firstRow="1" bandRow="1">
                <a:tableStyleId>{22838BEF-8BB2-4498-84A7-C5851F593DF1}</a:tableStyleId>
              </a:tblPr>
              <a:tblGrid>
                <a:gridCol w="6019800">
                  <a:extLst>
                    <a:ext uri="{9D8B030D-6E8A-4147-A177-3AD203B41FA5}">
                      <a16:colId xmlns:a16="http://schemas.microsoft.com/office/drawing/2014/main" val="1413093861"/>
                    </a:ext>
                  </a:extLst>
                </a:gridCol>
              </a:tblGrid>
              <a:tr h="2438400">
                <a:tc>
                  <a:txBody>
                    <a:bodyPr/>
                    <a:lstStyle/>
                    <a:p>
                      <a:r>
                        <a:rPr kumimoji="0" lang="en-US" sz="1800" b="1" kern="1200" dirty="0">
                          <a:solidFill>
                            <a:schemeClr val="dk1"/>
                          </a:solidFill>
                          <a:effectLst/>
                          <a:latin typeface="+mn-lt"/>
                          <a:ea typeface="+mn-ea"/>
                          <a:cs typeface="+mn-cs"/>
                        </a:rPr>
                        <a:t>Name: Lucian Daniel </a:t>
                      </a:r>
                      <a:r>
                        <a:rPr kumimoji="0" lang="en-US" sz="1800" b="1" kern="1200" dirty="0" err="1">
                          <a:solidFill>
                            <a:schemeClr val="dk1"/>
                          </a:solidFill>
                          <a:effectLst/>
                          <a:latin typeface="+mn-lt"/>
                          <a:ea typeface="+mn-ea"/>
                          <a:cs typeface="+mn-cs"/>
                        </a:rPr>
                        <a:t>Oprea</a:t>
                      </a:r>
                      <a:endParaRPr kumimoji="0" lang="en-GB" sz="1800" b="1" kern="1200" dirty="0">
                        <a:solidFill>
                          <a:schemeClr val="dk1"/>
                        </a:solidFill>
                        <a:effectLst/>
                        <a:latin typeface="+mn-lt"/>
                        <a:ea typeface="+mn-ea"/>
                        <a:cs typeface="+mn-cs"/>
                      </a:endParaRPr>
                    </a:p>
                    <a:p>
                      <a:r>
                        <a:rPr kumimoji="0" lang="en-US" sz="1800" b="1" kern="1200" dirty="0">
                          <a:solidFill>
                            <a:schemeClr val="dk1"/>
                          </a:solidFill>
                          <a:effectLst/>
                          <a:latin typeface="+mn-lt"/>
                          <a:ea typeface="+mn-ea"/>
                          <a:cs typeface="+mn-cs"/>
                        </a:rPr>
                        <a:t> </a:t>
                      </a:r>
                      <a:endParaRPr kumimoji="0" lang="en-GB" sz="1800" b="1" kern="1200" dirty="0">
                        <a:solidFill>
                          <a:schemeClr val="dk1"/>
                        </a:solidFill>
                        <a:effectLst/>
                        <a:latin typeface="+mn-lt"/>
                        <a:ea typeface="+mn-ea"/>
                        <a:cs typeface="+mn-cs"/>
                      </a:endParaRPr>
                    </a:p>
                    <a:p>
                      <a:r>
                        <a:rPr kumimoji="0" lang="en-US" sz="1800" b="1" kern="1200" dirty="0">
                          <a:solidFill>
                            <a:schemeClr val="dk1"/>
                          </a:solidFill>
                          <a:effectLst/>
                          <a:latin typeface="+mn-lt"/>
                          <a:ea typeface="+mn-ea"/>
                          <a:cs typeface="+mn-cs"/>
                        </a:rPr>
                        <a:t>Student number: 2107118</a:t>
                      </a:r>
                      <a:endParaRPr kumimoji="0" lang="en-GB" sz="1800" b="1" kern="1200" dirty="0">
                        <a:solidFill>
                          <a:schemeClr val="dk1"/>
                        </a:solidFill>
                        <a:effectLst/>
                        <a:latin typeface="+mn-lt"/>
                        <a:ea typeface="+mn-ea"/>
                        <a:cs typeface="+mn-cs"/>
                      </a:endParaRPr>
                    </a:p>
                    <a:p>
                      <a:r>
                        <a:rPr kumimoji="0" lang="en-US" sz="1800" b="1" kern="1200" dirty="0">
                          <a:solidFill>
                            <a:schemeClr val="dk1"/>
                          </a:solidFill>
                          <a:effectLst/>
                          <a:latin typeface="+mn-lt"/>
                          <a:ea typeface="+mn-ea"/>
                          <a:cs typeface="+mn-cs"/>
                        </a:rPr>
                        <a:t> </a:t>
                      </a:r>
                      <a:endParaRPr kumimoji="0" lang="en-GB" sz="1800" b="1" kern="1200" dirty="0">
                        <a:solidFill>
                          <a:schemeClr val="dk1"/>
                        </a:solidFill>
                        <a:effectLst/>
                        <a:latin typeface="+mn-lt"/>
                        <a:ea typeface="+mn-ea"/>
                        <a:cs typeface="+mn-cs"/>
                      </a:endParaRPr>
                    </a:p>
                    <a:p>
                      <a:r>
                        <a:rPr kumimoji="0" lang="en-US" sz="1800" b="1" kern="1200" dirty="0">
                          <a:solidFill>
                            <a:schemeClr val="dk1"/>
                          </a:solidFill>
                          <a:effectLst/>
                          <a:latin typeface="+mn-lt"/>
                          <a:ea typeface="+mn-ea"/>
                          <a:cs typeface="+mn-cs"/>
                        </a:rPr>
                        <a:t>Module code: BMSW 5106</a:t>
                      </a:r>
                    </a:p>
                    <a:p>
                      <a:r>
                        <a:rPr kumimoji="0" lang="en-GB" sz="1800" b="1" kern="1200" dirty="0">
                          <a:solidFill>
                            <a:schemeClr val="dk1"/>
                          </a:solidFill>
                          <a:effectLst/>
                          <a:latin typeface="+mn-lt"/>
                          <a:ea typeface="+mn-ea"/>
                          <a:cs typeface="+mn-cs"/>
                        </a:rPr>
                        <a:t>Knowledge and Information Skills for </a:t>
                      </a:r>
                      <a:r>
                        <a:rPr kumimoji="0" lang="en-GB" sz="1800" b="1" kern="1200">
                          <a:solidFill>
                            <a:schemeClr val="dk1"/>
                          </a:solidFill>
                          <a:effectLst/>
                          <a:latin typeface="+mn-lt"/>
                          <a:ea typeface="+mn-ea"/>
                          <a:cs typeface="+mn-cs"/>
                        </a:rPr>
                        <a:t>the Workplace</a:t>
                      </a:r>
                      <a:endParaRPr kumimoji="0" lang="en-GB" sz="1800" b="1" kern="1200" dirty="0">
                        <a:solidFill>
                          <a:schemeClr val="dk1"/>
                        </a:solidFill>
                        <a:effectLst/>
                        <a:latin typeface="+mn-lt"/>
                        <a:ea typeface="+mn-ea"/>
                        <a:cs typeface="+mn-cs"/>
                      </a:endParaRPr>
                    </a:p>
                    <a:p>
                      <a:r>
                        <a:rPr kumimoji="0" lang="en-US" sz="1800" b="1" kern="1200" dirty="0">
                          <a:solidFill>
                            <a:schemeClr val="dk1"/>
                          </a:solidFill>
                          <a:effectLst/>
                          <a:latin typeface="+mn-lt"/>
                          <a:ea typeface="+mn-ea"/>
                          <a:cs typeface="+mn-cs"/>
                        </a:rPr>
                        <a:t> </a:t>
                      </a:r>
                      <a:endParaRPr kumimoji="0" lang="en-GB" sz="1800" b="1" kern="1200" dirty="0">
                        <a:solidFill>
                          <a:schemeClr val="dk1"/>
                        </a:solidFill>
                        <a:effectLst/>
                        <a:latin typeface="+mn-lt"/>
                        <a:ea typeface="+mn-ea"/>
                        <a:cs typeface="+mn-cs"/>
                      </a:endParaRPr>
                    </a:p>
                    <a:p>
                      <a:r>
                        <a:rPr kumimoji="0" lang="en-US" sz="1800" b="1" kern="1200" dirty="0">
                          <a:solidFill>
                            <a:schemeClr val="dk1"/>
                          </a:solidFill>
                          <a:effectLst/>
                          <a:latin typeface="+mn-lt"/>
                          <a:ea typeface="+mn-ea"/>
                          <a:cs typeface="+mn-cs"/>
                        </a:rPr>
                        <a:t>Lecturer’s Name: </a:t>
                      </a:r>
                      <a:r>
                        <a:rPr kumimoji="0" lang="en-GB" b="0" i="0" kern="1200" dirty="0">
                          <a:solidFill>
                            <a:schemeClr val="dk1"/>
                          </a:solidFill>
                          <a:effectLst/>
                          <a:latin typeface="+mn-lt"/>
                          <a:ea typeface="+mn-ea"/>
                          <a:cs typeface="+mn-cs"/>
                        </a:rPr>
                        <a:t>Dr </a:t>
                      </a:r>
                      <a:r>
                        <a:rPr kumimoji="0" lang="en-GB" b="0" i="0" kern="1200" dirty="0" err="1">
                          <a:solidFill>
                            <a:schemeClr val="dk1"/>
                          </a:solidFill>
                          <a:effectLst/>
                          <a:latin typeface="+mn-lt"/>
                          <a:ea typeface="+mn-ea"/>
                          <a:cs typeface="+mn-cs"/>
                        </a:rPr>
                        <a:t>Sujeewa</a:t>
                      </a:r>
                      <a:r>
                        <a:rPr kumimoji="0" lang="en-GB" b="0" i="0" kern="1200" dirty="0">
                          <a:solidFill>
                            <a:schemeClr val="dk1"/>
                          </a:solidFill>
                          <a:effectLst/>
                          <a:latin typeface="+mn-lt"/>
                          <a:ea typeface="+mn-ea"/>
                          <a:cs typeface="+mn-cs"/>
                        </a:rPr>
                        <a:t> Herath</a:t>
                      </a:r>
                    </a:p>
                    <a:p>
                      <a:r>
                        <a:rPr kumimoji="0" lang="en-GB" sz="1800" b="0" i="0" kern="1200" dirty="0">
                          <a:solidFill>
                            <a:schemeClr val="dk1"/>
                          </a:solidFill>
                          <a:effectLst/>
                          <a:latin typeface="+mn-lt"/>
                          <a:ea typeface="+mn-ea"/>
                          <a:cs typeface="+mn-cs"/>
                        </a:rPr>
                        <a:t>                              </a:t>
                      </a:r>
                      <a:r>
                        <a:rPr kumimoji="0" lang="en-GB" b="0" i="0" kern="1200" dirty="0">
                          <a:solidFill>
                            <a:schemeClr val="dk1"/>
                          </a:solidFill>
                          <a:effectLst/>
                          <a:latin typeface="+mn-lt"/>
                          <a:ea typeface="+mn-ea"/>
                          <a:cs typeface="+mn-cs"/>
                        </a:rPr>
                        <a:t>Sampath Liyanage</a:t>
                      </a:r>
                      <a:endParaRPr kumimoji="0" lang="en-GB" sz="1800" b="1" kern="1200" dirty="0">
                        <a:solidFill>
                          <a:schemeClr val="dk1"/>
                        </a:solidFill>
                        <a:effectLst/>
                        <a:latin typeface="+mn-lt"/>
                        <a:ea typeface="+mn-ea"/>
                        <a:cs typeface="+mn-cs"/>
                      </a:endParaRPr>
                    </a:p>
                    <a:p>
                      <a:endParaRPr lang="en-US" dirty="0"/>
                    </a:p>
                  </a:txBody>
                  <a:tcPr/>
                </a:tc>
                <a:extLst>
                  <a:ext uri="{0D108BD9-81ED-4DB2-BD59-A6C34878D82A}">
                    <a16:rowId xmlns:a16="http://schemas.microsoft.com/office/drawing/2014/main" val="2197446077"/>
                  </a:ext>
                </a:extLst>
              </a:tr>
            </a:tbl>
          </a:graphicData>
        </a:graphic>
      </p:graphicFrame>
    </p:spTree>
    <p:extLst>
      <p:ext uri="{BB962C8B-B14F-4D97-AF65-F5344CB8AC3E}">
        <p14:creationId xmlns:p14="http://schemas.microsoft.com/office/powerpoint/2010/main" val="40833071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229600" cy="1399032"/>
          </a:xfrm>
        </p:spPr>
        <p:txBody>
          <a:bodyPr/>
          <a:lstStyle/>
          <a:p>
            <a:r>
              <a:rPr lang="en-US" b="1" dirty="0">
                <a:effectLst/>
              </a:rPr>
              <a:t>Introduction </a:t>
            </a:r>
            <a:br>
              <a:rPr lang="en-US" b="1" dirty="0">
                <a:effectLst/>
              </a:rPr>
            </a:br>
            <a:endParaRPr lang="en-US" dirty="0"/>
          </a:p>
        </p:txBody>
      </p:sp>
      <p:sp>
        <p:nvSpPr>
          <p:cNvPr id="3" name="Content Placeholder 2"/>
          <p:cNvSpPr>
            <a:spLocks noGrp="1"/>
          </p:cNvSpPr>
          <p:nvPr>
            <p:ph idx="1"/>
          </p:nvPr>
        </p:nvSpPr>
        <p:spPr>
          <a:xfrm>
            <a:off x="457200" y="1600200"/>
            <a:ext cx="3124200" cy="4724400"/>
          </a:xfrm>
        </p:spPr>
        <p:txBody>
          <a:bodyPr>
            <a:normAutofit fontScale="77500" lnSpcReduction="20000"/>
          </a:bodyPr>
          <a:lstStyle/>
          <a:p>
            <a:r>
              <a:rPr lang="en-US" sz="2800" dirty="0"/>
              <a:t>The following presentation will explore the Knowledge Management (KM) system in Uber Eats, its purposes, strengths, and weaknesses.</a:t>
            </a:r>
          </a:p>
          <a:p>
            <a:r>
              <a:rPr lang="en-US" sz="2800" dirty="0"/>
              <a:t>The discussion will also highlight recommendations to improve the KM system in Uber Eats.</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1950" y="0"/>
            <a:ext cx="4972050" cy="6178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867400" y="6178658"/>
            <a:ext cx="2012089" cy="646331"/>
          </a:xfrm>
          <a:prstGeom prst="rect">
            <a:avLst/>
          </a:prstGeom>
          <a:noFill/>
        </p:spPr>
        <p:txBody>
          <a:bodyPr wrap="none" rtlCol="0">
            <a:spAutoFit/>
          </a:bodyPr>
          <a:lstStyle/>
          <a:p>
            <a:r>
              <a:rPr lang="en-US" dirty="0"/>
              <a:t>(</a:t>
            </a:r>
            <a:r>
              <a:rPr lang="en-US" dirty="0" err="1"/>
              <a:t>Rahman</a:t>
            </a:r>
            <a:r>
              <a:rPr lang="en-US" dirty="0"/>
              <a:t>, 2019) </a:t>
            </a:r>
          </a:p>
          <a:p>
            <a:endParaRPr lang="en-US" dirty="0"/>
          </a:p>
        </p:txBody>
      </p:sp>
    </p:spTree>
    <p:extLst>
      <p:ext uri="{BB962C8B-B14F-4D97-AF65-F5344CB8AC3E}">
        <p14:creationId xmlns:p14="http://schemas.microsoft.com/office/powerpoint/2010/main" val="2704092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rPr>
              <a:t>Company background and explain the MIS </a:t>
            </a:r>
            <a:endParaRPr lang="en-US" dirty="0"/>
          </a:p>
        </p:txBody>
      </p:sp>
      <p:sp>
        <p:nvSpPr>
          <p:cNvPr id="3" name="Content Placeholder 2"/>
          <p:cNvSpPr>
            <a:spLocks noGrp="1"/>
          </p:cNvSpPr>
          <p:nvPr>
            <p:ph idx="1"/>
          </p:nvPr>
        </p:nvSpPr>
        <p:spPr>
          <a:xfrm>
            <a:off x="457200" y="1882808"/>
            <a:ext cx="4267200" cy="4975192"/>
          </a:xfrm>
        </p:spPr>
        <p:txBody>
          <a:bodyPr>
            <a:normAutofit fontScale="70000" lnSpcReduction="20000"/>
          </a:bodyPr>
          <a:lstStyle/>
          <a:p>
            <a:r>
              <a:rPr lang="en-US" sz="3200" dirty="0"/>
              <a:t>Uber Eats is a food delivery platform launched in August 2014 by Uber Technologies Inc., is a global transportation network organization situated in San Francisco, California. </a:t>
            </a:r>
          </a:p>
          <a:p>
            <a:r>
              <a:rPr lang="en-US" dirty="0"/>
              <a:t>Knowledge Management Systems (KMS) are information systems that support the creation, sharing, dissemination, and management of knowledge within an </a:t>
            </a:r>
            <a:r>
              <a:rPr lang="en-US" dirty="0" err="1"/>
              <a:t>organisation</a:t>
            </a:r>
            <a:r>
              <a:rPr lang="en-US" dirty="0"/>
              <a:t> like Uber Eats.</a:t>
            </a:r>
          </a:p>
        </p:txBody>
      </p:sp>
      <p:sp>
        <p:nvSpPr>
          <p:cNvPr id="4" name="TextBox 3"/>
          <p:cNvSpPr txBox="1"/>
          <p:nvPr/>
        </p:nvSpPr>
        <p:spPr>
          <a:xfrm>
            <a:off x="6164451" y="6488668"/>
            <a:ext cx="2076209" cy="369332"/>
          </a:xfrm>
          <a:prstGeom prst="rect">
            <a:avLst/>
          </a:prstGeom>
          <a:noFill/>
        </p:spPr>
        <p:txBody>
          <a:bodyPr wrap="none" rtlCol="0">
            <a:spAutoFit/>
          </a:bodyPr>
          <a:lstStyle/>
          <a:p>
            <a:r>
              <a:rPr lang="en-US" dirty="0"/>
              <a:t>(</a:t>
            </a:r>
            <a:r>
              <a:rPr lang="en-US" dirty="0" err="1"/>
              <a:t>Rahman</a:t>
            </a:r>
            <a:r>
              <a:rPr lang="en-US" dirty="0"/>
              <a:t>, 2019)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524000"/>
            <a:ext cx="4029075" cy="4964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3823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effectLst/>
              </a:rPr>
              <a:t>Demonstrate the selected system graphically and explain </a:t>
            </a:r>
            <a:br>
              <a:rPr lang="en-US" dirty="0">
                <a:effectLst/>
              </a:rPr>
            </a:br>
            <a:endParaRPr lang="en-US" dirty="0"/>
          </a:p>
        </p:txBody>
      </p:sp>
      <p:sp>
        <p:nvSpPr>
          <p:cNvPr id="3" name="Content Placeholder 2"/>
          <p:cNvSpPr>
            <a:spLocks noGrp="1"/>
          </p:cNvSpPr>
          <p:nvPr>
            <p:ph idx="1"/>
          </p:nvPr>
        </p:nvSpPr>
        <p:spPr>
          <a:xfrm>
            <a:off x="0" y="1882808"/>
            <a:ext cx="4724400" cy="4975192"/>
          </a:xfrm>
        </p:spPr>
        <p:txBody>
          <a:bodyPr>
            <a:normAutofit fontScale="92500" lnSpcReduction="20000"/>
          </a:bodyPr>
          <a:lstStyle/>
          <a:p>
            <a:r>
              <a:rPr lang="en-US" sz="2800" dirty="0"/>
              <a:t>A knowledge Management (KM) system is a system that facilitates the creation, sharing, and utilization of knowledge within an organization.</a:t>
            </a:r>
          </a:p>
          <a:p>
            <a:r>
              <a:rPr lang="en-US" sz="2800" dirty="0"/>
              <a:t>It involves capturing, organizing, and sharing knowledge to enhance organizational performance and improve decision-making.</a:t>
            </a:r>
          </a:p>
          <a:p>
            <a:endParaRPr lang="en-US" sz="2800" dirty="0"/>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4400" y="1524000"/>
            <a:ext cx="43053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5867400" y="6096000"/>
            <a:ext cx="2472152" cy="369332"/>
          </a:xfrm>
          <a:prstGeom prst="rect">
            <a:avLst/>
          </a:prstGeom>
          <a:noFill/>
        </p:spPr>
        <p:txBody>
          <a:bodyPr wrap="none" rtlCol="0">
            <a:spAutoFit/>
          </a:bodyPr>
          <a:lstStyle/>
          <a:p>
            <a:r>
              <a:rPr lang="en-US" dirty="0"/>
              <a:t>(</a:t>
            </a:r>
            <a:r>
              <a:rPr lang="en-US" dirty="0" err="1"/>
              <a:t>Fontes</a:t>
            </a:r>
            <a:r>
              <a:rPr lang="en-US" dirty="0"/>
              <a:t>, et. al., 2019)</a:t>
            </a:r>
          </a:p>
        </p:txBody>
      </p:sp>
    </p:spTree>
    <p:extLst>
      <p:ext uri="{BB962C8B-B14F-4D97-AF65-F5344CB8AC3E}">
        <p14:creationId xmlns:p14="http://schemas.microsoft.com/office/powerpoint/2010/main" val="36074987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3427"/>
            <a:ext cx="8229600" cy="767173"/>
          </a:xfrm>
        </p:spPr>
        <p:txBody>
          <a:bodyPr/>
          <a:lstStyle/>
          <a:p>
            <a:r>
              <a:rPr lang="en-US" dirty="0"/>
              <a:t>To be continued……..</a:t>
            </a:r>
          </a:p>
        </p:txBody>
      </p:sp>
      <p:sp>
        <p:nvSpPr>
          <p:cNvPr id="3" name="Content Placeholder 2"/>
          <p:cNvSpPr>
            <a:spLocks noGrp="1"/>
          </p:cNvSpPr>
          <p:nvPr>
            <p:ph idx="1"/>
          </p:nvPr>
        </p:nvSpPr>
        <p:spPr>
          <a:xfrm>
            <a:off x="457200" y="1882808"/>
            <a:ext cx="4343400" cy="4572000"/>
          </a:xfrm>
        </p:spPr>
        <p:txBody>
          <a:bodyPr/>
          <a:lstStyle/>
          <a:p>
            <a:r>
              <a:rPr lang="en-US" sz="3200" b="1" dirty="0"/>
              <a:t>Knowledge Creation</a:t>
            </a:r>
          </a:p>
          <a:p>
            <a:r>
              <a:rPr lang="en-US" sz="3200" dirty="0"/>
              <a:t> </a:t>
            </a:r>
            <a:r>
              <a:rPr lang="en-US" sz="3200" b="1" dirty="0"/>
              <a:t>Knowledge Storage</a:t>
            </a:r>
          </a:p>
          <a:p>
            <a:r>
              <a:rPr lang="en-US" sz="3200" b="1" dirty="0"/>
              <a:t>Knowledge Dissemination</a:t>
            </a:r>
          </a:p>
          <a:p>
            <a:r>
              <a:rPr lang="en-US" sz="3200" b="1" dirty="0"/>
              <a:t>Knowledge Utilization</a:t>
            </a:r>
          </a:p>
          <a:p>
            <a:endParaRPr lang="en-US" dirty="0"/>
          </a:p>
        </p:txBody>
      </p:sp>
      <p:sp>
        <p:nvSpPr>
          <p:cNvPr id="5" name="Rectangle 4"/>
          <p:cNvSpPr/>
          <p:nvPr/>
        </p:nvSpPr>
        <p:spPr>
          <a:xfrm>
            <a:off x="304800" y="1021205"/>
            <a:ext cx="7696200" cy="830997"/>
          </a:xfrm>
          <a:prstGeom prst="rect">
            <a:avLst/>
          </a:prstGeom>
        </p:spPr>
        <p:txBody>
          <a:bodyPr wrap="square">
            <a:spAutoFit/>
          </a:bodyPr>
          <a:lstStyle/>
          <a:p>
            <a:pPr algn="just">
              <a:spcAft>
                <a:spcPts val="0"/>
              </a:spcAft>
            </a:pPr>
            <a:r>
              <a:rPr lang="en-IN" sz="2400" dirty="0">
                <a:latin typeface="Times New Roman" panose="02020603050405020304" pitchFamily="18" charset="0"/>
                <a:ea typeface="Arial" panose="020B0604020202020204" pitchFamily="34" charset="0"/>
                <a:cs typeface="Arial" panose="020B0604020202020204" pitchFamily="34" charset="0"/>
              </a:rPr>
              <a:t>In the context of Uber Eats, the KM system works in the following way:</a:t>
            </a:r>
            <a:endParaRPr lang="en-IN" sz="2400" dirty="0">
              <a:effectLst/>
              <a:latin typeface="Times New Roman" panose="02020603050405020304" pitchFamily="18" charset="0"/>
              <a:ea typeface="Arial" panose="020B0604020202020204" pitchFamily="34" charset="0"/>
              <a:cs typeface="Arial" panose="020B0604020202020204" pitchFamily="34" charset="0"/>
            </a:endParaRPr>
          </a:p>
        </p:txBody>
      </p:sp>
      <p:pic>
        <p:nvPicPr>
          <p:cNvPr id="7" name="Picture 6"/>
          <p:cNvPicPr/>
          <p:nvPr/>
        </p:nvPicPr>
        <p:blipFill>
          <a:blip r:embed="rId3"/>
          <a:stretch>
            <a:fillRect/>
          </a:stretch>
        </p:blipFill>
        <p:spPr>
          <a:xfrm>
            <a:off x="4419600" y="1972527"/>
            <a:ext cx="4352925" cy="4073617"/>
          </a:xfrm>
          <a:prstGeom prst="rect">
            <a:avLst/>
          </a:prstGeom>
        </p:spPr>
      </p:pic>
      <p:sp>
        <p:nvSpPr>
          <p:cNvPr id="8" name="TextBox 7"/>
          <p:cNvSpPr txBox="1"/>
          <p:nvPr/>
        </p:nvSpPr>
        <p:spPr>
          <a:xfrm>
            <a:off x="6019800" y="6085476"/>
            <a:ext cx="2190023" cy="369332"/>
          </a:xfrm>
          <a:prstGeom prst="rect">
            <a:avLst/>
          </a:prstGeom>
          <a:noFill/>
        </p:spPr>
        <p:txBody>
          <a:bodyPr wrap="none" rtlCol="0">
            <a:spAutoFit/>
          </a:bodyPr>
          <a:lstStyle/>
          <a:p>
            <a:r>
              <a:rPr lang="en-US" dirty="0"/>
              <a:t>(Mills, et. al., 2019)</a:t>
            </a:r>
          </a:p>
        </p:txBody>
      </p:sp>
    </p:spTree>
    <p:extLst>
      <p:ext uri="{BB962C8B-B14F-4D97-AF65-F5344CB8AC3E}">
        <p14:creationId xmlns:p14="http://schemas.microsoft.com/office/powerpoint/2010/main" val="892804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1399032"/>
          </a:xfrm>
        </p:spPr>
        <p:txBody>
          <a:bodyPr>
            <a:normAutofit fontScale="90000"/>
          </a:bodyPr>
          <a:lstStyle/>
          <a:p>
            <a:r>
              <a:rPr lang="en-US" b="1" dirty="0">
                <a:effectLst/>
              </a:rPr>
              <a:t>Explain its purposes and how it adds value to the business model </a:t>
            </a:r>
            <a:br>
              <a:rPr lang="en-US" b="1" dirty="0">
                <a:effectLst/>
              </a:rPr>
            </a:br>
            <a:endParaRPr lang="en-US" dirty="0"/>
          </a:p>
        </p:txBody>
      </p:sp>
      <p:sp>
        <p:nvSpPr>
          <p:cNvPr id="4" name="TextBox 3"/>
          <p:cNvSpPr txBox="1"/>
          <p:nvPr/>
        </p:nvSpPr>
        <p:spPr>
          <a:xfrm>
            <a:off x="5943600" y="6258599"/>
            <a:ext cx="1800493" cy="369332"/>
          </a:xfrm>
          <a:prstGeom prst="rect">
            <a:avLst/>
          </a:prstGeom>
          <a:noFill/>
        </p:spPr>
        <p:txBody>
          <a:bodyPr wrap="none" rtlCol="0">
            <a:spAutoFit/>
          </a:bodyPr>
          <a:lstStyle/>
          <a:p>
            <a:r>
              <a:rPr lang="en-US" dirty="0"/>
              <a:t>(</a:t>
            </a:r>
            <a:r>
              <a:rPr lang="en-US" dirty="0" err="1"/>
              <a:t>Ogona</a:t>
            </a:r>
            <a:r>
              <a:rPr lang="en-US" dirty="0"/>
              <a:t>, 2022)</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1295400"/>
            <a:ext cx="4333875" cy="457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8100" y="1737120"/>
            <a:ext cx="4572000" cy="1477328"/>
          </a:xfrm>
          <a:prstGeom prst="rect">
            <a:avLst/>
          </a:prstGeom>
        </p:spPr>
        <p:txBody>
          <a:bodyPr>
            <a:spAutoFit/>
          </a:bodyPr>
          <a:lstStyle/>
          <a:p>
            <a:pPr marL="285750" indent="-285750">
              <a:buFont typeface="Arial" panose="020B0604020202020204" pitchFamily="34" charset="0"/>
              <a:buChar char="•"/>
            </a:pPr>
            <a:r>
              <a:rPr lang="en-IN" dirty="0">
                <a:latin typeface="Times New Roman" panose="02020603050405020304" pitchFamily="18" charset="0"/>
                <a:ea typeface="Arial" panose="020B0604020202020204" pitchFamily="34" charset="0"/>
                <a:cs typeface="Arial" panose="020B0604020202020204" pitchFamily="34" charset="0"/>
              </a:rPr>
              <a:t>The purpose of the Knowledge Management (KM) system in Uber Eats is to facilitate the creation, sharing, and utilization of knowledge to enhance the performance of the business model. </a:t>
            </a:r>
            <a:endParaRPr lang="en-IN" dirty="0"/>
          </a:p>
        </p:txBody>
      </p:sp>
      <p:sp>
        <p:nvSpPr>
          <p:cNvPr id="6" name="Rectangle 5"/>
          <p:cNvSpPr/>
          <p:nvPr/>
        </p:nvSpPr>
        <p:spPr>
          <a:xfrm>
            <a:off x="76200" y="3400136"/>
            <a:ext cx="4572000" cy="1754326"/>
          </a:xfrm>
          <a:prstGeom prst="rect">
            <a:avLst/>
          </a:prstGeom>
        </p:spPr>
        <p:txBody>
          <a:bodyPr>
            <a:spAutoFit/>
          </a:bodyPr>
          <a:lstStyle/>
          <a:p>
            <a:pPr algn="just">
              <a:spcAft>
                <a:spcPts val="0"/>
              </a:spcAft>
            </a:pPr>
            <a:r>
              <a:rPr lang="en-IN" dirty="0">
                <a:latin typeface="Times New Roman" panose="02020603050405020304" pitchFamily="18" charset="0"/>
                <a:ea typeface="Arial" panose="020B0604020202020204" pitchFamily="34" charset="0"/>
                <a:cs typeface="Arial" panose="020B0604020202020204" pitchFamily="34" charset="0"/>
              </a:rPr>
              <a:t>The KM system helps Uber Eats add value to the business model in the following ways:</a:t>
            </a:r>
          </a:p>
          <a:p>
            <a:pPr marL="285750" indent="-285750">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Improving Customer Experience</a:t>
            </a:r>
          </a:p>
          <a:p>
            <a:pPr marL="285750" indent="-285750">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Increasing Efficiency</a:t>
            </a:r>
          </a:p>
          <a:p>
            <a:pPr marL="285750" indent="-285750">
              <a:buFont typeface="Arial" panose="020B0604020202020204" pitchFamily="34" charset="0"/>
              <a:buChar char="•"/>
            </a:pPr>
            <a:r>
              <a:rPr lang="en-IN" dirty="0">
                <a:latin typeface="Times New Roman" panose="02020603050405020304" pitchFamily="18" charset="0"/>
                <a:cs typeface="Times New Roman" panose="02020603050405020304" pitchFamily="18" charset="0"/>
              </a:rPr>
              <a:t>Supporting Decision Making</a:t>
            </a:r>
          </a:p>
          <a:p>
            <a:pPr algn="just">
              <a:spcAft>
                <a:spcPts val="0"/>
              </a:spcAft>
            </a:pPr>
            <a:endParaRPr lang="en-IN" dirty="0">
              <a:effectLst/>
              <a:latin typeface="Times New Roman" panose="02020603050405020304" pitchFamily="18"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9914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67494"/>
            <a:ext cx="9144000" cy="1399032"/>
          </a:xfrm>
        </p:spPr>
        <p:txBody>
          <a:bodyPr>
            <a:normAutofit fontScale="90000"/>
          </a:bodyPr>
          <a:lstStyle/>
          <a:p>
            <a:r>
              <a:rPr lang="en-US" b="1" dirty="0">
                <a:effectLst/>
              </a:rPr>
              <a:t>Evaluate its strengths and weaknesses </a:t>
            </a:r>
            <a:br>
              <a:rPr lang="en-US" dirty="0">
                <a:effectLst/>
              </a:rPr>
            </a:br>
            <a:endParaRPr lang="en-US" dirty="0"/>
          </a:p>
        </p:txBody>
      </p:sp>
      <p:sp>
        <p:nvSpPr>
          <p:cNvPr id="3" name="Content Placeholder 2"/>
          <p:cNvSpPr>
            <a:spLocks noGrp="1"/>
          </p:cNvSpPr>
          <p:nvPr>
            <p:ph idx="1"/>
          </p:nvPr>
        </p:nvSpPr>
        <p:spPr>
          <a:xfrm>
            <a:off x="152400" y="1828800"/>
            <a:ext cx="4191000" cy="4572000"/>
          </a:xfrm>
        </p:spPr>
        <p:txBody>
          <a:bodyPr/>
          <a:lstStyle/>
          <a:p>
            <a:pPr marL="64008" indent="0">
              <a:buNone/>
            </a:pPr>
            <a:r>
              <a:rPr lang="en-US" sz="3200" b="1" dirty="0"/>
              <a:t>Strengths of KM System:</a:t>
            </a:r>
          </a:p>
          <a:p>
            <a:r>
              <a:rPr lang="en-US" sz="3200" b="1" dirty="0"/>
              <a:t>Improved decision-making</a:t>
            </a:r>
          </a:p>
          <a:p>
            <a:r>
              <a:rPr lang="en-US" sz="3200" b="1" dirty="0"/>
              <a:t>Better customer experience</a:t>
            </a:r>
          </a:p>
          <a:p>
            <a:r>
              <a:rPr lang="en-US" sz="3200" b="1" dirty="0"/>
              <a:t>Increased efficiency</a:t>
            </a:r>
          </a:p>
          <a:p>
            <a:endParaRPr lang="en-US" sz="3200" b="1" dirty="0"/>
          </a:p>
          <a:p>
            <a:endParaRPr lang="en-US" sz="3200" dirty="0"/>
          </a:p>
          <a:p>
            <a:endParaRPr lang="en-US"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838200"/>
            <a:ext cx="489585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096000" y="6096000"/>
            <a:ext cx="1672253" cy="646331"/>
          </a:xfrm>
          <a:prstGeom prst="rect">
            <a:avLst/>
          </a:prstGeom>
          <a:noFill/>
        </p:spPr>
        <p:txBody>
          <a:bodyPr wrap="none" rtlCol="0">
            <a:spAutoFit/>
          </a:bodyPr>
          <a:lstStyle/>
          <a:p>
            <a:r>
              <a:rPr lang="en-US" dirty="0"/>
              <a:t>(</a:t>
            </a:r>
            <a:r>
              <a:rPr lang="en-US" dirty="0" err="1"/>
              <a:t>Samul</a:t>
            </a:r>
            <a:r>
              <a:rPr lang="en-US" dirty="0"/>
              <a:t>, 2019)</a:t>
            </a:r>
          </a:p>
          <a:p>
            <a:endParaRPr lang="en-US" dirty="0"/>
          </a:p>
        </p:txBody>
      </p:sp>
    </p:spTree>
    <p:extLst>
      <p:ext uri="{BB962C8B-B14F-4D97-AF65-F5344CB8AC3E}">
        <p14:creationId xmlns:p14="http://schemas.microsoft.com/office/powerpoint/2010/main" val="2454864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 be continued…….</a:t>
            </a:r>
          </a:p>
        </p:txBody>
      </p:sp>
      <p:sp>
        <p:nvSpPr>
          <p:cNvPr id="3" name="Content Placeholder 2"/>
          <p:cNvSpPr>
            <a:spLocks noGrp="1"/>
          </p:cNvSpPr>
          <p:nvPr>
            <p:ph idx="1"/>
          </p:nvPr>
        </p:nvSpPr>
        <p:spPr>
          <a:xfrm>
            <a:off x="23247" y="1840313"/>
            <a:ext cx="4191000" cy="4572000"/>
          </a:xfrm>
        </p:spPr>
        <p:txBody>
          <a:bodyPr/>
          <a:lstStyle/>
          <a:p>
            <a:pPr marL="64008" indent="0">
              <a:buNone/>
            </a:pPr>
            <a:r>
              <a:rPr lang="en-US" sz="3200" b="1" dirty="0"/>
              <a:t>Weaknesses of KM System:</a:t>
            </a:r>
          </a:p>
          <a:p>
            <a:r>
              <a:rPr lang="en-US" sz="3200" b="1" dirty="0"/>
              <a:t>Dependence on technology</a:t>
            </a:r>
          </a:p>
          <a:p>
            <a:r>
              <a:rPr lang="en-US" sz="3200" b="1" dirty="0"/>
              <a:t>Cost</a:t>
            </a:r>
          </a:p>
          <a:p>
            <a:r>
              <a:rPr lang="en-US" sz="3200" b="1" dirty="0"/>
              <a:t>Privacy and security concerns</a:t>
            </a:r>
          </a:p>
          <a:p>
            <a:endParaRPr lang="en-US" sz="3200" b="1" dirty="0"/>
          </a:p>
          <a:p>
            <a:endParaRPr lang="en-US" sz="3200" b="1" dirty="0"/>
          </a:p>
          <a:p>
            <a:endParaRPr lang="en-US" dirty="0"/>
          </a:p>
        </p:txBody>
      </p:sp>
      <p:sp>
        <p:nvSpPr>
          <p:cNvPr id="4" name="TextBox 3"/>
          <p:cNvSpPr txBox="1"/>
          <p:nvPr/>
        </p:nvSpPr>
        <p:spPr>
          <a:xfrm>
            <a:off x="5793273" y="6426454"/>
            <a:ext cx="1672253" cy="369332"/>
          </a:xfrm>
          <a:prstGeom prst="rect">
            <a:avLst/>
          </a:prstGeom>
          <a:noFill/>
        </p:spPr>
        <p:txBody>
          <a:bodyPr wrap="none" rtlCol="0">
            <a:spAutoFit/>
          </a:bodyPr>
          <a:lstStyle/>
          <a:p>
            <a:r>
              <a:rPr lang="en-US" dirty="0"/>
              <a:t>(</a:t>
            </a:r>
            <a:r>
              <a:rPr lang="en-US" dirty="0" err="1"/>
              <a:t>Samul</a:t>
            </a:r>
            <a:r>
              <a:rPr lang="en-US" dirty="0"/>
              <a:t>, 2019)</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1295400"/>
            <a:ext cx="5029200" cy="4952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6093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rPr>
              <a:t>Recommendations </a:t>
            </a:r>
            <a:br>
              <a:rPr lang="en-US" dirty="0">
                <a:effectLst/>
              </a:rPr>
            </a:br>
            <a:endParaRPr lang="en-US" dirty="0"/>
          </a:p>
        </p:txBody>
      </p:sp>
      <p:sp>
        <p:nvSpPr>
          <p:cNvPr id="3" name="Content Placeholder 2"/>
          <p:cNvSpPr>
            <a:spLocks noGrp="1"/>
          </p:cNvSpPr>
          <p:nvPr>
            <p:ph idx="1"/>
          </p:nvPr>
        </p:nvSpPr>
        <p:spPr>
          <a:xfrm>
            <a:off x="152400" y="1882808"/>
            <a:ext cx="4267200" cy="4572000"/>
          </a:xfrm>
        </p:spPr>
        <p:txBody>
          <a:bodyPr>
            <a:normAutofit fontScale="77500" lnSpcReduction="20000"/>
          </a:bodyPr>
          <a:lstStyle/>
          <a:p>
            <a:r>
              <a:rPr lang="en-US" sz="3200" dirty="0"/>
              <a:t>To improve the Knowledge Management (KM) system in </a:t>
            </a:r>
            <a:r>
              <a:rPr lang="en-US" sz="3200" dirty="0" err="1"/>
              <a:t>Uber</a:t>
            </a:r>
            <a:r>
              <a:rPr lang="en-US" sz="3200" dirty="0"/>
              <a:t> Eats, it is recommended to invest in advanced analytics and AI technology.</a:t>
            </a:r>
          </a:p>
          <a:p>
            <a:r>
              <a:rPr lang="en-IN" dirty="0"/>
              <a:t>Developing a centralized knowledge-sharing platform Uber Eats can develop a centralized platform that facilitates the sharing of knowledge across the organization. </a:t>
            </a:r>
            <a:endParaRPr lang="en-US" dirty="0"/>
          </a:p>
        </p:txBody>
      </p:sp>
      <p:sp>
        <p:nvSpPr>
          <p:cNvPr id="4" name="TextBox 3"/>
          <p:cNvSpPr txBox="1"/>
          <p:nvPr/>
        </p:nvSpPr>
        <p:spPr>
          <a:xfrm>
            <a:off x="6324600" y="6342615"/>
            <a:ext cx="1370888" cy="369332"/>
          </a:xfrm>
          <a:prstGeom prst="rect">
            <a:avLst/>
          </a:prstGeom>
          <a:noFill/>
        </p:spPr>
        <p:txBody>
          <a:bodyPr wrap="none" rtlCol="0">
            <a:spAutoFit/>
          </a:bodyPr>
          <a:lstStyle/>
          <a:p>
            <a:r>
              <a:rPr lang="en-US" dirty="0"/>
              <a:t>(Cui, 2021)</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990600"/>
            <a:ext cx="4630119"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9599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rPr>
              <a:t>Conclusion </a:t>
            </a:r>
            <a:br>
              <a:rPr lang="en-US" b="1" dirty="0">
                <a:effectLst/>
              </a:rPr>
            </a:br>
            <a:endParaRPr lang="en-US" dirty="0"/>
          </a:p>
        </p:txBody>
      </p:sp>
      <p:sp>
        <p:nvSpPr>
          <p:cNvPr id="3" name="Content Placeholder 2"/>
          <p:cNvSpPr>
            <a:spLocks noGrp="1"/>
          </p:cNvSpPr>
          <p:nvPr>
            <p:ph idx="1"/>
          </p:nvPr>
        </p:nvSpPr>
        <p:spPr>
          <a:xfrm>
            <a:off x="457200" y="1882808"/>
            <a:ext cx="4114800" cy="4572000"/>
          </a:xfrm>
        </p:spPr>
        <p:txBody>
          <a:bodyPr>
            <a:noAutofit/>
          </a:bodyPr>
          <a:lstStyle/>
          <a:p>
            <a:r>
              <a:rPr lang="en-US" sz="1800" dirty="0">
                <a:latin typeface="Times New Roman" panose="02020603050405020304" pitchFamily="18" charset="0"/>
                <a:cs typeface="Times New Roman" panose="02020603050405020304" pitchFamily="18" charset="0"/>
              </a:rPr>
              <a:t>In conclusion, the Knowledge Management system plays a critical role in Uber Eats' success by enabling data-driven decision-making, improving customer experience, and increasing operational efficiency. </a:t>
            </a:r>
          </a:p>
          <a:p>
            <a:r>
              <a:rPr lang="en-IN" sz="1800" dirty="0">
                <a:latin typeface="Times New Roman" panose="02020603050405020304" pitchFamily="18" charset="0"/>
                <a:cs typeface="Times New Roman" panose="02020603050405020304" pitchFamily="18" charset="0"/>
              </a:rPr>
              <a:t>While KM System has some weaknesses, such as dependence on technology and privacy concerns, these can be addressed through investments in advanced analytics </a:t>
            </a:r>
            <a:endParaRPr lang="en-US" sz="1800" dirty="0">
              <a:latin typeface="Times New Roman" panose="02020603050405020304" pitchFamily="18" charset="0"/>
              <a:cs typeface="Times New Roman" panose="02020603050405020304" pitchFamily="18" charset="0"/>
            </a:endParaRPr>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
            <a:ext cx="4630119" cy="6211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791200" y="6211669"/>
            <a:ext cx="2472152" cy="646331"/>
          </a:xfrm>
          <a:prstGeom prst="rect">
            <a:avLst/>
          </a:prstGeom>
          <a:noFill/>
        </p:spPr>
        <p:txBody>
          <a:bodyPr wrap="none" rtlCol="0">
            <a:spAutoFit/>
          </a:bodyPr>
          <a:lstStyle/>
          <a:p>
            <a:r>
              <a:rPr lang="en-US" dirty="0"/>
              <a:t>(</a:t>
            </a:r>
            <a:r>
              <a:rPr lang="en-US" dirty="0" err="1"/>
              <a:t>Fontes</a:t>
            </a:r>
            <a:r>
              <a:rPr lang="en-US" dirty="0"/>
              <a:t>, et. al., 2019)</a:t>
            </a:r>
          </a:p>
          <a:p>
            <a:endParaRPr lang="en-US" dirty="0"/>
          </a:p>
        </p:txBody>
      </p:sp>
    </p:spTree>
    <p:extLst>
      <p:ext uri="{BB962C8B-B14F-4D97-AF65-F5344CB8AC3E}">
        <p14:creationId xmlns:p14="http://schemas.microsoft.com/office/powerpoint/2010/main" val="1052348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rPr>
              <a:t>References </a:t>
            </a:r>
            <a:br>
              <a:rPr lang="en-US" b="1" dirty="0">
                <a:effectLst/>
              </a:rPr>
            </a:br>
            <a:endParaRPr lang="en-US" dirty="0"/>
          </a:p>
        </p:txBody>
      </p:sp>
      <p:sp>
        <p:nvSpPr>
          <p:cNvPr id="3" name="Content Placeholder 2"/>
          <p:cNvSpPr>
            <a:spLocks noGrp="1"/>
          </p:cNvSpPr>
          <p:nvPr>
            <p:ph idx="1"/>
          </p:nvPr>
        </p:nvSpPr>
        <p:spPr>
          <a:xfrm>
            <a:off x="-23247" y="1295400"/>
            <a:ext cx="9144000" cy="5562600"/>
          </a:xfrm>
        </p:spPr>
        <p:txBody>
          <a:bodyPr>
            <a:normAutofit fontScale="70000" lnSpcReduction="20000"/>
          </a:bodyPr>
          <a:lstStyle/>
          <a:p>
            <a:r>
              <a:rPr lang="en-US" dirty="0" err="1"/>
              <a:t>Rahman</a:t>
            </a:r>
            <a:r>
              <a:rPr lang="en-US" dirty="0"/>
              <a:t>, U.H.F.B., 2019. Diversity management and the role of leader. </a:t>
            </a:r>
            <a:r>
              <a:rPr lang="en-US" i="1" dirty="0"/>
              <a:t>Open Economics</a:t>
            </a:r>
            <a:r>
              <a:rPr lang="en-US" dirty="0"/>
              <a:t>, </a:t>
            </a:r>
            <a:r>
              <a:rPr lang="en-US" i="1" dirty="0"/>
              <a:t>2</a:t>
            </a:r>
            <a:r>
              <a:rPr lang="en-US" dirty="0"/>
              <a:t>(1), pp.30-39.</a:t>
            </a:r>
          </a:p>
          <a:p>
            <a:r>
              <a:rPr lang="en-US" dirty="0"/>
              <a:t>Mills, C.B., Keller, M., </a:t>
            </a:r>
            <a:r>
              <a:rPr lang="en-US" dirty="0" err="1"/>
              <a:t>Chilcutt</a:t>
            </a:r>
            <a:r>
              <a:rPr lang="en-US" dirty="0"/>
              <a:t>, A. and Nelson, M.D., 2019. No laughing matter: Workplace bullying, humor orientation, and leadership styles. </a:t>
            </a:r>
            <a:r>
              <a:rPr lang="en-US" i="1" dirty="0"/>
              <a:t>Workplace health &amp; safety</a:t>
            </a:r>
            <a:r>
              <a:rPr lang="en-US" dirty="0"/>
              <a:t>, </a:t>
            </a:r>
            <a:r>
              <a:rPr lang="en-US" i="1" dirty="0"/>
              <a:t>67</a:t>
            </a:r>
            <a:r>
              <a:rPr lang="en-US" dirty="0"/>
              <a:t>(4), pp.159-167.</a:t>
            </a:r>
          </a:p>
          <a:p>
            <a:r>
              <a:rPr lang="en-US" dirty="0"/>
              <a:t>Cui, Y., 2021. The role of emotional intelligence in workplace transparency and open communication. </a:t>
            </a:r>
            <a:r>
              <a:rPr lang="en-US" i="1" dirty="0"/>
              <a:t>Aggression and Violent Behavior</a:t>
            </a:r>
            <a:r>
              <a:rPr lang="en-US" dirty="0"/>
              <a:t>, p.101602.</a:t>
            </a:r>
          </a:p>
          <a:p>
            <a:r>
              <a:rPr lang="en-US" dirty="0" err="1"/>
              <a:t>Fontes</a:t>
            </a:r>
            <a:r>
              <a:rPr lang="en-US" dirty="0"/>
              <a:t>, K.B., </a:t>
            </a:r>
            <a:r>
              <a:rPr lang="en-US" dirty="0" err="1"/>
              <a:t>Alarcão</a:t>
            </a:r>
            <a:r>
              <a:rPr lang="en-US" dirty="0"/>
              <a:t>, A.C.J., Santana, R.G., </a:t>
            </a:r>
            <a:r>
              <a:rPr lang="en-US" dirty="0" err="1"/>
              <a:t>Pelloso</a:t>
            </a:r>
            <a:r>
              <a:rPr lang="en-US" dirty="0"/>
              <a:t>, S.M. and de Barros </a:t>
            </a:r>
            <a:r>
              <a:rPr lang="en-US" dirty="0" err="1"/>
              <a:t>Carvalho</a:t>
            </a:r>
            <a:r>
              <a:rPr lang="en-US" dirty="0"/>
              <a:t>, M.D., 2019. Relationship between leadership, bullying in the workplace and turnover intention among nurses. </a:t>
            </a:r>
            <a:r>
              <a:rPr lang="en-US" i="1" dirty="0"/>
              <a:t>Journal of nursing management</a:t>
            </a:r>
            <a:r>
              <a:rPr lang="en-US" dirty="0"/>
              <a:t>, </a:t>
            </a:r>
            <a:r>
              <a:rPr lang="en-US" i="1" dirty="0"/>
              <a:t>27</a:t>
            </a:r>
            <a:r>
              <a:rPr lang="en-US" dirty="0"/>
              <a:t>(3), pp.535-542.</a:t>
            </a:r>
          </a:p>
          <a:p>
            <a:r>
              <a:rPr lang="en-US" dirty="0" err="1"/>
              <a:t>Ogona</a:t>
            </a:r>
            <a:r>
              <a:rPr lang="en-US" dirty="0"/>
              <a:t>, I.K., 2022. Temperamental disposition of leaders: Its relevance to educational leadership and management in </a:t>
            </a:r>
            <a:r>
              <a:rPr lang="en-US" dirty="0" err="1"/>
              <a:t>nigeria</a:t>
            </a:r>
            <a:r>
              <a:rPr lang="en-US" dirty="0"/>
              <a:t>. </a:t>
            </a:r>
            <a:r>
              <a:rPr lang="en-US" i="1" dirty="0"/>
              <a:t>Management</a:t>
            </a:r>
            <a:r>
              <a:rPr lang="en-US" dirty="0"/>
              <a:t>, </a:t>
            </a:r>
            <a:r>
              <a:rPr lang="en-US" i="1" dirty="0"/>
              <a:t>4</a:t>
            </a:r>
            <a:r>
              <a:rPr lang="en-US" dirty="0"/>
              <a:t>(1), pp.195-212.</a:t>
            </a:r>
          </a:p>
          <a:p>
            <a:r>
              <a:rPr lang="en-US" dirty="0" err="1"/>
              <a:t>Samul</a:t>
            </a:r>
            <a:r>
              <a:rPr lang="en-US" dirty="0"/>
              <a:t>, J., 2019. Spiritual leadership: Meaning in the sustainable workplace. </a:t>
            </a:r>
            <a:r>
              <a:rPr lang="en-US" i="1" dirty="0"/>
              <a:t>Sustainability</a:t>
            </a:r>
            <a:r>
              <a:rPr lang="en-US" dirty="0"/>
              <a:t>, </a:t>
            </a:r>
            <a:r>
              <a:rPr lang="en-US" i="1" dirty="0"/>
              <a:t>12</a:t>
            </a:r>
            <a:r>
              <a:rPr lang="en-US" dirty="0"/>
              <a:t>(1), p.267.</a:t>
            </a:r>
          </a:p>
          <a:p>
            <a:endParaRPr lang="en-US" dirty="0"/>
          </a:p>
        </p:txBody>
      </p:sp>
    </p:spTree>
    <p:extLst>
      <p:ext uri="{BB962C8B-B14F-4D97-AF65-F5344CB8AC3E}">
        <p14:creationId xmlns:p14="http://schemas.microsoft.com/office/powerpoint/2010/main" val="23349324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72</TotalTime>
  <Words>2250</Words>
  <Application>Microsoft Macintosh PowerPoint</Application>
  <PresentationFormat>On-screen Show (4:3)</PresentationFormat>
  <Paragraphs>105</Paragraphs>
  <Slides>11</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Century Gothic</vt:lpstr>
      <vt:lpstr>Times New Roman</vt:lpstr>
      <vt:lpstr>Verdana</vt:lpstr>
      <vt:lpstr>Wingdings 2</vt:lpstr>
      <vt:lpstr>Verve</vt:lpstr>
      <vt:lpstr>PowerPoint Presentation</vt:lpstr>
      <vt:lpstr>Introduction  </vt:lpstr>
      <vt:lpstr>Company background and explain the MIS </vt:lpstr>
      <vt:lpstr>Demonstrate the selected system graphically and explain  </vt:lpstr>
      <vt:lpstr>To be continued……..</vt:lpstr>
      <vt:lpstr>Explain its purposes and how it adds value to the business model  </vt:lpstr>
      <vt:lpstr>Evaluate its strengths and weaknesses  </vt:lpstr>
      <vt:lpstr>To be continued…….</vt:lpstr>
      <vt:lpstr>Recommendations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Lucian Daniel Oprea (2107118)</cp:lastModifiedBy>
  <cp:revision>15</cp:revision>
  <dcterms:created xsi:type="dcterms:W3CDTF">2023-03-10T10:51:09Z</dcterms:created>
  <dcterms:modified xsi:type="dcterms:W3CDTF">2023-03-13T07:57:31Z</dcterms:modified>
</cp:coreProperties>
</file>