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70" r:id="rId12"/>
    <p:sldId id="266" r:id="rId13"/>
    <p:sldId id="267" r:id="rId14"/>
    <p:sldId id="268" r:id="rId15"/>
    <p:sldId id="269"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582"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B99D4C1-673B-4A77-B918-F02D2C8CE599}" type="datetimeFigureOut">
              <a:rPr lang="en-GB" smtClean="0"/>
              <a:t>10/02/2016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B99D4C1-673B-4A77-B918-F02D2C8CE599}" type="datetimeFigureOut">
              <a:rPr lang="en-GB" smtClean="0"/>
              <a:t>10/02/2016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EB99D4C1-673B-4A77-B918-F02D2C8CE599}" type="datetimeFigureOut">
              <a:rPr lang="en-GB" smtClean="0"/>
              <a:t>10/02/2016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B99D4C1-673B-4A77-B918-F02D2C8CE599}" type="datetimeFigureOut">
              <a:rPr lang="en-GB" smtClean="0"/>
              <a:t>10/02/2016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2AE3A-B0D6-4BEB-98D2-119676CE7E17}"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B99D4C1-673B-4A77-B918-F02D2C8CE599}" type="datetimeFigureOut">
              <a:rPr lang="en-GB" smtClean="0"/>
              <a:t>10/02/2016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B99D4C1-673B-4A77-B918-F02D2C8CE599}" type="datetimeFigureOut">
              <a:rPr lang="en-GB" smtClean="0"/>
              <a:t>10/02/2016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B99D4C1-673B-4A77-B918-F02D2C8CE599}" type="datetimeFigureOut">
              <a:rPr lang="en-GB" smtClean="0"/>
              <a:t>10/02/2016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EB99D4C1-673B-4A77-B918-F02D2C8CE599}" type="datetimeFigureOut">
              <a:rPr lang="en-GB" smtClean="0"/>
              <a:t>10/02/2016</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972AE3A-B0D6-4BEB-98D2-119676CE7E1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B99D4C1-673B-4A77-B918-F02D2C8CE599}" type="datetimeFigureOut">
              <a:rPr lang="en-GB" smtClean="0"/>
              <a:t>10/02/2016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B99D4C1-673B-4A77-B918-F02D2C8CE599}" type="datetimeFigureOut">
              <a:rPr lang="en-GB" smtClean="0"/>
              <a:t>10/02/2016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B99D4C1-673B-4A77-B918-F02D2C8CE599}" type="datetimeFigureOut">
              <a:rPr lang="en-GB" smtClean="0"/>
              <a:t>10/02/2016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2AE3A-B0D6-4BEB-98D2-119676CE7E1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EB99D4C1-673B-4A77-B918-F02D2C8CE599}" type="datetimeFigureOut">
              <a:rPr lang="en-GB" smtClean="0"/>
              <a:t>10/02/2016</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972AE3A-B0D6-4BEB-98D2-119676CE7E1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Selection </a:t>
            </a:r>
            <a:r>
              <a:rPr lang="en-GB" dirty="0"/>
              <a:t/>
            </a:r>
            <a:br>
              <a:rPr lang="en-GB" dirty="0"/>
            </a:br>
            <a:endParaRPr lang="en-GB" dirty="0"/>
          </a:p>
        </p:txBody>
      </p:sp>
      <p:sp>
        <p:nvSpPr>
          <p:cNvPr id="3" name="Subtitle 2"/>
          <p:cNvSpPr>
            <a:spLocks noGrp="1"/>
          </p:cNvSpPr>
          <p:nvPr>
            <p:ph type="subTitle" idx="1"/>
          </p:nvPr>
        </p:nvSpPr>
        <p:spPr/>
        <p:txBody>
          <a:bodyPr/>
          <a:lstStyle/>
          <a:p>
            <a:r>
              <a:rPr lang="en-US" u="sng" dirty="0"/>
              <a:t>Controlling the flow by Branching</a:t>
            </a:r>
            <a:endParaRPr lang="en-GB" dirty="0"/>
          </a:p>
          <a:p>
            <a:endParaRPr lang="en-GB" dirty="0"/>
          </a:p>
        </p:txBody>
      </p:sp>
    </p:spTree>
    <p:extLst>
      <p:ext uri="{BB962C8B-B14F-4D97-AF65-F5344CB8AC3E}">
        <p14:creationId xmlns:p14="http://schemas.microsoft.com/office/powerpoint/2010/main" val="1683958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Controlling Flow</a:t>
            </a:r>
            <a:endParaRPr lang="en-GB" dirty="0"/>
          </a:p>
        </p:txBody>
      </p:sp>
      <p:sp>
        <p:nvSpPr>
          <p:cNvPr id="3" name="Content Placeholder 2"/>
          <p:cNvSpPr>
            <a:spLocks noGrp="1"/>
          </p:cNvSpPr>
          <p:nvPr>
            <p:ph idx="1"/>
          </p:nvPr>
        </p:nvSpPr>
        <p:spPr/>
        <p:txBody>
          <a:bodyPr>
            <a:noAutofit/>
          </a:bodyPr>
          <a:lstStyle/>
          <a:p>
            <a:pPr marL="0" indent="0"/>
            <a:r>
              <a:rPr lang="en-US" sz="2400" dirty="0"/>
              <a:t>The overall flow of a program is largely controlled by the user's interaction with the screen objects. With a branch, the execution will flow down one of two or more paths, depending upon the result of a logical test. The result of the logical test is always either </a:t>
            </a:r>
            <a:r>
              <a:rPr lang="en-US" sz="2400" b="1" dirty="0"/>
              <a:t>True </a:t>
            </a:r>
            <a:r>
              <a:rPr lang="en-US" sz="2400" dirty="0"/>
              <a:t>or </a:t>
            </a:r>
            <a:r>
              <a:rPr lang="en-US" sz="2400" b="1" dirty="0"/>
              <a:t>False. </a:t>
            </a:r>
            <a:r>
              <a:rPr lang="en-US" sz="2400" dirty="0"/>
              <a:t> The relevant structures here are</a:t>
            </a:r>
            <a:r>
              <a:rPr lang="en-US" sz="2400" b="1" dirty="0"/>
              <a:t> If... Then ... Else</a:t>
            </a:r>
            <a:r>
              <a:rPr lang="en-US" sz="2400" dirty="0"/>
              <a:t> (and variants).  The </a:t>
            </a:r>
            <a:r>
              <a:rPr lang="en-US" sz="2400" b="1" dirty="0" err="1"/>
              <a:t>GoTo</a:t>
            </a:r>
            <a:r>
              <a:rPr lang="en-US" sz="2400" dirty="0"/>
              <a:t> and </a:t>
            </a:r>
            <a:r>
              <a:rPr lang="en-US" sz="2400" b="1" dirty="0" err="1"/>
              <a:t>GoSub</a:t>
            </a:r>
            <a:r>
              <a:rPr lang="en-US" sz="2400" dirty="0"/>
              <a:t> jumps may be used in conjunction with</a:t>
            </a:r>
            <a:r>
              <a:rPr lang="en-US" sz="2400" b="1" dirty="0"/>
              <a:t> If</a:t>
            </a:r>
            <a:r>
              <a:rPr lang="en-US" sz="2400" dirty="0"/>
              <a:t> to skip over a set of lines.  </a:t>
            </a:r>
            <a:r>
              <a:rPr lang="en-US" sz="2400" b="1" dirty="0" err="1"/>
              <a:t>GoTo</a:t>
            </a:r>
            <a:r>
              <a:rPr lang="en-US" sz="2400" dirty="0"/>
              <a:t> is reviled by purists as its use can lead to horribly tangled code.  </a:t>
            </a:r>
            <a:r>
              <a:rPr lang="en-US" sz="2400" b="1" dirty="0" err="1"/>
              <a:t>GoSub</a:t>
            </a:r>
            <a:r>
              <a:rPr lang="en-US" sz="2400" dirty="0"/>
              <a:t> takes the flow off to a subroutine.</a:t>
            </a:r>
            <a:endParaRPr lang="en-GB" sz="2400" dirty="0"/>
          </a:p>
          <a:p>
            <a:endParaRPr lang="en-GB" sz="2400" dirty="0"/>
          </a:p>
        </p:txBody>
      </p:sp>
    </p:spTree>
    <p:extLst>
      <p:ext uri="{BB962C8B-B14F-4D97-AF65-F5344CB8AC3E}">
        <p14:creationId xmlns:p14="http://schemas.microsoft.com/office/powerpoint/2010/main" val="4173141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a:t>Logical testing</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r>
              <a:rPr lang="en-US" sz="2800" dirty="0"/>
              <a:t>Logical tests may be performed upon string or numeric expressions.  The expressions ­string or numeric - may contain variables, literal values, functions and arithmetic or other operators, as long as the expressions produce suitable values.  Examples of typical expressions:</a:t>
            </a:r>
            <a:endParaRPr lang="en-GB" sz="2800" dirty="0"/>
          </a:p>
          <a:p>
            <a:endParaRPr lang="en-GB" sz="2800" dirty="0"/>
          </a:p>
        </p:txBody>
      </p:sp>
    </p:spTree>
    <p:extLst>
      <p:ext uri="{BB962C8B-B14F-4D97-AF65-F5344CB8AC3E}">
        <p14:creationId xmlns:p14="http://schemas.microsoft.com/office/powerpoint/2010/main" val="513683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 </a:t>
            </a:r>
            <a:r>
              <a:rPr lang="en-GB" dirty="0"/>
              <a:t/>
            </a:r>
            <a:br>
              <a:rPr lang="en-GB" dirty="0"/>
            </a:br>
            <a:r>
              <a:rPr lang="en-US" u="sng" dirty="0"/>
              <a:t>Logical testing</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a:r>
              <a:rPr lang="en-US" sz="2800" dirty="0" err="1" smtClean="0"/>
              <a:t>strName</a:t>
            </a:r>
            <a:r>
              <a:rPr lang="en-US" sz="2800" dirty="0"/>
              <a:t>, X, </a:t>
            </a:r>
            <a:r>
              <a:rPr lang="en-US" sz="2800" dirty="0" err="1"/>
              <a:t>intAge</a:t>
            </a:r>
            <a:r>
              <a:rPr lang="en-US" sz="2800" dirty="0"/>
              <a:t>	Variables, used alone</a:t>
            </a:r>
            <a:endParaRPr lang="en-GB" sz="2800" dirty="0"/>
          </a:p>
          <a:p>
            <a:pPr marL="0" indent="0"/>
            <a:r>
              <a:rPr lang="en-US" sz="2800" dirty="0" smtClean="0"/>
              <a:t>“</a:t>
            </a:r>
            <a:r>
              <a:rPr lang="en-US" sz="2800" dirty="0"/>
              <a:t>Evans”, 100, 0	Literal Values</a:t>
            </a:r>
            <a:endParaRPr lang="en-GB" sz="2800" dirty="0"/>
          </a:p>
          <a:p>
            <a:pPr marL="0" indent="0"/>
            <a:r>
              <a:rPr lang="en-US" sz="2800" dirty="0" smtClean="0"/>
              <a:t>X*2</a:t>
            </a:r>
            <a:r>
              <a:rPr lang="en-US" sz="2800" dirty="0"/>
              <a:t>	Calculations including Variables and Values</a:t>
            </a:r>
            <a:endParaRPr lang="en-GB" sz="2800" dirty="0"/>
          </a:p>
          <a:p>
            <a:pPr marL="0" indent="0"/>
            <a:r>
              <a:rPr lang="en-US" sz="2800" dirty="0" smtClean="0"/>
              <a:t>LEN(Word</a:t>
            </a:r>
            <a:r>
              <a:rPr lang="en-US" sz="2800" dirty="0"/>
              <a:t>), CHR(</a:t>
            </a:r>
            <a:r>
              <a:rPr lang="en-US" sz="2800" dirty="0" err="1"/>
              <a:t>Num</a:t>
            </a:r>
            <a:r>
              <a:rPr lang="en-US" sz="2800" dirty="0"/>
              <a:t>)	Functions producing numeric or string values</a:t>
            </a:r>
            <a:endParaRPr lang="en-GB" sz="2800" dirty="0"/>
          </a:p>
          <a:p>
            <a:pPr marL="0" indent="0"/>
            <a:endParaRPr lang="en-GB" sz="2800" dirty="0"/>
          </a:p>
        </p:txBody>
      </p:sp>
    </p:spTree>
    <p:extLst>
      <p:ext uri="{BB962C8B-B14F-4D97-AF65-F5344CB8AC3E}">
        <p14:creationId xmlns:p14="http://schemas.microsoft.com/office/powerpoint/2010/main" val="1316974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marL="0" indent="0"/>
            <a:r>
              <a:rPr lang="en-US" sz="2400" dirty="0"/>
              <a:t>A test will result in either a </a:t>
            </a:r>
            <a:r>
              <a:rPr lang="en-US" sz="2400" i="1" dirty="0"/>
              <a:t>True, False or Null</a:t>
            </a:r>
            <a:r>
              <a:rPr lang="en-US" sz="2400" dirty="0"/>
              <a:t> value.  Null occurs when one or more of the expressions being tested has a null value, i.e. it involves a variable that does not hold any value.  For most purposes, Null and False can be taken as the same.</a:t>
            </a:r>
            <a:endParaRPr lang="en-GB" sz="2400" dirty="0"/>
          </a:p>
          <a:p>
            <a:r>
              <a:rPr lang="en-US" sz="2400" dirty="0"/>
              <a:t> </a:t>
            </a:r>
            <a:endParaRPr lang="en-GB" sz="2400" dirty="0"/>
          </a:p>
          <a:p>
            <a:pPr marL="0" indent="0"/>
            <a:r>
              <a:rPr lang="en-US" sz="2400" dirty="0"/>
              <a:t>Logical tests usually involve the comparison operators, e.g. </a:t>
            </a:r>
            <a:r>
              <a:rPr lang="en-US" sz="2400" i="1" dirty="0"/>
              <a:t>If X &gt; 1000 </a:t>
            </a:r>
            <a:r>
              <a:rPr lang="en-US" sz="2400" dirty="0"/>
              <a:t>... but can he performed directly on an expression.  The test</a:t>
            </a:r>
            <a:r>
              <a:rPr lang="en-US" sz="2400" i="1" dirty="0"/>
              <a:t> If X Then </a:t>
            </a:r>
            <a:r>
              <a:rPr lang="en-US" sz="2400" dirty="0"/>
              <a:t>... would he True if </a:t>
            </a:r>
            <a:r>
              <a:rPr lang="en-US" sz="2400" i="1" dirty="0"/>
              <a:t>X </a:t>
            </a:r>
            <a:r>
              <a:rPr lang="en-US" sz="2400" dirty="0"/>
              <a:t>held any non-zero value.</a:t>
            </a:r>
            <a:endParaRPr lang="en-GB" sz="2400" dirty="0"/>
          </a:p>
          <a:p>
            <a:endParaRPr lang="en-GB" sz="2400" dirty="0"/>
          </a:p>
        </p:txBody>
      </p:sp>
    </p:spTree>
    <p:extLst>
      <p:ext uri="{BB962C8B-B14F-4D97-AF65-F5344CB8AC3E}">
        <p14:creationId xmlns:p14="http://schemas.microsoft.com/office/powerpoint/2010/main" val="895715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u="sng" dirty="0"/>
              <a:t>Comparison operators</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US" sz="2000" dirty="0"/>
              <a:t>Visual Basic supports the usual set of relational, or comparison operators, plus two unique to the language</a:t>
            </a:r>
            <a:r>
              <a:rPr lang="en-US" sz="2000" dirty="0" smtClean="0"/>
              <a:t>:</a:t>
            </a:r>
            <a:endParaRPr lang="en-GB" sz="2000" dirty="0"/>
          </a:p>
          <a:p>
            <a:r>
              <a:rPr lang="en-US" sz="2000" dirty="0" smtClean="0"/>
              <a:t>=</a:t>
            </a:r>
            <a:r>
              <a:rPr lang="en-US" sz="2000" dirty="0"/>
              <a:t>	Equal </a:t>
            </a:r>
            <a:r>
              <a:rPr lang="en-US" sz="2000" dirty="0" smtClean="0"/>
              <a:t>to  </a:t>
            </a:r>
            <a:r>
              <a:rPr lang="en-US" sz="2000" dirty="0"/>
              <a:t>&lt;&gt;	Greater or Less than (not Equal to)</a:t>
            </a:r>
            <a:endParaRPr lang="en-GB" sz="2000" dirty="0"/>
          </a:p>
          <a:p>
            <a:r>
              <a:rPr lang="en-US" sz="2000" dirty="0"/>
              <a:t>	&lt;	Less than	&gt;	Greater than</a:t>
            </a:r>
            <a:endParaRPr lang="en-GB" sz="2000" dirty="0"/>
          </a:p>
          <a:p>
            <a:r>
              <a:rPr lang="en-US" sz="2000" dirty="0"/>
              <a:t>	&lt;=	Less than or Equal to	</a:t>
            </a:r>
            <a:r>
              <a:rPr lang="en-US" sz="2000" dirty="0" smtClean="0"/>
              <a:t>&gt;=Greater </a:t>
            </a:r>
            <a:r>
              <a:rPr lang="en-US" sz="2000" dirty="0"/>
              <a:t>than or Equal to</a:t>
            </a:r>
            <a:endParaRPr lang="en-GB" sz="2000" dirty="0"/>
          </a:p>
          <a:p>
            <a:r>
              <a:rPr lang="en-US" sz="2000" dirty="0"/>
              <a:t>	Like	‘Fuzzy’ string comparisons	</a:t>
            </a:r>
            <a:endParaRPr lang="en-US" sz="2000" dirty="0" smtClean="0"/>
          </a:p>
          <a:p>
            <a:endParaRPr lang="en-GB" sz="2000" dirty="0"/>
          </a:p>
          <a:p>
            <a:r>
              <a:rPr lang="en-US" sz="2000" dirty="0"/>
              <a:t>Functions and arithmetic operators have a higher priority than comparison operators, which means that expressions are evaluated before the test.</a:t>
            </a:r>
            <a:endParaRPr lang="en-GB" sz="2000" dirty="0"/>
          </a:p>
          <a:p>
            <a:pPr marL="0" indent="0">
              <a:buNone/>
            </a:pPr>
            <a:r>
              <a:rPr lang="en-US" sz="2000" dirty="0"/>
              <a:t> </a:t>
            </a:r>
            <a:endParaRPr lang="en-GB" sz="2000" dirty="0"/>
          </a:p>
        </p:txBody>
      </p:sp>
    </p:spTree>
    <p:extLst>
      <p:ext uri="{BB962C8B-B14F-4D97-AF65-F5344CB8AC3E}">
        <p14:creationId xmlns:p14="http://schemas.microsoft.com/office/powerpoint/2010/main" val="3392360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a:bodyPr>
          <a:lstStyle/>
          <a:p>
            <a:r>
              <a:rPr lang="en-US" b="1" dirty="0"/>
              <a:t>Test</a:t>
            </a:r>
            <a:r>
              <a:rPr lang="en-US" dirty="0"/>
              <a:t>	</a:t>
            </a:r>
            <a:r>
              <a:rPr lang="en-US" dirty="0" smtClean="0"/>
              <a:t>        </a:t>
            </a:r>
            <a:r>
              <a:rPr lang="en-US" b="1" dirty="0" smtClean="0"/>
              <a:t>Value</a:t>
            </a:r>
            <a:r>
              <a:rPr lang="en-US" b="1" dirty="0"/>
              <a:t>	</a:t>
            </a:r>
            <a:r>
              <a:rPr lang="en-US" b="1" dirty="0" smtClean="0"/>
              <a:t>  Why</a:t>
            </a:r>
            <a:r>
              <a:rPr lang="en-US" b="1" dirty="0"/>
              <a:t>?</a:t>
            </a:r>
            <a:endParaRPr lang="en-GB" dirty="0"/>
          </a:p>
          <a:p>
            <a:r>
              <a:rPr lang="en-US" sz="2600" b="1" dirty="0" smtClean="0"/>
              <a:t>99 </a:t>
            </a:r>
            <a:r>
              <a:rPr lang="en-US" sz="2600" b="1" dirty="0"/>
              <a:t>&lt;= 10 * 5</a:t>
            </a:r>
            <a:r>
              <a:rPr lang="en-US" sz="2600" dirty="0"/>
              <a:t>	False	10 * 5 = 50 which is less than 99</a:t>
            </a:r>
            <a:endParaRPr lang="en-GB" sz="2600" dirty="0"/>
          </a:p>
          <a:p>
            <a:r>
              <a:rPr lang="en-US" sz="2600" b="1" dirty="0" smtClean="0"/>
              <a:t>LEN</a:t>
            </a:r>
            <a:r>
              <a:rPr lang="en-US" sz="2600" b="1" dirty="0"/>
              <a:t>(“Fred”) &lt; 10</a:t>
            </a:r>
            <a:r>
              <a:rPr lang="en-US" sz="2600" dirty="0"/>
              <a:t>	True	“Fred” has 4 characters</a:t>
            </a:r>
            <a:endParaRPr lang="en-GB" sz="2600" dirty="0"/>
          </a:p>
          <a:p>
            <a:pPr marL="0" indent="0">
              <a:buNone/>
            </a:pPr>
            <a:r>
              <a:rPr lang="en-US" dirty="0"/>
              <a:t> </a:t>
            </a:r>
            <a:endParaRPr lang="en-GB" dirty="0"/>
          </a:p>
          <a:p>
            <a:r>
              <a:rPr lang="en-US" dirty="0"/>
              <a:t>When used with string expressions, the operators compare the characters by their ASCII values, and only travel as</a:t>
            </a:r>
            <a:r>
              <a:rPr lang="en-US" b="1" dirty="0"/>
              <a:t> </a:t>
            </a:r>
            <a:r>
              <a:rPr lang="en-US" dirty="0"/>
              <a:t>for down the string as is necessary to make the comparison.  This can lead to apparently unusual results.</a:t>
            </a:r>
            <a:endParaRPr lang="en-GB" dirty="0"/>
          </a:p>
          <a:p>
            <a:endParaRPr lang="en-GB" dirty="0"/>
          </a:p>
        </p:txBody>
      </p:sp>
    </p:spTree>
    <p:extLst>
      <p:ext uri="{BB962C8B-B14F-4D97-AF65-F5344CB8AC3E}">
        <p14:creationId xmlns:p14="http://schemas.microsoft.com/office/powerpoint/2010/main" val="31772998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124744"/>
            <a:ext cx="8229600" cy="4525963"/>
          </a:xfrm>
        </p:spPr>
        <p:txBody>
          <a:bodyPr>
            <a:normAutofit/>
          </a:bodyPr>
          <a:lstStyle/>
          <a:p>
            <a:pPr marL="0" indent="0">
              <a:buNone/>
            </a:pPr>
            <a:endParaRPr lang="en-GB" dirty="0"/>
          </a:p>
          <a:p>
            <a:r>
              <a:rPr lang="en-US" b="1" dirty="0" smtClean="0"/>
              <a:t>Test</a:t>
            </a:r>
            <a:r>
              <a:rPr lang="en-US" dirty="0"/>
              <a:t>	</a:t>
            </a:r>
            <a:r>
              <a:rPr lang="en-US" b="1" dirty="0"/>
              <a:t>Value</a:t>
            </a:r>
            <a:r>
              <a:rPr lang="en-US" dirty="0"/>
              <a:t>	</a:t>
            </a:r>
            <a:r>
              <a:rPr lang="en-US" b="1" dirty="0"/>
              <a:t>Why?</a:t>
            </a:r>
            <a:endParaRPr lang="en-GB" dirty="0"/>
          </a:p>
          <a:p>
            <a:r>
              <a:rPr lang="en-US" b="1" dirty="0" smtClean="0"/>
              <a:t>“</a:t>
            </a:r>
            <a:r>
              <a:rPr lang="en-US" b="1" dirty="0"/>
              <a:t>A”</a:t>
            </a:r>
            <a:r>
              <a:rPr lang="en-US" b="1" i="1" dirty="0"/>
              <a:t> &lt;</a:t>
            </a:r>
            <a:r>
              <a:rPr lang="en-US" b="1" dirty="0"/>
              <a:t> “B”</a:t>
            </a:r>
            <a:r>
              <a:rPr lang="en-US" dirty="0"/>
              <a:t>	True	ASCII  “A” = 65 and ASCII “B” =	66</a:t>
            </a:r>
            <a:endParaRPr lang="en-GB" dirty="0"/>
          </a:p>
          <a:p>
            <a:r>
              <a:rPr lang="en-US" b="1" dirty="0" smtClean="0"/>
              <a:t>“</a:t>
            </a:r>
            <a:r>
              <a:rPr lang="en-US" b="1" dirty="0"/>
              <a:t>Davies” &lt;  “Davis”</a:t>
            </a:r>
            <a:r>
              <a:rPr lang="en-US" dirty="0"/>
              <a:t>	True	They are equal up to Bee, but the second </a:t>
            </a:r>
            <a:endParaRPr lang="en-US" dirty="0" smtClean="0"/>
          </a:p>
          <a:p>
            <a:r>
              <a:rPr lang="en-US" dirty="0"/>
              <a:t> </a:t>
            </a:r>
            <a:r>
              <a:rPr lang="en-US" dirty="0" smtClean="0"/>
              <a:t>                                                         goes on, and any character is greater than                    nothing.</a:t>
            </a:r>
            <a:endParaRPr lang="en-GB" dirty="0" smtClean="0"/>
          </a:p>
          <a:p>
            <a:r>
              <a:rPr lang="en-US" b="1" dirty="0" smtClean="0"/>
              <a:t>“</a:t>
            </a:r>
            <a:r>
              <a:rPr lang="en-US" b="1" dirty="0"/>
              <a:t>Anteater” &gt; “ant”</a:t>
            </a:r>
            <a:r>
              <a:rPr lang="en-US" dirty="0"/>
              <a:t>	False	ASCII “A" = 65,  ASCII “a” = 97,</a:t>
            </a:r>
            <a:endParaRPr lang="en-GB" dirty="0"/>
          </a:p>
          <a:p>
            <a:r>
              <a:rPr lang="en-US" b="1" dirty="0" smtClean="0"/>
              <a:t>“</a:t>
            </a:r>
            <a:r>
              <a:rPr lang="en-US" b="1" dirty="0"/>
              <a:t>99” &lt; “100”</a:t>
            </a:r>
            <a:r>
              <a:rPr lang="en-US" dirty="0"/>
              <a:t>	False	String comparison, ASCII “9” = 57, ASCII “1" = 48</a:t>
            </a:r>
            <a:endParaRPr lang="en-GB" dirty="0"/>
          </a:p>
          <a:p>
            <a:r>
              <a:rPr lang="en-US" dirty="0"/>
              <a:t>	</a:t>
            </a:r>
            <a:r>
              <a:rPr lang="en-US" b="1" dirty="0"/>
              <a:t>Val(“99”)&lt;Val(“100”)</a:t>
            </a:r>
            <a:r>
              <a:rPr lang="en-US" dirty="0"/>
              <a:t>	True	Functions yield number values</a:t>
            </a:r>
            <a:endParaRPr lang="en-GB" dirty="0"/>
          </a:p>
          <a:p>
            <a:pPr marL="0" indent="0">
              <a:buNone/>
            </a:pPr>
            <a:r>
              <a:rPr lang="en-US" dirty="0"/>
              <a:t> </a:t>
            </a:r>
            <a:endParaRPr lang="en-GB" dirty="0"/>
          </a:p>
          <a:p>
            <a:r>
              <a:rPr lang="en-US" dirty="0"/>
              <a:t>Where numbers are taken from Text Boxes, or from variables that have not been given a type, they are variants and may well behave as strings.  When in doubt, use </a:t>
            </a:r>
            <a:r>
              <a:rPr lang="en-US" b="1" dirty="0"/>
              <a:t>Val()</a:t>
            </a:r>
            <a:r>
              <a:rPr lang="en-US" dirty="0"/>
              <a:t> to force the conversion from string to number.</a:t>
            </a:r>
            <a:endParaRPr lang="en-GB" dirty="0"/>
          </a:p>
        </p:txBody>
      </p:sp>
    </p:spTree>
    <p:extLst>
      <p:ext uri="{BB962C8B-B14F-4D97-AF65-F5344CB8AC3E}">
        <p14:creationId xmlns:p14="http://schemas.microsoft.com/office/powerpoint/2010/main" val="2829795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LIKE</a:t>
            </a:r>
            <a:endParaRPr lang="en-GB" dirty="0"/>
          </a:p>
        </p:txBody>
      </p:sp>
      <p:sp>
        <p:nvSpPr>
          <p:cNvPr id="3" name="Content Placeholder 2"/>
          <p:cNvSpPr>
            <a:spLocks noGrp="1"/>
          </p:cNvSpPr>
          <p:nvPr>
            <p:ph idx="1"/>
          </p:nvPr>
        </p:nvSpPr>
        <p:spPr/>
        <p:txBody>
          <a:bodyPr>
            <a:normAutofit fontScale="55000" lnSpcReduction="20000"/>
          </a:bodyPr>
          <a:lstStyle/>
          <a:p>
            <a:r>
              <a:rPr lang="en-US" dirty="0"/>
              <a:t>This allows you to make inexact matches, finding strings that only have some characters in common.  The comparisons are made using </a:t>
            </a:r>
            <a:r>
              <a:rPr lang="en-US" i="1" dirty="0"/>
              <a:t>wildcards - </a:t>
            </a:r>
            <a:r>
              <a:rPr lang="en-US" dirty="0"/>
              <a:t>special charac­ters that can stand for any other single character or set.  The wildcards are:</a:t>
            </a:r>
            <a:endParaRPr lang="en-GB" dirty="0"/>
          </a:p>
          <a:p>
            <a:r>
              <a:rPr lang="en-US" dirty="0"/>
              <a:t> </a:t>
            </a:r>
            <a:endParaRPr lang="en-GB" dirty="0"/>
          </a:p>
          <a:p>
            <a:r>
              <a:rPr lang="en-US" b="1" dirty="0"/>
              <a:t>?</a:t>
            </a:r>
            <a:r>
              <a:rPr lang="en-US" dirty="0"/>
              <a:t>	Any single character</a:t>
            </a:r>
            <a:endParaRPr lang="en-GB" dirty="0"/>
          </a:p>
          <a:p>
            <a:r>
              <a:rPr lang="en-US" b="1" dirty="0"/>
              <a:t>#</a:t>
            </a:r>
            <a:r>
              <a:rPr lang="en-US" dirty="0"/>
              <a:t>	Any single digit</a:t>
            </a:r>
            <a:endParaRPr lang="en-GB" dirty="0"/>
          </a:p>
          <a:p>
            <a:r>
              <a:rPr lang="en-US" b="1" dirty="0"/>
              <a:t>*</a:t>
            </a:r>
            <a:r>
              <a:rPr lang="en-US" dirty="0"/>
              <a:t>	Zero or more characters</a:t>
            </a:r>
            <a:endParaRPr lang="en-GB" dirty="0"/>
          </a:p>
          <a:p>
            <a:r>
              <a:rPr lang="en-US" b="1" dirty="0"/>
              <a:t>[set]</a:t>
            </a:r>
            <a:r>
              <a:rPr lang="en-US" dirty="0"/>
              <a:t>	Any character in the set defined by its first and last character</a:t>
            </a:r>
            <a:endParaRPr lang="en-GB" dirty="0"/>
          </a:p>
          <a:p>
            <a:r>
              <a:rPr lang="en-US" b="1" dirty="0"/>
              <a:t>[!set]</a:t>
            </a:r>
            <a:r>
              <a:rPr lang="en-US" dirty="0"/>
              <a:t>	Any character except those in the defined list</a:t>
            </a:r>
            <a:endParaRPr lang="en-GB" dirty="0"/>
          </a:p>
          <a:p>
            <a:r>
              <a:rPr lang="en-US" dirty="0"/>
              <a:t>Some examples may help.</a:t>
            </a:r>
            <a:endParaRPr lang="en-GB" dirty="0"/>
          </a:p>
          <a:p>
            <a:r>
              <a:rPr lang="en-US" b="1" dirty="0"/>
              <a:t>Surname Like “</a:t>
            </a:r>
            <a:r>
              <a:rPr lang="en-US" b="1" dirty="0" err="1"/>
              <a:t>Sm?th</a:t>
            </a:r>
            <a:r>
              <a:rPr lang="en-US" b="1" dirty="0"/>
              <a:t>”		</a:t>
            </a:r>
            <a:r>
              <a:rPr lang="en-US" dirty="0"/>
              <a:t>True for ‘Smith’ and ‘Smyth’</a:t>
            </a:r>
            <a:endParaRPr lang="en-GB" dirty="0"/>
          </a:p>
          <a:p>
            <a:r>
              <a:rPr lang="en-US" b="1" dirty="0" err="1"/>
              <a:t>Fname</a:t>
            </a:r>
            <a:r>
              <a:rPr lang="en-US" b="1" dirty="0"/>
              <a:t> Like “*.doc”		</a:t>
            </a:r>
            <a:r>
              <a:rPr lang="en-US" dirty="0"/>
              <a:t>True for any file with ‘.doc’ extension</a:t>
            </a:r>
            <a:endParaRPr lang="en-GB" dirty="0"/>
          </a:p>
          <a:p>
            <a:r>
              <a:rPr lang="en-US" b="1" dirty="0"/>
              <a:t>Digit Like “[0-9]”			</a:t>
            </a:r>
            <a:r>
              <a:rPr lang="en-US" dirty="0"/>
              <a:t>True for any digit, but no other characters</a:t>
            </a:r>
            <a:endParaRPr lang="en-GB" dirty="0"/>
          </a:p>
          <a:p>
            <a:r>
              <a:rPr lang="en-US" b="1" dirty="0"/>
              <a:t>Letter</a:t>
            </a:r>
            <a:r>
              <a:rPr lang="en-US" dirty="0"/>
              <a:t>  </a:t>
            </a:r>
            <a:r>
              <a:rPr lang="en-US" b="1" dirty="0"/>
              <a:t>Like “[a-z]”		</a:t>
            </a:r>
            <a:r>
              <a:rPr lang="en-US" dirty="0"/>
              <a:t>True for any single lower-case letter</a:t>
            </a:r>
            <a:endParaRPr lang="en-GB" dirty="0"/>
          </a:p>
          <a:p>
            <a:r>
              <a:rPr lang="en-US" b="1" dirty="0" err="1"/>
              <a:t>PicNum</a:t>
            </a:r>
            <a:r>
              <a:rPr lang="en-US" b="1" dirty="0"/>
              <a:t> Like “Fig[0-9]”		</a:t>
            </a:r>
            <a:r>
              <a:rPr lang="en-US" dirty="0"/>
              <a:t>True for “Fig0”,</a:t>
            </a:r>
            <a:r>
              <a:rPr lang="en-US" b="1" dirty="0"/>
              <a:t> </a:t>
            </a:r>
            <a:r>
              <a:rPr lang="en-US" dirty="0"/>
              <a:t>“Fig1”, “Fig2” </a:t>
            </a:r>
            <a:r>
              <a:rPr lang="en-US" dirty="0" err="1"/>
              <a:t>etc</a:t>
            </a:r>
            <a:endParaRPr lang="en-GB" dirty="0"/>
          </a:p>
          <a:p>
            <a:r>
              <a:rPr lang="en-US" b="1" dirty="0" err="1"/>
              <a:t>NonDigit</a:t>
            </a:r>
            <a:r>
              <a:rPr lang="en-US" b="1" dirty="0"/>
              <a:t> Like “[0-9]”		</a:t>
            </a:r>
            <a:r>
              <a:rPr lang="en-US" dirty="0"/>
              <a:t>True for anything except the digits</a:t>
            </a:r>
            <a:endParaRPr lang="en-GB" dirty="0"/>
          </a:p>
          <a:p>
            <a:r>
              <a:rPr lang="en-US" dirty="0"/>
              <a:t> </a:t>
            </a:r>
            <a:endParaRPr lang="en-GB" dirty="0"/>
          </a:p>
          <a:p>
            <a:r>
              <a:rPr lang="en-US" dirty="0"/>
              <a:t>Note that there are quotes around the whole </a:t>
            </a:r>
            <a:r>
              <a:rPr lang="en-US" b="1" dirty="0"/>
              <a:t>expression.</a:t>
            </a:r>
            <a:endParaRPr lang="en-GB" dirty="0"/>
          </a:p>
          <a:p>
            <a:endParaRPr lang="en-GB" dirty="0"/>
          </a:p>
        </p:txBody>
      </p:sp>
    </p:spTree>
    <p:extLst>
      <p:ext uri="{BB962C8B-B14F-4D97-AF65-F5344CB8AC3E}">
        <p14:creationId xmlns:p14="http://schemas.microsoft.com/office/powerpoint/2010/main" val="8218707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Selection</a:t>
            </a:r>
            <a:r>
              <a:rPr lang="en-GB" dirty="0"/>
              <a:t/>
            </a:r>
            <a:br>
              <a:rPr lang="en-GB" dirty="0"/>
            </a:br>
            <a:endParaRPr lang="en-GB" dirty="0"/>
          </a:p>
        </p:txBody>
      </p:sp>
      <p:sp>
        <p:nvSpPr>
          <p:cNvPr id="3" name="Content Placeholder 2"/>
          <p:cNvSpPr>
            <a:spLocks noGrp="1"/>
          </p:cNvSpPr>
          <p:nvPr>
            <p:ph idx="1"/>
          </p:nvPr>
        </p:nvSpPr>
        <p:spPr/>
        <p:txBody>
          <a:bodyPr>
            <a:noAutofit/>
          </a:bodyPr>
          <a:lstStyle/>
          <a:p>
            <a:r>
              <a:rPr lang="en-US" sz="1400" dirty="0"/>
              <a:t>Though based on the </a:t>
            </a:r>
            <a:r>
              <a:rPr lang="en-US" sz="1400" b="1" dirty="0"/>
              <a:t>If.. Then.. Else... </a:t>
            </a:r>
            <a:r>
              <a:rPr lang="en-US" sz="1400" dirty="0"/>
              <a:t>test found in most other languages, Visual</a:t>
            </a:r>
            <a:endParaRPr lang="en-GB" sz="1400" dirty="0"/>
          </a:p>
          <a:p>
            <a:r>
              <a:rPr lang="en-US" sz="1400" dirty="0"/>
              <a:t>Basic’s version has several variations and traps for the unwary.  In all cases, </a:t>
            </a:r>
            <a:r>
              <a:rPr lang="en-US" sz="1400" b="1" dirty="0"/>
              <a:t>If </a:t>
            </a:r>
            <a:r>
              <a:rPr lang="en-US" sz="1400" dirty="0"/>
              <a:t>is</a:t>
            </a:r>
            <a:endParaRPr lang="en-GB" sz="1400" dirty="0"/>
          </a:p>
          <a:p>
            <a:r>
              <a:rPr lang="en-US" sz="1400" dirty="0"/>
              <a:t>followed by some form of logical test and the keyword </a:t>
            </a:r>
            <a:r>
              <a:rPr lang="en-US" sz="1400" b="1" dirty="0"/>
              <a:t>Then.  </a:t>
            </a:r>
            <a:r>
              <a:rPr lang="en-US" sz="1400" dirty="0"/>
              <a:t>What happens next</a:t>
            </a:r>
            <a:endParaRPr lang="en-GB" sz="1400" dirty="0"/>
          </a:p>
          <a:p>
            <a:r>
              <a:rPr lang="en-US" sz="1400" dirty="0"/>
              <a:t>varies.</a:t>
            </a:r>
            <a:endParaRPr lang="en-GB" sz="1400" dirty="0"/>
          </a:p>
          <a:p>
            <a:r>
              <a:rPr lang="en-US" sz="1400" dirty="0"/>
              <a:t> </a:t>
            </a:r>
            <a:endParaRPr lang="en-GB" sz="1400" dirty="0"/>
          </a:p>
          <a:p>
            <a:r>
              <a:rPr lang="en-US" sz="1400" u="sng" dirty="0"/>
              <a:t>Single line branching</a:t>
            </a:r>
            <a:endParaRPr lang="en-GB" sz="1400" dirty="0"/>
          </a:p>
          <a:p>
            <a:r>
              <a:rPr lang="en-US" sz="1400" dirty="0"/>
              <a:t>Where only a small amount of code is dependent upon the test, the whole structure can conveniently written on </a:t>
            </a:r>
            <a:r>
              <a:rPr lang="en-US" sz="1400" b="1" dirty="0"/>
              <a:t>a </a:t>
            </a:r>
            <a:r>
              <a:rPr lang="en-US" sz="1400" dirty="0"/>
              <a:t>single line, following one or other of these patterns.</a:t>
            </a:r>
            <a:endParaRPr lang="en-GB" sz="1400" dirty="0"/>
          </a:p>
          <a:p>
            <a:r>
              <a:rPr lang="en-US" sz="1400" dirty="0"/>
              <a:t> </a:t>
            </a:r>
            <a:endParaRPr lang="en-GB" sz="1400" dirty="0"/>
          </a:p>
          <a:p>
            <a:r>
              <a:rPr lang="en-US" sz="1400" b="1" dirty="0"/>
              <a:t>If </a:t>
            </a:r>
            <a:r>
              <a:rPr lang="en-US" sz="1400" i="1" dirty="0"/>
              <a:t>test </a:t>
            </a:r>
            <a:r>
              <a:rPr lang="en-US" sz="1400" b="1" dirty="0"/>
              <a:t>Then</a:t>
            </a:r>
            <a:r>
              <a:rPr lang="en-US" sz="1400" i="1" dirty="0"/>
              <a:t>  statement(s)-if-true</a:t>
            </a:r>
            <a:endParaRPr lang="en-GB" sz="1400" dirty="0"/>
          </a:p>
          <a:p>
            <a:r>
              <a:rPr lang="en-US" sz="1400" b="1" dirty="0"/>
              <a:t>If</a:t>
            </a:r>
            <a:r>
              <a:rPr lang="en-US" sz="1400" b="1" i="1" dirty="0"/>
              <a:t> </a:t>
            </a:r>
            <a:r>
              <a:rPr lang="en-US" sz="1400" i="1" dirty="0"/>
              <a:t>test</a:t>
            </a:r>
            <a:r>
              <a:rPr lang="en-US" sz="1400" dirty="0"/>
              <a:t> </a:t>
            </a:r>
            <a:r>
              <a:rPr lang="en-US" sz="1400" b="1" dirty="0"/>
              <a:t>Then</a:t>
            </a:r>
            <a:r>
              <a:rPr lang="en-US" sz="1400" b="1" i="1" dirty="0"/>
              <a:t> </a:t>
            </a:r>
            <a:r>
              <a:rPr lang="en-US" sz="1400" i="1" dirty="0"/>
              <a:t>statement(s)-if-true</a:t>
            </a:r>
            <a:r>
              <a:rPr lang="en-US" sz="1400" b="1" dirty="0"/>
              <a:t> Else</a:t>
            </a:r>
            <a:r>
              <a:rPr lang="en-US" sz="1400" b="1" i="1" dirty="0"/>
              <a:t> </a:t>
            </a:r>
            <a:r>
              <a:rPr lang="en-US" sz="1400" i="1" dirty="0"/>
              <a:t>statement(s)-if-false</a:t>
            </a:r>
            <a:endParaRPr lang="en-GB" sz="1400" dirty="0"/>
          </a:p>
          <a:p>
            <a:r>
              <a:rPr lang="en-US" sz="1400" dirty="0"/>
              <a:t> </a:t>
            </a:r>
            <a:endParaRPr lang="en-GB" sz="1400" dirty="0"/>
          </a:p>
          <a:p>
            <a:r>
              <a:rPr lang="en-US" sz="1400" dirty="0"/>
              <a:t> </a:t>
            </a:r>
            <a:endParaRPr lang="en-GB" sz="1400" dirty="0"/>
          </a:p>
          <a:p>
            <a:endParaRPr lang="en-GB" sz="1400" dirty="0"/>
          </a:p>
        </p:txBody>
      </p:sp>
    </p:spTree>
    <p:extLst>
      <p:ext uri="{BB962C8B-B14F-4D97-AF65-F5344CB8AC3E}">
        <p14:creationId xmlns:p14="http://schemas.microsoft.com/office/powerpoint/2010/main" val="27218597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1800" dirty="0"/>
              <a:t>Examples:</a:t>
            </a:r>
            <a:endParaRPr lang="en-GB" sz="1800" dirty="0"/>
          </a:p>
          <a:p>
            <a:r>
              <a:rPr lang="en-US" sz="1800" dirty="0"/>
              <a:t>If </a:t>
            </a:r>
            <a:r>
              <a:rPr lang="en-US" sz="1800" dirty="0" err="1"/>
              <a:t>intAge</a:t>
            </a:r>
            <a:r>
              <a:rPr lang="en-US" sz="1800" dirty="0"/>
              <a:t> &lt; 16 Then </a:t>
            </a:r>
            <a:r>
              <a:rPr lang="en-US" sz="1800" dirty="0" err="1"/>
              <a:t>strStatus</a:t>
            </a:r>
            <a:r>
              <a:rPr lang="en-US" sz="1800" dirty="0"/>
              <a:t> = “Junior”</a:t>
            </a:r>
            <a:endParaRPr lang="en-GB" sz="1800" dirty="0"/>
          </a:p>
          <a:p>
            <a:r>
              <a:rPr lang="en-US" sz="1800" dirty="0"/>
              <a:t>If </a:t>
            </a:r>
            <a:r>
              <a:rPr lang="en-US" sz="1800" dirty="0" err="1"/>
              <a:t>strPassword</a:t>
            </a:r>
            <a:r>
              <a:rPr lang="en-US" sz="1800" dirty="0"/>
              <a:t> = “</a:t>
            </a:r>
            <a:r>
              <a:rPr lang="en-US" sz="1800" dirty="0" err="1"/>
              <a:t>letmein</a:t>
            </a:r>
            <a:r>
              <a:rPr lang="en-US" sz="1800" dirty="0"/>
              <a:t>” Then Print “Hello” Else Print “Goodbye” : End </a:t>
            </a:r>
            <a:endParaRPr lang="en-GB" sz="1800" dirty="0"/>
          </a:p>
          <a:p>
            <a:r>
              <a:rPr lang="en-US" sz="1800" dirty="0"/>
              <a:t> </a:t>
            </a:r>
            <a:endParaRPr lang="en-GB" sz="1800" dirty="0"/>
          </a:p>
          <a:p>
            <a:r>
              <a:rPr lang="en-US" sz="1800" dirty="0"/>
              <a:t>In the first example, nothing happens if the age value is 16 or more.  In the second, the presence of the Else clause means that action is taken if a wrong password is given. The action here consists of two statements, One producing a message, the other ending the program.  Note that where there are several statements, they are separated by colons (:).</a:t>
            </a:r>
            <a:endParaRPr lang="en-GB" sz="1800" dirty="0"/>
          </a:p>
          <a:p>
            <a:endParaRPr lang="en-GB" sz="1800" dirty="0"/>
          </a:p>
        </p:txBody>
      </p:sp>
    </p:spTree>
    <p:extLst>
      <p:ext uri="{BB962C8B-B14F-4D97-AF65-F5344CB8AC3E}">
        <p14:creationId xmlns:p14="http://schemas.microsoft.com/office/powerpoint/2010/main" val="36661446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764704"/>
            <a:ext cx="7520940" cy="3579849"/>
          </a:xfrm>
        </p:spPr>
        <p:txBody>
          <a:bodyPr>
            <a:noAutofit/>
          </a:bodyPr>
          <a:lstStyle/>
          <a:p>
            <a:r>
              <a:rPr lang="en-US" sz="2400" u="sng" dirty="0"/>
              <a:t>Multi-line Ifs</a:t>
            </a:r>
            <a:endParaRPr lang="en-GB" sz="2400" dirty="0"/>
          </a:p>
          <a:p>
            <a:pPr marL="0" indent="0"/>
            <a:r>
              <a:rPr lang="en-US" sz="2400" dirty="0"/>
              <a:t>There is no theoretical limit to the number of statements you can include in a single line</a:t>
            </a:r>
            <a:r>
              <a:rPr lang="en-US" sz="2400" i="1" dirty="0"/>
              <a:t> If</a:t>
            </a:r>
            <a:r>
              <a:rPr lang="en-US" sz="2400" dirty="0"/>
              <a:t> structure, for the whole line can he as long as you like.  In practice, long lines are awkward to view on screen and likely to be a source of error, simply because you cannot see clearly what they are doing.</a:t>
            </a:r>
            <a:endParaRPr lang="en-GB" sz="2400" dirty="0"/>
          </a:p>
          <a:p>
            <a:r>
              <a:rPr lang="en-US" sz="2400" dirty="0"/>
              <a:t> </a:t>
            </a:r>
            <a:endParaRPr lang="en-GB" sz="2400" dirty="0"/>
          </a:p>
          <a:p>
            <a:pPr marL="0" indent="0"/>
            <a:r>
              <a:rPr lang="en-US" sz="2400" dirty="0"/>
              <a:t>If more than one statement is dependent upon the truth or falsity of the test, it is best to split the structure over several lines.</a:t>
            </a:r>
            <a:endParaRPr lang="en-GB" sz="2400" dirty="0"/>
          </a:p>
          <a:p>
            <a:r>
              <a:rPr lang="en-US" sz="2400" dirty="0"/>
              <a:t> </a:t>
            </a:r>
            <a:endParaRPr lang="en-GB" sz="2400" dirty="0"/>
          </a:p>
          <a:p>
            <a:endParaRPr lang="en-GB" sz="2400" dirty="0"/>
          </a:p>
        </p:txBody>
      </p:sp>
    </p:spTree>
    <p:extLst>
      <p:ext uri="{BB962C8B-B14F-4D97-AF65-F5344CB8AC3E}">
        <p14:creationId xmlns:p14="http://schemas.microsoft.com/office/powerpoint/2010/main" val="359840442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r>
              <a:rPr lang="en-US" sz="1200" b="1" dirty="0"/>
              <a:t>If </a:t>
            </a:r>
            <a:r>
              <a:rPr lang="en-US" sz="1200" dirty="0"/>
              <a:t> test </a:t>
            </a:r>
            <a:r>
              <a:rPr lang="en-US" sz="1200" b="1" dirty="0"/>
              <a:t>Then</a:t>
            </a:r>
            <a:endParaRPr lang="en-GB" sz="1200" dirty="0"/>
          </a:p>
          <a:p>
            <a:r>
              <a:rPr lang="en-US" sz="1200" dirty="0"/>
              <a:t>		statement-if-true-1</a:t>
            </a:r>
            <a:endParaRPr lang="en-GB" sz="1200" dirty="0"/>
          </a:p>
          <a:p>
            <a:r>
              <a:rPr lang="en-US" sz="1200" dirty="0"/>
              <a:t>		statement-if-true-2</a:t>
            </a:r>
            <a:endParaRPr lang="en-GB" sz="1200" dirty="0"/>
          </a:p>
          <a:p>
            <a:r>
              <a:rPr lang="en-US" sz="1200" dirty="0"/>
              <a:t>			…</a:t>
            </a:r>
            <a:endParaRPr lang="en-GB" sz="1200" dirty="0"/>
          </a:p>
          <a:p>
            <a:r>
              <a:rPr lang="en-US" sz="1200" dirty="0"/>
              <a:t>	</a:t>
            </a:r>
            <a:r>
              <a:rPr lang="en-US" sz="1200" b="1" dirty="0"/>
              <a:t>Else</a:t>
            </a:r>
            <a:endParaRPr lang="en-GB" sz="1200" dirty="0"/>
          </a:p>
          <a:p>
            <a:r>
              <a:rPr lang="en-US" sz="1200" dirty="0"/>
              <a:t>		statement-if-false-l</a:t>
            </a:r>
            <a:endParaRPr lang="en-GB" sz="1200" dirty="0"/>
          </a:p>
          <a:p>
            <a:r>
              <a:rPr lang="en-US" sz="1200" dirty="0"/>
              <a:t>	 	statement-if-false-2</a:t>
            </a:r>
            <a:endParaRPr lang="en-GB" sz="1200" dirty="0"/>
          </a:p>
          <a:p>
            <a:r>
              <a:rPr lang="en-US" sz="1200" dirty="0"/>
              <a:t>			…</a:t>
            </a:r>
            <a:endParaRPr lang="en-GB" sz="1200" dirty="0"/>
          </a:p>
          <a:p>
            <a:r>
              <a:rPr lang="en-US" sz="1200" dirty="0"/>
              <a:t>	</a:t>
            </a:r>
            <a:r>
              <a:rPr lang="en-US" sz="1200" b="1" dirty="0"/>
              <a:t>End If</a:t>
            </a:r>
            <a:endParaRPr lang="en-GB" sz="1200" dirty="0"/>
          </a:p>
          <a:p>
            <a:r>
              <a:rPr lang="en-US" sz="1200" dirty="0"/>
              <a:t>Note the </a:t>
            </a:r>
            <a:r>
              <a:rPr lang="en-US" sz="1200" b="1" dirty="0"/>
              <a:t>End If</a:t>
            </a:r>
            <a:r>
              <a:rPr lang="en-US" sz="1200" dirty="0"/>
              <a:t> at the end of the structure.  This is not needed with a single line </a:t>
            </a:r>
            <a:r>
              <a:rPr lang="en-US" sz="1200" b="1" dirty="0"/>
              <a:t>If,</a:t>
            </a:r>
            <a:r>
              <a:rPr lang="en-US" sz="1200" dirty="0"/>
              <a:t> but essential with the multi-line variant.  </a:t>
            </a:r>
            <a:endParaRPr lang="en-GB" sz="1200" dirty="0"/>
          </a:p>
          <a:p>
            <a:r>
              <a:rPr lang="en-US" sz="1200" dirty="0"/>
              <a:t>A simple multi-line </a:t>
            </a:r>
            <a:r>
              <a:rPr lang="en-US" sz="1200" b="1" dirty="0"/>
              <a:t>If</a:t>
            </a:r>
            <a:r>
              <a:rPr lang="en-US" sz="1200" dirty="0"/>
              <a:t> might look like this:</a:t>
            </a:r>
            <a:endParaRPr lang="en-GB" sz="1200" dirty="0"/>
          </a:p>
          <a:p>
            <a:r>
              <a:rPr lang="en-US" sz="1200" b="1" dirty="0"/>
              <a:t>If </a:t>
            </a:r>
            <a:r>
              <a:rPr lang="en-US" sz="1200" b="1" dirty="0" err="1"/>
              <a:t>s</a:t>
            </a:r>
            <a:r>
              <a:rPr lang="en-US" sz="1200" dirty="0" err="1"/>
              <a:t>trAge</a:t>
            </a:r>
            <a:r>
              <a:rPr lang="en-US" sz="1200" dirty="0"/>
              <a:t> &lt; 16 </a:t>
            </a:r>
            <a:r>
              <a:rPr lang="en-US" sz="1200" b="1" dirty="0"/>
              <a:t>Then</a:t>
            </a:r>
            <a:endParaRPr lang="en-GB" sz="1200" dirty="0"/>
          </a:p>
          <a:p>
            <a:r>
              <a:rPr lang="en-US" sz="1200" dirty="0" err="1"/>
              <a:t>strStatus</a:t>
            </a:r>
            <a:r>
              <a:rPr lang="en-US" sz="1200" dirty="0"/>
              <a:t> = “Junior”</a:t>
            </a:r>
            <a:endParaRPr lang="en-GB" sz="1200" dirty="0"/>
          </a:p>
          <a:p>
            <a:r>
              <a:rPr lang="en-US" sz="1200" dirty="0" err="1"/>
              <a:t>intClubFees</a:t>
            </a:r>
            <a:r>
              <a:rPr lang="en-US" sz="1200" dirty="0"/>
              <a:t>  = 50</a:t>
            </a:r>
            <a:endParaRPr lang="en-GB" sz="1200" dirty="0"/>
          </a:p>
          <a:p>
            <a:r>
              <a:rPr lang="en-US" sz="1200" b="1" dirty="0"/>
              <a:t>Else</a:t>
            </a:r>
            <a:endParaRPr lang="en-GB" sz="1200" dirty="0"/>
          </a:p>
          <a:p>
            <a:r>
              <a:rPr lang="en-US" sz="1200" dirty="0" err="1"/>
              <a:t>strStatus</a:t>
            </a:r>
            <a:r>
              <a:rPr lang="en-US" sz="1200" dirty="0"/>
              <a:t> = “Senior”</a:t>
            </a:r>
            <a:endParaRPr lang="en-GB" sz="1200" dirty="0"/>
          </a:p>
          <a:p>
            <a:r>
              <a:rPr lang="en-US" sz="1200" dirty="0" err="1"/>
              <a:t>intClubFees</a:t>
            </a:r>
            <a:r>
              <a:rPr lang="en-US" sz="1200" dirty="0"/>
              <a:t> = 250</a:t>
            </a:r>
            <a:endParaRPr lang="en-GB" sz="1200" dirty="0"/>
          </a:p>
          <a:p>
            <a:r>
              <a:rPr lang="en-US" sz="1200" b="1" dirty="0"/>
              <a:t>End If</a:t>
            </a:r>
            <a:endParaRPr lang="en-GB" sz="1200" dirty="0"/>
          </a:p>
          <a:p>
            <a:r>
              <a:rPr lang="en-US" sz="1200" dirty="0"/>
              <a:t> </a:t>
            </a:r>
            <a:endParaRPr lang="en-GB" sz="1200" dirty="0"/>
          </a:p>
          <a:p>
            <a:endParaRPr lang="en-GB" sz="1200" dirty="0"/>
          </a:p>
        </p:txBody>
      </p:sp>
    </p:spTree>
    <p:extLst>
      <p:ext uri="{BB962C8B-B14F-4D97-AF65-F5344CB8AC3E}">
        <p14:creationId xmlns:p14="http://schemas.microsoft.com/office/powerpoint/2010/main" val="738911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r>
              <a:rPr lang="en-US" sz="1400" dirty="0"/>
              <a:t>In this case, both Status and </a:t>
            </a:r>
            <a:r>
              <a:rPr lang="en-US" sz="1400" dirty="0" err="1"/>
              <a:t>ClubFees</a:t>
            </a:r>
            <a:r>
              <a:rPr lang="en-US" sz="1400" dirty="0"/>
              <a:t> are dependent upon the age of the member, with only two alternatives, based on the 16 limit.</a:t>
            </a:r>
            <a:endParaRPr lang="en-GB" sz="1400" dirty="0"/>
          </a:p>
          <a:p>
            <a:r>
              <a:rPr lang="en-US" sz="1400" dirty="0"/>
              <a:t> </a:t>
            </a:r>
            <a:endParaRPr lang="en-GB" sz="1400" dirty="0"/>
          </a:p>
          <a:p>
            <a:r>
              <a:rPr lang="en-US" sz="1400" dirty="0"/>
              <a:t>Compound conditions may also be tested using  logical operators such as AND, OR, (NOT, XOR, EQU and IMP are also available, find out about these) :-</a:t>
            </a:r>
            <a:endParaRPr lang="en-GB" sz="1400" dirty="0"/>
          </a:p>
          <a:p>
            <a:r>
              <a:rPr lang="en-US" sz="1400" dirty="0"/>
              <a:t> </a:t>
            </a:r>
            <a:endParaRPr lang="en-GB" sz="1400" dirty="0"/>
          </a:p>
          <a:p>
            <a:r>
              <a:rPr lang="en-US" sz="1400" dirty="0"/>
              <a:t>e.g.</a:t>
            </a:r>
            <a:r>
              <a:rPr lang="en-US" sz="1400" b="1" dirty="0"/>
              <a:t> If</a:t>
            </a:r>
            <a:r>
              <a:rPr lang="en-US" sz="1400" dirty="0"/>
              <a:t>  </a:t>
            </a:r>
            <a:r>
              <a:rPr lang="en-US" sz="1400" dirty="0" err="1"/>
              <a:t>intMark</a:t>
            </a:r>
            <a:r>
              <a:rPr lang="en-US" sz="1400" dirty="0"/>
              <a:t>&gt;=65  </a:t>
            </a:r>
            <a:r>
              <a:rPr lang="en-US" sz="1400" b="1" dirty="0"/>
              <a:t>And</a:t>
            </a:r>
            <a:r>
              <a:rPr lang="en-US" sz="1400" dirty="0"/>
              <a:t>  </a:t>
            </a:r>
            <a:r>
              <a:rPr lang="en-US" sz="1400" dirty="0" err="1"/>
              <a:t>intMark</a:t>
            </a:r>
            <a:r>
              <a:rPr lang="en-US" sz="1400" dirty="0"/>
              <a:t>&lt;75 </a:t>
            </a:r>
            <a:r>
              <a:rPr lang="en-US" sz="1400" b="1" dirty="0"/>
              <a:t>Then  Print</a:t>
            </a:r>
            <a:r>
              <a:rPr lang="en-US" sz="1400" dirty="0"/>
              <a:t> “Merit”</a:t>
            </a:r>
            <a:endParaRPr lang="en-GB" sz="1400" dirty="0"/>
          </a:p>
          <a:p>
            <a:r>
              <a:rPr lang="en-US" sz="1400" b="1" dirty="0"/>
              <a:t>If</a:t>
            </a:r>
            <a:r>
              <a:rPr lang="en-US" sz="1400" dirty="0"/>
              <a:t> </a:t>
            </a:r>
            <a:r>
              <a:rPr lang="en-US" sz="1400" dirty="0" err="1"/>
              <a:t>strReply</a:t>
            </a:r>
            <a:r>
              <a:rPr lang="en-US" sz="1400" dirty="0"/>
              <a:t>=”y”  </a:t>
            </a:r>
            <a:r>
              <a:rPr lang="en-US" sz="1400" b="1" dirty="0"/>
              <a:t>Or</a:t>
            </a:r>
            <a:r>
              <a:rPr lang="en-US" sz="1400" dirty="0"/>
              <a:t>  </a:t>
            </a:r>
            <a:r>
              <a:rPr lang="en-US" sz="1400" dirty="0" err="1"/>
              <a:t>strReply</a:t>
            </a:r>
            <a:r>
              <a:rPr lang="en-US" sz="1400" dirty="0"/>
              <a:t>=”Y” </a:t>
            </a:r>
            <a:r>
              <a:rPr lang="en-US" sz="1400" b="1" dirty="0"/>
              <a:t>Then</a:t>
            </a:r>
            <a:r>
              <a:rPr lang="en-US" sz="1400" dirty="0"/>
              <a:t>........ </a:t>
            </a:r>
            <a:endParaRPr lang="en-GB" sz="1400" dirty="0"/>
          </a:p>
          <a:p>
            <a:r>
              <a:rPr lang="en-US" sz="1400" dirty="0"/>
              <a:t> </a:t>
            </a:r>
            <a:endParaRPr lang="en-GB" sz="1400" dirty="0"/>
          </a:p>
          <a:p>
            <a:r>
              <a:rPr lang="en-US" sz="1400" dirty="0"/>
              <a:t> </a:t>
            </a:r>
            <a:endParaRPr lang="en-GB" sz="1400" dirty="0"/>
          </a:p>
          <a:p>
            <a:r>
              <a:rPr lang="en-US" sz="1400" u="sng" dirty="0"/>
              <a:t>Nested Ifs</a:t>
            </a:r>
            <a:endParaRPr lang="en-GB" sz="1400" dirty="0"/>
          </a:p>
          <a:p>
            <a:r>
              <a:rPr lang="en-US" sz="1400" dirty="0"/>
              <a:t> </a:t>
            </a:r>
            <a:endParaRPr lang="en-GB" sz="1400" dirty="0"/>
          </a:p>
          <a:p>
            <a:r>
              <a:rPr lang="en-US" sz="1400" dirty="0"/>
              <a:t>The statement that follows Then or Else can be another If structure.  This can be a single-line or a multi-line one-in which case it must be closed by its own </a:t>
            </a:r>
            <a:r>
              <a:rPr lang="en-US" sz="1400" dirty="0" err="1"/>
              <a:t>EndIf</a:t>
            </a:r>
            <a:r>
              <a:rPr lang="en-US" sz="1400" dirty="0"/>
              <a:t>. These can get complicated.  It is all too easy to lose track of which End If relates to which If.  Good layout will help to keep things clearer. You may have noticed that I have indented the statements in the examples above, so that structure stands out.  Where one If structure is nested within another, its keywords should be indented, keeping the If, Else and End If in line, and their statements indented further.</a:t>
            </a:r>
            <a:endParaRPr lang="en-GB" sz="1400" dirty="0"/>
          </a:p>
          <a:p>
            <a:r>
              <a:rPr lang="en-US" sz="1400" dirty="0"/>
              <a:t> </a:t>
            </a:r>
            <a:endParaRPr lang="en-GB" sz="1400" dirty="0"/>
          </a:p>
          <a:p>
            <a:endParaRPr lang="en-GB" sz="1400" dirty="0"/>
          </a:p>
        </p:txBody>
      </p:sp>
    </p:spTree>
    <p:extLst>
      <p:ext uri="{BB962C8B-B14F-4D97-AF65-F5344CB8AC3E}">
        <p14:creationId xmlns:p14="http://schemas.microsoft.com/office/powerpoint/2010/main" val="11590396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548680"/>
            <a:ext cx="7520940" cy="3579849"/>
          </a:xfrm>
        </p:spPr>
        <p:txBody>
          <a:bodyPr>
            <a:noAutofit/>
          </a:bodyPr>
          <a:lstStyle/>
          <a:p>
            <a:r>
              <a:rPr lang="en-US" sz="1400" b="1" u="sng" dirty="0"/>
              <a:t>VB Examples 2</a:t>
            </a:r>
            <a:endParaRPr lang="en-GB" sz="1400" dirty="0"/>
          </a:p>
          <a:p>
            <a:r>
              <a:rPr lang="en-US" sz="1400" dirty="0"/>
              <a:t>  </a:t>
            </a:r>
            <a:endParaRPr lang="en-GB" sz="1400" dirty="0"/>
          </a:p>
          <a:p>
            <a:r>
              <a:rPr lang="en-US" sz="1400" dirty="0"/>
              <a:t>1.	Input a person's name and age and print out a message to indicate whether that person is eligible for jury service</a:t>
            </a:r>
            <a:r>
              <a:rPr lang="en-US" sz="1400" dirty="0" smtClean="0"/>
              <a:t>.</a:t>
            </a:r>
            <a:endParaRPr lang="en-GB" sz="1400" dirty="0"/>
          </a:p>
          <a:p>
            <a:r>
              <a:rPr lang="en-US" sz="1400" dirty="0"/>
              <a:t>2.	Input a name and no. of hours worked/week for an employee.  The  standard working week is 40 hours and the normal rate of pay is £6/hr.  Overtime is paid at 1.5 times the normal hourly rate of pay.  Output the name, hours worked and gross pay (including overtime where applicable) for an employee</a:t>
            </a:r>
            <a:r>
              <a:rPr lang="en-US" sz="1400" dirty="0" smtClean="0"/>
              <a:t>.</a:t>
            </a:r>
            <a:endParaRPr lang="en-GB" sz="1400" dirty="0"/>
          </a:p>
          <a:p>
            <a:r>
              <a:rPr lang="en-US" sz="1400" dirty="0"/>
              <a:t>3.	Amend the previous problem on the 'electricity bill' to take into account the fact that the meter goes back to zero after reaching the value 99999, making the previous reading greater than the present</a:t>
            </a:r>
            <a:r>
              <a:rPr lang="en-US" sz="1400" dirty="0" smtClean="0"/>
              <a:t>.</a:t>
            </a:r>
            <a:endParaRPr lang="en-GB" sz="1400" dirty="0"/>
          </a:p>
          <a:p>
            <a:r>
              <a:rPr lang="en-US" sz="1400" dirty="0"/>
              <a:t>4.	Using the values:-</a:t>
            </a:r>
            <a:endParaRPr lang="en-GB" sz="1400" dirty="0"/>
          </a:p>
          <a:p>
            <a:r>
              <a:rPr lang="en-US" sz="1400" dirty="0"/>
              <a:t>			70-over		</a:t>
            </a:r>
            <a:r>
              <a:rPr lang="en-US" sz="1400" dirty="0" smtClean="0"/>
              <a:t>	Class </a:t>
            </a:r>
            <a:r>
              <a:rPr lang="en-US" sz="1400" dirty="0"/>
              <a:t>1</a:t>
            </a:r>
            <a:endParaRPr lang="en-GB" sz="1400" dirty="0"/>
          </a:p>
          <a:p>
            <a:r>
              <a:rPr lang="en-US" sz="1400" dirty="0"/>
              <a:t>			60-69			Class 2.1</a:t>
            </a:r>
            <a:endParaRPr lang="en-GB" sz="1400" dirty="0"/>
          </a:p>
          <a:p>
            <a:r>
              <a:rPr lang="en-US" sz="1400" dirty="0"/>
              <a:t>			50-59			Class 2.2</a:t>
            </a:r>
            <a:endParaRPr lang="en-GB" sz="1400" dirty="0"/>
          </a:p>
          <a:p>
            <a:r>
              <a:rPr lang="en-US" sz="1400" dirty="0"/>
              <a:t>			40-49			Class 3</a:t>
            </a:r>
            <a:endParaRPr lang="en-GB" sz="1400" dirty="0"/>
          </a:p>
          <a:p>
            <a:r>
              <a:rPr lang="en-US" sz="1400" dirty="0"/>
              <a:t>			35-39			Pass</a:t>
            </a:r>
            <a:endParaRPr lang="en-GB" sz="1400" dirty="0"/>
          </a:p>
          <a:p>
            <a:r>
              <a:rPr lang="en-US" sz="1400" dirty="0"/>
              <a:t>			34-under		</a:t>
            </a:r>
            <a:r>
              <a:rPr lang="en-US" sz="1400" dirty="0" smtClean="0"/>
              <a:t>	Fail</a:t>
            </a:r>
            <a:endParaRPr lang="en-GB" sz="1400" dirty="0"/>
          </a:p>
          <a:p>
            <a:r>
              <a:rPr lang="en-US" sz="1400" dirty="0"/>
              <a:t>Input a candidate's name and exam mark and output the name followed by the classification. Note individual If…</a:t>
            </a:r>
            <a:r>
              <a:rPr lang="en-US" sz="1400" dirty="0" err="1"/>
              <a:t>Then’s</a:t>
            </a:r>
            <a:r>
              <a:rPr lang="en-US" sz="1400" dirty="0"/>
              <a:t> or nested If…Then…Else’s may be used here.</a:t>
            </a:r>
            <a:endParaRPr lang="en-GB" sz="1400" dirty="0"/>
          </a:p>
          <a:p>
            <a:endParaRPr lang="en-GB" sz="1400" dirty="0"/>
          </a:p>
        </p:txBody>
      </p:sp>
    </p:spTree>
    <p:extLst>
      <p:ext uri="{BB962C8B-B14F-4D97-AF65-F5344CB8AC3E}">
        <p14:creationId xmlns:p14="http://schemas.microsoft.com/office/powerpoint/2010/main" val="160395721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171</TotalTime>
  <Words>482</Words>
  <Application>Microsoft Office PowerPoint</Application>
  <PresentationFormat>On-screen Show (4:3)</PresentationFormat>
  <Paragraphs>122</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Angles</vt:lpstr>
      <vt:lpstr>Selection  </vt:lpstr>
      <vt:lpstr>Controlling Flow</vt:lpstr>
      <vt:lpstr>Logical testing </vt:lpstr>
      <vt:lpstr>  Logical testing </vt:lpstr>
      <vt:lpstr>PowerPoint Presentation</vt:lpstr>
      <vt:lpstr>Comparison operators </vt:lpstr>
      <vt:lpstr>PowerPoint Presentation</vt:lpstr>
      <vt:lpstr>PowerPoint Presentation</vt:lpstr>
      <vt:lpstr>LIKE</vt:lpstr>
      <vt:lpstr>Selection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Selection</dc:title>
  <dc:creator>Holland, Beverley</dc:creator>
  <cp:lastModifiedBy>Beverley Holland</cp:lastModifiedBy>
  <cp:revision>5</cp:revision>
  <dcterms:created xsi:type="dcterms:W3CDTF">2016-02-09T13:40:03Z</dcterms:created>
  <dcterms:modified xsi:type="dcterms:W3CDTF">2016-02-10T10:46:23Z</dcterms:modified>
</cp:coreProperties>
</file>