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67974" autoAdjust="0"/>
  </p:normalViewPr>
  <p:slideViewPr>
    <p:cSldViewPr snapToGrid="0">
      <p:cViewPr varScale="1">
        <p:scale>
          <a:sx n="56" d="100"/>
          <a:sy n="56" d="100"/>
        </p:scale>
        <p:origin x="130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na Adriana Hurmuzache" userId="62e244ce900b22b7" providerId="LiveId" clId="{07AA31B5-0F26-4B6E-92DF-6A1894C4BEA7}"/>
    <pc:docChg chg="custSel modSld">
      <pc:chgData name="Iuliana Adriana Hurmuzache" userId="62e244ce900b22b7" providerId="LiveId" clId="{07AA31B5-0F26-4B6E-92DF-6A1894C4BEA7}" dt="2025-02-24T11:48:39.433" v="92" actId="27636"/>
      <pc:docMkLst>
        <pc:docMk/>
      </pc:docMkLst>
      <pc:sldChg chg="modSp mod">
        <pc:chgData name="Iuliana Adriana Hurmuzache" userId="62e244ce900b22b7" providerId="LiveId" clId="{07AA31B5-0F26-4B6E-92DF-6A1894C4BEA7}" dt="2025-02-24T11:48:39.433" v="92" actId="27636"/>
        <pc:sldMkLst>
          <pc:docMk/>
          <pc:sldMk cId="1946764020" sldId="256"/>
        </pc:sldMkLst>
        <pc:spChg chg="mod">
          <ac:chgData name="Iuliana Adriana Hurmuzache" userId="62e244ce900b22b7" providerId="LiveId" clId="{07AA31B5-0F26-4B6E-92DF-6A1894C4BEA7}" dt="2025-02-24T11:48:39.433" v="92" actId="27636"/>
          <ac:spMkLst>
            <pc:docMk/>
            <pc:sldMk cId="1946764020" sldId="256"/>
            <ac:spMk id="3" creationId="{B5B43F7A-F4CD-8B4C-BB1A-D684D2EFB394}"/>
          </ac:spMkLst>
        </pc:spChg>
      </pc:sldChg>
    </pc:docChg>
  </pc:docChgLst>
  <pc:docChgLst>
    <pc:chgData name="iuliana adriana hurmuzache" userId="e2d2d6372d0541d8" providerId="LiveId" clId="{D5470555-710C-4192-96FD-03277F94DFB9}"/>
    <pc:docChg chg="modSld">
      <pc:chgData name="iuliana adriana hurmuzache" userId="e2d2d6372d0541d8" providerId="LiveId" clId="{D5470555-710C-4192-96FD-03277F94DFB9}" dt="2025-02-24T12:08:53.721" v="3" actId="20577"/>
      <pc:docMkLst>
        <pc:docMk/>
      </pc:docMkLst>
      <pc:sldChg chg="modSp mod">
        <pc:chgData name="iuliana adriana hurmuzache" userId="e2d2d6372d0541d8" providerId="LiveId" clId="{D5470555-710C-4192-96FD-03277F94DFB9}" dt="2025-02-24T12:08:53.721" v="3" actId="20577"/>
        <pc:sldMkLst>
          <pc:docMk/>
          <pc:sldMk cId="1946764020" sldId="256"/>
        </pc:sldMkLst>
        <pc:spChg chg="mod">
          <ac:chgData name="iuliana adriana hurmuzache" userId="e2d2d6372d0541d8" providerId="LiveId" clId="{D5470555-710C-4192-96FD-03277F94DFB9}" dt="2025-02-24T12:08:53.721" v="3" actId="20577"/>
          <ac:spMkLst>
            <pc:docMk/>
            <pc:sldMk cId="1946764020" sldId="256"/>
            <ac:spMk id="3" creationId="{B5B43F7A-F4CD-8B4C-BB1A-D684D2EFB3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E3897-3F04-4F59-8C4E-6F1ACC4C2815}" type="datetimeFigureOut">
              <a:rPr lang="en-IN" smtClean="0"/>
              <a:t>24-02-2025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1000E3-90AC-49C6-9522-EB804C06E90C}" type="slidenum">
              <a:rPr lang="en-IN" smtClean="0"/>
              <a:t>‹#›</a:t>
            </a:fld>
            <a:endParaRPr lang="en-IN"/>
          </a:p>
        </p:txBody>
      </p:sp>
    </p:spTree>
    <p:extLst>
      <p:ext uri="{BB962C8B-B14F-4D97-AF65-F5344CB8AC3E}">
        <p14:creationId xmlns:p14="http://schemas.microsoft.com/office/powerpoint/2010/main" val="571479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11000E3-90AC-49C6-9522-EB804C06E90C}" type="slidenum">
              <a:rPr lang="en-IN" smtClean="0"/>
              <a:t>1</a:t>
            </a:fld>
            <a:endParaRPr lang="en-IN"/>
          </a:p>
        </p:txBody>
      </p:sp>
    </p:spTree>
    <p:extLst>
      <p:ext uri="{BB962C8B-B14F-4D97-AF65-F5344CB8AC3E}">
        <p14:creationId xmlns:p14="http://schemas.microsoft.com/office/powerpoint/2010/main" val="1194627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The study will give a complete understanding of the issues like extended working hours and short wages that affect the hotel and hospitality sector of the UK negatively. It is necessary to mention that the topic is very important as the industry holds high employee engagement and generates higher profit for the country’s economy. The industry engaged 3.5 million people working in these industries (UKH, 2023).</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The industry has a very strong marketing network as it provides every single facility ranging from catering services to clubs, and bars. London can be considered the central hub of such an industry (Statista, 2025).</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Issues like extended working hours and low wages can hinder the growth of the employees as well as the industry. The low income makes employees disheartened and forced to leave their roles. Currently, the industry size expanded to approximately £24.7 billion (2023) after the pandemic (Statista, 2025).</a:t>
            </a:r>
            <a:endParaRPr lang="en-US" sz="12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2</a:t>
            </a:fld>
            <a:endParaRPr lang="en-IN"/>
          </a:p>
        </p:txBody>
      </p:sp>
    </p:spTree>
    <p:extLst>
      <p:ext uri="{BB962C8B-B14F-4D97-AF65-F5344CB8AC3E}">
        <p14:creationId xmlns:p14="http://schemas.microsoft.com/office/powerpoint/2010/main" val="3971100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dirty="0">
                <a:solidFill>
                  <a:srgbClr val="000000"/>
                </a:solidFill>
                <a:effectLst/>
                <a:latin typeface="Arial" panose="020B0604020202020204" pitchFamily="34" charset="0"/>
              </a:rPr>
              <a:t>Wages are an important aspect in the case of employee engagement. Adaption of lack of innovative strategies and the unconcern of the hotel management team towards a rise in employee wages are current hindrances for the industry. In addition to this, it is also important to mention the </a:t>
            </a:r>
            <a:r>
              <a:rPr lang="en-US" sz="1200" b="1" i="0" u="none" strike="noStrike" dirty="0">
                <a:solidFill>
                  <a:srgbClr val="000000"/>
                </a:solidFill>
                <a:effectLst/>
                <a:latin typeface="Arial" panose="020B0604020202020204" pitchFamily="34" charset="0"/>
              </a:rPr>
              <a:t>endosymbiosis theory</a:t>
            </a:r>
            <a:r>
              <a:rPr lang="en-US" sz="1200" b="0" i="0" u="none" strike="noStrike" dirty="0">
                <a:solidFill>
                  <a:srgbClr val="000000"/>
                </a:solidFill>
                <a:effectLst/>
                <a:latin typeface="Arial" panose="020B0604020202020204" pitchFamily="34" charset="0"/>
              </a:rPr>
              <a:t> in the tourism industry. The theory highlights the work approach among young workers and how it inter-depends on the tourism industry. The thing is lesser the value lesser the productivity and vice versa. The reduction in employee pay and extension in working hours makes the employees' work-life balance a little disturbed. Therefore these challenges make employee engagement in the hotel and hospitality sector a little low (Baum </a:t>
            </a:r>
            <a:r>
              <a:rPr lang="en-US" sz="1200" b="0" i="1" u="none" strike="noStrike" dirty="0">
                <a:solidFill>
                  <a:srgbClr val="000000"/>
                </a:solidFill>
                <a:effectLst/>
                <a:latin typeface="Arial" panose="020B0604020202020204" pitchFamily="34" charset="0"/>
              </a:rPr>
              <a:t>et al</a:t>
            </a:r>
            <a:r>
              <a:rPr lang="en-US" sz="1200" b="0" i="0" u="none" strike="noStrike" dirty="0">
                <a:solidFill>
                  <a:srgbClr val="000000"/>
                </a:solidFill>
                <a:effectLst/>
                <a:latin typeface="Arial" panose="020B0604020202020204" pitchFamily="34" charset="0"/>
              </a:rPr>
              <a:t>., 2023).</a:t>
            </a:r>
            <a:endParaRPr lang="en-US" sz="1200" b="0" dirty="0">
              <a:effectLst/>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3</a:t>
            </a:fld>
            <a:endParaRPr lang="en-IN"/>
          </a:p>
        </p:txBody>
      </p:sp>
    </p:spTree>
    <p:extLst>
      <p:ext uri="{BB962C8B-B14F-4D97-AF65-F5344CB8AC3E}">
        <p14:creationId xmlns:p14="http://schemas.microsoft.com/office/powerpoint/2010/main" val="4205430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Arial" panose="020B0604020202020204" pitchFamily="34" charset="0"/>
              </a:rPr>
              <a:t>It is important to mention that environmental factors of the industry very much affect the retention of skilled staff. Longer working hours give labourers difficulties in their personal lives as well as create mental stress and depression. The hospitality sector demands that employees need to be engaged with their respective job roles for a longer period. Skilled employees look for jobs that provide a lighter environment. They require the adjustment between professional life and personal life. Hospitality management which also offers tourism and travel management engages its employees in various working levels and ignores issues like work stress therefore employees end up leaving the industry. This also affects negatively their performances. To grow a business one needs to acquire high employability and a range of business performances. Thus it is important to mention that employees need their free time to engage with organisations more effectively (</a:t>
            </a:r>
            <a:r>
              <a:rPr lang="en-US" sz="1200" b="0" i="0" u="none" strike="noStrike" dirty="0" err="1">
                <a:solidFill>
                  <a:srgbClr val="000000"/>
                </a:solidFill>
                <a:effectLst/>
                <a:latin typeface="Arial" panose="020B0604020202020204" pitchFamily="34" charset="0"/>
              </a:rPr>
              <a:t>Knežević</a:t>
            </a:r>
            <a:r>
              <a:rPr lang="en-US" sz="1200" b="0" i="0" u="none" strike="noStrike" dirty="0">
                <a:solidFill>
                  <a:srgbClr val="000000"/>
                </a:solidFill>
                <a:effectLst/>
                <a:latin typeface="Arial" panose="020B0604020202020204" pitchFamily="34" charset="0"/>
              </a:rPr>
              <a:t> </a:t>
            </a:r>
            <a:r>
              <a:rPr lang="en-US" sz="1200" b="0" i="1" u="none" strike="noStrike" dirty="0">
                <a:solidFill>
                  <a:srgbClr val="000000"/>
                </a:solidFill>
                <a:effectLst/>
                <a:latin typeface="Arial" panose="020B0604020202020204" pitchFamily="34" charset="0"/>
              </a:rPr>
              <a:t>et al</a:t>
            </a:r>
            <a:r>
              <a:rPr lang="en-US" sz="1200" b="0" i="0" u="none" strike="noStrike" dirty="0">
                <a:solidFill>
                  <a:srgbClr val="000000"/>
                </a:solidFill>
                <a:effectLst/>
                <a:latin typeface="Arial" panose="020B0604020202020204" pitchFamily="34" charset="0"/>
              </a:rPr>
              <a:t>., 2023).</a:t>
            </a:r>
            <a:endParaRPr lang="en-IN" sz="1200" dirty="0"/>
          </a:p>
        </p:txBody>
      </p:sp>
      <p:sp>
        <p:nvSpPr>
          <p:cNvPr id="4" name="Slide Number Placeholder 3"/>
          <p:cNvSpPr>
            <a:spLocks noGrp="1"/>
          </p:cNvSpPr>
          <p:nvPr>
            <p:ph type="sldNum" sz="quarter" idx="5"/>
          </p:nvPr>
        </p:nvSpPr>
        <p:spPr/>
        <p:txBody>
          <a:bodyPr/>
          <a:lstStyle/>
          <a:p>
            <a:fld id="{911000E3-90AC-49C6-9522-EB804C06E90C}" type="slidenum">
              <a:rPr lang="en-IN" smtClean="0"/>
              <a:t>4</a:t>
            </a:fld>
            <a:endParaRPr lang="en-IN"/>
          </a:p>
        </p:txBody>
      </p:sp>
    </p:spTree>
    <p:extLst>
      <p:ext uri="{BB962C8B-B14F-4D97-AF65-F5344CB8AC3E}">
        <p14:creationId xmlns:p14="http://schemas.microsoft.com/office/powerpoint/2010/main" val="2393057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dirty="0">
                <a:solidFill>
                  <a:srgbClr val="000000"/>
                </a:solidFill>
                <a:effectLst/>
                <a:latin typeface="Arial" panose="020B0604020202020204" pitchFamily="34" charset="0"/>
              </a:rPr>
              <a:t>The industry is restricting its growth. Thereafter it is necessary for the industry to arrange employee-beneficial programs that can provide them with necessary guidance. Improvement in salaries can help the employees feel motivated and confident towards their role. Higher salaries help the employees to feel secure it ensures that the company cares for them. Necessary incentives as well as rewards also help the industry to feel enhanced and efficient. It is also known that many HRM from such sectors employ people chosen from their region that are approached lower basic salary. This problem is getting bigger day by day restricting the industry’s name and </a:t>
            </a:r>
            <a:r>
              <a:rPr lang="en-US" sz="1200" b="0" i="0" u="none" strike="noStrike" dirty="0" err="1">
                <a:solidFill>
                  <a:srgbClr val="000000"/>
                </a:solidFill>
                <a:effectLst/>
                <a:latin typeface="Arial" panose="020B0604020202020204" pitchFamily="34" charset="0"/>
              </a:rPr>
              <a:t>famousity</a:t>
            </a:r>
            <a:r>
              <a:rPr lang="en-US" sz="1200" b="0" i="0" u="none" strike="noStrike" dirty="0">
                <a:solidFill>
                  <a:srgbClr val="000000"/>
                </a:solidFill>
                <a:effectLst/>
                <a:latin typeface="Arial" panose="020B0604020202020204" pitchFamily="34" charset="0"/>
              </a:rPr>
              <a:t> (</a:t>
            </a:r>
            <a:r>
              <a:rPr lang="en-US" sz="1200" b="0" i="0" u="none" strike="noStrike" dirty="0" err="1">
                <a:solidFill>
                  <a:srgbClr val="000000"/>
                </a:solidFill>
                <a:effectLst/>
                <a:latin typeface="Arial" panose="020B0604020202020204" pitchFamily="34" charset="0"/>
              </a:rPr>
              <a:t>Younies</a:t>
            </a:r>
            <a:r>
              <a:rPr lang="en-US" sz="1200" b="0" i="0" u="none" strike="noStrike" dirty="0">
                <a:solidFill>
                  <a:srgbClr val="000000"/>
                </a:solidFill>
                <a:effectLst/>
                <a:latin typeface="Arial" panose="020B0604020202020204" pitchFamily="34" charset="0"/>
              </a:rPr>
              <a:t> </a:t>
            </a:r>
            <a:r>
              <a:rPr lang="en-US" sz="1200" b="0" i="1" u="none" strike="noStrike" dirty="0">
                <a:solidFill>
                  <a:srgbClr val="000000"/>
                </a:solidFill>
                <a:effectLst/>
                <a:latin typeface="Arial" panose="020B0604020202020204" pitchFamily="34" charset="0"/>
              </a:rPr>
              <a:t>et al</a:t>
            </a:r>
            <a:r>
              <a:rPr lang="en-US" sz="1200" b="0" i="0" u="none" strike="noStrike" dirty="0">
                <a:solidFill>
                  <a:srgbClr val="000000"/>
                </a:solidFill>
                <a:effectLst/>
                <a:latin typeface="Arial" panose="020B0604020202020204" pitchFamily="34" charset="0"/>
              </a:rPr>
              <a:t>., 2021).</a:t>
            </a:r>
            <a:endParaRPr lang="en-US" sz="1200" b="0" dirty="0">
              <a:effectLst/>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5</a:t>
            </a:fld>
            <a:endParaRPr lang="en-IN"/>
          </a:p>
        </p:txBody>
      </p:sp>
    </p:spTree>
    <p:extLst>
      <p:ext uri="{BB962C8B-B14F-4D97-AF65-F5344CB8AC3E}">
        <p14:creationId xmlns:p14="http://schemas.microsoft.com/office/powerpoint/2010/main" val="1013624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Companies are collecting people offering minimum amounts and also forcing them to work for hours. The pressure is increasing day by day and ultimately people are being relieved after leaving the sector. This also affects the industry’s recognition. Therefore the hotel management industry workers are being connected with the jobs even on weekends as well as holidays. The industry should focus on employee benefits  (</a:t>
            </a:r>
            <a:r>
              <a:rPr lang="en-US" sz="1200" b="0" i="0" u="none" strike="noStrike" dirty="0" err="1">
                <a:solidFill>
                  <a:srgbClr val="000000"/>
                </a:solidFill>
                <a:effectLst/>
                <a:latin typeface="Arial" panose="020B0604020202020204" pitchFamily="34" charset="0"/>
                <a:cs typeface="Arial" panose="020B0604020202020204" pitchFamily="34" charset="0"/>
              </a:rPr>
              <a:t>Knežević</a:t>
            </a:r>
            <a:r>
              <a:rPr lang="en-US" sz="1200" b="0" i="0" u="none" strike="noStrike" dirty="0">
                <a:solidFill>
                  <a:srgbClr val="000000"/>
                </a:solidFill>
                <a:effectLst/>
                <a:latin typeface="Arial" panose="020B0604020202020204" pitchFamily="34" charset="0"/>
                <a:cs typeface="Arial" panose="020B0604020202020204" pitchFamily="34" charset="0"/>
              </a:rPr>
              <a:t> </a:t>
            </a:r>
            <a:r>
              <a:rPr lang="en-US" sz="1200" b="0" i="1" u="none" strike="noStrike" dirty="0">
                <a:solidFill>
                  <a:srgbClr val="000000"/>
                </a:solidFill>
                <a:effectLst/>
                <a:latin typeface="Arial" panose="020B0604020202020204" pitchFamily="34" charset="0"/>
                <a:cs typeface="Arial" panose="020B0604020202020204" pitchFamily="34" charset="0"/>
              </a:rPr>
              <a:t>et al</a:t>
            </a:r>
            <a:r>
              <a:rPr lang="en-US" sz="1200" b="0" i="0" u="none" strike="noStrike" dirty="0">
                <a:solidFill>
                  <a:srgbClr val="000000"/>
                </a:solidFill>
                <a:effectLst/>
                <a:latin typeface="Arial" panose="020B0604020202020204" pitchFamily="34" charset="0"/>
                <a:cs typeface="Arial" panose="020B0604020202020204" pitchFamily="34" charset="0"/>
              </a:rPr>
              <a:t>., 2023). </a:t>
            </a:r>
            <a:endParaRPr lang="en-US" sz="1200" b="0" dirty="0">
              <a:effectLst/>
              <a:latin typeface="Arial" panose="020B0604020202020204" pitchFamily="34" charset="0"/>
              <a:cs typeface="Arial" panose="020B0604020202020204" pitchFamily="34" charset="0"/>
            </a:endParaRPr>
          </a:p>
          <a:p>
            <a:pPr algn="just">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The industry of contemporary tourism can help employee enrichment by facilitating resources about their roles, celebrating their success and reflecting progressive workspace. This part also holds the importance of the</a:t>
            </a:r>
            <a:r>
              <a:rPr lang="en-US" sz="1200" b="1" i="0" u="none" strike="noStrike" dirty="0">
                <a:solidFill>
                  <a:srgbClr val="000000"/>
                </a:solidFill>
                <a:effectLst/>
                <a:latin typeface="Arial" panose="020B0604020202020204" pitchFamily="34" charset="0"/>
                <a:cs typeface="Arial" panose="020B0604020202020204" pitchFamily="34" charset="0"/>
              </a:rPr>
              <a:t> theory of workspace spirituality</a:t>
            </a:r>
            <a:r>
              <a:rPr lang="en-US" sz="1200" b="0" i="0" u="none" strike="noStrike" dirty="0">
                <a:solidFill>
                  <a:srgbClr val="000000"/>
                </a:solidFill>
                <a:effectLst/>
                <a:latin typeface="Arial" panose="020B0604020202020204" pitchFamily="34" charset="0"/>
                <a:cs typeface="Arial" panose="020B0604020202020204" pitchFamily="34" charset="0"/>
              </a:rPr>
              <a:t> which stands for engagement in working place, and sharing thoughts among each other which can later improve the growth of the industry (Milliman</a:t>
            </a:r>
            <a:r>
              <a:rPr lang="en-US" sz="1200" b="0" i="1" u="none" strike="noStrike" dirty="0">
                <a:solidFill>
                  <a:srgbClr val="000000"/>
                </a:solidFill>
                <a:effectLst/>
                <a:latin typeface="Arial" panose="020B0604020202020204" pitchFamily="34" charset="0"/>
                <a:cs typeface="Arial" panose="020B0604020202020204" pitchFamily="34" charset="0"/>
              </a:rPr>
              <a:t> et al</a:t>
            </a:r>
            <a:r>
              <a:rPr lang="en-US" sz="1200" b="0" i="0" u="none" strike="noStrike" dirty="0">
                <a:solidFill>
                  <a:srgbClr val="000000"/>
                </a:solidFill>
                <a:effectLst/>
                <a:latin typeface="Arial" panose="020B0604020202020204" pitchFamily="34" charset="0"/>
                <a:cs typeface="Arial" panose="020B0604020202020204" pitchFamily="34" charset="0"/>
              </a:rPr>
              <a:t>., 2018).</a:t>
            </a:r>
            <a:endParaRPr lang="en-IN"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6</a:t>
            </a:fld>
            <a:endParaRPr lang="en-IN"/>
          </a:p>
        </p:txBody>
      </p:sp>
    </p:spTree>
    <p:extLst>
      <p:ext uri="{BB962C8B-B14F-4D97-AF65-F5344CB8AC3E}">
        <p14:creationId xmlns:p14="http://schemas.microsoft.com/office/powerpoint/2010/main" val="1084819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In this section, the method of PESTLE will be used that reflect the factors that can impact the growth of an organisation or industry (CIPD, 2025).</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Political factors:</a:t>
            </a:r>
            <a:r>
              <a:rPr lang="en-US" sz="1200" b="0" i="0" u="none" strike="noStrike" dirty="0">
                <a:solidFill>
                  <a:srgbClr val="000000"/>
                </a:solidFill>
                <a:effectLst/>
                <a:latin typeface="Arial" panose="020B0604020202020204" pitchFamily="34" charset="0"/>
                <a:cs typeface="Arial" panose="020B0604020202020204" pitchFamily="34" charset="0"/>
              </a:rPr>
              <a:t> The tourism industry is very much affected due to government regulations and policies. It is known that the industry of hospitality management in the UK comes within the top five management sectors. This industry enforces about 12% local workforce in the country which is a high range and motivates regional people to be a part of this sector. It is also known that in the year 2024, the sector recorded 3.6 vacancies per 100 workers and therefore it resulted in an average of 2.6 vacancies. In this context, it is necessary to mention that governmental laws and regulations can affect the way of connection between people. This comes under the </a:t>
            </a:r>
            <a:r>
              <a:rPr lang="en-US" sz="1200" b="1" i="0" u="none" strike="noStrike" dirty="0">
                <a:solidFill>
                  <a:srgbClr val="000000"/>
                </a:solidFill>
                <a:effectLst/>
                <a:latin typeface="Arial" panose="020B0604020202020204" pitchFamily="34" charset="0"/>
                <a:cs typeface="Arial" panose="020B0604020202020204" pitchFamily="34" charset="0"/>
              </a:rPr>
              <a:t>theory of workspace spirituality</a:t>
            </a:r>
            <a:r>
              <a:rPr lang="en-US" sz="1200" b="0" i="0" u="none" strike="noStrike" dirty="0">
                <a:solidFill>
                  <a:srgbClr val="000000"/>
                </a:solidFill>
                <a:effectLst/>
                <a:latin typeface="Arial" panose="020B0604020202020204" pitchFamily="34" charset="0"/>
                <a:cs typeface="Arial" panose="020B0604020202020204" pitchFamily="34" charset="0"/>
              </a:rPr>
              <a:t>. The beliefs of employees can negatively correlate with political factors and therefore affect the industry (</a:t>
            </a:r>
            <a:r>
              <a:rPr lang="en-US" sz="1200" b="0" i="0" u="none" strike="noStrike" dirty="0" err="1">
                <a:solidFill>
                  <a:srgbClr val="000000"/>
                </a:solidFill>
                <a:effectLst/>
                <a:latin typeface="Arial" panose="020B0604020202020204" pitchFamily="34" charset="0"/>
                <a:cs typeface="Arial" panose="020B0604020202020204" pitchFamily="34" charset="0"/>
              </a:rPr>
              <a:t>Furseth</a:t>
            </a:r>
            <a:r>
              <a:rPr lang="en-US" sz="1200" b="0" i="0" u="none" strike="noStrike" dirty="0">
                <a:solidFill>
                  <a:srgbClr val="000000"/>
                </a:solidFill>
                <a:effectLst/>
                <a:latin typeface="Arial" panose="020B0604020202020204" pitchFamily="34" charset="0"/>
                <a:cs typeface="Arial" panose="020B0604020202020204" pitchFamily="34" charset="0"/>
              </a:rPr>
              <a:t> </a:t>
            </a:r>
            <a:r>
              <a:rPr lang="en-US" sz="1200" b="0" i="1" u="none" strike="noStrike" dirty="0">
                <a:solidFill>
                  <a:srgbClr val="000000"/>
                </a:solidFill>
                <a:effectLst/>
                <a:latin typeface="Arial" panose="020B0604020202020204" pitchFamily="34" charset="0"/>
                <a:cs typeface="Arial" panose="020B0604020202020204" pitchFamily="34" charset="0"/>
              </a:rPr>
              <a:t>et al.</a:t>
            </a:r>
            <a:r>
              <a:rPr lang="en-US" sz="1200" b="0" i="0" u="none" strike="noStrike" dirty="0">
                <a:solidFill>
                  <a:srgbClr val="000000"/>
                </a:solidFill>
                <a:effectLst/>
                <a:latin typeface="Arial" panose="020B0604020202020204" pitchFamily="34" charset="0"/>
                <a:cs typeface="Arial" panose="020B0604020202020204" pitchFamily="34" charset="0"/>
              </a:rPr>
              <a:t>, 2023).</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Economic factors: </a:t>
            </a:r>
            <a:r>
              <a:rPr lang="en-US" sz="1200" b="0" i="0" u="none" strike="noStrike" dirty="0">
                <a:solidFill>
                  <a:srgbClr val="000000"/>
                </a:solidFill>
                <a:effectLst/>
                <a:latin typeface="Arial" panose="020B0604020202020204" pitchFamily="34" charset="0"/>
                <a:cs typeface="Arial" panose="020B0604020202020204" pitchFamily="34" charset="0"/>
              </a:rPr>
              <a:t>The factors of this section include economic advancement, inflation, and taxation which together can affect the organisational culture. A country’s economy is very much influenced by its hospitality sector. It is also known that the industry managed to employ more people whose age ranges between 22-29 years. Thus it is also necessary to mention that the industry is currently struggling due to its low payment policy. Workspace spirituality relates to employees' job satisfaction, morals and values as well as retention and termination. It is also known that the positive work culture influenced by such a theory can reduce turnover rates (Milliman</a:t>
            </a:r>
            <a:r>
              <a:rPr lang="en-US" sz="1200" b="0" i="1" u="none" strike="noStrike" dirty="0">
                <a:solidFill>
                  <a:srgbClr val="000000"/>
                </a:solidFill>
                <a:effectLst/>
                <a:latin typeface="Arial" panose="020B0604020202020204" pitchFamily="34" charset="0"/>
                <a:cs typeface="Arial" panose="020B0604020202020204" pitchFamily="34" charset="0"/>
              </a:rPr>
              <a:t> et al</a:t>
            </a:r>
            <a:r>
              <a:rPr lang="en-US" sz="1200" b="0" i="0" u="none" strike="noStrike" dirty="0">
                <a:solidFill>
                  <a:srgbClr val="000000"/>
                </a:solidFill>
                <a:effectLst/>
                <a:latin typeface="Arial" panose="020B0604020202020204" pitchFamily="34" charset="0"/>
                <a:cs typeface="Arial" panose="020B0604020202020204" pitchFamily="34" charset="0"/>
              </a:rPr>
              <a:t>., 2018).</a:t>
            </a:r>
            <a:endParaRPr lang="en-US" sz="12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7</a:t>
            </a:fld>
            <a:endParaRPr lang="en-IN"/>
          </a:p>
        </p:txBody>
      </p:sp>
    </p:spTree>
    <p:extLst>
      <p:ext uri="{BB962C8B-B14F-4D97-AF65-F5344CB8AC3E}">
        <p14:creationId xmlns:p14="http://schemas.microsoft.com/office/powerpoint/2010/main" val="895736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Social factors: </a:t>
            </a:r>
            <a:r>
              <a:rPr lang="en-US" sz="1200" b="0" i="0" u="none" strike="noStrike" dirty="0">
                <a:solidFill>
                  <a:srgbClr val="000000"/>
                </a:solidFill>
                <a:effectLst/>
                <a:latin typeface="Arial" panose="020B0604020202020204" pitchFamily="34" charset="0"/>
                <a:cs typeface="Arial" panose="020B0604020202020204" pitchFamily="34" charset="0"/>
              </a:rPr>
              <a:t>In this section, it is relevant to mention that Furlough helped the industry gather various talented employees. Employees are disheartened due to the longer hours of working. The </a:t>
            </a:r>
            <a:r>
              <a:rPr lang="en-US" sz="1200" b="1" i="0" u="none" strike="noStrike" dirty="0">
                <a:solidFill>
                  <a:srgbClr val="000000"/>
                </a:solidFill>
                <a:effectLst/>
                <a:latin typeface="Arial" panose="020B0604020202020204" pitchFamily="34" charset="0"/>
                <a:cs typeface="Arial" panose="020B0604020202020204" pitchFamily="34" charset="0"/>
              </a:rPr>
              <a:t>theory of workspace spirituality </a:t>
            </a:r>
            <a:r>
              <a:rPr lang="en-US" sz="1200" b="0" i="0" u="none" strike="noStrike" dirty="0">
                <a:solidFill>
                  <a:srgbClr val="000000"/>
                </a:solidFill>
                <a:effectLst/>
                <a:latin typeface="Arial" panose="020B0604020202020204" pitchFamily="34" charset="0"/>
                <a:cs typeface="Arial" panose="020B0604020202020204" pitchFamily="34" charset="0"/>
              </a:rPr>
              <a:t>therefore requires the employees to invest more time towards themselves which can help them upgrade their mental health and it can also enhance the industry’s image (Milliman</a:t>
            </a:r>
            <a:r>
              <a:rPr lang="en-US" sz="1200" b="0" i="1" u="none" strike="noStrike" dirty="0">
                <a:solidFill>
                  <a:srgbClr val="000000"/>
                </a:solidFill>
                <a:effectLst/>
                <a:latin typeface="Arial" panose="020B0604020202020204" pitchFamily="34" charset="0"/>
                <a:cs typeface="Arial" panose="020B0604020202020204" pitchFamily="34" charset="0"/>
              </a:rPr>
              <a:t> et al</a:t>
            </a:r>
            <a:r>
              <a:rPr lang="en-US" sz="1200" b="0" i="0" u="none" strike="noStrike" dirty="0">
                <a:solidFill>
                  <a:srgbClr val="000000"/>
                </a:solidFill>
                <a:effectLst/>
                <a:latin typeface="Arial" panose="020B0604020202020204" pitchFamily="34" charset="0"/>
                <a:cs typeface="Arial" panose="020B0604020202020204" pitchFamily="34" charset="0"/>
              </a:rPr>
              <a:t>., 2018).</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Technological factors: </a:t>
            </a:r>
            <a:r>
              <a:rPr lang="en-US" sz="1200" b="0" i="0" u="none" strike="noStrike" dirty="0">
                <a:solidFill>
                  <a:srgbClr val="000000"/>
                </a:solidFill>
                <a:effectLst/>
                <a:latin typeface="Arial" panose="020B0604020202020204" pitchFamily="34" charset="0"/>
                <a:cs typeface="Arial" panose="020B0604020202020204" pitchFamily="34" charset="0"/>
              </a:rPr>
              <a:t>Technological elements can influence the industry’s engagement and make it prominent among other industries. The technological elements helped the UK manage the labour gap and also reduce stress of employees concerning their working enhancement. The theory of working spirituality also can help employees by providing collaboration and innovation among them. It is known that the high-tech jobs in the hospitality sector have been creating potential risks to the less skilled employees (</a:t>
            </a:r>
            <a:r>
              <a:rPr lang="en-US" sz="1200" b="0" i="0" u="none" strike="noStrike" dirty="0" err="1">
                <a:solidFill>
                  <a:srgbClr val="000000"/>
                </a:solidFill>
                <a:effectLst/>
                <a:latin typeface="Arial" panose="020B0604020202020204" pitchFamily="34" charset="0"/>
                <a:cs typeface="Arial" panose="020B0604020202020204" pitchFamily="34" charset="0"/>
              </a:rPr>
              <a:t>Furseth</a:t>
            </a:r>
            <a:r>
              <a:rPr lang="en-US" sz="1200" b="0" i="1" u="none" strike="noStrike" dirty="0">
                <a:solidFill>
                  <a:srgbClr val="000000"/>
                </a:solidFill>
                <a:effectLst/>
                <a:latin typeface="Arial" panose="020B0604020202020204" pitchFamily="34" charset="0"/>
                <a:cs typeface="Arial" panose="020B0604020202020204" pitchFamily="34" charset="0"/>
              </a:rPr>
              <a:t> et al.</a:t>
            </a:r>
            <a:r>
              <a:rPr lang="en-US" sz="1200" b="0" i="0" u="none" strike="noStrike" dirty="0">
                <a:solidFill>
                  <a:srgbClr val="000000"/>
                </a:solidFill>
                <a:effectLst/>
                <a:latin typeface="Arial" panose="020B0604020202020204" pitchFamily="34" charset="0"/>
                <a:cs typeface="Arial" panose="020B0604020202020204" pitchFamily="34" charset="0"/>
              </a:rPr>
              <a:t>, 2023). </a:t>
            </a:r>
            <a:endParaRPr lang="en-US" sz="12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8</a:t>
            </a:fld>
            <a:endParaRPr lang="en-IN"/>
          </a:p>
        </p:txBody>
      </p:sp>
    </p:spTree>
    <p:extLst>
      <p:ext uri="{BB962C8B-B14F-4D97-AF65-F5344CB8AC3E}">
        <p14:creationId xmlns:p14="http://schemas.microsoft.com/office/powerpoint/2010/main" val="2674741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Legal factors:</a:t>
            </a:r>
            <a:r>
              <a:rPr lang="en-US" sz="1200" b="0" i="0" u="none" strike="noStrike" dirty="0">
                <a:solidFill>
                  <a:srgbClr val="000000"/>
                </a:solidFill>
                <a:effectLst/>
                <a:latin typeface="Arial" panose="020B0604020202020204" pitchFamily="34" charset="0"/>
                <a:cs typeface="Arial" panose="020B0604020202020204" pitchFamily="34" charset="0"/>
              </a:rPr>
              <a:t> This section makes the people of the industry aware of the facts that can positively as well as negatively affect the sector. The legal factors also set boundaries for the people associated with the industry that can help them to think of the progression of the hospitality industry. Workspace spirituality can help the people of this industry by reminding them what is appropriate and what is not for employee engagement. With the help of this theory, the UK’s hospitality industry can strengthen its employees' legal knowledge (Milliman</a:t>
            </a:r>
            <a:r>
              <a:rPr lang="en-US" sz="1200" b="0" i="1" u="none" strike="noStrike" dirty="0">
                <a:solidFill>
                  <a:srgbClr val="000000"/>
                </a:solidFill>
                <a:effectLst/>
                <a:latin typeface="Arial" panose="020B0604020202020204" pitchFamily="34" charset="0"/>
                <a:cs typeface="Arial" panose="020B0604020202020204" pitchFamily="34" charset="0"/>
              </a:rPr>
              <a:t> et al</a:t>
            </a:r>
            <a:r>
              <a:rPr lang="en-US" sz="1200" b="0" i="0" u="none" strike="noStrike" dirty="0">
                <a:solidFill>
                  <a:srgbClr val="000000"/>
                </a:solidFill>
                <a:effectLst/>
                <a:latin typeface="Arial" panose="020B0604020202020204" pitchFamily="34" charset="0"/>
                <a:cs typeface="Arial" panose="020B0604020202020204" pitchFamily="34" charset="0"/>
              </a:rPr>
              <a:t>., 2018).</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Ethical factors: </a:t>
            </a:r>
            <a:r>
              <a:rPr lang="en-US" sz="1200" b="0" i="0" u="none" strike="noStrike" dirty="0">
                <a:solidFill>
                  <a:srgbClr val="000000"/>
                </a:solidFill>
                <a:effectLst/>
                <a:latin typeface="Arial" panose="020B0604020202020204" pitchFamily="34" charset="0"/>
                <a:cs typeface="Arial" panose="020B0604020202020204" pitchFamily="34" charset="0"/>
              </a:rPr>
              <a:t>This section stands for the ethical concerns of the people working in the industry. Ethical concerns are very important for the employees to connect with their appropriate roles. By implementing the strategies mentioned in the workspace spirituality employees can be benefited by working simultaneously and cooperatively and remembering the ethical norms related to the industry (</a:t>
            </a:r>
            <a:r>
              <a:rPr lang="en-US" sz="1200" b="0" i="0" u="none" strike="noStrike" dirty="0" err="1">
                <a:solidFill>
                  <a:srgbClr val="000000"/>
                </a:solidFill>
                <a:effectLst/>
                <a:latin typeface="Arial" panose="020B0604020202020204" pitchFamily="34" charset="0"/>
                <a:cs typeface="Arial" panose="020B0604020202020204" pitchFamily="34" charset="0"/>
              </a:rPr>
              <a:t>Shortlister</a:t>
            </a:r>
            <a:r>
              <a:rPr lang="en-US" sz="1200" b="0" i="0" u="none" strike="noStrike" dirty="0">
                <a:solidFill>
                  <a:srgbClr val="000000"/>
                </a:solidFill>
                <a:effectLst/>
                <a:latin typeface="Arial" panose="020B0604020202020204" pitchFamily="34" charset="0"/>
                <a:cs typeface="Arial" panose="020B0604020202020204" pitchFamily="34" charset="0"/>
              </a:rPr>
              <a:t>, 2023).</a:t>
            </a:r>
            <a:endParaRPr lang="en-US" sz="12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9</a:t>
            </a:fld>
            <a:endParaRPr lang="en-IN"/>
          </a:p>
        </p:txBody>
      </p:sp>
    </p:spTree>
    <p:extLst>
      <p:ext uri="{BB962C8B-B14F-4D97-AF65-F5344CB8AC3E}">
        <p14:creationId xmlns:p14="http://schemas.microsoft.com/office/powerpoint/2010/main" val="1424910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0" i="0" u="none" strike="noStrike" dirty="0">
                <a:solidFill>
                  <a:srgbClr val="000000"/>
                </a:solidFill>
                <a:effectLst/>
                <a:latin typeface="Arial" panose="020B0604020202020204" pitchFamily="34" charset="0"/>
              </a:rPr>
              <a:t>This presentation has provided an understanding of the challenges regarding extended working hours along with insufficient wages which has affected mostly the UK’s hotel and hospitality industry. In this assessment, the complexity due to insufficient wages, the extended working hours, the organisational challenges to improve staff retention, the disinterest of the employees in the K’s hotel and hospitality industry, etc. This presentation will also apply the PESTLE analysis to evaluate the external environment of the UK in the UK’s hotel and hospitality industry. As well as based on the external environment the relevant recommendations have been provided here.</a:t>
            </a:r>
            <a:endParaRPr lang="en-US" sz="1200" b="0" dirty="0">
              <a:effectLst/>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10</a:t>
            </a:fld>
            <a:endParaRPr lang="en-IN"/>
          </a:p>
        </p:txBody>
      </p:sp>
    </p:spTree>
    <p:extLst>
      <p:ext uri="{BB962C8B-B14F-4D97-AF65-F5344CB8AC3E}">
        <p14:creationId xmlns:p14="http://schemas.microsoft.com/office/powerpoint/2010/main" val="1231307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Technological Advancement</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This means that as to a blend of technology with traditional service, it is to be expected that the hospitality industry in the UK is the first to reap benefits greatly from a combination of technology with traditionally based service. By using self-service kiosks, not only can it reduce turnover rates amongst employees but it can also reduce the load on one employee.  A business can adopt superior tools for the reduction of long working hours to enhance service efficacy (</a:t>
            </a:r>
            <a:r>
              <a:rPr lang="en-US" sz="1200" b="0" i="0" u="none" strike="noStrike" dirty="0" err="1">
                <a:solidFill>
                  <a:srgbClr val="000000"/>
                </a:solidFill>
                <a:effectLst/>
                <a:latin typeface="Arial" panose="020B0604020202020204" pitchFamily="34" charset="0"/>
                <a:cs typeface="Arial" panose="020B0604020202020204" pitchFamily="34" charset="0"/>
              </a:rPr>
              <a:t>Kecić</a:t>
            </a:r>
            <a:r>
              <a:rPr lang="en-US" sz="1200" b="0" i="0" u="none" strike="noStrike" dirty="0">
                <a:solidFill>
                  <a:srgbClr val="000000"/>
                </a:solidFill>
                <a:effectLst/>
                <a:latin typeface="Arial" panose="020B0604020202020204" pitchFamily="34" charset="0"/>
                <a:cs typeface="Arial" panose="020B0604020202020204" pitchFamily="34" charset="0"/>
              </a:rPr>
              <a:t>, 2020).</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1" i="0" u="none" strike="noStrike" dirty="0">
                <a:solidFill>
                  <a:srgbClr val="000000"/>
                </a:solidFill>
                <a:effectLst/>
                <a:latin typeface="Arial" panose="020B0604020202020204" pitchFamily="34" charset="0"/>
                <a:cs typeface="Arial" panose="020B0604020202020204" pitchFamily="34" charset="0"/>
              </a:rPr>
              <a:t>Sustainable Hospitality Practice</a:t>
            </a:r>
            <a:endParaRPr lang="en-US" sz="1200" b="0" dirty="0">
              <a:effectLst/>
              <a:latin typeface="Arial" panose="020B0604020202020204" pitchFamily="34" charset="0"/>
              <a:cs typeface="Arial" panose="020B0604020202020204" pitchFamily="34" charset="0"/>
            </a:endParaRPr>
          </a:p>
          <a:p>
            <a:pPr algn="just" rtl="0">
              <a:lnSpc>
                <a:spcPct val="150000"/>
              </a:lnSpc>
            </a:pPr>
            <a:r>
              <a:rPr lang="en-US" sz="1200" b="0" i="0" u="none" strike="noStrike" dirty="0">
                <a:solidFill>
                  <a:srgbClr val="000000"/>
                </a:solidFill>
                <a:effectLst/>
                <a:latin typeface="Arial" panose="020B0604020202020204" pitchFamily="34" charset="0"/>
                <a:cs typeface="Arial" panose="020B0604020202020204" pitchFamily="34" charset="0"/>
              </a:rPr>
              <a:t>Environmental protection must become a basis for the practice of hospitality. Not only is it climate action at its best but it helps employees' wellbeing by consuming fewer resources. Fair wages and working life balance, are what contribute to job satisfaction in today’s business. Recognizing the contribution of the employees from the perspective of financial benefits can boost motivation as well as service quality. An ecological and workforce stability approach, both ecological and workforce (He and Zaman, 2024).</a:t>
            </a:r>
          </a:p>
          <a:p>
            <a:pPr algn="just" rtl="0">
              <a:lnSpc>
                <a:spcPct val="150000"/>
              </a:lnSpc>
            </a:pPr>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11000E3-90AC-49C6-9522-EB804C06E90C}" type="slidenum">
              <a:rPr lang="en-IN" smtClean="0"/>
              <a:t>11</a:t>
            </a:fld>
            <a:endParaRPr lang="en-IN"/>
          </a:p>
        </p:txBody>
      </p:sp>
    </p:spTree>
    <p:extLst>
      <p:ext uri="{BB962C8B-B14F-4D97-AF65-F5344CB8AC3E}">
        <p14:creationId xmlns:p14="http://schemas.microsoft.com/office/powerpoint/2010/main" val="2860686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911000E3-90AC-49C6-9522-EB804C06E90C}" type="slidenum">
              <a:rPr lang="en-IN" smtClean="0"/>
              <a:t>12</a:t>
            </a:fld>
            <a:endParaRPr lang="en-IN"/>
          </a:p>
        </p:txBody>
      </p:sp>
    </p:spTree>
    <p:extLst>
      <p:ext uri="{BB962C8B-B14F-4D97-AF65-F5344CB8AC3E}">
        <p14:creationId xmlns:p14="http://schemas.microsoft.com/office/powerpoint/2010/main" val="1127713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6C39C-B914-AB4A-8357-320D8C28C0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9D4BFD63-A928-28A8-55E2-ECF9616676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BD9CA8E-F3DF-5D79-6535-F8192295275B}"/>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5" name="Footer Placeholder 4">
            <a:extLst>
              <a:ext uri="{FF2B5EF4-FFF2-40B4-BE49-F238E27FC236}">
                <a16:creationId xmlns:a16="http://schemas.microsoft.com/office/drawing/2014/main" id="{B118EA7B-0E3D-E1E2-CD79-6EF0E81BD9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AEE33D1-5F73-DB28-F3F9-3B712AB2A6A5}"/>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3585955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8C5A9-AFE1-3245-246A-8D21464A4D4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86CE06D-4D90-36D4-8E24-9CB0104D65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BE1E664-7919-25DF-F1B4-7EE76372CD98}"/>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5" name="Footer Placeholder 4">
            <a:extLst>
              <a:ext uri="{FF2B5EF4-FFF2-40B4-BE49-F238E27FC236}">
                <a16:creationId xmlns:a16="http://schemas.microsoft.com/office/drawing/2014/main" id="{0EB57CC2-4900-69C4-7AB0-D3C431D9576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0D5EC9D-7C82-E5E6-8E56-1F82870DCD5E}"/>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4113896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4AEBC-5458-1889-111B-F51CFDBBE0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75786E5-7D41-B07D-1DB0-51554E5204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F2E4FD-F415-E150-A037-F6BCC91E7F7E}"/>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5" name="Footer Placeholder 4">
            <a:extLst>
              <a:ext uri="{FF2B5EF4-FFF2-40B4-BE49-F238E27FC236}">
                <a16:creationId xmlns:a16="http://schemas.microsoft.com/office/drawing/2014/main" id="{C3FAED98-AF81-8055-1AC0-CBEE441247D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282A061-B83C-134F-C3E0-CD297FEDA308}"/>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3890981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90B6-0BF7-9515-DA13-015613009F9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44F1293-8436-B6D3-CA7B-551630471D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9DA9232-D86A-B845-EF3E-55611C2D09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95113925-DB8E-5A30-B36C-18DB1F4C2CEA}"/>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6" name="Footer Placeholder 5">
            <a:extLst>
              <a:ext uri="{FF2B5EF4-FFF2-40B4-BE49-F238E27FC236}">
                <a16:creationId xmlns:a16="http://schemas.microsoft.com/office/drawing/2014/main" id="{A9BF83E3-75E3-5805-9C38-C19F4ECE4BB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312BF4C-628F-D739-DD14-D69FBA5A6140}"/>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34828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D123-0407-EF9A-998E-B8572CF0F29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8076B6D-B8CB-59F9-1397-CFAEB4A51C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D81B7F-B405-6081-5E8C-98F021B35E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D02CB0A-6DC8-109C-470A-ACB6D441A7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B89013-FEDC-FEA4-4EE7-6E5D0188FC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6296A0E-F368-2489-58F6-F7A50C20241D}"/>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8" name="Footer Placeholder 7">
            <a:extLst>
              <a:ext uri="{FF2B5EF4-FFF2-40B4-BE49-F238E27FC236}">
                <a16:creationId xmlns:a16="http://schemas.microsoft.com/office/drawing/2014/main" id="{FF1F8A0C-7C60-8470-251E-F26ADC5A202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50CF683-802E-7B78-2B06-E11488FDB8F7}"/>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984333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0CE0-1730-8F53-467C-A5429BCA033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375CD10-4288-8D50-5D01-72522B4F0453}"/>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4" name="Footer Placeholder 3">
            <a:extLst>
              <a:ext uri="{FF2B5EF4-FFF2-40B4-BE49-F238E27FC236}">
                <a16:creationId xmlns:a16="http://schemas.microsoft.com/office/drawing/2014/main" id="{8C43F24A-8CF7-FEC4-A282-31406D92D7F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2E453C5-6243-0F0A-6725-0BAB2C989FDC}"/>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553458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CA629D-0981-DC2A-45F7-6F59FE0FF616}"/>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3" name="Footer Placeholder 2">
            <a:extLst>
              <a:ext uri="{FF2B5EF4-FFF2-40B4-BE49-F238E27FC236}">
                <a16:creationId xmlns:a16="http://schemas.microsoft.com/office/drawing/2014/main" id="{3B3B961E-81BF-B031-8823-4E61D295D7D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5BC3880-D84E-204B-62F4-4E2192F3FAD7}"/>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1242991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710E-7DCA-99C1-48DC-074A18924C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6B83BE2-AE3B-4BC4-4686-E6F868F348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F32B9E3-E183-E14E-1B3C-81EB715D49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CF2F0E-C664-AA39-5B1A-CAB03C3F36BC}"/>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6" name="Footer Placeholder 5">
            <a:extLst>
              <a:ext uri="{FF2B5EF4-FFF2-40B4-BE49-F238E27FC236}">
                <a16:creationId xmlns:a16="http://schemas.microsoft.com/office/drawing/2014/main" id="{AAE7D3A1-0167-DFD8-2B82-9C84E44FE65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0DDC2A4-6FA5-D354-8708-E8AB41E4E85C}"/>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2423973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CFF3C-9E6D-AF38-6527-CD2E2A08C9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81F221-204D-6EEF-30F0-CD02887F41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B2DDF66-D00D-0525-C788-98D8F8C8D8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3A25D6-4656-A38D-FEB6-D67B18011879}"/>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6" name="Footer Placeholder 5">
            <a:extLst>
              <a:ext uri="{FF2B5EF4-FFF2-40B4-BE49-F238E27FC236}">
                <a16:creationId xmlns:a16="http://schemas.microsoft.com/office/drawing/2014/main" id="{D3B4C5D8-7F39-6C6E-7914-A6FD200C67F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85A360C-F417-A796-27B1-975596E72DC0}"/>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489365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8E48E-BEC3-D51F-5DE1-448F9457092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D07E3CA-19A3-EDD8-783E-BA955AEB34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C63E11-38B0-7A5D-FADB-F7EFFB851569}"/>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5" name="Footer Placeholder 4">
            <a:extLst>
              <a:ext uri="{FF2B5EF4-FFF2-40B4-BE49-F238E27FC236}">
                <a16:creationId xmlns:a16="http://schemas.microsoft.com/office/drawing/2014/main" id="{A1A04B50-8C49-BE1B-EC5B-5F703422C47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89C3C96-9F73-FB83-7330-6AE6F55A6C01}"/>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127219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4FBABD-F518-07E4-A557-8A2D4D8781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E6BD27A-6F49-5539-2EB4-CA18A6360C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7E29CE6-079D-B623-C8D9-6BDE6C38DB05}"/>
              </a:ext>
            </a:extLst>
          </p:cNvPr>
          <p:cNvSpPr>
            <a:spLocks noGrp="1"/>
          </p:cNvSpPr>
          <p:nvPr>
            <p:ph type="dt" sz="half" idx="10"/>
          </p:nvPr>
        </p:nvSpPr>
        <p:spPr/>
        <p:txBody>
          <a:bodyPr/>
          <a:lstStyle/>
          <a:p>
            <a:fld id="{5446267D-F673-4AC7-9B16-0D41EC91FD38}" type="datetimeFigureOut">
              <a:rPr lang="en-IN" smtClean="0"/>
              <a:t>24-02-2025</a:t>
            </a:fld>
            <a:endParaRPr lang="en-IN"/>
          </a:p>
        </p:txBody>
      </p:sp>
      <p:sp>
        <p:nvSpPr>
          <p:cNvPr id="5" name="Footer Placeholder 4">
            <a:extLst>
              <a:ext uri="{FF2B5EF4-FFF2-40B4-BE49-F238E27FC236}">
                <a16:creationId xmlns:a16="http://schemas.microsoft.com/office/drawing/2014/main" id="{F8FF43C7-6509-2437-47BB-1BE3D334DAF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6D22CF1-D66D-C26A-F9D2-3AA7EF269363}"/>
              </a:ext>
            </a:extLst>
          </p:cNvPr>
          <p:cNvSpPr>
            <a:spLocks noGrp="1"/>
          </p:cNvSpPr>
          <p:nvPr>
            <p:ph type="sldNum" sz="quarter" idx="12"/>
          </p:nvPr>
        </p:nvSpPr>
        <p:spPr/>
        <p:txBody>
          <a:bodyPr/>
          <a:lstStyle/>
          <a:p>
            <a:fld id="{E4D5C037-4904-4A2D-BEFA-796CA9534CB5}" type="slidenum">
              <a:rPr lang="en-IN" smtClean="0"/>
              <a:t>‹#›</a:t>
            </a:fld>
            <a:endParaRPr lang="en-IN"/>
          </a:p>
        </p:txBody>
      </p:sp>
    </p:spTree>
    <p:extLst>
      <p:ext uri="{BB962C8B-B14F-4D97-AF65-F5344CB8AC3E}">
        <p14:creationId xmlns:p14="http://schemas.microsoft.com/office/powerpoint/2010/main" val="725877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C1F6BA-36D8-3627-E23F-34180E3AB1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01739D5-8DB8-8D80-5932-65F8C79836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AE43280-88F0-4CA2-3C23-07CF467831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46267D-F673-4AC7-9B16-0D41EC91FD38}" type="datetimeFigureOut">
              <a:rPr lang="en-IN" smtClean="0"/>
              <a:t>24-02-2025</a:t>
            </a:fld>
            <a:endParaRPr lang="en-IN"/>
          </a:p>
        </p:txBody>
      </p:sp>
      <p:sp>
        <p:nvSpPr>
          <p:cNvPr id="5" name="Footer Placeholder 4">
            <a:extLst>
              <a:ext uri="{FF2B5EF4-FFF2-40B4-BE49-F238E27FC236}">
                <a16:creationId xmlns:a16="http://schemas.microsoft.com/office/drawing/2014/main" id="{7184D9C7-337D-F62F-20F0-B7045E041D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C15E9089-8BC7-FA7C-2AD6-C1800E1F7A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D5C037-4904-4A2D-BEFA-796CA9534CB5}" type="slidenum">
              <a:rPr lang="en-IN" smtClean="0"/>
              <a:t>‹#›</a:t>
            </a:fld>
            <a:endParaRPr lang="en-IN"/>
          </a:p>
        </p:txBody>
      </p:sp>
    </p:spTree>
    <p:extLst>
      <p:ext uri="{BB962C8B-B14F-4D97-AF65-F5344CB8AC3E}">
        <p14:creationId xmlns:p14="http://schemas.microsoft.com/office/powerpoint/2010/main" val="2264827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merald.com/insight/content/doi/10.1108/ijlma-02-2020-0046/full/html" TargetMode="External"/><Relationship Id="rId3" Type="http://schemas.openxmlformats.org/officeDocument/2006/relationships/hyperlink" Target="https://eprints.whiterose.ac.uk/204337/1/employment_in_uk_hospitality_-_evidence_paper_-_formatted_edited.pdf" TargetMode="External"/><Relationship Id="rId7" Type="http://schemas.openxmlformats.org/officeDocument/2006/relationships/hyperlink" Target="https://www.sciencedirect.com/science/article/abs/pii/S144767701730200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aseestant.ceon.rs/index.php/turpos/article/view/45594" TargetMode="External"/><Relationship Id="rId5" Type="http://schemas.openxmlformats.org/officeDocument/2006/relationships/hyperlink" Target="https://journals.plos.org/plosone/article?id=10.1371/journal.pone.0307469" TargetMode="External"/><Relationship Id="rId4" Type="http://schemas.openxmlformats.org/officeDocument/2006/relationships/hyperlink" Target="https://www.emerald.com/insight/content/doi/10.1108/978-1-83753-450-020231015/fu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47DE5-2B4B-19BE-2DB8-F0F85E1482F5}"/>
              </a:ext>
            </a:extLst>
          </p:cNvPr>
          <p:cNvSpPr>
            <a:spLocks noGrp="1"/>
          </p:cNvSpPr>
          <p:nvPr>
            <p:ph type="ctrTitle"/>
          </p:nvPr>
        </p:nvSpPr>
        <p:spPr>
          <a:xfrm>
            <a:off x="7331383" y="679730"/>
            <a:ext cx="4492021" cy="3932729"/>
          </a:xfrm>
        </p:spPr>
        <p:txBody>
          <a:bodyPr>
            <a:normAutofit fontScale="90000"/>
          </a:bodyPr>
          <a:lstStyle/>
          <a:p>
            <a:pPr algn="l"/>
            <a:r>
              <a:rPr lang="en-US" sz="3800" b="1" dirty="0">
                <a:latin typeface="Arial" panose="020B0604020202020204" pitchFamily="34" charset="0"/>
                <a:cs typeface="Arial" panose="020B0604020202020204" pitchFamily="34" charset="0"/>
              </a:rPr>
              <a:t>Academic Discipline of Hospitality and Tourism Management</a:t>
            </a:r>
            <a:br>
              <a:rPr lang="en-US" sz="3800" b="1" dirty="0">
                <a:latin typeface="Arial" panose="020B0604020202020204" pitchFamily="34" charset="0"/>
                <a:cs typeface="Arial" panose="020B0604020202020204" pitchFamily="34" charset="0"/>
              </a:rPr>
            </a:br>
            <a:br>
              <a:rPr lang="en-US" sz="3800" b="1" dirty="0">
                <a:latin typeface="Arial" panose="020B0604020202020204" pitchFamily="34" charset="0"/>
                <a:cs typeface="Arial" panose="020B0604020202020204" pitchFamily="34" charset="0"/>
              </a:rPr>
            </a:br>
            <a:r>
              <a:rPr lang="en-US" sz="3800" b="1" dirty="0">
                <a:latin typeface="Arial" panose="020B0604020202020204" pitchFamily="34" charset="0"/>
                <a:cs typeface="Arial" panose="020B0604020202020204" pitchFamily="34" charset="0"/>
              </a:rPr>
              <a:t>Module code: BMIH6001</a:t>
            </a:r>
            <a:endParaRPr lang="en-IN" sz="3800" b="1" dirty="0">
              <a:latin typeface="Arial" panose="020B0604020202020204" pitchFamily="34" charset="0"/>
              <a:cs typeface="Arial" panose="020B0604020202020204" pitchFamily="34" charset="0"/>
            </a:endParaRPr>
          </a:p>
        </p:txBody>
      </p:sp>
      <p:grpSp>
        <p:nvGrpSpPr>
          <p:cNvPr id="1038" name="Group 1037">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034" name="Straight Connector 103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grpSp>
      <p:sp>
        <p:nvSpPr>
          <p:cNvPr id="3" name="Subtitle 2">
            <a:extLst>
              <a:ext uri="{FF2B5EF4-FFF2-40B4-BE49-F238E27FC236}">
                <a16:creationId xmlns:a16="http://schemas.microsoft.com/office/drawing/2014/main" id="{B5B43F7A-F4CD-8B4C-BB1A-D684D2EFB394}"/>
              </a:ext>
            </a:extLst>
          </p:cNvPr>
          <p:cNvSpPr>
            <a:spLocks noGrp="1"/>
          </p:cNvSpPr>
          <p:nvPr>
            <p:ph type="subTitle" idx="1"/>
          </p:nvPr>
        </p:nvSpPr>
        <p:spPr>
          <a:xfrm>
            <a:off x="7331383" y="4612459"/>
            <a:ext cx="4628970" cy="1200329"/>
          </a:xfrm>
        </p:spPr>
        <p:txBody>
          <a:bodyPr>
            <a:normAutofit fontScale="92500"/>
          </a:bodyPr>
          <a:lstStyle/>
          <a:p>
            <a:pPr algn="l"/>
            <a:r>
              <a:rPr lang="en-IN" sz="2200" b="1" dirty="0">
                <a:latin typeface="Arial" panose="020B0604020202020204" pitchFamily="34" charset="0"/>
                <a:cs typeface="Arial" panose="020B0604020202020204" pitchFamily="34" charset="0"/>
              </a:rPr>
              <a:t>Name: Iuliana Adriana Hurmuzache</a:t>
            </a:r>
          </a:p>
          <a:p>
            <a:pPr algn="l"/>
            <a:r>
              <a:rPr lang="en-IN" sz="2200" b="1" dirty="0">
                <a:latin typeface="Arial" panose="020B0604020202020204" pitchFamily="34" charset="0"/>
                <a:cs typeface="Arial" panose="020B0604020202020204" pitchFamily="34" charset="0"/>
              </a:rPr>
              <a:t>Student Number: 2129809</a:t>
            </a:r>
          </a:p>
          <a:p>
            <a:pPr algn="l"/>
            <a:r>
              <a:rPr lang="en-IN" sz="2200" b="1" dirty="0">
                <a:latin typeface="Arial" panose="020B0604020202020204" pitchFamily="34" charset="0"/>
                <a:cs typeface="Arial" panose="020B0604020202020204" pitchFamily="34" charset="0"/>
              </a:rPr>
              <a:t>Lecturer: Dr Ernest </a:t>
            </a:r>
            <a:r>
              <a:rPr lang="en-IN" sz="2200" b="1" dirty="0" err="1">
                <a:latin typeface="Arial" panose="020B0604020202020204" pitchFamily="34" charset="0"/>
                <a:cs typeface="Arial" panose="020B0604020202020204" pitchFamily="34" charset="0"/>
              </a:rPr>
              <a:t>Balutie</a:t>
            </a:r>
            <a:r>
              <a:rPr lang="en-IN" sz="2200" b="1" dirty="0">
                <a:latin typeface="Arial" panose="020B0604020202020204" pitchFamily="34" charset="0"/>
                <a:cs typeface="Arial" panose="020B0604020202020204" pitchFamily="34" charset="0"/>
              </a:rPr>
              <a:t> </a:t>
            </a:r>
            <a:r>
              <a:rPr lang="en-IN" sz="2200" b="1" dirty="0" err="1">
                <a:latin typeface="Arial" panose="020B0604020202020204" pitchFamily="34" charset="0"/>
                <a:cs typeface="Arial" panose="020B0604020202020204" pitchFamily="34" charset="0"/>
              </a:rPr>
              <a:t>Wavei</a:t>
            </a:r>
            <a:endParaRPr lang="en-IN" sz="2200" b="1" dirty="0">
              <a:latin typeface="Arial" panose="020B0604020202020204" pitchFamily="34" charset="0"/>
              <a:cs typeface="Arial" panose="020B0604020202020204" pitchFamily="34" charset="0"/>
            </a:endParaRPr>
          </a:p>
        </p:txBody>
      </p:sp>
      <p:sp>
        <p:nvSpPr>
          <p:cNvPr id="1037" name="Rectangle 10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siness In Hospitality Industry Services You Should Know It">
            <a:extLst>
              <a:ext uri="{FF2B5EF4-FFF2-40B4-BE49-F238E27FC236}">
                <a16:creationId xmlns:a16="http://schemas.microsoft.com/office/drawing/2014/main" id="{3618C0C0-CE1F-CA27-9250-965A64F7B4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42597" y="1557053"/>
            <a:ext cx="5608830" cy="37438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DFDF1FF-C742-33D1-8CEA-396DFF9AD9C1}"/>
              </a:ext>
            </a:extLst>
          </p:cNvPr>
          <p:cNvPicPr>
            <a:picLocks noChangeAspect="1"/>
          </p:cNvPicPr>
          <p:nvPr/>
        </p:nvPicPr>
        <p:blipFill>
          <a:blip r:embed="rId4"/>
          <a:stretch>
            <a:fillRect/>
          </a:stretch>
        </p:blipFill>
        <p:spPr>
          <a:xfrm>
            <a:off x="162642" y="0"/>
            <a:ext cx="3106092" cy="1271670"/>
          </a:xfrm>
          <a:prstGeom prst="rect">
            <a:avLst/>
          </a:prstGeom>
        </p:spPr>
      </p:pic>
      <p:sp>
        <p:nvSpPr>
          <p:cNvPr id="6" name="TextBox 5">
            <a:extLst>
              <a:ext uri="{FF2B5EF4-FFF2-40B4-BE49-F238E27FC236}">
                <a16:creationId xmlns:a16="http://schemas.microsoft.com/office/drawing/2014/main" id="{21CA2C2F-15BD-6D00-E22C-D9F1E4F9A2A1}"/>
              </a:ext>
            </a:extLst>
          </p:cNvPr>
          <p:cNvSpPr txBox="1"/>
          <p:nvPr/>
        </p:nvSpPr>
        <p:spPr>
          <a:xfrm>
            <a:off x="942597" y="5227455"/>
            <a:ext cx="5862805" cy="1200329"/>
          </a:xfrm>
          <a:prstGeom prst="rect">
            <a:avLst/>
          </a:prstGeom>
          <a:noFill/>
        </p:spPr>
        <p:txBody>
          <a:bodyPr wrap="square">
            <a:spAutoFit/>
          </a:bodyPr>
          <a:lstStyle/>
          <a:p>
            <a:pPr algn="just" rtl="0"/>
            <a:r>
              <a:rPr lang="en-US" sz="1200" b="1" i="0" u="none" strike="noStrike" dirty="0">
                <a:solidFill>
                  <a:srgbClr val="000000"/>
                </a:solidFill>
                <a:effectLst/>
                <a:latin typeface="Arial" panose="020B0604020202020204" pitchFamily="34" charset="0"/>
              </a:rPr>
              <a:t>AI Acknowledgement: </a:t>
            </a:r>
            <a:endParaRPr lang="en-US" sz="1200" b="0" dirty="0">
              <a:effectLst/>
            </a:endParaRPr>
          </a:p>
          <a:p>
            <a:pPr algn="just" rtl="0"/>
            <a:r>
              <a:rPr lang="en-US" sz="1200" b="0" i="0" u="none" strike="noStrike" dirty="0">
                <a:solidFill>
                  <a:srgbClr val="000000"/>
                </a:solidFill>
                <a:effectLst/>
                <a:latin typeface="Arial" panose="020B0604020202020204" pitchFamily="34" charset="0"/>
              </a:rPr>
              <a:t>Hereby, I confirm that I did not use any kind of AI tools during the research of this assessment. As well as I also confirmed that in this assessment their no-no material is AI-generated. I confirm that I used my class materials, books, and other reliable sources during preparing this assignment.</a:t>
            </a:r>
            <a:endParaRPr lang="en-US" sz="1200" b="0" dirty="0">
              <a:effectLst/>
            </a:endParaRPr>
          </a:p>
          <a:p>
            <a:endParaRPr lang="en-IN" sz="1200" dirty="0"/>
          </a:p>
        </p:txBody>
      </p:sp>
    </p:spTree>
    <p:extLst>
      <p:ext uri="{BB962C8B-B14F-4D97-AF65-F5344CB8AC3E}">
        <p14:creationId xmlns:p14="http://schemas.microsoft.com/office/powerpoint/2010/main" val="1946764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9" name="Arc 205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C3E1A2-4480-8CAB-0B7F-5984638F32E8}"/>
              </a:ext>
            </a:extLst>
          </p:cNvPr>
          <p:cNvSpPr>
            <a:spLocks noGrp="1"/>
          </p:cNvSpPr>
          <p:nvPr>
            <p:ph type="title"/>
          </p:nvPr>
        </p:nvSpPr>
        <p:spPr>
          <a:xfrm>
            <a:off x="362453" y="13096"/>
            <a:ext cx="5458838" cy="1325563"/>
          </a:xfrm>
        </p:spPr>
        <p:txBody>
          <a:bodyPr>
            <a:normAutofit/>
          </a:bodyPr>
          <a:lstStyle/>
          <a:p>
            <a:r>
              <a:rPr lang="en-IN" sz="4000" b="1" i="0" u="none" strike="noStrike" dirty="0">
                <a:effectLst/>
                <a:latin typeface="Arial" panose="020B0604020202020204" pitchFamily="34" charset="0"/>
              </a:rPr>
              <a:t>Introduction</a:t>
            </a:r>
            <a:endParaRPr lang="en-IN" sz="4000" dirty="0"/>
          </a:p>
        </p:txBody>
      </p:sp>
      <p:sp>
        <p:nvSpPr>
          <p:cNvPr id="2061" name="Freeform: Shape 206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7 Best Business Tools in Hospitality Industry">
            <a:extLst>
              <a:ext uri="{FF2B5EF4-FFF2-40B4-BE49-F238E27FC236}">
                <a16:creationId xmlns:a16="http://schemas.microsoft.com/office/drawing/2014/main" id="{DBDB484A-1D36-C2D1-CAC7-CFC1C5AC2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901" b="12738"/>
          <a:stretch/>
        </p:blipFill>
        <p:spPr bwMode="auto">
          <a:xfrm>
            <a:off x="197184" y="2562149"/>
            <a:ext cx="5696425" cy="173370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DC3110B-7437-1A96-1258-81167142B845}"/>
              </a:ext>
            </a:extLst>
          </p:cNvPr>
          <p:cNvSpPr>
            <a:spLocks noGrp="1"/>
          </p:cNvSpPr>
          <p:nvPr>
            <p:ph idx="1"/>
          </p:nvPr>
        </p:nvSpPr>
        <p:spPr>
          <a:xfrm>
            <a:off x="5943600" y="1127051"/>
            <a:ext cx="5922334" cy="5313315"/>
          </a:xfrm>
        </p:spPr>
        <p:txBody>
          <a:bodyPr>
            <a:normAutofit lnSpcReduction="10000"/>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 study will provide the importance of the hotel and hospitality industry in generating revenue for the economy of the UK.</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It will also show how complex situations like low pay and longer working hours can restrict profits and recognition.</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 hospitality and hotel management industry has united 3.5 million people (UKH, 2023).</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Presently after the outbreak of the pandemic the industry still managed to enlarge its size to £24.7 billion (Statista, 2025).</a:t>
            </a:r>
          </a:p>
          <a:p>
            <a:pPr algn="just">
              <a:lnSpc>
                <a:spcPct val="150000"/>
              </a:lnSpc>
            </a:pPr>
            <a:endParaRPr lang="en-IN" sz="2000" dirty="0"/>
          </a:p>
        </p:txBody>
      </p:sp>
      <p:sp>
        <p:nvSpPr>
          <p:cNvPr id="4" name="AutoShape 2" descr="Hospitality industry: How is digital revolutionising the whole sector?">
            <a:extLst>
              <a:ext uri="{FF2B5EF4-FFF2-40B4-BE49-F238E27FC236}">
                <a16:creationId xmlns:a16="http://schemas.microsoft.com/office/drawing/2014/main" id="{7E7E3314-DABA-DAE1-3F77-945AFDB0256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403068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BBE25-475D-BBD5-BDD3-318CB78B51FE}"/>
              </a:ext>
            </a:extLst>
          </p:cNvPr>
          <p:cNvSpPr>
            <a:spLocks noGrp="1"/>
          </p:cNvSpPr>
          <p:nvPr>
            <p:ph type="title"/>
          </p:nvPr>
        </p:nvSpPr>
        <p:spPr>
          <a:xfrm>
            <a:off x="876693" y="429916"/>
            <a:ext cx="10691530" cy="1616203"/>
          </a:xfrm>
        </p:spPr>
        <p:txBody>
          <a:bodyPr anchor="b">
            <a:noAutofit/>
          </a:bodyPr>
          <a:lstStyle/>
          <a:p>
            <a:pPr rtl="0"/>
            <a:r>
              <a:rPr lang="en-US" sz="4000" b="1" i="0" u="none" strike="noStrike" dirty="0">
                <a:effectLst/>
                <a:latin typeface="Arial" panose="020B0604020202020204" pitchFamily="34" charset="0"/>
              </a:rPr>
              <a:t>Literature Review</a:t>
            </a:r>
            <a:br>
              <a:rPr lang="en-US" sz="4000" b="0" dirty="0">
                <a:effectLst/>
              </a:rPr>
            </a:br>
            <a:r>
              <a:rPr lang="en-US" sz="4000" b="1" i="0" u="none" strike="noStrike" dirty="0">
                <a:effectLst/>
                <a:latin typeface="Arial" panose="020B0604020202020204" pitchFamily="34" charset="0"/>
              </a:rPr>
              <a:t>Complexity in employee recruitment due to shortage in wages:</a:t>
            </a:r>
            <a:endParaRPr lang="en-IN" sz="4000" dirty="0"/>
          </a:p>
        </p:txBody>
      </p:sp>
      <p:sp>
        <p:nvSpPr>
          <p:cNvPr id="3" name="Content Placeholder 2">
            <a:extLst>
              <a:ext uri="{FF2B5EF4-FFF2-40B4-BE49-F238E27FC236}">
                <a16:creationId xmlns:a16="http://schemas.microsoft.com/office/drawing/2014/main" id="{FAB7E9B9-D98A-BD6A-7E4B-CB42536B85D8}"/>
              </a:ext>
            </a:extLst>
          </p:cNvPr>
          <p:cNvSpPr>
            <a:spLocks noGrp="1"/>
          </p:cNvSpPr>
          <p:nvPr>
            <p:ph idx="1"/>
          </p:nvPr>
        </p:nvSpPr>
        <p:spPr>
          <a:xfrm>
            <a:off x="776937" y="2445488"/>
            <a:ext cx="5165904" cy="3982596"/>
          </a:xfrm>
        </p:spPr>
        <p:txBody>
          <a:bodyPr anchor="t">
            <a:norm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Balancing the work life and personal life requires effective time and payment  (Baum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2023).</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a:t>
            </a:r>
            <a:r>
              <a:rPr lang="en-US" sz="2000" b="1" i="0" u="none" strike="noStrike" dirty="0">
                <a:effectLst/>
                <a:latin typeface="Arial" panose="020B0604020202020204" pitchFamily="34" charset="0"/>
              </a:rPr>
              <a:t> endosymbiosis theory</a:t>
            </a:r>
            <a:r>
              <a:rPr lang="en-US" sz="2000" b="0" i="0" u="none" strike="noStrike" dirty="0">
                <a:effectLst/>
                <a:latin typeface="Arial" panose="020B0604020202020204" pitchFamily="34" charset="0"/>
              </a:rPr>
              <a:t> in the tourism industry reflects the importance of youth workers and the interrelation between youth workers and the tourism sector (Baum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2023).</a:t>
            </a:r>
          </a:p>
          <a:p>
            <a:pPr algn="just">
              <a:lnSpc>
                <a:spcPct val="150000"/>
              </a:lnSpc>
            </a:pPr>
            <a:endParaRPr lang="en-IN" sz="2000" dirty="0"/>
          </a:p>
        </p:txBody>
      </p:sp>
      <p:pic>
        <p:nvPicPr>
          <p:cNvPr id="3074" name="Picture 2" descr="Keep a Laser Focus on Productivity and Costs - Hospitality Enterprise  Finance, HR, Planning and Spend Management Software | Workday SE">
            <a:extLst>
              <a:ext uri="{FF2B5EF4-FFF2-40B4-BE49-F238E27FC236}">
                <a16:creationId xmlns:a16="http://schemas.microsoft.com/office/drawing/2014/main" id="{CA995B1C-B69E-D73E-D768-9D144D5DEF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1" y="1616222"/>
            <a:ext cx="5319062" cy="3550473"/>
          </a:xfrm>
          <a:prstGeom prst="rect">
            <a:avLst/>
          </a:pr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3080" name="Rectangle 307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41648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7" name="Rectangle 41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AF6C0-CF26-002A-0792-7EC0672B8B40}"/>
              </a:ext>
            </a:extLst>
          </p:cNvPr>
          <p:cNvSpPr>
            <a:spLocks noGrp="1"/>
          </p:cNvSpPr>
          <p:nvPr>
            <p:ph type="title"/>
          </p:nvPr>
        </p:nvSpPr>
        <p:spPr>
          <a:xfrm>
            <a:off x="178982" y="262996"/>
            <a:ext cx="7114952" cy="1807305"/>
          </a:xfrm>
        </p:spPr>
        <p:txBody>
          <a:bodyPr>
            <a:noAutofit/>
          </a:bodyPr>
          <a:lstStyle/>
          <a:p>
            <a:r>
              <a:rPr lang="en-US" sz="4000" b="1" i="0" u="none" strike="noStrike" dirty="0">
                <a:effectLst/>
                <a:latin typeface="Arial" panose="020B0604020202020204" pitchFamily="34" charset="0"/>
              </a:rPr>
              <a:t>Extended hours of working concerning the challenges in retaining skilled staff</a:t>
            </a:r>
            <a:endParaRPr lang="en-IN" sz="4000" dirty="0"/>
          </a:p>
        </p:txBody>
      </p:sp>
      <p:sp>
        <p:nvSpPr>
          <p:cNvPr id="3" name="Content Placeholder 2">
            <a:extLst>
              <a:ext uri="{FF2B5EF4-FFF2-40B4-BE49-F238E27FC236}">
                <a16:creationId xmlns:a16="http://schemas.microsoft.com/office/drawing/2014/main" id="{CA694B0A-C27A-F4A1-C1E4-9A0611E27CD8}"/>
              </a:ext>
            </a:extLst>
          </p:cNvPr>
          <p:cNvSpPr>
            <a:spLocks noGrp="1"/>
          </p:cNvSpPr>
          <p:nvPr>
            <p:ph idx="1"/>
          </p:nvPr>
        </p:nvSpPr>
        <p:spPr>
          <a:xfrm>
            <a:off x="178982" y="2333296"/>
            <a:ext cx="6200553" cy="4261708"/>
          </a:xfrm>
        </p:spPr>
        <p:txBody>
          <a:bodyPr>
            <a:normAutofit lnSpcReduction="10000"/>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One of the main reasons for lower employee engagement in the hospitality and hotel industry is a misunderstanding between employees and the management team concerning larger working hours (</a:t>
            </a:r>
            <a:r>
              <a:rPr lang="en-US" sz="2000" b="0" i="0" u="none" strike="noStrike" dirty="0" err="1">
                <a:effectLst/>
                <a:latin typeface="Arial" panose="020B0604020202020204" pitchFamily="34" charset="0"/>
              </a:rPr>
              <a:t>Knežević</a:t>
            </a:r>
            <a:r>
              <a:rPr lang="en-US" sz="2000" b="0" i="0" u="none" strike="noStrike" dirty="0">
                <a:effectLst/>
                <a:latin typeface="Arial" panose="020B0604020202020204" pitchFamily="34" charset="0"/>
              </a:rPr>
              <a:t>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2023).</a:t>
            </a:r>
          </a:p>
          <a:p>
            <a:pPr algn="just">
              <a:lnSpc>
                <a:spcPct val="150000"/>
              </a:lnSpc>
            </a:pPr>
            <a:r>
              <a:rPr lang="en-US" sz="2000" b="0" i="0" u="none" strike="noStrike" dirty="0">
                <a:effectLst/>
                <a:latin typeface="Arial" panose="020B0604020202020204" pitchFamily="34" charset="0"/>
              </a:rPr>
              <a:t>Issues like extended hours of working also reduce the company’s recognition as well as the people's performances associated with the sector (</a:t>
            </a:r>
            <a:r>
              <a:rPr lang="en-US" sz="2000" b="0" i="0" u="none" strike="noStrike" dirty="0" err="1">
                <a:effectLst/>
                <a:latin typeface="Arial" panose="020B0604020202020204" pitchFamily="34" charset="0"/>
              </a:rPr>
              <a:t>Knežević</a:t>
            </a:r>
            <a:r>
              <a:rPr lang="en-US" sz="2000" b="0" i="0" u="none" strike="noStrike" dirty="0">
                <a:effectLst/>
                <a:latin typeface="Arial" panose="020B0604020202020204" pitchFamily="34" charset="0"/>
              </a:rPr>
              <a:t>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2023).</a:t>
            </a:r>
            <a:endParaRPr lang="en-IN" sz="2000" dirty="0"/>
          </a:p>
        </p:txBody>
      </p:sp>
      <p:pic>
        <p:nvPicPr>
          <p:cNvPr id="4100" name="Picture 4" descr="How to pursue my career in Hotel Management in India -Career Guidance 2025">
            <a:extLst>
              <a:ext uri="{FF2B5EF4-FFF2-40B4-BE49-F238E27FC236}">
                <a16:creationId xmlns:a16="http://schemas.microsoft.com/office/drawing/2014/main" id="{4205E371-592F-C4A5-F517-4FCACCC4CE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56" r="34056"/>
          <a:stretch/>
        </p:blipFill>
        <p:spPr bwMode="auto">
          <a:xfrm>
            <a:off x="6855179" y="10"/>
            <a:ext cx="533377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9710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0" name="Rectangle 513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B596A-927C-0BBC-3A5B-2141A9879BCA}"/>
              </a:ext>
            </a:extLst>
          </p:cNvPr>
          <p:cNvSpPr>
            <a:spLocks noGrp="1"/>
          </p:cNvSpPr>
          <p:nvPr>
            <p:ph type="title"/>
          </p:nvPr>
        </p:nvSpPr>
        <p:spPr>
          <a:xfrm>
            <a:off x="793661" y="386930"/>
            <a:ext cx="10901419" cy="1298448"/>
          </a:xfrm>
        </p:spPr>
        <p:txBody>
          <a:bodyPr anchor="b">
            <a:noAutofit/>
          </a:bodyPr>
          <a:lstStyle/>
          <a:p>
            <a:r>
              <a:rPr lang="en-US" sz="4000" b="1" i="0" u="none" strike="noStrike" dirty="0">
                <a:effectLst/>
                <a:latin typeface="Arial" panose="020B0604020202020204" pitchFamily="34" charset="0"/>
              </a:rPr>
              <a:t>Employees disinterest towards the industry because of shortage in payment:</a:t>
            </a:r>
            <a:endParaRPr lang="en-IN" sz="4000" dirty="0"/>
          </a:p>
        </p:txBody>
      </p:sp>
      <p:sp>
        <p:nvSpPr>
          <p:cNvPr id="5142" name="Rectangle 514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Rectangle 514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C22415-D2F7-DDFC-2B10-B8528F83E484}"/>
              </a:ext>
            </a:extLst>
          </p:cNvPr>
          <p:cNvSpPr>
            <a:spLocks noGrp="1"/>
          </p:cNvSpPr>
          <p:nvPr>
            <p:ph idx="1"/>
          </p:nvPr>
        </p:nvSpPr>
        <p:spPr>
          <a:xfrm>
            <a:off x="793661" y="2599509"/>
            <a:ext cx="4530898" cy="3639450"/>
          </a:xfrm>
        </p:spPr>
        <p:txBody>
          <a:bodyPr anchor="ctr">
            <a:norm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It is noticeable that employees are feeling disconnected towards their company because of lack of payment (</a:t>
            </a:r>
            <a:r>
              <a:rPr lang="en-US" sz="2000" b="0" i="0" u="none" strike="noStrike" dirty="0" err="1">
                <a:effectLst/>
                <a:latin typeface="Arial" panose="020B0604020202020204" pitchFamily="34" charset="0"/>
              </a:rPr>
              <a:t>Younies</a:t>
            </a:r>
            <a:r>
              <a:rPr lang="en-US" sz="2000" b="0" i="0" u="none" strike="noStrike" dirty="0">
                <a:effectLst/>
                <a:latin typeface="Arial" panose="020B0604020202020204" pitchFamily="34" charset="0"/>
              </a:rPr>
              <a:t>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2021).</a:t>
            </a:r>
          </a:p>
          <a:p>
            <a:pPr algn="just">
              <a:lnSpc>
                <a:spcPct val="150000"/>
              </a:lnSpc>
            </a:pPr>
            <a:r>
              <a:rPr lang="en-US" sz="2000" b="0" i="0" u="none" strike="noStrike" dirty="0">
                <a:effectLst/>
                <a:latin typeface="Arial" panose="020B0604020202020204" pitchFamily="34" charset="0"/>
              </a:rPr>
              <a:t>Employees are dissatisfied with the lower salaries (</a:t>
            </a:r>
            <a:r>
              <a:rPr lang="en-US" sz="2000" b="0" i="0" u="none" strike="noStrike" dirty="0" err="1">
                <a:effectLst/>
                <a:latin typeface="Arial" panose="020B0604020202020204" pitchFamily="34" charset="0"/>
              </a:rPr>
              <a:t>Younies</a:t>
            </a:r>
            <a:r>
              <a:rPr lang="en-US" sz="2000" b="0" i="0" u="none" strike="noStrike" dirty="0">
                <a:effectLst/>
                <a:latin typeface="Arial" panose="020B0604020202020204" pitchFamily="34" charset="0"/>
              </a:rPr>
              <a:t>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2021).</a:t>
            </a:r>
            <a:endParaRPr lang="en-IN" sz="2000" dirty="0"/>
          </a:p>
        </p:txBody>
      </p:sp>
      <p:pic>
        <p:nvPicPr>
          <p:cNvPr id="5122" name="Picture 2" descr="Bachelor of Hotel Management Course Details | Leverage Edu">
            <a:extLst>
              <a:ext uri="{FF2B5EF4-FFF2-40B4-BE49-F238E27FC236}">
                <a16:creationId xmlns:a16="http://schemas.microsoft.com/office/drawing/2014/main" id="{62D7F65A-8810-5F2B-618D-6F4B85EBA2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731915"/>
            <a:ext cx="5150277" cy="3218923"/>
          </a:xfrm>
          <a:prstGeom prst="rect">
            <a:avLst/>
          </a:prstGeom>
          <a:noFill/>
          <a:extLst>
            <a:ext uri="{909E8E84-426E-40DD-AFC4-6F175D3DCCD1}">
              <a14:hiddenFill xmlns:a14="http://schemas.microsoft.com/office/drawing/2010/main">
                <a:solidFill>
                  <a:srgbClr val="FFFFFF"/>
                </a:solidFill>
              </a14:hiddenFill>
            </a:ext>
          </a:extLst>
        </p:spPr>
      </p:pic>
      <p:sp>
        <p:nvSpPr>
          <p:cNvPr id="5146" name="Rectangle 514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2143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E70C-C3F5-E61B-55E7-4C4E354007BF}"/>
              </a:ext>
            </a:extLst>
          </p:cNvPr>
          <p:cNvSpPr>
            <a:spLocks noGrp="1"/>
          </p:cNvSpPr>
          <p:nvPr>
            <p:ph type="title"/>
          </p:nvPr>
        </p:nvSpPr>
        <p:spPr>
          <a:xfrm>
            <a:off x="840231" y="-307006"/>
            <a:ext cx="10981683" cy="1616203"/>
          </a:xfrm>
        </p:spPr>
        <p:txBody>
          <a:bodyPr anchor="b">
            <a:noAutofit/>
          </a:bodyPr>
          <a:lstStyle/>
          <a:p>
            <a:pPr rtl="0"/>
            <a:r>
              <a:rPr lang="en-US" sz="4000" b="1" i="0" u="none" strike="noStrike" dirty="0">
                <a:effectLst/>
                <a:latin typeface="Arial" panose="020B0604020202020204" pitchFamily="34" charset="0"/>
              </a:rPr>
              <a:t>Longer duration is affecting employee lives:</a:t>
            </a:r>
            <a:endParaRPr lang="en-IN" sz="4000" dirty="0"/>
          </a:p>
        </p:txBody>
      </p:sp>
      <p:sp>
        <p:nvSpPr>
          <p:cNvPr id="3" name="Content Placeholder 2">
            <a:extLst>
              <a:ext uri="{FF2B5EF4-FFF2-40B4-BE49-F238E27FC236}">
                <a16:creationId xmlns:a16="http://schemas.microsoft.com/office/drawing/2014/main" id="{36F3460A-EA28-9EF2-7DA7-24B0D4A744B5}"/>
              </a:ext>
            </a:extLst>
          </p:cNvPr>
          <p:cNvSpPr>
            <a:spLocks noGrp="1"/>
          </p:cNvSpPr>
          <p:nvPr>
            <p:ph idx="1"/>
          </p:nvPr>
        </p:nvSpPr>
        <p:spPr>
          <a:xfrm>
            <a:off x="600785" y="1803637"/>
            <a:ext cx="5601581" cy="3447832"/>
          </a:xfrm>
        </p:spPr>
        <p:txBody>
          <a:bodyPr anchor="t">
            <a:no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A longer duration is negatively developing employee's mental health and that can be seen through their way of working (</a:t>
            </a:r>
            <a:r>
              <a:rPr lang="en-US" sz="2000" b="0" i="0" u="none" strike="noStrike" dirty="0" err="1">
                <a:effectLst/>
                <a:latin typeface="Arial" panose="020B0604020202020204" pitchFamily="34" charset="0"/>
              </a:rPr>
              <a:t>Knežević</a:t>
            </a:r>
            <a:r>
              <a:rPr lang="en-US" sz="2000" b="0" i="0" u="none" strike="noStrike" dirty="0">
                <a:effectLst/>
                <a:latin typeface="Arial" panose="020B0604020202020204" pitchFamily="34" charset="0"/>
              </a:rPr>
              <a:t>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2023). </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Contemporary tourism can help to solve such problems by adopting some steps like rewarding innovation, success celebration etc. Thereafter the </a:t>
            </a:r>
            <a:r>
              <a:rPr lang="en-US" sz="2000" b="1" i="0" u="none" strike="noStrike" dirty="0">
                <a:effectLst/>
                <a:latin typeface="Arial" panose="020B0604020202020204" pitchFamily="34" charset="0"/>
              </a:rPr>
              <a:t>theory of workspace spirituality </a:t>
            </a:r>
            <a:r>
              <a:rPr lang="en-US" sz="2000" b="0" i="0" u="none" strike="noStrike" dirty="0">
                <a:effectLst/>
                <a:latin typeface="Arial" panose="020B0604020202020204" pitchFamily="34" charset="0"/>
              </a:rPr>
              <a:t>and its importance in work culture is also highlighted (Milliman</a:t>
            </a:r>
            <a:r>
              <a:rPr lang="en-US" sz="2000" b="0" i="1" u="none" strike="noStrike" dirty="0">
                <a:effectLst/>
                <a:latin typeface="Arial" panose="020B0604020202020204" pitchFamily="34" charset="0"/>
              </a:rPr>
              <a:t> et al</a:t>
            </a:r>
            <a:r>
              <a:rPr lang="en-US" sz="2000" b="0" i="0" u="none" strike="noStrike" dirty="0">
                <a:effectLst/>
                <a:latin typeface="Arial" panose="020B0604020202020204" pitchFamily="34" charset="0"/>
              </a:rPr>
              <a:t>., 2018).</a:t>
            </a:r>
          </a:p>
          <a:p>
            <a:pPr algn="just">
              <a:lnSpc>
                <a:spcPct val="150000"/>
              </a:lnSpc>
            </a:pPr>
            <a:endParaRPr lang="en-IN" sz="2000" dirty="0"/>
          </a:p>
        </p:txBody>
      </p:sp>
      <p:pic>
        <p:nvPicPr>
          <p:cNvPr id="6146" name="Picture 2" descr="Hospitality Management: Over 1,992 Royalty-Free Licensable Stock  Illustrations &amp; Drawings | Shutterstock">
            <a:extLst>
              <a:ext uri="{FF2B5EF4-FFF2-40B4-BE49-F238E27FC236}">
                <a16:creationId xmlns:a16="http://schemas.microsoft.com/office/drawing/2014/main" id="{FD5177D8-85A0-9F1D-BBEC-C6AC74C46B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589"/>
          <a:stretch/>
        </p:blipFill>
        <p:spPr bwMode="auto">
          <a:xfrm>
            <a:off x="6702257" y="2459572"/>
            <a:ext cx="4866490" cy="2990631"/>
          </a:xfrm>
          <a:prstGeom prst="rect">
            <a:avLst/>
          </a:prstGeom>
          <a:noFill/>
          <a:extLst>
            <a:ext uri="{909E8E84-426E-40DD-AFC4-6F175D3DCCD1}">
              <a14:hiddenFill xmlns:a14="http://schemas.microsoft.com/office/drawing/2010/main">
                <a:solidFill>
                  <a:srgbClr val="FFFFFF"/>
                </a:solidFill>
              </a14:hiddenFill>
            </a:ext>
          </a:extLst>
        </p:spPr>
      </p:pic>
      <p:grpSp>
        <p:nvGrpSpPr>
          <p:cNvPr id="6148" name="Group 6147">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6152" name="Rectangle 615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9" name="Rectangle 6148">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22048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8" name="Rectangle 718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4A54D-E9E2-A8C5-4B13-F8399BCE06B5}"/>
              </a:ext>
            </a:extLst>
          </p:cNvPr>
          <p:cNvSpPr>
            <a:spLocks noGrp="1"/>
          </p:cNvSpPr>
          <p:nvPr>
            <p:ph type="title"/>
          </p:nvPr>
        </p:nvSpPr>
        <p:spPr>
          <a:xfrm>
            <a:off x="630936" y="640080"/>
            <a:ext cx="4818888" cy="1481328"/>
          </a:xfrm>
        </p:spPr>
        <p:txBody>
          <a:bodyPr anchor="b">
            <a:noAutofit/>
          </a:bodyPr>
          <a:lstStyle/>
          <a:p>
            <a:r>
              <a:rPr lang="en-US" sz="4000" b="1" i="0" u="none" strike="noStrike" dirty="0">
                <a:effectLst/>
                <a:latin typeface="Arial" panose="020B0604020202020204" pitchFamily="34" charset="0"/>
              </a:rPr>
              <a:t>Method and Theme impact analysis</a:t>
            </a:r>
            <a:br>
              <a:rPr lang="en-US" sz="4000" b="1" i="0" u="none" strike="noStrike" dirty="0">
                <a:effectLst/>
                <a:latin typeface="Arial" panose="020B0604020202020204" pitchFamily="34" charset="0"/>
              </a:rPr>
            </a:br>
            <a:r>
              <a:rPr lang="en-US" sz="4000" b="1" i="0" u="none" strike="noStrike" dirty="0">
                <a:effectLst/>
                <a:latin typeface="Arial" panose="020B0604020202020204" pitchFamily="34" charset="0"/>
              </a:rPr>
              <a:t>PESTLE Analysis</a:t>
            </a:r>
            <a:endParaRPr lang="en-IN" sz="4000" dirty="0"/>
          </a:p>
        </p:txBody>
      </p:sp>
      <p:sp>
        <p:nvSpPr>
          <p:cNvPr id="719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45AC61-3DB1-0A7A-DB5A-FF1C87AC6E13}"/>
              </a:ext>
            </a:extLst>
          </p:cNvPr>
          <p:cNvSpPr>
            <a:spLocks noGrp="1"/>
          </p:cNvSpPr>
          <p:nvPr>
            <p:ph idx="1"/>
          </p:nvPr>
        </p:nvSpPr>
        <p:spPr>
          <a:xfrm>
            <a:off x="630935" y="2660904"/>
            <a:ext cx="5106187" cy="3547872"/>
          </a:xfrm>
        </p:spPr>
        <p:txBody>
          <a:bodyPr anchor="t">
            <a:no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 political factors stated that the hospitality sector recorded 3.6 vacancies per 100 workers (</a:t>
            </a:r>
            <a:r>
              <a:rPr lang="en-US" sz="2000" b="0" i="0" u="none" strike="noStrike" dirty="0" err="1">
                <a:effectLst/>
                <a:latin typeface="Arial" panose="020B0604020202020204" pitchFamily="34" charset="0"/>
              </a:rPr>
              <a:t>Furseth</a:t>
            </a:r>
            <a:r>
              <a:rPr lang="en-US" sz="2000" b="0" i="0" u="none" strike="noStrike" dirty="0">
                <a:effectLst/>
                <a:latin typeface="Arial" panose="020B0604020202020204" pitchFamily="34" charset="0"/>
              </a:rPr>
              <a:t> </a:t>
            </a:r>
            <a:r>
              <a:rPr lang="en-US" sz="2000" b="0" i="1" u="none" strike="noStrike" dirty="0">
                <a:effectLst/>
                <a:latin typeface="Arial" panose="020B0604020202020204" pitchFamily="34" charset="0"/>
              </a:rPr>
              <a:t>et al.</a:t>
            </a:r>
            <a:r>
              <a:rPr lang="en-US" sz="2000" b="0" i="0" u="none" strike="noStrike" dirty="0">
                <a:effectLst/>
                <a:latin typeface="Arial" panose="020B0604020202020204" pitchFamily="34" charset="0"/>
              </a:rPr>
              <a:t>, 2023).</a:t>
            </a:r>
          </a:p>
          <a:p>
            <a:pPr algn="just">
              <a:lnSpc>
                <a:spcPct val="150000"/>
              </a:lnSpc>
            </a:pPr>
            <a:r>
              <a:rPr lang="en-US" sz="2000" b="0" i="0" u="none" strike="noStrike" dirty="0">
                <a:effectLst/>
                <a:latin typeface="Arial" panose="020B0604020202020204" pitchFamily="34" charset="0"/>
              </a:rPr>
              <a:t>The economic factors also provided that the industry reserved the workplace more specifically for people ranging from 22 to 29 years old who can be considered youth workers (Milliman</a:t>
            </a:r>
            <a:r>
              <a:rPr lang="en-US" sz="2000" b="0" i="1" u="none" strike="noStrike" dirty="0">
                <a:effectLst/>
                <a:latin typeface="Arial" panose="020B0604020202020204" pitchFamily="34" charset="0"/>
              </a:rPr>
              <a:t> et al</a:t>
            </a:r>
            <a:r>
              <a:rPr lang="en-US" sz="2000" b="0" i="0" u="none" strike="noStrike" dirty="0">
                <a:effectLst/>
                <a:latin typeface="Arial" panose="020B0604020202020204" pitchFamily="34" charset="0"/>
              </a:rPr>
              <a:t>., 2018).</a:t>
            </a:r>
            <a:endParaRPr lang="en-IN" sz="2000" dirty="0"/>
          </a:p>
        </p:txBody>
      </p:sp>
      <p:pic>
        <p:nvPicPr>
          <p:cNvPr id="7170" name="Picture 2" descr="How to conduct an effective PESTEL Analysis? - SpringWorks">
            <a:extLst>
              <a:ext uri="{FF2B5EF4-FFF2-40B4-BE49-F238E27FC236}">
                <a16:creationId xmlns:a16="http://schemas.microsoft.com/office/drawing/2014/main" id="{3705F743-62AF-3400-56CF-54CB0BFE0D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35077" y="640080"/>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588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7148540-6C64-8792-4D68-5EE9CDBC97E4}"/>
              </a:ext>
            </a:extLst>
          </p:cNvPr>
          <p:cNvSpPr>
            <a:spLocks noGrp="1"/>
          </p:cNvSpPr>
          <p:nvPr>
            <p:ph type="title"/>
          </p:nvPr>
        </p:nvSpPr>
        <p:spPr>
          <a:xfrm>
            <a:off x="838200" y="365125"/>
            <a:ext cx="5393361" cy="1325563"/>
          </a:xfrm>
        </p:spPr>
        <p:txBody>
          <a:bodyPr>
            <a:normAutofit/>
          </a:bodyPr>
          <a:lstStyle/>
          <a:p>
            <a:r>
              <a:rPr lang="en-US" sz="4000" b="1" i="0" u="none" strike="noStrike" dirty="0">
                <a:effectLst/>
                <a:latin typeface="Arial" panose="020B0604020202020204" pitchFamily="34" charset="0"/>
              </a:rPr>
              <a:t>PESTLE Analysis</a:t>
            </a:r>
            <a:endParaRPr lang="en-IN" sz="4000" dirty="0"/>
          </a:p>
        </p:txBody>
      </p:sp>
      <p:sp>
        <p:nvSpPr>
          <p:cNvPr id="8201" name="Freeform: Shape 820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2DEF6-2F5C-5011-87B0-D61899198B3D}"/>
              </a:ext>
            </a:extLst>
          </p:cNvPr>
          <p:cNvSpPr>
            <a:spLocks noGrp="1"/>
          </p:cNvSpPr>
          <p:nvPr>
            <p:ph idx="1"/>
          </p:nvPr>
        </p:nvSpPr>
        <p:spPr>
          <a:xfrm>
            <a:off x="838200" y="2094559"/>
            <a:ext cx="5393361" cy="4351338"/>
          </a:xfrm>
        </p:spPr>
        <p:txBody>
          <a:bodyPr>
            <a:normAutofit/>
          </a:bodyPr>
          <a:lstStyle/>
          <a:p>
            <a:pPr algn="just" rtl="0" fontAlgn="base">
              <a:lnSpc>
                <a:spcPct val="150000"/>
              </a:lnSpc>
              <a:buFont typeface="Arial" panose="020B0604020202020204" pitchFamily="34" charset="0"/>
              <a:buChar char="•"/>
            </a:pPr>
            <a:r>
              <a:rPr lang="en-US" sz="2000" i="0" u="none" strike="noStrike" dirty="0">
                <a:effectLst/>
                <a:latin typeface="Arial" panose="020B0604020202020204" pitchFamily="34" charset="0"/>
                <a:cs typeface="Arial" panose="020B0604020202020204" pitchFamily="34" charset="0"/>
              </a:rPr>
              <a:t>The social factors highlighted how employees can get better mental health by understanding the workspace spirituality theory (Milliman</a:t>
            </a:r>
            <a:r>
              <a:rPr lang="en-US" sz="2000" i="1" u="none" strike="noStrike" dirty="0">
                <a:effectLst/>
                <a:latin typeface="Arial" panose="020B0604020202020204" pitchFamily="34" charset="0"/>
                <a:cs typeface="Arial" panose="020B0604020202020204" pitchFamily="34" charset="0"/>
              </a:rPr>
              <a:t> et al</a:t>
            </a:r>
            <a:r>
              <a:rPr lang="en-US" sz="2000" i="0" u="none" strike="noStrike" dirty="0">
                <a:effectLst/>
                <a:latin typeface="Arial" panose="020B0604020202020204" pitchFamily="34" charset="0"/>
                <a:cs typeface="Arial" panose="020B0604020202020204" pitchFamily="34" charset="0"/>
              </a:rPr>
              <a:t>., 2018).</a:t>
            </a:r>
          </a:p>
          <a:p>
            <a:pPr algn="just" rtl="0" fontAlgn="base">
              <a:lnSpc>
                <a:spcPct val="150000"/>
              </a:lnSpc>
              <a:buFont typeface="Arial" panose="020B0604020202020204" pitchFamily="34" charset="0"/>
              <a:buChar char="•"/>
            </a:pPr>
            <a:r>
              <a:rPr lang="en-US" sz="2000" i="0" u="none" strike="noStrike" dirty="0">
                <a:effectLst/>
                <a:latin typeface="Arial" panose="020B0604020202020204" pitchFamily="34" charset="0"/>
                <a:cs typeface="Arial" panose="020B0604020202020204" pitchFamily="34" charset="0"/>
              </a:rPr>
              <a:t>The employee engagement gap can be removed by addressing the efficient use of technologies  (</a:t>
            </a:r>
            <a:r>
              <a:rPr lang="en-US" sz="2000" i="0" u="none" strike="noStrike" dirty="0" err="1">
                <a:effectLst/>
                <a:latin typeface="Arial" panose="020B0604020202020204" pitchFamily="34" charset="0"/>
                <a:cs typeface="Arial" panose="020B0604020202020204" pitchFamily="34" charset="0"/>
              </a:rPr>
              <a:t>Furseth</a:t>
            </a:r>
            <a:r>
              <a:rPr lang="en-US" sz="2000" i="1" u="none" strike="noStrike" dirty="0">
                <a:effectLst/>
                <a:latin typeface="Arial" panose="020B0604020202020204" pitchFamily="34" charset="0"/>
                <a:cs typeface="Arial" panose="020B0604020202020204" pitchFamily="34" charset="0"/>
              </a:rPr>
              <a:t> et al.</a:t>
            </a:r>
            <a:r>
              <a:rPr lang="en-US" sz="2000" i="0" u="none" strike="noStrike" dirty="0">
                <a:effectLst/>
                <a:latin typeface="Arial" panose="020B0604020202020204" pitchFamily="34" charset="0"/>
                <a:cs typeface="Arial" panose="020B0604020202020204" pitchFamily="34" charset="0"/>
              </a:rPr>
              <a:t>, 2023).</a:t>
            </a:r>
          </a:p>
          <a:p>
            <a:pPr marL="0" indent="0" algn="just">
              <a:lnSpc>
                <a:spcPct val="150000"/>
              </a:lnSpc>
              <a:buNone/>
            </a:pPr>
            <a:endParaRPr lang="en-IN" sz="2000" dirty="0">
              <a:latin typeface="Arial" panose="020B0604020202020204" pitchFamily="34" charset="0"/>
              <a:cs typeface="Arial" panose="020B0604020202020204" pitchFamily="34" charset="0"/>
            </a:endParaRPr>
          </a:p>
        </p:txBody>
      </p:sp>
      <p:sp>
        <p:nvSpPr>
          <p:cNvPr id="8203" name="Oval 820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PESTLE Analysis Example : The Ultimate Guide [2025]">
            <a:extLst>
              <a:ext uri="{FF2B5EF4-FFF2-40B4-BE49-F238E27FC236}">
                <a16:creationId xmlns:a16="http://schemas.microsoft.com/office/drawing/2014/main" id="{21FEB5A3-ACC2-4DC8-745F-1F9F65A670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8205" name="Freeform: Shape 820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8207" name="Straight Connector 820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209" name="Freeform: Shape 820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8211" name="Freeform: Shape 821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13" name="Freeform: Shape 821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661135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Shape 922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C670F2-C1FB-3D03-0143-E64B4D938663}"/>
              </a:ext>
            </a:extLst>
          </p:cNvPr>
          <p:cNvSpPr>
            <a:spLocks noGrp="1"/>
          </p:cNvSpPr>
          <p:nvPr>
            <p:ph type="title"/>
          </p:nvPr>
        </p:nvSpPr>
        <p:spPr>
          <a:xfrm>
            <a:off x="1137034" y="609597"/>
            <a:ext cx="9392421" cy="1330841"/>
          </a:xfrm>
        </p:spPr>
        <p:txBody>
          <a:bodyPr>
            <a:normAutofit/>
          </a:bodyPr>
          <a:lstStyle/>
          <a:p>
            <a:r>
              <a:rPr lang="en-US" sz="4000" b="1" i="0" u="none" strike="noStrike" dirty="0">
                <a:effectLst/>
                <a:latin typeface="Arial" panose="020B0604020202020204" pitchFamily="34" charset="0"/>
              </a:rPr>
              <a:t>PESTLE Analysis</a:t>
            </a:r>
            <a:endParaRPr lang="en-IN" sz="4000" dirty="0"/>
          </a:p>
        </p:txBody>
      </p:sp>
      <p:sp>
        <p:nvSpPr>
          <p:cNvPr id="3" name="Content Placeholder 2">
            <a:extLst>
              <a:ext uri="{FF2B5EF4-FFF2-40B4-BE49-F238E27FC236}">
                <a16:creationId xmlns:a16="http://schemas.microsoft.com/office/drawing/2014/main" id="{BDADBC7A-B2E0-7F30-8A19-9947364EF067}"/>
              </a:ext>
            </a:extLst>
          </p:cNvPr>
          <p:cNvSpPr>
            <a:spLocks noGrp="1"/>
          </p:cNvSpPr>
          <p:nvPr>
            <p:ph idx="1"/>
          </p:nvPr>
        </p:nvSpPr>
        <p:spPr>
          <a:xfrm>
            <a:off x="1002890" y="2061836"/>
            <a:ext cx="5093110" cy="4054299"/>
          </a:xfrm>
        </p:spPr>
        <p:txBody>
          <a:bodyPr>
            <a:no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Legal factors make employees in the hospitality and hotel industry aware of legal issues and necessities (Milliman</a:t>
            </a:r>
            <a:r>
              <a:rPr lang="en-US" sz="2000" b="0" i="1" u="none" strike="noStrike" dirty="0">
                <a:effectLst/>
                <a:latin typeface="Arial" panose="020B0604020202020204" pitchFamily="34" charset="0"/>
              </a:rPr>
              <a:t> et al</a:t>
            </a:r>
            <a:r>
              <a:rPr lang="en-US" sz="2000" b="0" i="0" u="none" strike="noStrike" dirty="0">
                <a:effectLst/>
                <a:latin typeface="Arial" panose="020B0604020202020204" pitchFamily="34" charset="0"/>
              </a:rPr>
              <a:t>., 2018).</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 ethical factors evolved the idea of collaborative working and how it can reduce the ethical issues related to the employability of this industry (</a:t>
            </a:r>
            <a:r>
              <a:rPr lang="en-US" sz="2000" b="0" i="0" u="none" strike="noStrike" dirty="0" err="1">
                <a:effectLst/>
                <a:latin typeface="Arial" panose="020B0604020202020204" pitchFamily="34" charset="0"/>
              </a:rPr>
              <a:t>Shortlister</a:t>
            </a:r>
            <a:r>
              <a:rPr lang="en-US" sz="2000" b="0" i="0" u="none" strike="noStrike" dirty="0">
                <a:effectLst/>
                <a:latin typeface="Arial" panose="020B0604020202020204" pitchFamily="34" charset="0"/>
              </a:rPr>
              <a:t>, 2023).</a:t>
            </a:r>
          </a:p>
          <a:p>
            <a:pPr algn="just">
              <a:lnSpc>
                <a:spcPct val="150000"/>
              </a:lnSpc>
            </a:pPr>
            <a:endParaRPr lang="en-IN" sz="2000" dirty="0"/>
          </a:p>
        </p:txBody>
      </p:sp>
      <p:pic>
        <p:nvPicPr>
          <p:cNvPr id="9218" name="Picture 2" descr="PESTEL Analysis: Factors of PESTEL Analysis, Examples and Videos">
            <a:extLst>
              <a:ext uri="{FF2B5EF4-FFF2-40B4-BE49-F238E27FC236}">
                <a16:creationId xmlns:a16="http://schemas.microsoft.com/office/drawing/2014/main" id="{974D22E8-FE2A-B73D-2EC4-1740558696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83" r="15178"/>
          <a:stretch/>
        </p:blipFill>
        <p:spPr bwMode="auto">
          <a:xfrm>
            <a:off x="6787287" y="2061836"/>
            <a:ext cx="4401823" cy="3495286"/>
          </a:xfrm>
          <a:prstGeom prst="rect">
            <a:avLst/>
          </a:prstGeom>
          <a:noFill/>
          <a:extLst>
            <a:ext uri="{909E8E84-426E-40DD-AFC4-6F175D3DCCD1}">
              <a14:hiddenFill xmlns:a14="http://schemas.microsoft.com/office/drawing/2010/main">
                <a:solidFill>
                  <a:srgbClr val="FFFFFF"/>
                </a:solidFill>
              </a14:hiddenFill>
            </a:ext>
          </a:extLst>
        </p:spPr>
      </p:pic>
      <p:sp>
        <p:nvSpPr>
          <p:cNvPr id="9227" name="Freeform: Shape 922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24940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3" name="Rectangle 1025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4" name="Freeform: Shape 1025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FD613F-AB6E-3F16-110B-093ED070355A}"/>
              </a:ext>
            </a:extLst>
          </p:cNvPr>
          <p:cNvSpPr>
            <a:spLocks noGrp="1"/>
          </p:cNvSpPr>
          <p:nvPr>
            <p:ph type="title"/>
          </p:nvPr>
        </p:nvSpPr>
        <p:spPr>
          <a:xfrm>
            <a:off x="248264" y="590375"/>
            <a:ext cx="3739341" cy="1330839"/>
          </a:xfrm>
        </p:spPr>
        <p:txBody>
          <a:bodyPr>
            <a:normAutofit/>
          </a:bodyPr>
          <a:lstStyle/>
          <a:p>
            <a:r>
              <a:rPr lang="en-IN" sz="4000" b="1" i="0" u="none" strike="noStrike" dirty="0">
                <a:effectLst/>
                <a:latin typeface="Arial" panose="020B0604020202020204" pitchFamily="34" charset="0"/>
              </a:rPr>
              <a:t>Conclusion</a:t>
            </a:r>
            <a:endParaRPr lang="en-IN" sz="4000" dirty="0"/>
          </a:p>
        </p:txBody>
      </p:sp>
      <p:sp>
        <p:nvSpPr>
          <p:cNvPr id="3" name="Content Placeholder 2">
            <a:extLst>
              <a:ext uri="{FF2B5EF4-FFF2-40B4-BE49-F238E27FC236}">
                <a16:creationId xmlns:a16="http://schemas.microsoft.com/office/drawing/2014/main" id="{76269C98-1D9B-6D4E-46AE-3A0F99B3EB55}"/>
              </a:ext>
            </a:extLst>
          </p:cNvPr>
          <p:cNvSpPr>
            <a:spLocks noGrp="1"/>
          </p:cNvSpPr>
          <p:nvPr>
            <p:ph idx="1"/>
          </p:nvPr>
        </p:nvSpPr>
        <p:spPr>
          <a:xfrm>
            <a:off x="18454" y="2109019"/>
            <a:ext cx="4701030" cy="4262284"/>
          </a:xfrm>
        </p:spPr>
        <p:txBody>
          <a:bodyPr>
            <a:norm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 presentation has analysed the topic of extended working hours as well as insufficient wages in the UK’s hotel and hospitality industry. </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For investigating the external business environment PESTLE analysis has been performed here.</a:t>
            </a:r>
          </a:p>
          <a:p>
            <a:pPr algn="just">
              <a:lnSpc>
                <a:spcPct val="150000"/>
              </a:lnSpc>
            </a:pPr>
            <a:endParaRPr lang="en-IN" sz="2000" dirty="0"/>
          </a:p>
        </p:txBody>
      </p:sp>
      <p:pic>
        <p:nvPicPr>
          <p:cNvPr id="10242" name="Picture 2" descr="Understand the Relation between Hotel and Hospitality Industry – EduGuide">
            <a:extLst>
              <a:ext uri="{FF2B5EF4-FFF2-40B4-BE49-F238E27FC236}">
                <a16:creationId xmlns:a16="http://schemas.microsoft.com/office/drawing/2014/main" id="{6798CC6B-1A17-B52B-AAA1-4D5ED0B27A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255795"/>
            <a:ext cx="6155141" cy="437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260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222D9-8DEB-7606-5CCE-11358F924994}"/>
              </a:ext>
            </a:extLst>
          </p:cNvPr>
          <p:cNvSpPr>
            <a:spLocks noGrp="1"/>
          </p:cNvSpPr>
          <p:nvPr>
            <p:ph type="title"/>
          </p:nvPr>
        </p:nvSpPr>
        <p:spPr>
          <a:xfrm>
            <a:off x="5894962" y="479493"/>
            <a:ext cx="5458838" cy="1325563"/>
          </a:xfrm>
        </p:spPr>
        <p:txBody>
          <a:bodyPr>
            <a:normAutofit/>
          </a:bodyPr>
          <a:lstStyle/>
          <a:p>
            <a:r>
              <a:rPr lang="en-IN" sz="4000" b="1" dirty="0">
                <a:latin typeface="Arial" panose="020B0604020202020204" pitchFamily="34" charset="0"/>
                <a:cs typeface="Arial" panose="020B0604020202020204" pitchFamily="34" charset="0"/>
              </a:rPr>
              <a:t>Recommendations</a:t>
            </a: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Recommendations are Highly Recommended: Part 2 - The Mauler Institute">
            <a:extLst>
              <a:ext uri="{FF2B5EF4-FFF2-40B4-BE49-F238E27FC236}">
                <a16:creationId xmlns:a16="http://schemas.microsoft.com/office/drawing/2014/main" id="{562DAD96-22EC-EC05-7D70-E1990EFF48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976603"/>
            <a:ext cx="4777381" cy="27350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96C504-A9CD-8A63-F1B5-C2B93D5E2AEF}"/>
              </a:ext>
            </a:extLst>
          </p:cNvPr>
          <p:cNvSpPr>
            <a:spLocks noGrp="1"/>
          </p:cNvSpPr>
          <p:nvPr>
            <p:ph idx="1"/>
          </p:nvPr>
        </p:nvSpPr>
        <p:spPr>
          <a:xfrm>
            <a:off x="5894962" y="1984443"/>
            <a:ext cx="5458838" cy="4192520"/>
          </a:xfrm>
        </p:spPr>
        <p:txBody>
          <a:bodyPr>
            <a:normAutofit/>
          </a:bodyPr>
          <a:lstStyle/>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The tech can help the process to be run more strategically, leading to better employee retention in the UK’s hotel and hospitality industry (</a:t>
            </a:r>
            <a:r>
              <a:rPr lang="en-US" sz="2000" b="0" i="0" u="none" strike="noStrike" dirty="0" err="1">
                <a:effectLst/>
                <a:latin typeface="Arial" panose="020B0604020202020204" pitchFamily="34" charset="0"/>
              </a:rPr>
              <a:t>Kecić</a:t>
            </a:r>
            <a:r>
              <a:rPr lang="en-US" sz="2000" b="0" i="0" u="none" strike="noStrike" dirty="0">
                <a:effectLst/>
                <a:latin typeface="Arial" panose="020B0604020202020204" pitchFamily="34" charset="0"/>
              </a:rPr>
              <a:t>, 2020).</a:t>
            </a:r>
          </a:p>
          <a:p>
            <a:pPr algn="just" rtl="0" fontAlgn="base">
              <a:lnSpc>
                <a:spcPct val="150000"/>
              </a:lnSpc>
              <a:buFont typeface="Arial" panose="020B0604020202020204" pitchFamily="34" charset="0"/>
              <a:buChar char="•"/>
            </a:pPr>
            <a:r>
              <a:rPr lang="en-US" sz="2000" b="0" i="0" u="none" strike="noStrike" dirty="0">
                <a:effectLst/>
                <a:latin typeface="Arial" panose="020B0604020202020204" pitchFamily="34" charset="0"/>
              </a:rPr>
              <a:t>Solutions which are for sustainability will result in good environmental impact and good employee satisfaction (He and Zaman, 2024).</a:t>
            </a:r>
          </a:p>
          <a:p>
            <a:pPr algn="just">
              <a:lnSpc>
                <a:spcPct val="150000"/>
              </a:lnSpc>
            </a:pPr>
            <a:endParaRPr lang="en-IN" sz="2000" dirty="0"/>
          </a:p>
        </p:txBody>
      </p:sp>
    </p:spTree>
    <p:extLst>
      <p:ext uri="{BB962C8B-B14F-4D97-AF65-F5344CB8AC3E}">
        <p14:creationId xmlns:p14="http://schemas.microsoft.com/office/powerpoint/2010/main" val="1374470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CEB53-FAEA-5905-5C26-743EDD008E59}"/>
              </a:ext>
            </a:extLst>
          </p:cNvPr>
          <p:cNvSpPr>
            <a:spLocks noGrp="1"/>
          </p:cNvSpPr>
          <p:nvPr>
            <p:ph type="title"/>
          </p:nvPr>
        </p:nvSpPr>
        <p:spPr>
          <a:xfrm>
            <a:off x="616974" y="0"/>
            <a:ext cx="10515600" cy="1325563"/>
          </a:xfrm>
        </p:spPr>
        <p:txBody>
          <a:bodyPr>
            <a:normAutofit/>
          </a:bodyPr>
          <a:lstStyle/>
          <a:p>
            <a:r>
              <a:rPr lang="en-IN" sz="4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B3A21CF-5E7C-EDF2-10AA-E5600F6612CD}"/>
              </a:ext>
            </a:extLst>
          </p:cNvPr>
          <p:cNvSpPr>
            <a:spLocks noGrp="1"/>
          </p:cNvSpPr>
          <p:nvPr>
            <p:ph idx="1"/>
          </p:nvPr>
        </p:nvSpPr>
        <p:spPr>
          <a:xfrm>
            <a:off x="616974" y="1100060"/>
            <a:ext cx="10515600" cy="4657879"/>
          </a:xfrm>
        </p:spPr>
        <p:txBody>
          <a:bodyPr>
            <a:noAutofit/>
          </a:bodyPr>
          <a:lstStyle/>
          <a:p>
            <a:pPr marL="0" indent="0" algn="just" rtl="0">
              <a:buNone/>
            </a:pPr>
            <a:r>
              <a:rPr lang="en-US" sz="1200" b="0" i="0" u="none" strike="noStrike" dirty="0">
                <a:solidFill>
                  <a:srgbClr val="000000"/>
                </a:solidFill>
                <a:effectLst/>
                <a:latin typeface="Arial" panose="020B0604020202020204" pitchFamily="34" charset="0"/>
                <a:cs typeface="Arial" panose="020B0604020202020204" pitchFamily="34" charset="0"/>
              </a:rPr>
              <a:t>Baum, T., Rubio, J.C., Congreve, E., Alberti, G., Clifton, N., Guthrie, J., Hetherington, G., </a:t>
            </a:r>
            <a:r>
              <a:rPr lang="en-US" sz="1200" b="0" i="0" u="none" strike="noStrike" dirty="0" err="1">
                <a:solidFill>
                  <a:srgbClr val="000000"/>
                </a:solidFill>
                <a:effectLst/>
                <a:latin typeface="Arial" panose="020B0604020202020204" pitchFamily="34" charset="0"/>
                <a:cs typeface="Arial" panose="020B0604020202020204" pitchFamily="34" charset="0"/>
              </a:rPr>
              <a:t>Ladkin</a:t>
            </a:r>
            <a:r>
              <a:rPr lang="en-US" sz="1200" b="0" i="0" u="none" strike="noStrike" dirty="0">
                <a:solidFill>
                  <a:srgbClr val="000000"/>
                </a:solidFill>
                <a:effectLst/>
                <a:latin typeface="Arial" panose="020B0604020202020204" pitchFamily="34" charset="0"/>
                <a:cs typeface="Arial" panose="020B0604020202020204" pitchFamily="34" charset="0"/>
              </a:rPr>
              <a:t>, A., Nickson, D. and Simpson, B., (2023). </a:t>
            </a:r>
            <a:r>
              <a:rPr lang="en-US" sz="1200" b="0" i="0" u="none" strike="noStrike" dirty="0" err="1">
                <a:solidFill>
                  <a:srgbClr val="000000"/>
                </a:solidFill>
                <a:effectLst/>
                <a:latin typeface="Arial" panose="020B0604020202020204" pitchFamily="34" charset="0"/>
                <a:cs typeface="Arial" panose="020B0604020202020204" pitchFamily="34" charset="0"/>
              </a:rPr>
              <a:t>ReWAGE</a:t>
            </a:r>
            <a:r>
              <a:rPr lang="en-US" sz="1200" b="0" i="0" u="none" strike="noStrike" dirty="0">
                <a:solidFill>
                  <a:srgbClr val="000000"/>
                </a:solidFill>
                <a:effectLst/>
                <a:latin typeface="Arial" panose="020B0604020202020204" pitchFamily="34" charset="0"/>
                <a:cs typeface="Arial" panose="020B0604020202020204" pitchFamily="34" charset="0"/>
              </a:rPr>
              <a:t> Evidence Paper: Work, wages and employment in the UK’s hospitality </a:t>
            </a:r>
            <a:r>
              <a:rPr lang="en-US" sz="1200" b="0" i="0" u="none" strike="noStrike" dirty="0" err="1">
                <a:solidFill>
                  <a:srgbClr val="000000"/>
                </a:solidFill>
                <a:effectLst/>
                <a:latin typeface="Arial" panose="020B0604020202020204" pitchFamily="34" charset="0"/>
                <a:cs typeface="Arial" panose="020B0604020202020204" pitchFamily="34" charset="0"/>
              </a:rPr>
              <a:t>sector.Link</a:t>
            </a:r>
            <a:r>
              <a:rPr lang="en-US" sz="1200" b="0" i="0" u="none" strike="noStrike" dirty="0">
                <a:solidFill>
                  <a:srgbClr val="000000"/>
                </a:solidFill>
                <a:effectLst/>
                <a:latin typeface="Arial" panose="020B0604020202020204" pitchFamily="34" charset="0"/>
                <a:cs typeface="Arial" panose="020B0604020202020204" pitchFamily="34" charset="0"/>
              </a:rPr>
              <a:t>: </a:t>
            </a:r>
            <a:r>
              <a:rPr lang="en-US" sz="1200" b="0" i="0" u="sng" strike="noStrike" dirty="0">
                <a:solidFill>
                  <a:srgbClr val="1155CC"/>
                </a:solidFill>
                <a:effectLst/>
                <a:latin typeface="Arial" panose="020B0604020202020204" pitchFamily="34" charset="0"/>
                <a:cs typeface="Arial" panose="020B0604020202020204" pitchFamily="34" charset="0"/>
                <a:hlinkClick r:id="rId3"/>
              </a:rPr>
              <a:t>https://eprints.whiterose.ac.uk/204337/1/employment_in_uk_hospitality_-_evidence_paper_-_formatted_edited.pdf</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a:solidFill>
                  <a:srgbClr val="000000"/>
                </a:solidFill>
                <a:effectLst/>
                <a:latin typeface="Arial" panose="020B0604020202020204" pitchFamily="34" charset="0"/>
                <a:cs typeface="Arial" panose="020B0604020202020204" pitchFamily="34" charset="0"/>
              </a:rPr>
              <a:t>CIPD (2025) Pestle analysis, CIPD. Available at: https://www.cipd.org/uk/knowledge/factsheets/pestle-analysis-factsheet/#:~:text=A%20PESTLE%20analysis%20studies%20the,managers%20in%20strategic%20decision%20making. (Accessed: 12 February 2025). </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err="1">
                <a:solidFill>
                  <a:srgbClr val="000000"/>
                </a:solidFill>
                <a:effectLst/>
                <a:latin typeface="Arial" panose="020B0604020202020204" pitchFamily="34" charset="0"/>
                <a:cs typeface="Arial" panose="020B0604020202020204" pitchFamily="34" charset="0"/>
              </a:rPr>
              <a:t>Furseth</a:t>
            </a:r>
            <a:r>
              <a:rPr lang="en-US" sz="1200" b="0" i="0" u="none" strike="noStrike" dirty="0">
                <a:solidFill>
                  <a:srgbClr val="000000"/>
                </a:solidFill>
                <a:effectLst/>
                <a:latin typeface="Arial" panose="020B0604020202020204" pitchFamily="34" charset="0"/>
                <a:cs typeface="Arial" panose="020B0604020202020204" pitchFamily="34" charset="0"/>
              </a:rPr>
              <a:t>, I. and </a:t>
            </a:r>
            <a:r>
              <a:rPr lang="en-US" sz="1200" b="0" i="0" u="none" strike="noStrike" dirty="0" err="1">
                <a:solidFill>
                  <a:srgbClr val="000000"/>
                </a:solidFill>
                <a:effectLst/>
                <a:latin typeface="Arial" panose="020B0604020202020204" pitchFamily="34" charset="0"/>
                <a:cs typeface="Arial" panose="020B0604020202020204" pitchFamily="34" charset="0"/>
              </a:rPr>
              <a:t>Repstad</a:t>
            </a:r>
            <a:r>
              <a:rPr lang="en-US" sz="1200" b="0" i="0" u="none" strike="noStrike" dirty="0">
                <a:solidFill>
                  <a:srgbClr val="000000"/>
                </a:solidFill>
                <a:effectLst/>
                <a:latin typeface="Arial" panose="020B0604020202020204" pitchFamily="34" charset="0"/>
                <a:cs typeface="Arial" panose="020B0604020202020204" pitchFamily="34" charset="0"/>
              </a:rPr>
              <a:t>, P., (2023). An introduction to the sociology of religion: Classical and contemporary perspectives. Routledge. </a:t>
            </a:r>
            <a:r>
              <a:rPr lang="en-US" sz="1200" b="0" i="0" u="none" strike="noStrike" dirty="0" err="1">
                <a:solidFill>
                  <a:srgbClr val="000000"/>
                </a:solidFill>
                <a:effectLst/>
                <a:latin typeface="Arial" panose="020B0604020202020204" pitchFamily="34" charset="0"/>
                <a:cs typeface="Arial" panose="020B0604020202020204" pitchFamily="34" charset="0"/>
              </a:rPr>
              <a:t>Link:</a:t>
            </a:r>
            <a:r>
              <a:rPr lang="en-US" sz="1200" b="0" i="0" u="sng" strike="noStrike" dirty="0" err="1">
                <a:solidFill>
                  <a:srgbClr val="1155CC"/>
                </a:solidFill>
                <a:effectLst/>
                <a:latin typeface="Arial" panose="020B0604020202020204" pitchFamily="34" charset="0"/>
                <a:cs typeface="Arial" panose="020B0604020202020204" pitchFamily="34" charset="0"/>
                <a:hlinkClick r:id="rId4"/>
              </a:rPr>
              <a:t>https</a:t>
            </a:r>
            <a:r>
              <a:rPr lang="en-US" sz="1200" b="0" i="0" u="sng" strike="noStrike" dirty="0">
                <a:solidFill>
                  <a:srgbClr val="1155CC"/>
                </a:solidFill>
                <a:effectLst/>
                <a:latin typeface="Arial" panose="020B0604020202020204" pitchFamily="34" charset="0"/>
                <a:cs typeface="Arial" panose="020B0604020202020204" pitchFamily="34" charset="0"/>
                <a:hlinkClick r:id="rId4"/>
              </a:rPr>
              <a:t>://www.emerald.com/insight/content/doi/10.1108/978-1-83753-450-020231015/full/html</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a:solidFill>
                  <a:srgbClr val="000000"/>
                </a:solidFill>
                <a:effectLst/>
                <a:latin typeface="Arial" panose="020B0604020202020204" pitchFamily="34" charset="0"/>
                <a:cs typeface="Arial" panose="020B0604020202020204" pitchFamily="34" charset="0"/>
              </a:rPr>
              <a:t>He, J. and Zaman, U., (2024). Sustainable sojourns: Fostering sustainable hospitality practices to meet UN-SDGs. </a:t>
            </a:r>
            <a:r>
              <a:rPr lang="en-US" sz="1200" b="0" i="0" u="none" strike="noStrike" dirty="0" err="1">
                <a:solidFill>
                  <a:srgbClr val="000000"/>
                </a:solidFill>
                <a:effectLst/>
                <a:latin typeface="Arial" panose="020B0604020202020204" pitchFamily="34" charset="0"/>
                <a:cs typeface="Arial" panose="020B0604020202020204" pitchFamily="34" charset="0"/>
              </a:rPr>
              <a:t>Plos</a:t>
            </a:r>
            <a:r>
              <a:rPr lang="en-US" sz="1200" b="0" i="0" u="none" strike="noStrike" dirty="0">
                <a:solidFill>
                  <a:srgbClr val="000000"/>
                </a:solidFill>
                <a:effectLst/>
                <a:latin typeface="Arial" panose="020B0604020202020204" pitchFamily="34" charset="0"/>
                <a:cs typeface="Arial" panose="020B0604020202020204" pitchFamily="34" charset="0"/>
              </a:rPr>
              <a:t> one, 19(7), p.e0307469. </a:t>
            </a:r>
            <a:r>
              <a:rPr lang="en-US" sz="1200" b="0" i="0" u="sng" strike="noStrike" dirty="0">
                <a:solidFill>
                  <a:srgbClr val="1155CC"/>
                </a:solidFill>
                <a:effectLst/>
                <a:latin typeface="Arial" panose="020B0604020202020204" pitchFamily="34" charset="0"/>
                <a:cs typeface="Arial" panose="020B0604020202020204" pitchFamily="34" charset="0"/>
                <a:hlinkClick r:id="rId5"/>
              </a:rPr>
              <a:t>https://journals.plos.org/plosone/article?id=10.1371/journal.pone.0307469</a:t>
            </a:r>
            <a:r>
              <a:rPr lang="en-US" sz="1200" b="0" i="0" u="none" strike="noStrike" dirty="0">
                <a:solidFill>
                  <a:srgbClr val="000000"/>
                </a:solidFill>
                <a:effectLst/>
                <a:latin typeface="Arial" panose="020B0604020202020204" pitchFamily="34" charset="0"/>
                <a:cs typeface="Arial" panose="020B0604020202020204" pitchFamily="34" charset="0"/>
              </a:rPr>
              <a:t> </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err="1">
                <a:solidFill>
                  <a:srgbClr val="000000"/>
                </a:solidFill>
                <a:effectLst/>
                <a:latin typeface="Arial" panose="020B0604020202020204" pitchFamily="34" charset="0"/>
                <a:cs typeface="Arial" panose="020B0604020202020204" pitchFamily="34" charset="0"/>
              </a:rPr>
              <a:t>Kecić</a:t>
            </a:r>
            <a:r>
              <a:rPr lang="en-US" sz="1200" b="0" i="0" u="none" strike="noStrike" dirty="0">
                <a:solidFill>
                  <a:srgbClr val="000000"/>
                </a:solidFill>
                <a:effectLst/>
                <a:latin typeface="Arial" panose="020B0604020202020204" pitchFamily="34" charset="0"/>
                <a:cs typeface="Arial" panose="020B0604020202020204" pitchFamily="34" charset="0"/>
              </a:rPr>
              <a:t>, A., (2020), April. Technological Advancements and its Impact on the Hotel Industry Workforce. In ISCONTOUR 2020 Tourism Research Perspectives: Proceedings of the International Student Conference in Tourism Research (p. 258). </a:t>
            </a:r>
            <a:r>
              <a:rPr lang="en-US" sz="1200" b="0" i="0" u="none" strike="noStrike" dirty="0" err="1">
                <a:solidFill>
                  <a:srgbClr val="000000"/>
                </a:solidFill>
                <a:effectLst/>
                <a:latin typeface="Arial" panose="020B0604020202020204" pitchFamily="34" charset="0"/>
                <a:cs typeface="Arial" panose="020B0604020202020204" pitchFamily="34" charset="0"/>
              </a:rPr>
              <a:t>BoD</a:t>
            </a:r>
            <a:r>
              <a:rPr lang="en-US" sz="1200" b="0" i="0" u="none" strike="noStrike" dirty="0">
                <a:solidFill>
                  <a:srgbClr val="000000"/>
                </a:solidFill>
                <a:effectLst/>
                <a:latin typeface="Arial" panose="020B0604020202020204" pitchFamily="34" charset="0"/>
                <a:cs typeface="Arial" panose="020B0604020202020204" pitchFamily="34" charset="0"/>
              </a:rPr>
              <a:t>–Books on Demand. </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err="1">
                <a:solidFill>
                  <a:srgbClr val="000000"/>
                </a:solidFill>
                <a:effectLst/>
                <a:latin typeface="Arial" panose="020B0604020202020204" pitchFamily="34" charset="0"/>
                <a:cs typeface="Arial" panose="020B0604020202020204" pitchFamily="34" charset="0"/>
              </a:rPr>
              <a:t>Knežević</a:t>
            </a:r>
            <a:r>
              <a:rPr lang="en-US" sz="1200" b="0" i="0" u="none" strike="noStrike" dirty="0">
                <a:solidFill>
                  <a:srgbClr val="000000"/>
                </a:solidFill>
                <a:effectLst/>
                <a:latin typeface="Arial" panose="020B0604020202020204" pitchFamily="34" charset="0"/>
                <a:cs typeface="Arial" panose="020B0604020202020204" pitchFamily="34" charset="0"/>
              </a:rPr>
              <a:t>, S., </a:t>
            </a:r>
            <a:r>
              <a:rPr lang="en-US" sz="1200" b="0" i="0" u="none" strike="noStrike" dirty="0" err="1">
                <a:solidFill>
                  <a:srgbClr val="000000"/>
                </a:solidFill>
                <a:effectLst/>
                <a:latin typeface="Arial" panose="020B0604020202020204" pitchFamily="34" charset="0"/>
                <a:cs typeface="Arial" panose="020B0604020202020204" pitchFamily="34" charset="0"/>
              </a:rPr>
              <a:t>Gajić</a:t>
            </a:r>
            <a:r>
              <a:rPr lang="en-US" sz="1200" b="0" i="0" u="none" strike="noStrike" dirty="0">
                <a:solidFill>
                  <a:srgbClr val="000000"/>
                </a:solidFill>
                <a:effectLst/>
                <a:latin typeface="Arial" panose="020B0604020202020204" pitchFamily="34" charset="0"/>
                <a:cs typeface="Arial" panose="020B0604020202020204" pitchFamily="34" charset="0"/>
              </a:rPr>
              <a:t>, T., </a:t>
            </a:r>
            <a:r>
              <a:rPr lang="en-US" sz="1200" b="0" i="0" u="none" strike="noStrike" dirty="0" err="1">
                <a:solidFill>
                  <a:srgbClr val="000000"/>
                </a:solidFill>
                <a:effectLst/>
                <a:latin typeface="Arial" panose="020B0604020202020204" pitchFamily="34" charset="0"/>
                <a:cs typeface="Arial" panose="020B0604020202020204" pitchFamily="34" charset="0"/>
              </a:rPr>
              <a:t>Sekulić</a:t>
            </a:r>
            <a:r>
              <a:rPr lang="en-US" sz="1200" b="0" i="0" u="none" strike="noStrike" dirty="0">
                <a:solidFill>
                  <a:srgbClr val="000000"/>
                </a:solidFill>
                <a:effectLst/>
                <a:latin typeface="Arial" panose="020B0604020202020204" pitchFamily="34" charset="0"/>
                <a:cs typeface="Arial" panose="020B0604020202020204" pitchFamily="34" charset="0"/>
              </a:rPr>
              <a:t>, D., </a:t>
            </a:r>
            <a:r>
              <a:rPr lang="en-US" sz="1200" b="0" i="0" u="none" strike="noStrike" dirty="0" err="1">
                <a:solidFill>
                  <a:srgbClr val="000000"/>
                </a:solidFill>
                <a:effectLst/>
                <a:latin typeface="Arial" panose="020B0604020202020204" pitchFamily="34" charset="0"/>
                <a:cs typeface="Arial" panose="020B0604020202020204" pitchFamily="34" charset="0"/>
              </a:rPr>
              <a:t>Djoković</a:t>
            </a:r>
            <a:r>
              <a:rPr lang="en-US" sz="1200" b="0" i="0" u="none" strike="noStrike" dirty="0">
                <a:solidFill>
                  <a:srgbClr val="000000"/>
                </a:solidFill>
                <a:effectLst/>
                <a:latin typeface="Arial" panose="020B0604020202020204" pitchFamily="34" charset="0"/>
                <a:cs typeface="Arial" panose="020B0604020202020204" pitchFamily="34" charset="0"/>
              </a:rPr>
              <a:t>, F., </a:t>
            </a:r>
            <a:r>
              <a:rPr lang="en-US" sz="1200" b="0" i="0" u="none" strike="noStrike" dirty="0" err="1">
                <a:solidFill>
                  <a:srgbClr val="000000"/>
                </a:solidFill>
                <a:effectLst/>
                <a:latin typeface="Arial" panose="020B0604020202020204" pitchFamily="34" charset="0"/>
                <a:cs typeface="Arial" panose="020B0604020202020204" pitchFamily="34" charset="0"/>
              </a:rPr>
              <a:t>Vukolić</a:t>
            </a:r>
            <a:r>
              <a:rPr lang="en-US" sz="1200" b="0" i="0" u="none" strike="noStrike" dirty="0">
                <a:solidFill>
                  <a:srgbClr val="000000"/>
                </a:solidFill>
                <a:effectLst/>
                <a:latin typeface="Arial" panose="020B0604020202020204" pitchFamily="34" charset="0"/>
                <a:cs typeface="Arial" panose="020B0604020202020204" pitchFamily="34" charset="0"/>
              </a:rPr>
              <a:t>, D. and </a:t>
            </a:r>
            <a:r>
              <a:rPr lang="en-US" sz="1200" b="0" i="0" u="none" strike="noStrike" dirty="0" err="1">
                <a:solidFill>
                  <a:srgbClr val="000000"/>
                </a:solidFill>
                <a:effectLst/>
                <a:latin typeface="Arial" panose="020B0604020202020204" pitchFamily="34" charset="0"/>
                <a:cs typeface="Arial" panose="020B0604020202020204" pitchFamily="34" charset="0"/>
              </a:rPr>
              <a:t>Zrnić</a:t>
            </a:r>
            <a:r>
              <a:rPr lang="en-US" sz="1200" b="0" i="0" u="none" strike="noStrike" dirty="0">
                <a:solidFill>
                  <a:srgbClr val="000000"/>
                </a:solidFill>
                <a:effectLst/>
                <a:latin typeface="Arial" panose="020B0604020202020204" pitchFamily="34" charset="0"/>
                <a:cs typeface="Arial" panose="020B0604020202020204" pitchFamily="34" charset="0"/>
              </a:rPr>
              <a:t>, M., (2023). Work-life balance: A historical review and insights for the hospitality industry. </a:t>
            </a:r>
            <a:r>
              <a:rPr lang="en-US" sz="1200" b="0" i="0" u="none" strike="noStrike" dirty="0" err="1">
                <a:solidFill>
                  <a:srgbClr val="000000"/>
                </a:solidFill>
                <a:effectLst/>
                <a:latin typeface="Arial" panose="020B0604020202020204" pitchFamily="34" charset="0"/>
                <a:cs typeface="Arial" panose="020B0604020202020204" pitchFamily="34" charset="0"/>
              </a:rPr>
              <a:t>Turističko</a:t>
            </a:r>
            <a:r>
              <a:rPr lang="en-US" sz="1200" b="0" i="0" u="none" strike="noStrike" dirty="0">
                <a:solidFill>
                  <a:srgbClr val="000000"/>
                </a:solidFill>
                <a:effectLst/>
                <a:latin typeface="Arial" panose="020B0604020202020204" pitchFamily="34" charset="0"/>
                <a:cs typeface="Arial" panose="020B0604020202020204" pitchFamily="34" charset="0"/>
              </a:rPr>
              <a:t> </a:t>
            </a:r>
            <a:r>
              <a:rPr lang="en-US" sz="1200" b="0" i="0" u="none" strike="noStrike" dirty="0" err="1">
                <a:solidFill>
                  <a:srgbClr val="000000"/>
                </a:solidFill>
                <a:effectLst/>
                <a:latin typeface="Arial" panose="020B0604020202020204" pitchFamily="34" charset="0"/>
                <a:cs typeface="Arial" panose="020B0604020202020204" pitchFamily="34" charset="0"/>
              </a:rPr>
              <a:t>poslovanje</a:t>
            </a:r>
            <a:r>
              <a:rPr lang="en-US" sz="1200" b="0" i="0" u="none" strike="noStrike" dirty="0">
                <a:solidFill>
                  <a:srgbClr val="000000"/>
                </a:solidFill>
                <a:effectLst/>
                <a:latin typeface="Arial" panose="020B0604020202020204" pitchFamily="34" charset="0"/>
                <a:cs typeface="Arial" panose="020B0604020202020204" pitchFamily="34" charset="0"/>
              </a:rPr>
              <a:t>, (32), pp.91-99. </a:t>
            </a:r>
            <a:r>
              <a:rPr lang="en-US" sz="1200" b="0" i="0" u="none" strike="noStrike" dirty="0" err="1">
                <a:solidFill>
                  <a:srgbClr val="000000"/>
                </a:solidFill>
                <a:effectLst/>
                <a:latin typeface="Arial" panose="020B0604020202020204" pitchFamily="34" charset="0"/>
                <a:cs typeface="Arial" panose="020B0604020202020204" pitchFamily="34" charset="0"/>
              </a:rPr>
              <a:t>Link:</a:t>
            </a:r>
            <a:r>
              <a:rPr lang="en-US" sz="1200" b="0" i="0" u="sng" strike="noStrike" dirty="0" err="1">
                <a:solidFill>
                  <a:srgbClr val="1155CC"/>
                </a:solidFill>
                <a:effectLst/>
                <a:latin typeface="Arial" panose="020B0604020202020204" pitchFamily="34" charset="0"/>
                <a:cs typeface="Arial" panose="020B0604020202020204" pitchFamily="34" charset="0"/>
                <a:hlinkClick r:id="rId6"/>
              </a:rPr>
              <a:t>https</a:t>
            </a:r>
            <a:r>
              <a:rPr lang="en-US" sz="1200" b="0" i="0" u="sng" strike="noStrike" dirty="0">
                <a:solidFill>
                  <a:srgbClr val="1155CC"/>
                </a:solidFill>
                <a:effectLst/>
                <a:latin typeface="Arial" panose="020B0604020202020204" pitchFamily="34" charset="0"/>
                <a:cs typeface="Arial" panose="020B0604020202020204" pitchFamily="34" charset="0"/>
                <a:hlinkClick r:id="rId6"/>
              </a:rPr>
              <a:t>://aseestant.ceon.rs/</a:t>
            </a:r>
            <a:r>
              <a:rPr lang="en-US" sz="1200" b="0" i="0" u="sng" strike="noStrike" dirty="0" err="1">
                <a:solidFill>
                  <a:srgbClr val="1155CC"/>
                </a:solidFill>
                <a:effectLst/>
                <a:latin typeface="Arial" panose="020B0604020202020204" pitchFamily="34" charset="0"/>
                <a:cs typeface="Arial" panose="020B0604020202020204" pitchFamily="34" charset="0"/>
                <a:hlinkClick r:id="rId6"/>
              </a:rPr>
              <a:t>index.php</a:t>
            </a:r>
            <a:r>
              <a:rPr lang="en-US" sz="1200" b="0" i="0" u="sng" strike="noStrike" dirty="0">
                <a:solidFill>
                  <a:srgbClr val="1155CC"/>
                </a:solidFill>
                <a:effectLst/>
                <a:latin typeface="Arial" panose="020B0604020202020204" pitchFamily="34" charset="0"/>
                <a:cs typeface="Arial" panose="020B0604020202020204" pitchFamily="34" charset="0"/>
                <a:hlinkClick r:id="rId6"/>
              </a:rPr>
              <a:t>/</a:t>
            </a:r>
            <a:r>
              <a:rPr lang="en-US" sz="1200" b="0" i="0" u="sng" strike="noStrike" dirty="0" err="1">
                <a:solidFill>
                  <a:srgbClr val="1155CC"/>
                </a:solidFill>
                <a:effectLst/>
                <a:latin typeface="Arial" panose="020B0604020202020204" pitchFamily="34" charset="0"/>
                <a:cs typeface="Arial" panose="020B0604020202020204" pitchFamily="34" charset="0"/>
                <a:hlinkClick r:id="rId6"/>
              </a:rPr>
              <a:t>turpos</a:t>
            </a:r>
            <a:r>
              <a:rPr lang="en-US" sz="1200" b="0" i="0" u="sng" strike="noStrike" dirty="0">
                <a:solidFill>
                  <a:srgbClr val="1155CC"/>
                </a:solidFill>
                <a:effectLst/>
                <a:latin typeface="Arial" panose="020B0604020202020204" pitchFamily="34" charset="0"/>
                <a:cs typeface="Arial" panose="020B0604020202020204" pitchFamily="34" charset="0"/>
                <a:hlinkClick r:id="rId6"/>
              </a:rPr>
              <a:t>/article/view/45594</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a:solidFill>
                  <a:srgbClr val="000000"/>
                </a:solidFill>
                <a:effectLst/>
                <a:latin typeface="Arial" panose="020B0604020202020204" pitchFamily="34" charset="0"/>
                <a:cs typeface="Arial" panose="020B0604020202020204" pitchFamily="34" charset="0"/>
              </a:rPr>
              <a:t>Milliman, J., Gatling, A. and Kim, J.S., (2018). The effect of workplace spirituality on hospitality employee engagement, intention to stay, and service delivery. Journal of Hospitality and Tourism Management, 35, pp.56-65. </a:t>
            </a:r>
            <a:r>
              <a:rPr lang="en-US" sz="1200" b="0" i="0" u="none" strike="noStrike" dirty="0" err="1">
                <a:solidFill>
                  <a:srgbClr val="000000"/>
                </a:solidFill>
                <a:effectLst/>
                <a:latin typeface="Arial" panose="020B0604020202020204" pitchFamily="34" charset="0"/>
                <a:cs typeface="Arial" panose="020B0604020202020204" pitchFamily="34" charset="0"/>
              </a:rPr>
              <a:t>Link:</a:t>
            </a:r>
            <a:r>
              <a:rPr lang="en-US" sz="1200" b="0" i="0" u="sng" strike="noStrike" dirty="0" err="1">
                <a:solidFill>
                  <a:srgbClr val="1155CC"/>
                </a:solidFill>
                <a:effectLst/>
                <a:latin typeface="Arial" panose="020B0604020202020204" pitchFamily="34" charset="0"/>
                <a:cs typeface="Arial" panose="020B0604020202020204" pitchFamily="34" charset="0"/>
                <a:hlinkClick r:id="rId7"/>
              </a:rPr>
              <a:t>https</a:t>
            </a:r>
            <a:r>
              <a:rPr lang="en-US" sz="1200" b="0" i="0" u="sng" strike="noStrike" dirty="0">
                <a:solidFill>
                  <a:srgbClr val="1155CC"/>
                </a:solidFill>
                <a:effectLst/>
                <a:latin typeface="Arial" panose="020B0604020202020204" pitchFamily="34" charset="0"/>
                <a:cs typeface="Arial" panose="020B0604020202020204" pitchFamily="34" charset="0"/>
                <a:hlinkClick r:id="rId7"/>
              </a:rPr>
              <a:t>://www.sciencedirect.com/science/article/abs/pii/S1447677017302000</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err="1">
                <a:solidFill>
                  <a:srgbClr val="000000"/>
                </a:solidFill>
                <a:effectLst/>
                <a:latin typeface="Arial" panose="020B0604020202020204" pitchFamily="34" charset="0"/>
                <a:cs typeface="Arial" panose="020B0604020202020204" pitchFamily="34" charset="0"/>
              </a:rPr>
              <a:t>Shortlister</a:t>
            </a:r>
            <a:r>
              <a:rPr lang="en-US" sz="1200" b="0" i="0" u="none" strike="noStrike" dirty="0">
                <a:solidFill>
                  <a:srgbClr val="000000"/>
                </a:solidFill>
                <a:effectLst/>
                <a:latin typeface="Arial" panose="020B0604020202020204" pitchFamily="34" charset="0"/>
                <a:cs typeface="Arial" panose="020B0604020202020204" pitchFamily="34" charset="0"/>
              </a:rPr>
              <a:t> (2023) Ethics in the workplace: Why is it important?, </a:t>
            </a:r>
            <a:r>
              <a:rPr lang="en-US" sz="1200" b="0" i="0" u="none" strike="noStrike" dirty="0" err="1">
                <a:solidFill>
                  <a:srgbClr val="000000"/>
                </a:solidFill>
                <a:effectLst/>
                <a:latin typeface="Arial" panose="020B0604020202020204" pitchFamily="34" charset="0"/>
                <a:cs typeface="Arial" panose="020B0604020202020204" pitchFamily="34" charset="0"/>
              </a:rPr>
              <a:t>Shortlister</a:t>
            </a:r>
            <a:r>
              <a:rPr lang="en-US" sz="1200" b="0" i="0" u="none" strike="noStrike" dirty="0">
                <a:solidFill>
                  <a:srgbClr val="000000"/>
                </a:solidFill>
                <a:effectLst/>
                <a:latin typeface="Arial" panose="020B0604020202020204" pitchFamily="34" charset="0"/>
                <a:cs typeface="Arial" panose="020B0604020202020204" pitchFamily="34" charset="0"/>
              </a:rPr>
              <a:t>. Available at: https://www.myshortlister.com/insights/ethics-in-the-workplace#:~:text=Oentoro%20comments%2C%20%E2%80%9CEthics%20in%20the,prevent%20and%20resolve%20workplace%20conflict. (Accessed: 12 February 2025). </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a:solidFill>
                  <a:srgbClr val="000000"/>
                </a:solidFill>
                <a:effectLst/>
                <a:latin typeface="Arial" panose="020B0604020202020204" pitchFamily="34" charset="0"/>
                <a:cs typeface="Arial" panose="020B0604020202020204" pitchFamily="34" charset="0"/>
              </a:rPr>
              <a:t>Statista (2025) Topic: Hotel industry in the United Kingdom. Available at: https://www.statista.com/topics/3146/hotel-industry-in-the-united-kingdom-uk/ (Accessed: 12 February 2025). </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a:solidFill>
                  <a:srgbClr val="000000"/>
                </a:solidFill>
                <a:effectLst/>
                <a:latin typeface="Arial" panose="020B0604020202020204" pitchFamily="34" charset="0"/>
                <a:cs typeface="Arial" panose="020B0604020202020204" pitchFamily="34" charset="0"/>
              </a:rPr>
              <a:t>UKH (2023) Economic contribution of hospitality, </a:t>
            </a:r>
            <a:r>
              <a:rPr lang="en-US" sz="1200" b="0" i="0" u="none" strike="noStrike" dirty="0" err="1">
                <a:solidFill>
                  <a:srgbClr val="000000"/>
                </a:solidFill>
                <a:effectLst/>
                <a:latin typeface="Arial" panose="020B0604020202020204" pitchFamily="34" charset="0"/>
                <a:cs typeface="Arial" panose="020B0604020202020204" pitchFamily="34" charset="0"/>
              </a:rPr>
              <a:t>UKHospitality</a:t>
            </a:r>
            <a:r>
              <a:rPr lang="en-US" sz="1200" b="0" i="0" u="none" strike="noStrike" dirty="0">
                <a:solidFill>
                  <a:srgbClr val="000000"/>
                </a:solidFill>
                <a:effectLst/>
                <a:latin typeface="Arial" panose="020B0604020202020204" pitchFamily="34" charset="0"/>
                <a:cs typeface="Arial" panose="020B0604020202020204" pitchFamily="34" charset="0"/>
              </a:rPr>
              <a:t>. Available at: https://www.ukhospitality.org.uk/insight/economic-contribution-of-hospitality/ (Accessed: 12 February 2025). </a:t>
            </a:r>
            <a:endParaRPr lang="en-US" sz="1200" b="0" dirty="0">
              <a:effectLst/>
              <a:latin typeface="Arial" panose="020B0604020202020204" pitchFamily="34" charset="0"/>
              <a:cs typeface="Arial" panose="020B0604020202020204" pitchFamily="34" charset="0"/>
            </a:endParaRPr>
          </a:p>
          <a:p>
            <a:pPr marL="0" indent="0" algn="just" rtl="0">
              <a:buNone/>
            </a:pPr>
            <a:r>
              <a:rPr lang="en-US" sz="1200" b="0" i="0" u="none" strike="noStrike" dirty="0" err="1">
                <a:solidFill>
                  <a:srgbClr val="000000"/>
                </a:solidFill>
                <a:effectLst/>
                <a:latin typeface="Arial" panose="020B0604020202020204" pitchFamily="34" charset="0"/>
                <a:cs typeface="Arial" panose="020B0604020202020204" pitchFamily="34" charset="0"/>
              </a:rPr>
              <a:t>Younies</a:t>
            </a:r>
            <a:r>
              <a:rPr lang="en-US" sz="1200" b="0" i="0" u="none" strike="noStrike" dirty="0">
                <a:solidFill>
                  <a:srgbClr val="000000"/>
                </a:solidFill>
                <a:effectLst/>
                <a:latin typeface="Arial" panose="020B0604020202020204" pitchFamily="34" charset="0"/>
                <a:cs typeface="Arial" panose="020B0604020202020204" pitchFamily="34" charset="0"/>
              </a:rPr>
              <a:t>, H. and Al-Tawil, T.N.E., (2021). Hospitality workers’ reward and recognition. International Journal of Law and Management, 63(2), pp.157-171. </a:t>
            </a:r>
            <a:r>
              <a:rPr lang="en-US" sz="1200" b="0" i="0" u="none" strike="noStrike" dirty="0" err="1">
                <a:solidFill>
                  <a:srgbClr val="000000"/>
                </a:solidFill>
                <a:effectLst/>
                <a:latin typeface="Arial" panose="020B0604020202020204" pitchFamily="34" charset="0"/>
                <a:cs typeface="Arial" panose="020B0604020202020204" pitchFamily="34" charset="0"/>
              </a:rPr>
              <a:t>Link:</a:t>
            </a:r>
            <a:r>
              <a:rPr lang="en-US" sz="1200" b="0" i="0" u="sng" strike="noStrike" dirty="0" err="1">
                <a:solidFill>
                  <a:srgbClr val="1155CC"/>
                </a:solidFill>
                <a:effectLst/>
                <a:latin typeface="Arial" panose="020B0604020202020204" pitchFamily="34" charset="0"/>
                <a:cs typeface="Arial" panose="020B0604020202020204" pitchFamily="34" charset="0"/>
                <a:hlinkClick r:id="rId8"/>
              </a:rPr>
              <a:t>https</a:t>
            </a:r>
            <a:r>
              <a:rPr lang="en-US" sz="1200" b="0" i="0" u="sng" strike="noStrike" dirty="0">
                <a:solidFill>
                  <a:srgbClr val="1155CC"/>
                </a:solidFill>
                <a:effectLst/>
                <a:latin typeface="Arial" panose="020B0604020202020204" pitchFamily="34" charset="0"/>
                <a:cs typeface="Arial" panose="020B0604020202020204" pitchFamily="34" charset="0"/>
                <a:hlinkClick r:id="rId8"/>
              </a:rPr>
              <a:t>://www.emerald.com/insight/content/doi/10.1108/ijlma-02-2020-0046/full/html</a:t>
            </a:r>
            <a:endParaRPr lang="en-US" sz="1200" b="0" dirty="0">
              <a:effectLst/>
              <a:latin typeface="Arial" panose="020B0604020202020204" pitchFamily="34" charset="0"/>
              <a:cs typeface="Arial" panose="020B0604020202020204" pitchFamily="34" charset="0"/>
            </a:endParaRPr>
          </a:p>
          <a:p>
            <a:pPr marL="0" indent="0">
              <a:buNone/>
            </a:pPr>
            <a:br>
              <a:rPr lang="en-US" sz="1200" b="0" dirty="0">
                <a:effectLst/>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459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2955</Words>
  <Application>Microsoft Office PowerPoint</Application>
  <PresentationFormat>Widescreen</PresentationFormat>
  <Paragraphs>84</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Academic Discipline of Hospitality and Tourism Management  Module code: BMIH6001</vt:lpstr>
      <vt:lpstr>Introduction</vt:lpstr>
      <vt:lpstr>Literature Review Complexity in employee recruitment due to shortage in wages:</vt:lpstr>
      <vt:lpstr>Extended hours of working concerning the challenges in retaining skilled staff</vt:lpstr>
      <vt:lpstr>Employees disinterest towards the industry because of shortage in payment:</vt:lpstr>
      <vt:lpstr>Longer duration is affecting employee lives:</vt:lpstr>
      <vt:lpstr>Method and Theme impact analysis PESTLE Analysis</vt:lpstr>
      <vt:lpstr>PESTLE Analysis</vt:lpstr>
      <vt:lpstr>PESTLE Analysis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11367</dc:creator>
  <cp:lastModifiedBy>Iuliana Adriana Hurmuzache (2129809)</cp:lastModifiedBy>
  <cp:revision>27</cp:revision>
  <dcterms:created xsi:type="dcterms:W3CDTF">2025-02-12T13:09:41Z</dcterms:created>
  <dcterms:modified xsi:type="dcterms:W3CDTF">2025-02-24T12:09:21Z</dcterms:modified>
</cp:coreProperties>
</file>