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74" r:id="rId7"/>
    <p:sldId id="262" r:id="rId8"/>
    <p:sldId id="263" r:id="rId9"/>
    <p:sldId id="266" r:id="rId10"/>
    <p:sldId id="265" r:id="rId11"/>
    <p:sldId id="270" r:id="rId12"/>
    <p:sldId id="271" r:id="rId13"/>
    <p:sldId id="272" r:id="rId14"/>
    <p:sldId id="269" r:id="rId15"/>
    <p:sldId id="268" r:id="rId16"/>
    <p:sldId id="273" r:id="rId17"/>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A4FC2A-4D54-7E9D-3EDE-9E53A5F49448}" v="57" dt="2026-04-23T19:01:04.986"/>
  </p1510:revLst>
</p1510:revInfo>
</file>

<file path=ppt/tableStyles.xml><?xml version="1.0" encoding="utf-8"?>
<a:tblStyleLst xmlns:a="http://schemas.openxmlformats.org/drawingml/2006/main" def="{5C22544A-7EE6-4342-B048-85BDC9FD1C3A}">
  <a:tblStyle styleId="{5C22544A-7EE6-4342-B048-85BDC9FD1C3A}" styleName="Средний стиль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48" d="100"/>
          <a:sy n="48" d="100"/>
        </p:scale>
        <p:origin x="67" y="8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arii Vlasov (2439780)" userId="S::2439780@student.uwtsd.ac.uk::65c42a8b-b40c-4178-bb6f-3da9559fc232" providerId="AD" clId="Web-{04A4FC2A-4D54-7E9D-3EDE-9E53A5F49448}"/>
    <pc:docChg chg="addSld delSld modSld">
      <pc:chgData name="Nazarii Vlasov (2439780)" userId="S::2439780@student.uwtsd.ac.uk::65c42a8b-b40c-4178-bb6f-3da9559fc232" providerId="AD" clId="Web-{04A4FC2A-4D54-7E9D-3EDE-9E53A5F49448}" dt="2026-04-23T19:00:12.657" v="62"/>
      <pc:docMkLst>
        <pc:docMk/>
      </pc:docMkLst>
      <pc:sldChg chg="modSp">
        <pc:chgData name="Nazarii Vlasov (2439780)" userId="S::2439780@student.uwtsd.ac.uk::65c42a8b-b40c-4178-bb6f-3da9559fc232" providerId="AD" clId="Web-{04A4FC2A-4D54-7E9D-3EDE-9E53A5F49448}" dt="2026-04-23T18:56:39.793" v="31" actId="1076"/>
        <pc:sldMkLst>
          <pc:docMk/>
          <pc:sldMk cId="2415023426" sldId="256"/>
        </pc:sldMkLst>
        <pc:spChg chg="mod">
          <ac:chgData name="Nazarii Vlasov (2439780)" userId="S::2439780@student.uwtsd.ac.uk::65c42a8b-b40c-4178-bb6f-3da9559fc232" providerId="AD" clId="Web-{04A4FC2A-4D54-7E9D-3EDE-9E53A5F49448}" dt="2026-04-23T18:56:39.793" v="31" actId="1076"/>
          <ac:spMkLst>
            <pc:docMk/>
            <pc:sldMk cId="2415023426" sldId="256"/>
            <ac:spMk id="3" creationId="{E8103D13-1C4F-CE88-5513-2091C02236E4}"/>
          </ac:spMkLst>
        </pc:spChg>
      </pc:sldChg>
      <pc:sldChg chg="del">
        <pc:chgData name="Nazarii Vlasov (2439780)" userId="S::2439780@student.uwtsd.ac.uk::65c42a8b-b40c-4178-bb6f-3da9559fc232" providerId="AD" clId="Web-{04A4FC2A-4D54-7E9D-3EDE-9E53A5F49448}" dt="2026-04-23T19:00:12.657" v="62"/>
        <pc:sldMkLst>
          <pc:docMk/>
          <pc:sldMk cId="2350870718" sldId="267"/>
        </pc:sldMkLst>
      </pc:sldChg>
      <pc:sldChg chg="addSp delSp modSp new mod setBg">
        <pc:chgData name="Nazarii Vlasov (2439780)" userId="S::2439780@student.uwtsd.ac.uk::65c42a8b-b40c-4178-bb6f-3da9559fc232" providerId="AD" clId="Web-{04A4FC2A-4D54-7E9D-3EDE-9E53A5F49448}" dt="2026-04-23T18:59:50.969" v="61" actId="14100"/>
        <pc:sldMkLst>
          <pc:docMk/>
          <pc:sldMk cId="3074162359" sldId="274"/>
        </pc:sldMkLst>
        <pc:spChg chg="mod">
          <ac:chgData name="Nazarii Vlasov (2439780)" userId="S::2439780@student.uwtsd.ac.uk::65c42a8b-b40c-4178-bb6f-3da9559fc232" providerId="AD" clId="Web-{04A4FC2A-4D54-7E9D-3EDE-9E53A5F49448}" dt="2026-04-23T18:59:31.875" v="59" actId="14100"/>
          <ac:spMkLst>
            <pc:docMk/>
            <pc:sldMk cId="3074162359" sldId="274"/>
            <ac:spMk id="2" creationId="{FEA39BC5-4D82-0201-3E77-013A80B8F5CC}"/>
          </ac:spMkLst>
        </pc:spChg>
        <pc:spChg chg="del">
          <ac:chgData name="Nazarii Vlasov (2439780)" userId="S::2439780@student.uwtsd.ac.uk::65c42a8b-b40c-4178-bb6f-3da9559fc232" providerId="AD" clId="Web-{04A4FC2A-4D54-7E9D-3EDE-9E53A5F49448}" dt="2026-04-23T18:57:02.700" v="33"/>
          <ac:spMkLst>
            <pc:docMk/>
            <pc:sldMk cId="3074162359" sldId="274"/>
            <ac:spMk id="3" creationId="{B4881F13-51ED-5F69-77C4-E777E6A94721}"/>
          </ac:spMkLst>
        </pc:spChg>
        <pc:spChg chg="del">
          <ac:chgData name="Nazarii Vlasov (2439780)" userId="S::2439780@student.uwtsd.ac.uk::65c42a8b-b40c-4178-bb6f-3da9559fc232" providerId="AD" clId="Web-{04A4FC2A-4D54-7E9D-3EDE-9E53A5F49448}" dt="2026-04-23T18:57:04.950" v="36"/>
          <ac:spMkLst>
            <pc:docMk/>
            <pc:sldMk cId="3074162359" sldId="274"/>
            <ac:spMk id="4" creationId="{EABB610D-8434-F1E5-22F5-D25F34DEF43E}"/>
          </ac:spMkLst>
        </pc:spChg>
        <pc:spChg chg="del">
          <ac:chgData name="Nazarii Vlasov (2439780)" userId="S::2439780@student.uwtsd.ac.uk::65c42a8b-b40c-4178-bb6f-3da9559fc232" providerId="AD" clId="Web-{04A4FC2A-4D54-7E9D-3EDE-9E53A5F49448}" dt="2026-04-23T18:57:04.950" v="35"/>
          <ac:spMkLst>
            <pc:docMk/>
            <pc:sldMk cId="3074162359" sldId="274"/>
            <ac:spMk id="5" creationId="{1EA04542-343F-5610-CC10-BC1C27D301FE}"/>
          </ac:spMkLst>
        </pc:spChg>
        <pc:spChg chg="del">
          <ac:chgData name="Nazarii Vlasov (2439780)" userId="S::2439780@student.uwtsd.ac.uk::65c42a8b-b40c-4178-bb6f-3da9559fc232" providerId="AD" clId="Web-{04A4FC2A-4D54-7E9D-3EDE-9E53A5F49448}" dt="2026-04-23T18:57:04.950" v="34"/>
          <ac:spMkLst>
            <pc:docMk/>
            <pc:sldMk cId="3074162359" sldId="274"/>
            <ac:spMk id="6" creationId="{F2B27A67-222E-5BA4-D0FF-C5BE03DEC0AC}"/>
          </ac:spMkLst>
        </pc:spChg>
        <pc:spChg chg="add">
          <ac:chgData name="Nazarii Vlasov (2439780)" userId="S::2439780@student.uwtsd.ac.uk::65c42a8b-b40c-4178-bb6f-3da9559fc232" providerId="AD" clId="Web-{04A4FC2A-4D54-7E9D-3EDE-9E53A5F49448}" dt="2026-04-23T18:59:11.656" v="54"/>
          <ac:spMkLst>
            <pc:docMk/>
            <pc:sldMk cId="3074162359" sldId="274"/>
            <ac:spMk id="12" creationId="{53F29798-D584-4792-9B62-3F5F5C36D619}"/>
          </ac:spMkLst>
        </pc:spChg>
        <pc:picChg chg="add mod">
          <ac:chgData name="Nazarii Vlasov (2439780)" userId="S::2439780@student.uwtsd.ac.uk::65c42a8b-b40c-4178-bb6f-3da9559fc232" providerId="AD" clId="Web-{04A4FC2A-4D54-7E9D-3EDE-9E53A5F49448}" dt="2026-04-23T18:59:50.969" v="61" actId="14100"/>
          <ac:picMkLst>
            <pc:docMk/>
            <pc:sldMk cId="3074162359" sldId="274"/>
            <ac:picMk id="7" creationId="{74A0A398-F739-07A1-0E4D-2186B26CDAA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95E8B630-542F-D100-B717-29896639723D}"/>
              </a:ext>
            </a:extLst>
          </p:cNvPr>
          <p:cNvSpPr>
            <a:spLocks noGrp="1"/>
          </p:cNvSpPr>
          <p:nvPr>
            <p:ph type="ctrTitle"/>
          </p:nvPr>
        </p:nvSpPr>
        <p:spPr>
          <a:xfrm>
            <a:off x="1524000" y="1122363"/>
            <a:ext cx="9144000" cy="2387600"/>
          </a:xfrm>
        </p:spPr>
        <p:txBody>
          <a:bodyPr anchor="b"/>
          <a:lstStyle>
            <a:lvl1pPr algn="ctr">
              <a:defRPr sz="6000"/>
            </a:lvl1pPr>
          </a:lstStyle>
          <a:p>
            <a:r>
              <a:rPr lang="ru-RU"/>
              <a:t>Образец заголовка</a:t>
            </a:r>
          </a:p>
        </p:txBody>
      </p:sp>
      <p:sp>
        <p:nvSpPr>
          <p:cNvPr id="3" name="Подзаголовок 2">
            <a:extLst>
              <a:ext uri="{FF2B5EF4-FFF2-40B4-BE49-F238E27FC236}">
                <a16:creationId xmlns:a16="http://schemas.microsoft.com/office/drawing/2014/main" id="{592422CA-3A58-DC5D-327D-25A0503B0A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u-RU"/>
              <a:t>Образец подзаголовка</a:t>
            </a:r>
          </a:p>
        </p:txBody>
      </p:sp>
      <p:sp>
        <p:nvSpPr>
          <p:cNvPr id="4" name="Дата 3">
            <a:extLst>
              <a:ext uri="{FF2B5EF4-FFF2-40B4-BE49-F238E27FC236}">
                <a16:creationId xmlns:a16="http://schemas.microsoft.com/office/drawing/2014/main" id="{9F3611A6-3A84-DDB5-B712-9C229FCB7285}"/>
              </a:ext>
            </a:extLst>
          </p:cNvPr>
          <p:cNvSpPr>
            <a:spLocks noGrp="1"/>
          </p:cNvSpPr>
          <p:nvPr>
            <p:ph type="dt" sz="half" idx="10"/>
          </p:nvPr>
        </p:nvSpPr>
        <p:spPr/>
        <p:txBody>
          <a:bodyPr/>
          <a:lstStyle/>
          <a:p>
            <a:fld id="{1BCD3566-9F05-4A6B-BFC0-53680A066A65}" type="datetimeFigureOut">
              <a:rPr lang="ru-RU" smtClean="0"/>
              <a:t>23.04.2026</a:t>
            </a:fld>
            <a:endParaRPr lang="ru-RU"/>
          </a:p>
        </p:txBody>
      </p:sp>
      <p:sp>
        <p:nvSpPr>
          <p:cNvPr id="5" name="Нижний колонтитул 4">
            <a:extLst>
              <a:ext uri="{FF2B5EF4-FFF2-40B4-BE49-F238E27FC236}">
                <a16:creationId xmlns:a16="http://schemas.microsoft.com/office/drawing/2014/main" id="{F026A884-7776-26DA-0FA7-702A22739509}"/>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168F0AC4-BA42-C267-50F9-97C3F0FCEC9A}"/>
              </a:ext>
            </a:extLst>
          </p:cNvPr>
          <p:cNvSpPr>
            <a:spLocks noGrp="1"/>
          </p:cNvSpPr>
          <p:nvPr>
            <p:ph type="sldNum" sz="quarter" idx="12"/>
          </p:nvPr>
        </p:nvSpPr>
        <p:spPr/>
        <p:txBody>
          <a:bodyPr/>
          <a:lstStyle/>
          <a:p>
            <a:fld id="{C44F673E-A778-4C34-AA84-0DC7EC6EDAE3}" type="slidenum">
              <a:rPr lang="ru-RU" smtClean="0"/>
              <a:t>‹#›</a:t>
            </a:fld>
            <a:endParaRPr lang="ru-RU"/>
          </a:p>
        </p:txBody>
      </p:sp>
    </p:spTree>
    <p:extLst>
      <p:ext uri="{BB962C8B-B14F-4D97-AF65-F5344CB8AC3E}">
        <p14:creationId xmlns:p14="http://schemas.microsoft.com/office/powerpoint/2010/main" val="3431722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00CFC40E-19F9-6A20-4637-9473CDD38794}"/>
              </a:ext>
            </a:extLst>
          </p:cNvPr>
          <p:cNvSpPr>
            <a:spLocks noGrp="1"/>
          </p:cNvSpPr>
          <p:nvPr>
            <p:ph type="title"/>
          </p:nvPr>
        </p:nvSpPr>
        <p:spPr/>
        <p:txBody>
          <a:bodyPr/>
          <a:lstStyle/>
          <a:p>
            <a:r>
              <a:rPr lang="ru-RU"/>
              <a:t>Образец заголовка</a:t>
            </a:r>
          </a:p>
        </p:txBody>
      </p:sp>
      <p:sp>
        <p:nvSpPr>
          <p:cNvPr id="3" name="Объект 2">
            <a:extLst>
              <a:ext uri="{FF2B5EF4-FFF2-40B4-BE49-F238E27FC236}">
                <a16:creationId xmlns:a16="http://schemas.microsoft.com/office/drawing/2014/main" id="{BB5C6235-160D-9BE0-F8BD-2A54990666A0}"/>
              </a:ext>
            </a:extLst>
          </p:cNvPr>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0786ACFA-5025-090E-784D-FD8548DA54DF}"/>
              </a:ext>
            </a:extLst>
          </p:cNvPr>
          <p:cNvSpPr>
            <a:spLocks noGrp="1"/>
          </p:cNvSpPr>
          <p:nvPr>
            <p:ph type="dt" sz="half" idx="10"/>
          </p:nvPr>
        </p:nvSpPr>
        <p:spPr/>
        <p:txBody>
          <a:bodyPr/>
          <a:lstStyle/>
          <a:p>
            <a:fld id="{1BCD3566-9F05-4A6B-BFC0-53680A066A65}" type="datetimeFigureOut">
              <a:rPr lang="ru-RU" smtClean="0"/>
              <a:t>23.04.2026</a:t>
            </a:fld>
            <a:endParaRPr lang="ru-RU"/>
          </a:p>
        </p:txBody>
      </p:sp>
      <p:sp>
        <p:nvSpPr>
          <p:cNvPr id="5" name="Нижний колонтитул 4">
            <a:extLst>
              <a:ext uri="{FF2B5EF4-FFF2-40B4-BE49-F238E27FC236}">
                <a16:creationId xmlns:a16="http://schemas.microsoft.com/office/drawing/2014/main" id="{8F5D2315-4218-893D-C134-CFD0B1B22261}"/>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B0E1BAF6-8A9D-1A82-13A8-F2ABC31B676B}"/>
              </a:ext>
            </a:extLst>
          </p:cNvPr>
          <p:cNvSpPr>
            <a:spLocks noGrp="1"/>
          </p:cNvSpPr>
          <p:nvPr>
            <p:ph type="sldNum" sz="quarter" idx="12"/>
          </p:nvPr>
        </p:nvSpPr>
        <p:spPr/>
        <p:txBody>
          <a:bodyPr/>
          <a:lstStyle/>
          <a:p>
            <a:fld id="{C44F673E-A778-4C34-AA84-0DC7EC6EDAE3}" type="slidenum">
              <a:rPr lang="ru-RU" smtClean="0"/>
              <a:t>‹#›</a:t>
            </a:fld>
            <a:endParaRPr lang="ru-RU"/>
          </a:p>
        </p:txBody>
      </p:sp>
    </p:spTree>
    <p:extLst>
      <p:ext uri="{BB962C8B-B14F-4D97-AF65-F5344CB8AC3E}">
        <p14:creationId xmlns:p14="http://schemas.microsoft.com/office/powerpoint/2010/main" val="1366399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7825AE1F-2CDC-7013-789B-BA3C447DA265}"/>
              </a:ext>
            </a:extLst>
          </p:cNvPr>
          <p:cNvSpPr>
            <a:spLocks noGrp="1"/>
          </p:cNvSpPr>
          <p:nvPr>
            <p:ph type="title"/>
          </p:nvPr>
        </p:nvSpPr>
        <p:spPr>
          <a:xfrm>
            <a:off x="831850" y="1709738"/>
            <a:ext cx="10515600" cy="2852737"/>
          </a:xfrm>
        </p:spPr>
        <p:txBody>
          <a:bodyPr anchor="b"/>
          <a:lstStyle>
            <a:lvl1pPr>
              <a:defRPr sz="6000"/>
            </a:lvl1pPr>
          </a:lstStyle>
          <a:p>
            <a:r>
              <a:rPr lang="ru-RU"/>
              <a:t>Образец заголовка</a:t>
            </a:r>
          </a:p>
        </p:txBody>
      </p:sp>
      <p:sp>
        <p:nvSpPr>
          <p:cNvPr id="3" name="Текст 2">
            <a:extLst>
              <a:ext uri="{FF2B5EF4-FFF2-40B4-BE49-F238E27FC236}">
                <a16:creationId xmlns:a16="http://schemas.microsoft.com/office/drawing/2014/main" id="{29E52768-B702-751B-BE2D-7269EF9B34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u-RU"/>
              <a:t>Образец текста</a:t>
            </a:r>
          </a:p>
        </p:txBody>
      </p:sp>
      <p:sp>
        <p:nvSpPr>
          <p:cNvPr id="4" name="Дата 3">
            <a:extLst>
              <a:ext uri="{FF2B5EF4-FFF2-40B4-BE49-F238E27FC236}">
                <a16:creationId xmlns:a16="http://schemas.microsoft.com/office/drawing/2014/main" id="{65F66FC2-7C05-ACA0-E0BC-CA9BC6CD187A}"/>
              </a:ext>
            </a:extLst>
          </p:cNvPr>
          <p:cNvSpPr>
            <a:spLocks noGrp="1"/>
          </p:cNvSpPr>
          <p:nvPr>
            <p:ph type="dt" sz="half" idx="10"/>
          </p:nvPr>
        </p:nvSpPr>
        <p:spPr/>
        <p:txBody>
          <a:bodyPr/>
          <a:lstStyle/>
          <a:p>
            <a:fld id="{1BCD3566-9F05-4A6B-BFC0-53680A066A65}" type="datetimeFigureOut">
              <a:rPr lang="ru-RU" smtClean="0"/>
              <a:t>23.04.2026</a:t>
            </a:fld>
            <a:endParaRPr lang="ru-RU"/>
          </a:p>
        </p:txBody>
      </p:sp>
      <p:sp>
        <p:nvSpPr>
          <p:cNvPr id="5" name="Нижний колонтитул 4">
            <a:extLst>
              <a:ext uri="{FF2B5EF4-FFF2-40B4-BE49-F238E27FC236}">
                <a16:creationId xmlns:a16="http://schemas.microsoft.com/office/drawing/2014/main" id="{64BBBA4C-F891-4106-D2F5-B2F950470500}"/>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8A621521-17D8-795C-FE71-B63C07139E49}"/>
              </a:ext>
            </a:extLst>
          </p:cNvPr>
          <p:cNvSpPr>
            <a:spLocks noGrp="1"/>
          </p:cNvSpPr>
          <p:nvPr>
            <p:ph type="sldNum" sz="quarter" idx="12"/>
          </p:nvPr>
        </p:nvSpPr>
        <p:spPr/>
        <p:txBody>
          <a:bodyPr/>
          <a:lstStyle/>
          <a:p>
            <a:fld id="{C44F673E-A778-4C34-AA84-0DC7EC6EDAE3}" type="slidenum">
              <a:rPr lang="ru-RU" smtClean="0"/>
              <a:t>‹#›</a:t>
            </a:fld>
            <a:endParaRPr lang="ru-RU"/>
          </a:p>
        </p:txBody>
      </p:sp>
    </p:spTree>
    <p:extLst>
      <p:ext uri="{BB962C8B-B14F-4D97-AF65-F5344CB8AC3E}">
        <p14:creationId xmlns:p14="http://schemas.microsoft.com/office/powerpoint/2010/main" val="191910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063C030E-B1BE-6E9E-6926-0CFC04388899}"/>
              </a:ext>
            </a:extLst>
          </p:cNvPr>
          <p:cNvSpPr>
            <a:spLocks noGrp="1"/>
          </p:cNvSpPr>
          <p:nvPr>
            <p:ph type="title"/>
          </p:nvPr>
        </p:nvSpPr>
        <p:spPr/>
        <p:txBody>
          <a:bodyPr/>
          <a:lstStyle/>
          <a:p>
            <a:r>
              <a:rPr lang="ru-RU"/>
              <a:t>Образец заголовка</a:t>
            </a:r>
          </a:p>
        </p:txBody>
      </p:sp>
      <p:sp>
        <p:nvSpPr>
          <p:cNvPr id="3" name="Объект 2">
            <a:extLst>
              <a:ext uri="{FF2B5EF4-FFF2-40B4-BE49-F238E27FC236}">
                <a16:creationId xmlns:a16="http://schemas.microsoft.com/office/drawing/2014/main" id="{089F07A5-5C3B-BD29-1F64-CF056DE54BA8}"/>
              </a:ext>
            </a:extLst>
          </p:cNvPr>
          <p:cNvSpPr>
            <a:spLocks noGrp="1"/>
          </p:cNvSpPr>
          <p:nvPr>
            <p:ph sz="half" idx="1"/>
          </p:nvPr>
        </p:nvSpPr>
        <p:spPr>
          <a:xfrm>
            <a:off x="838200" y="1825625"/>
            <a:ext cx="5181600" cy="435133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Объект 3">
            <a:extLst>
              <a:ext uri="{FF2B5EF4-FFF2-40B4-BE49-F238E27FC236}">
                <a16:creationId xmlns:a16="http://schemas.microsoft.com/office/drawing/2014/main" id="{5B3979CB-03B4-2D3B-1FF4-DC7B89515D31}"/>
              </a:ext>
            </a:extLst>
          </p:cNvPr>
          <p:cNvSpPr>
            <a:spLocks noGrp="1"/>
          </p:cNvSpPr>
          <p:nvPr>
            <p:ph sz="half" idx="2"/>
          </p:nvPr>
        </p:nvSpPr>
        <p:spPr>
          <a:xfrm>
            <a:off x="6172200" y="1825625"/>
            <a:ext cx="5181600" cy="435133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Дата 4">
            <a:extLst>
              <a:ext uri="{FF2B5EF4-FFF2-40B4-BE49-F238E27FC236}">
                <a16:creationId xmlns:a16="http://schemas.microsoft.com/office/drawing/2014/main" id="{DB246930-CE71-8EC8-E43F-48DBE684F3AE}"/>
              </a:ext>
            </a:extLst>
          </p:cNvPr>
          <p:cNvSpPr>
            <a:spLocks noGrp="1"/>
          </p:cNvSpPr>
          <p:nvPr>
            <p:ph type="dt" sz="half" idx="10"/>
          </p:nvPr>
        </p:nvSpPr>
        <p:spPr/>
        <p:txBody>
          <a:bodyPr/>
          <a:lstStyle/>
          <a:p>
            <a:fld id="{1BCD3566-9F05-4A6B-BFC0-53680A066A65}" type="datetimeFigureOut">
              <a:rPr lang="ru-RU" smtClean="0"/>
              <a:t>23.04.2026</a:t>
            </a:fld>
            <a:endParaRPr lang="ru-RU"/>
          </a:p>
        </p:txBody>
      </p:sp>
      <p:sp>
        <p:nvSpPr>
          <p:cNvPr id="6" name="Нижний колонтитул 5">
            <a:extLst>
              <a:ext uri="{FF2B5EF4-FFF2-40B4-BE49-F238E27FC236}">
                <a16:creationId xmlns:a16="http://schemas.microsoft.com/office/drawing/2014/main" id="{5D075EF4-105E-E307-4F66-72883D262EBF}"/>
              </a:ext>
            </a:extLst>
          </p:cNvPr>
          <p:cNvSpPr>
            <a:spLocks noGrp="1"/>
          </p:cNvSpPr>
          <p:nvPr>
            <p:ph type="ftr" sz="quarter" idx="11"/>
          </p:nvPr>
        </p:nvSpPr>
        <p:spPr/>
        <p:txBody>
          <a:bodyPr/>
          <a:lstStyle/>
          <a:p>
            <a:endParaRPr lang="ru-RU"/>
          </a:p>
        </p:txBody>
      </p:sp>
      <p:sp>
        <p:nvSpPr>
          <p:cNvPr id="7" name="Номер слайда 6">
            <a:extLst>
              <a:ext uri="{FF2B5EF4-FFF2-40B4-BE49-F238E27FC236}">
                <a16:creationId xmlns:a16="http://schemas.microsoft.com/office/drawing/2014/main" id="{12F1520F-A6A3-F101-1D6C-56B2BE2296E1}"/>
              </a:ext>
            </a:extLst>
          </p:cNvPr>
          <p:cNvSpPr>
            <a:spLocks noGrp="1"/>
          </p:cNvSpPr>
          <p:nvPr>
            <p:ph type="sldNum" sz="quarter" idx="12"/>
          </p:nvPr>
        </p:nvSpPr>
        <p:spPr/>
        <p:txBody>
          <a:bodyPr/>
          <a:lstStyle/>
          <a:p>
            <a:fld id="{C44F673E-A778-4C34-AA84-0DC7EC6EDAE3}" type="slidenum">
              <a:rPr lang="ru-RU" smtClean="0"/>
              <a:t>‹#›</a:t>
            </a:fld>
            <a:endParaRPr lang="ru-RU"/>
          </a:p>
        </p:txBody>
      </p:sp>
    </p:spTree>
    <p:extLst>
      <p:ext uri="{BB962C8B-B14F-4D97-AF65-F5344CB8AC3E}">
        <p14:creationId xmlns:p14="http://schemas.microsoft.com/office/powerpoint/2010/main" val="1695972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E6425F44-765E-BA4A-793A-81E54CC8E57A}"/>
              </a:ext>
            </a:extLst>
          </p:cNvPr>
          <p:cNvSpPr>
            <a:spLocks noGrp="1"/>
          </p:cNvSpPr>
          <p:nvPr>
            <p:ph type="title"/>
          </p:nvPr>
        </p:nvSpPr>
        <p:spPr>
          <a:xfrm>
            <a:off x="839788" y="365125"/>
            <a:ext cx="10515600" cy="1325563"/>
          </a:xfrm>
        </p:spPr>
        <p:txBody>
          <a:bodyPr/>
          <a:lstStyle/>
          <a:p>
            <a:r>
              <a:rPr lang="ru-RU"/>
              <a:t>Образец заголовка</a:t>
            </a:r>
          </a:p>
        </p:txBody>
      </p:sp>
      <p:sp>
        <p:nvSpPr>
          <p:cNvPr id="3" name="Текст 2">
            <a:extLst>
              <a:ext uri="{FF2B5EF4-FFF2-40B4-BE49-F238E27FC236}">
                <a16:creationId xmlns:a16="http://schemas.microsoft.com/office/drawing/2014/main" id="{9B28099D-0A76-DE5D-A77B-4CAE604445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Объект 3">
            <a:extLst>
              <a:ext uri="{FF2B5EF4-FFF2-40B4-BE49-F238E27FC236}">
                <a16:creationId xmlns:a16="http://schemas.microsoft.com/office/drawing/2014/main" id="{1E940817-4E9C-4BEF-B2C3-37ABF9F1A6C7}"/>
              </a:ext>
            </a:extLst>
          </p:cNvPr>
          <p:cNvSpPr>
            <a:spLocks noGrp="1"/>
          </p:cNvSpPr>
          <p:nvPr>
            <p:ph sz="half" idx="2"/>
          </p:nvPr>
        </p:nvSpPr>
        <p:spPr>
          <a:xfrm>
            <a:off x="839788" y="2505075"/>
            <a:ext cx="5157787" cy="368458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a:extLst>
              <a:ext uri="{FF2B5EF4-FFF2-40B4-BE49-F238E27FC236}">
                <a16:creationId xmlns:a16="http://schemas.microsoft.com/office/drawing/2014/main" id="{672C20B8-21BA-7D95-5EA7-5E0ED705B0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Объект 5">
            <a:extLst>
              <a:ext uri="{FF2B5EF4-FFF2-40B4-BE49-F238E27FC236}">
                <a16:creationId xmlns:a16="http://schemas.microsoft.com/office/drawing/2014/main" id="{2B3BDAE0-15FA-EE9A-85B9-B93322936F55}"/>
              </a:ext>
            </a:extLst>
          </p:cNvPr>
          <p:cNvSpPr>
            <a:spLocks noGrp="1"/>
          </p:cNvSpPr>
          <p:nvPr>
            <p:ph sz="quarter" idx="4"/>
          </p:nvPr>
        </p:nvSpPr>
        <p:spPr>
          <a:xfrm>
            <a:off x="6172200" y="2505075"/>
            <a:ext cx="5183188" cy="368458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7" name="Дата 6">
            <a:extLst>
              <a:ext uri="{FF2B5EF4-FFF2-40B4-BE49-F238E27FC236}">
                <a16:creationId xmlns:a16="http://schemas.microsoft.com/office/drawing/2014/main" id="{2F1A5EB5-9F33-D6E6-9628-89887917020F}"/>
              </a:ext>
            </a:extLst>
          </p:cNvPr>
          <p:cNvSpPr>
            <a:spLocks noGrp="1"/>
          </p:cNvSpPr>
          <p:nvPr>
            <p:ph type="dt" sz="half" idx="10"/>
          </p:nvPr>
        </p:nvSpPr>
        <p:spPr/>
        <p:txBody>
          <a:bodyPr/>
          <a:lstStyle/>
          <a:p>
            <a:fld id="{1BCD3566-9F05-4A6B-BFC0-53680A066A65}" type="datetimeFigureOut">
              <a:rPr lang="ru-RU" smtClean="0"/>
              <a:t>23.04.2026</a:t>
            </a:fld>
            <a:endParaRPr lang="ru-RU"/>
          </a:p>
        </p:txBody>
      </p:sp>
      <p:sp>
        <p:nvSpPr>
          <p:cNvPr id="8" name="Нижний колонтитул 7">
            <a:extLst>
              <a:ext uri="{FF2B5EF4-FFF2-40B4-BE49-F238E27FC236}">
                <a16:creationId xmlns:a16="http://schemas.microsoft.com/office/drawing/2014/main" id="{0218163D-E285-C9A7-6854-1E4992ED5DC4}"/>
              </a:ext>
            </a:extLst>
          </p:cNvPr>
          <p:cNvSpPr>
            <a:spLocks noGrp="1"/>
          </p:cNvSpPr>
          <p:nvPr>
            <p:ph type="ftr" sz="quarter" idx="11"/>
          </p:nvPr>
        </p:nvSpPr>
        <p:spPr/>
        <p:txBody>
          <a:bodyPr/>
          <a:lstStyle/>
          <a:p>
            <a:endParaRPr lang="ru-RU"/>
          </a:p>
        </p:txBody>
      </p:sp>
      <p:sp>
        <p:nvSpPr>
          <p:cNvPr id="9" name="Номер слайда 8">
            <a:extLst>
              <a:ext uri="{FF2B5EF4-FFF2-40B4-BE49-F238E27FC236}">
                <a16:creationId xmlns:a16="http://schemas.microsoft.com/office/drawing/2014/main" id="{429A6A06-E33B-7591-F0C5-6BC8FC05FFF3}"/>
              </a:ext>
            </a:extLst>
          </p:cNvPr>
          <p:cNvSpPr>
            <a:spLocks noGrp="1"/>
          </p:cNvSpPr>
          <p:nvPr>
            <p:ph type="sldNum" sz="quarter" idx="12"/>
          </p:nvPr>
        </p:nvSpPr>
        <p:spPr/>
        <p:txBody>
          <a:bodyPr/>
          <a:lstStyle/>
          <a:p>
            <a:fld id="{C44F673E-A778-4C34-AA84-0DC7EC6EDAE3}" type="slidenum">
              <a:rPr lang="ru-RU" smtClean="0"/>
              <a:t>‹#›</a:t>
            </a:fld>
            <a:endParaRPr lang="ru-RU"/>
          </a:p>
        </p:txBody>
      </p:sp>
    </p:spTree>
    <p:extLst>
      <p:ext uri="{BB962C8B-B14F-4D97-AF65-F5344CB8AC3E}">
        <p14:creationId xmlns:p14="http://schemas.microsoft.com/office/powerpoint/2010/main" val="3913824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4C3D9DB7-B699-96EB-F8CE-63693E8758B2}"/>
              </a:ext>
            </a:extLst>
          </p:cNvPr>
          <p:cNvSpPr>
            <a:spLocks noGrp="1"/>
          </p:cNvSpPr>
          <p:nvPr>
            <p:ph type="title"/>
          </p:nvPr>
        </p:nvSpPr>
        <p:spPr/>
        <p:txBody>
          <a:bodyPr/>
          <a:lstStyle/>
          <a:p>
            <a:r>
              <a:rPr lang="ru-RU"/>
              <a:t>Образец заголовка</a:t>
            </a:r>
          </a:p>
        </p:txBody>
      </p:sp>
      <p:sp>
        <p:nvSpPr>
          <p:cNvPr id="3" name="Дата 2">
            <a:extLst>
              <a:ext uri="{FF2B5EF4-FFF2-40B4-BE49-F238E27FC236}">
                <a16:creationId xmlns:a16="http://schemas.microsoft.com/office/drawing/2014/main" id="{6C776072-49EB-F7A2-C152-5384DA420933}"/>
              </a:ext>
            </a:extLst>
          </p:cNvPr>
          <p:cNvSpPr>
            <a:spLocks noGrp="1"/>
          </p:cNvSpPr>
          <p:nvPr>
            <p:ph type="dt" sz="half" idx="10"/>
          </p:nvPr>
        </p:nvSpPr>
        <p:spPr/>
        <p:txBody>
          <a:bodyPr/>
          <a:lstStyle/>
          <a:p>
            <a:fld id="{1BCD3566-9F05-4A6B-BFC0-53680A066A65}" type="datetimeFigureOut">
              <a:rPr lang="ru-RU" smtClean="0"/>
              <a:t>23.04.2026</a:t>
            </a:fld>
            <a:endParaRPr lang="ru-RU"/>
          </a:p>
        </p:txBody>
      </p:sp>
      <p:sp>
        <p:nvSpPr>
          <p:cNvPr id="4" name="Нижний колонтитул 3">
            <a:extLst>
              <a:ext uri="{FF2B5EF4-FFF2-40B4-BE49-F238E27FC236}">
                <a16:creationId xmlns:a16="http://schemas.microsoft.com/office/drawing/2014/main" id="{7C05E502-6AEB-9017-8E81-7C6DCEDFF67C}"/>
              </a:ext>
            </a:extLst>
          </p:cNvPr>
          <p:cNvSpPr>
            <a:spLocks noGrp="1"/>
          </p:cNvSpPr>
          <p:nvPr>
            <p:ph type="ftr" sz="quarter" idx="11"/>
          </p:nvPr>
        </p:nvSpPr>
        <p:spPr/>
        <p:txBody>
          <a:bodyPr/>
          <a:lstStyle/>
          <a:p>
            <a:endParaRPr lang="ru-RU"/>
          </a:p>
        </p:txBody>
      </p:sp>
      <p:sp>
        <p:nvSpPr>
          <p:cNvPr id="5" name="Номер слайда 4">
            <a:extLst>
              <a:ext uri="{FF2B5EF4-FFF2-40B4-BE49-F238E27FC236}">
                <a16:creationId xmlns:a16="http://schemas.microsoft.com/office/drawing/2014/main" id="{8512206A-3CE3-724E-C5D8-D71939B16609}"/>
              </a:ext>
            </a:extLst>
          </p:cNvPr>
          <p:cNvSpPr>
            <a:spLocks noGrp="1"/>
          </p:cNvSpPr>
          <p:nvPr>
            <p:ph type="sldNum" sz="quarter" idx="12"/>
          </p:nvPr>
        </p:nvSpPr>
        <p:spPr/>
        <p:txBody>
          <a:bodyPr/>
          <a:lstStyle/>
          <a:p>
            <a:fld id="{C44F673E-A778-4C34-AA84-0DC7EC6EDAE3}" type="slidenum">
              <a:rPr lang="ru-RU" smtClean="0"/>
              <a:t>‹#›</a:t>
            </a:fld>
            <a:endParaRPr lang="ru-RU"/>
          </a:p>
        </p:txBody>
      </p:sp>
    </p:spTree>
    <p:extLst>
      <p:ext uri="{BB962C8B-B14F-4D97-AF65-F5344CB8AC3E}">
        <p14:creationId xmlns:p14="http://schemas.microsoft.com/office/powerpoint/2010/main" val="3034640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a:extLst>
              <a:ext uri="{FF2B5EF4-FFF2-40B4-BE49-F238E27FC236}">
                <a16:creationId xmlns:a16="http://schemas.microsoft.com/office/drawing/2014/main" id="{3828A124-9970-D949-D63E-307EBD8094EA}"/>
              </a:ext>
            </a:extLst>
          </p:cNvPr>
          <p:cNvSpPr>
            <a:spLocks noGrp="1"/>
          </p:cNvSpPr>
          <p:nvPr>
            <p:ph type="dt" sz="half" idx="10"/>
          </p:nvPr>
        </p:nvSpPr>
        <p:spPr/>
        <p:txBody>
          <a:bodyPr/>
          <a:lstStyle/>
          <a:p>
            <a:fld id="{1BCD3566-9F05-4A6B-BFC0-53680A066A65}" type="datetimeFigureOut">
              <a:rPr lang="ru-RU" smtClean="0"/>
              <a:t>23.04.2026</a:t>
            </a:fld>
            <a:endParaRPr lang="ru-RU"/>
          </a:p>
        </p:txBody>
      </p:sp>
      <p:sp>
        <p:nvSpPr>
          <p:cNvPr id="3" name="Нижний колонтитул 2">
            <a:extLst>
              <a:ext uri="{FF2B5EF4-FFF2-40B4-BE49-F238E27FC236}">
                <a16:creationId xmlns:a16="http://schemas.microsoft.com/office/drawing/2014/main" id="{BD458DC2-B468-1707-6EC7-8D5D7E9C314C}"/>
              </a:ext>
            </a:extLst>
          </p:cNvPr>
          <p:cNvSpPr>
            <a:spLocks noGrp="1"/>
          </p:cNvSpPr>
          <p:nvPr>
            <p:ph type="ftr" sz="quarter" idx="11"/>
          </p:nvPr>
        </p:nvSpPr>
        <p:spPr/>
        <p:txBody>
          <a:bodyPr/>
          <a:lstStyle/>
          <a:p>
            <a:endParaRPr lang="ru-RU"/>
          </a:p>
        </p:txBody>
      </p:sp>
      <p:sp>
        <p:nvSpPr>
          <p:cNvPr id="4" name="Номер слайда 3">
            <a:extLst>
              <a:ext uri="{FF2B5EF4-FFF2-40B4-BE49-F238E27FC236}">
                <a16:creationId xmlns:a16="http://schemas.microsoft.com/office/drawing/2014/main" id="{559EF09C-5987-1498-D602-BDD1E5199FEB}"/>
              </a:ext>
            </a:extLst>
          </p:cNvPr>
          <p:cNvSpPr>
            <a:spLocks noGrp="1"/>
          </p:cNvSpPr>
          <p:nvPr>
            <p:ph type="sldNum" sz="quarter" idx="12"/>
          </p:nvPr>
        </p:nvSpPr>
        <p:spPr/>
        <p:txBody>
          <a:bodyPr/>
          <a:lstStyle/>
          <a:p>
            <a:fld id="{C44F673E-A778-4C34-AA84-0DC7EC6EDAE3}" type="slidenum">
              <a:rPr lang="ru-RU" smtClean="0"/>
              <a:t>‹#›</a:t>
            </a:fld>
            <a:endParaRPr lang="ru-RU"/>
          </a:p>
        </p:txBody>
      </p:sp>
    </p:spTree>
    <p:extLst>
      <p:ext uri="{BB962C8B-B14F-4D97-AF65-F5344CB8AC3E}">
        <p14:creationId xmlns:p14="http://schemas.microsoft.com/office/powerpoint/2010/main" val="1963096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E841F320-FF13-D0CF-6EE6-75BA2C2A60EC}"/>
              </a:ext>
            </a:extLst>
          </p:cNvPr>
          <p:cNvSpPr>
            <a:spLocks noGrp="1"/>
          </p:cNvSpPr>
          <p:nvPr>
            <p:ph type="title"/>
          </p:nvPr>
        </p:nvSpPr>
        <p:spPr>
          <a:xfrm>
            <a:off x="839788" y="457200"/>
            <a:ext cx="3932237" cy="1600200"/>
          </a:xfrm>
        </p:spPr>
        <p:txBody>
          <a:bodyPr anchor="b"/>
          <a:lstStyle>
            <a:lvl1pPr>
              <a:defRPr sz="3200"/>
            </a:lvl1pPr>
          </a:lstStyle>
          <a:p>
            <a:r>
              <a:rPr lang="ru-RU"/>
              <a:t>Образец заголовка</a:t>
            </a:r>
          </a:p>
        </p:txBody>
      </p:sp>
      <p:sp>
        <p:nvSpPr>
          <p:cNvPr id="3" name="Объект 2">
            <a:extLst>
              <a:ext uri="{FF2B5EF4-FFF2-40B4-BE49-F238E27FC236}">
                <a16:creationId xmlns:a16="http://schemas.microsoft.com/office/drawing/2014/main" id="{97F434AA-065F-4D05-4BA3-4B38C24C86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a:extLst>
              <a:ext uri="{FF2B5EF4-FFF2-40B4-BE49-F238E27FC236}">
                <a16:creationId xmlns:a16="http://schemas.microsoft.com/office/drawing/2014/main" id="{A443041D-39D7-8E4E-4EB0-3D1D9CF63D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Дата 4">
            <a:extLst>
              <a:ext uri="{FF2B5EF4-FFF2-40B4-BE49-F238E27FC236}">
                <a16:creationId xmlns:a16="http://schemas.microsoft.com/office/drawing/2014/main" id="{581C784A-2609-77A4-3DE4-932339A89F7B}"/>
              </a:ext>
            </a:extLst>
          </p:cNvPr>
          <p:cNvSpPr>
            <a:spLocks noGrp="1"/>
          </p:cNvSpPr>
          <p:nvPr>
            <p:ph type="dt" sz="half" idx="10"/>
          </p:nvPr>
        </p:nvSpPr>
        <p:spPr/>
        <p:txBody>
          <a:bodyPr/>
          <a:lstStyle/>
          <a:p>
            <a:fld id="{1BCD3566-9F05-4A6B-BFC0-53680A066A65}" type="datetimeFigureOut">
              <a:rPr lang="ru-RU" smtClean="0"/>
              <a:t>23.04.2026</a:t>
            </a:fld>
            <a:endParaRPr lang="ru-RU"/>
          </a:p>
        </p:txBody>
      </p:sp>
      <p:sp>
        <p:nvSpPr>
          <p:cNvPr id="6" name="Нижний колонтитул 5">
            <a:extLst>
              <a:ext uri="{FF2B5EF4-FFF2-40B4-BE49-F238E27FC236}">
                <a16:creationId xmlns:a16="http://schemas.microsoft.com/office/drawing/2014/main" id="{751D6BC0-727D-D87D-D8E1-251D929D1C8F}"/>
              </a:ext>
            </a:extLst>
          </p:cNvPr>
          <p:cNvSpPr>
            <a:spLocks noGrp="1"/>
          </p:cNvSpPr>
          <p:nvPr>
            <p:ph type="ftr" sz="quarter" idx="11"/>
          </p:nvPr>
        </p:nvSpPr>
        <p:spPr/>
        <p:txBody>
          <a:bodyPr/>
          <a:lstStyle/>
          <a:p>
            <a:endParaRPr lang="ru-RU"/>
          </a:p>
        </p:txBody>
      </p:sp>
      <p:sp>
        <p:nvSpPr>
          <p:cNvPr id="7" name="Номер слайда 6">
            <a:extLst>
              <a:ext uri="{FF2B5EF4-FFF2-40B4-BE49-F238E27FC236}">
                <a16:creationId xmlns:a16="http://schemas.microsoft.com/office/drawing/2014/main" id="{76A887A7-BF19-BE7B-1096-C0977C39783B}"/>
              </a:ext>
            </a:extLst>
          </p:cNvPr>
          <p:cNvSpPr>
            <a:spLocks noGrp="1"/>
          </p:cNvSpPr>
          <p:nvPr>
            <p:ph type="sldNum" sz="quarter" idx="12"/>
          </p:nvPr>
        </p:nvSpPr>
        <p:spPr/>
        <p:txBody>
          <a:bodyPr/>
          <a:lstStyle/>
          <a:p>
            <a:fld id="{C44F673E-A778-4C34-AA84-0DC7EC6EDAE3}" type="slidenum">
              <a:rPr lang="ru-RU" smtClean="0"/>
              <a:t>‹#›</a:t>
            </a:fld>
            <a:endParaRPr lang="ru-RU"/>
          </a:p>
        </p:txBody>
      </p:sp>
    </p:spTree>
    <p:extLst>
      <p:ext uri="{BB962C8B-B14F-4D97-AF65-F5344CB8AC3E}">
        <p14:creationId xmlns:p14="http://schemas.microsoft.com/office/powerpoint/2010/main" val="2928404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20122642-B2DF-2694-5CC7-E401F6883D26}"/>
              </a:ext>
            </a:extLst>
          </p:cNvPr>
          <p:cNvSpPr>
            <a:spLocks noGrp="1"/>
          </p:cNvSpPr>
          <p:nvPr>
            <p:ph type="title"/>
          </p:nvPr>
        </p:nvSpPr>
        <p:spPr>
          <a:xfrm>
            <a:off x="839788" y="457200"/>
            <a:ext cx="3932237" cy="1600200"/>
          </a:xfrm>
        </p:spPr>
        <p:txBody>
          <a:bodyPr anchor="b"/>
          <a:lstStyle>
            <a:lvl1pPr>
              <a:defRPr sz="3200"/>
            </a:lvl1pPr>
          </a:lstStyle>
          <a:p>
            <a:r>
              <a:rPr lang="ru-RU"/>
              <a:t>Образец заголовка</a:t>
            </a:r>
          </a:p>
        </p:txBody>
      </p:sp>
      <p:sp>
        <p:nvSpPr>
          <p:cNvPr id="3" name="Рисунок 2">
            <a:extLst>
              <a:ext uri="{FF2B5EF4-FFF2-40B4-BE49-F238E27FC236}">
                <a16:creationId xmlns:a16="http://schemas.microsoft.com/office/drawing/2014/main" id="{A9B775C2-A385-6DA1-EB90-A3F1099753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Текст 3">
            <a:extLst>
              <a:ext uri="{FF2B5EF4-FFF2-40B4-BE49-F238E27FC236}">
                <a16:creationId xmlns:a16="http://schemas.microsoft.com/office/drawing/2014/main" id="{F934CFE8-BD27-E3AB-68FB-51F2A7C15D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Дата 4">
            <a:extLst>
              <a:ext uri="{FF2B5EF4-FFF2-40B4-BE49-F238E27FC236}">
                <a16:creationId xmlns:a16="http://schemas.microsoft.com/office/drawing/2014/main" id="{732D5FBE-6106-19C2-C207-41F6B0296FA5}"/>
              </a:ext>
            </a:extLst>
          </p:cNvPr>
          <p:cNvSpPr>
            <a:spLocks noGrp="1"/>
          </p:cNvSpPr>
          <p:nvPr>
            <p:ph type="dt" sz="half" idx="10"/>
          </p:nvPr>
        </p:nvSpPr>
        <p:spPr/>
        <p:txBody>
          <a:bodyPr/>
          <a:lstStyle/>
          <a:p>
            <a:fld id="{1BCD3566-9F05-4A6B-BFC0-53680A066A65}" type="datetimeFigureOut">
              <a:rPr lang="ru-RU" smtClean="0"/>
              <a:t>23.04.2026</a:t>
            </a:fld>
            <a:endParaRPr lang="ru-RU"/>
          </a:p>
        </p:txBody>
      </p:sp>
      <p:sp>
        <p:nvSpPr>
          <p:cNvPr id="6" name="Нижний колонтитул 5">
            <a:extLst>
              <a:ext uri="{FF2B5EF4-FFF2-40B4-BE49-F238E27FC236}">
                <a16:creationId xmlns:a16="http://schemas.microsoft.com/office/drawing/2014/main" id="{7B0D8DA5-827F-442C-2B41-B811E0A5B1C1}"/>
              </a:ext>
            </a:extLst>
          </p:cNvPr>
          <p:cNvSpPr>
            <a:spLocks noGrp="1"/>
          </p:cNvSpPr>
          <p:nvPr>
            <p:ph type="ftr" sz="quarter" idx="11"/>
          </p:nvPr>
        </p:nvSpPr>
        <p:spPr/>
        <p:txBody>
          <a:bodyPr/>
          <a:lstStyle/>
          <a:p>
            <a:endParaRPr lang="ru-RU"/>
          </a:p>
        </p:txBody>
      </p:sp>
      <p:sp>
        <p:nvSpPr>
          <p:cNvPr id="7" name="Номер слайда 6">
            <a:extLst>
              <a:ext uri="{FF2B5EF4-FFF2-40B4-BE49-F238E27FC236}">
                <a16:creationId xmlns:a16="http://schemas.microsoft.com/office/drawing/2014/main" id="{957C4E2C-198A-E43A-2466-38D95140204F}"/>
              </a:ext>
            </a:extLst>
          </p:cNvPr>
          <p:cNvSpPr>
            <a:spLocks noGrp="1"/>
          </p:cNvSpPr>
          <p:nvPr>
            <p:ph type="sldNum" sz="quarter" idx="12"/>
          </p:nvPr>
        </p:nvSpPr>
        <p:spPr/>
        <p:txBody>
          <a:bodyPr/>
          <a:lstStyle/>
          <a:p>
            <a:fld id="{C44F673E-A778-4C34-AA84-0DC7EC6EDAE3}" type="slidenum">
              <a:rPr lang="ru-RU" smtClean="0"/>
              <a:t>‹#›</a:t>
            </a:fld>
            <a:endParaRPr lang="ru-RU"/>
          </a:p>
        </p:txBody>
      </p:sp>
    </p:spTree>
    <p:extLst>
      <p:ext uri="{BB962C8B-B14F-4D97-AF65-F5344CB8AC3E}">
        <p14:creationId xmlns:p14="http://schemas.microsoft.com/office/powerpoint/2010/main" val="4250664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6F0D67D9-E252-626A-F558-443D2005C0A5}"/>
              </a:ext>
            </a:extLst>
          </p:cNvPr>
          <p:cNvSpPr>
            <a:spLocks noGrp="1"/>
          </p:cNvSpPr>
          <p:nvPr>
            <p:ph type="title"/>
          </p:nvPr>
        </p:nvSpPr>
        <p:spPr/>
        <p:txBody>
          <a:bodyPr/>
          <a:lstStyle/>
          <a:p>
            <a:r>
              <a:rPr lang="ru-RU"/>
              <a:t>Образец заголовка</a:t>
            </a:r>
          </a:p>
        </p:txBody>
      </p:sp>
      <p:sp>
        <p:nvSpPr>
          <p:cNvPr id="3" name="Вертикальный текст 2">
            <a:extLst>
              <a:ext uri="{FF2B5EF4-FFF2-40B4-BE49-F238E27FC236}">
                <a16:creationId xmlns:a16="http://schemas.microsoft.com/office/drawing/2014/main" id="{4ECF3C07-36E2-0704-230B-FC34BFFA88A0}"/>
              </a:ext>
            </a:extLst>
          </p:cNvPr>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376672F6-C8E6-309E-11DE-4ACB3657C227}"/>
              </a:ext>
            </a:extLst>
          </p:cNvPr>
          <p:cNvSpPr>
            <a:spLocks noGrp="1"/>
          </p:cNvSpPr>
          <p:nvPr>
            <p:ph type="dt" sz="half" idx="10"/>
          </p:nvPr>
        </p:nvSpPr>
        <p:spPr/>
        <p:txBody>
          <a:bodyPr/>
          <a:lstStyle/>
          <a:p>
            <a:fld id="{1BCD3566-9F05-4A6B-BFC0-53680A066A65}" type="datetimeFigureOut">
              <a:rPr lang="ru-RU" smtClean="0"/>
              <a:t>23.04.2026</a:t>
            </a:fld>
            <a:endParaRPr lang="ru-RU"/>
          </a:p>
        </p:txBody>
      </p:sp>
      <p:sp>
        <p:nvSpPr>
          <p:cNvPr id="5" name="Нижний колонтитул 4">
            <a:extLst>
              <a:ext uri="{FF2B5EF4-FFF2-40B4-BE49-F238E27FC236}">
                <a16:creationId xmlns:a16="http://schemas.microsoft.com/office/drawing/2014/main" id="{3363E707-600F-3A80-CD59-A9ADD0ADC605}"/>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1B5316D1-101C-C558-1E4A-E861F3BB8F39}"/>
              </a:ext>
            </a:extLst>
          </p:cNvPr>
          <p:cNvSpPr>
            <a:spLocks noGrp="1"/>
          </p:cNvSpPr>
          <p:nvPr>
            <p:ph type="sldNum" sz="quarter" idx="12"/>
          </p:nvPr>
        </p:nvSpPr>
        <p:spPr/>
        <p:txBody>
          <a:bodyPr/>
          <a:lstStyle/>
          <a:p>
            <a:fld id="{C44F673E-A778-4C34-AA84-0DC7EC6EDAE3}" type="slidenum">
              <a:rPr lang="ru-RU" smtClean="0"/>
              <a:t>‹#›</a:t>
            </a:fld>
            <a:endParaRPr lang="ru-RU"/>
          </a:p>
        </p:txBody>
      </p:sp>
    </p:spTree>
    <p:extLst>
      <p:ext uri="{BB962C8B-B14F-4D97-AF65-F5344CB8AC3E}">
        <p14:creationId xmlns:p14="http://schemas.microsoft.com/office/powerpoint/2010/main" val="141114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a:extLst>
              <a:ext uri="{FF2B5EF4-FFF2-40B4-BE49-F238E27FC236}">
                <a16:creationId xmlns:a16="http://schemas.microsoft.com/office/drawing/2014/main" id="{0CA8B6C8-01B2-08D7-886B-F82BA384586F}"/>
              </a:ext>
            </a:extLst>
          </p:cNvPr>
          <p:cNvSpPr>
            <a:spLocks noGrp="1"/>
          </p:cNvSpPr>
          <p:nvPr>
            <p:ph type="title" orient="vert"/>
          </p:nvPr>
        </p:nvSpPr>
        <p:spPr>
          <a:xfrm>
            <a:off x="8724900" y="365125"/>
            <a:ext cx="2628900" cy="5811838"/>
          </a:xfrm>
        </p:spPr>
        <p:txBody>
          <a:bodyPr vert="eaVert"/>
          <a:lstStyle/>
          <a:p>
            <a:r>
              <a:rPr lang="ru-RU"/>
              <a:t>Образец заголовка</a:t>
            </a:r>
          </a:p>
        </p:txBody>
      </p:sp>
      <p:sp>
        <p:nvSpPr>
          <p:cNvPr id="3" name="Вертикальный текст 2">
            <a:extLst>
              <a:ext uri="{FF2B5EF4-FFF2-40B4-BE49-F238E27FC236}">
                <a16:creationId xmlns:a16="http://schemas.microsoft.com/office/drawing/2014/main" id="{83DD5A67-7065-A3F4-D372-8E868B3AF76C}"/>
              </a:ext>
            </a:extLst>
          </p:cNvPr>
          <p:cNvSpPr>
            <a:spLocks noGrp="1"/>
          </p:cNvSpPr>
          <p:nvPr>
            <p:ph type="body" orient="vert" idx="1"/>
          </p:nvPr>
        </p:nvSpPr>
        <p:spPr>
          <a:xfrm>
            <a:off x="838200" y="365125"/>
            <a:ext cx="7734300" cy="5811838"/>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93A4FB2A-F8A0-D4D8-06E5-CA3297C3B805}"/>
              </a:ext>
            </a:extLst>
          </p:cNvPr>
          <p:cNvSpPr>
            <a:spLocks noGrp="1"/>
          </p:cNvSpPr>
          <p:nvPr>
            <p:ph type="dt" sz="half" idx="10"/>
          </p:nvPr>
        </p:nvSpPr>
        <p:spPr/>
        <p:txBody>
          <a:bodyPr/>
          <a:lstStyle/>
          <a:p>
            <a:fld id="{1BCD3566-9F05-4A6B-BFC0-53680A066A65}" type="datetimeFigureOut">
              <a:rPr lang="ru-RU" smtClean="0"/>
              <a:t>23.04.2026</a:t>
            </a:fld>
            <a:endParaRPr lang="ru-RU"/>
          </a:p>
        </p:txBody>
      </p:sp>
      <p:sp>
        <p:nvSpPr>
          <p:cNvPr id="5" name="Нижний колонтитул 4">
            <a:extLst>
              <a:ext uri="{FF2B5EF4-FFF2-40B4-BE49-F238E27FC236}">
                <a16:creationId xmlns:a16="http://schemas.microsoft.com/office/drawing/2014/main" id="{A8BC482E-B004-1454-82D0-50FF14F545BE}"/>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9EABAABB-C07F-F3E4-25D4-9CE9789BE454}"/>
              </a:ext>
            </a:extLst>
          </p:cNvPr>
          <p:cNvSpPr>
            <a:spLocks noGrp="1"/>
          </p:cNvSpPr>
          <p:nvPr>
            <p:ph type="sldNum" sz="quarter" idx="12"/>
          </p:nvPr>
        </p:nvSpPr>
        <p:spPr/>
        <p:txBody>
          <a:bodyPr/>
          <a:lstStyle/>
          <a:p>
            <a:fld id="{C44F673E-A778-4C34-AA84-0DC7EC6EDAE3}" type="slidenum">
              <a:rPr lang="ru-RU" smtClean="0"/>
              <a:t>‹#›</a:t>
            </a:fld>
            <a:endParaRPr lang="ru-RU"/>
          </a:p>
        </p:txBody>
      </p:sp>
    </p:spTree>
    <p:extLst>
      <p:ext uri="{BB962C8B-B14F-4D97-AF65-F5344CB8AC3E}">
        <p14:creationId xmlns:p14="http://schemas.microsoft.com/office/powerpoint/2010/main" val="29063045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F121CF2B-A106-F7B4-31E3-21317CFE4F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u-RU"/>
              <a:t>Образец заголовка</a:t>
            </a:r>
          </a:p>
        </p:txBody>
      </p:sp>
      <p:sp>
        <p:nvSpPr>
          <p:cNvPr id="3" name="Текст 2">
            <a:extLst>
              <a:ext uri="{FF2B5EF4-FFF2-40B4-BE49-F238E27FC236}">
                <a16:creationId xmlns:a16="http://schemas.microsoft.com/office/drawing/2014/main" id="{19273F3F-3069-5056-3E00-4AFC0BE9BA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5CDE5D0A-2970-6D6C-0482-60101C876D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CD3566-9F05-4A6B-BFC0-53680A066A65}" type="datetimeFigureOut">
              <a:rPr lang="ru-RU" smtClean="0"/>
              <a:t>23.04.2026</a:t>
            </a:fld>
            <a:endParaRPr lang="ru-RU"/>
          </a:p>
        </p:txBody>
      </p:sp>
      <p:sp>
        <p:nvSpPr>
          <p:cNvPr id="5" name="Нижний колонтитул 4">
            <a:extLst>
              <a:ext uri="{FF2B5EF4-FFF2-40B4-BE49-F238E27FC236}">
                <a16:creationId xmlns:a16="http://schemas.microsoft.com/office/drawing/2014/main" id="{760B0DE4-9982-E66C-3A04-7F12A1A2A2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u-RU"/>
          </a:p>
        </p:txBody>
      </p:sp>
      <p:sp>
        <p:nvSpPr>
          <p:cNvPr id="6" name="Номер слайда 5">
            <a:extLst>
              <a:ext uri="{FF2B5EF4-FFF2-40B4-BE49-F238E27FC236}">
                <a16:creationId xmlns:a16="http://schemas.microsoft.com/office/drawing/2014/main" id="{DE7B0085-03E9-2DCC-8123-A475581475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4F673E-A778-4C34-AA84-0DC7EC6EDAE3}" type="slidenum">
              <a:rPr lang="ru-RU" smtClean="0"/>
              <a:t>‹#›</a:t>
            </a:fld>
            <a:endParaRPr lang="ru-RU"/>
          </a:p>
        </p:txBody>
      </p:sp>
    </p:spTree>
    <p:extLst>
      <p:ext uri="{BB962C8B-B14F-4D97-AF65-F5344CB8AC3E}">
        <p14:creationId xmlns:p14="http://schemas.microsoft.com/office/powerpoint/2010/main" val="15892476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073D95E0-4147-BF06-F099-F378C1B5354B}"/>
              </a:ext>
            </a:extLst>
          </p:cNvPr>
          <p:cNvSpPr>
            <a:spLocks noGrp="1"/>
          </p:cNvSpPr>
          <p:nvPr>
            <p:ph type="ctrTitle"/>
          </p:nvPr>
        </p:nvSpPr>
        <p:spPr/>
        <p:txBody>
          <a:bodyPr>
            <a:normAutofit/>
          </a:bodyPr>
          <a:lstStyle/>
          <a:p>
            <a:r>
              <a:rPr lang="de-DE" dirty="0"/>
              <a:t>Assessment Task 2</a:t>
            </a:r>
            <a:br>
              <a:rPr lang="uk-UA" dirty="0"/>
            </a:br>
            <a:r>
              <a:rPr lang="de-DE" dirty="0"/>
              <a:t>Business Plan</a:t>
            </a:r>
            <a:endParaRPr lang="ru-RU" dirty="0"/>
          </a:p>
        </p:txBody>
      </p:sp>
      <p:sp>
        <p:nvSpPr>
          <p:cNvPr id="3" name="Подзаголовок 2">
            <a:extLst>
              <a:ext uri="{FF2B5EF4-FFF2-40B4-BE49-F238E27FC236}">
                <a16:creationId xmlns:a16="http://schemas.microsoft.com/office/drawing/2014/main" id="{E8103D13-1C4F-CE88-5513-2091C02236E4}"/>
              </a:ext>
            </a:extLst>
          </p:cNvPr>
          <p:cNvSpPr>
            <a:spLocks noGrp="1"/>
          </p:cNvSpPr>
          <p:nvPr>
            <p:ph type="subTitle" idx="1"/>
          </p:nvPr>
        </p:nvSpPr>
        <p:spPr>
          <a:xfrm>
            <a:off x="1524000" y="3778369"/>
            <a:ext cx="9144000" cy="1655762"/>
          </a:xfrm>
        </p:spPr>
        <p:txBody>
          <a:bodyPr vert="horz" lIns="91440" tIns="45720" rIns="91440" bIns="45720" rtlCol="0" anchor="t">
            <a:normAutofit fontScale="77500" lnSpcReduction="20000"/>
          </a:bodyPr>
          <a:lstStyle/>
          <a:p>
            <a:r>
              <a:rPr lang="de-DE" dirty="0"/>
              <a:t>Student Name: </a:t>
            </a:r>
            <a:r>
              <a:rPr lang="en-US" dirty="0" err="1"/>
              <a:t>Nazarii</a:t>
            </a:r>
            <a:r>
              <a:rPr lang="de-DE" dirty="0"/>
              <a:t> Vlasov</a:t>
            </a:r>
          </a:p>
          <a:p>
            <a:r>
              <a:rPr lang="de-DE"/>
              <a:t>Student ID: 2439780</a:t>
            </a:r>
            <a:endParaRPr lang="de-DE">
              <a:ea typeface="Calibri"/>
              <a:cs typeface="Calibri"/>
            </a:endParaRPr>
          </a:p>
          <a:p>
            <a:r>
              <a:rPr lang="de-DE"/>
              <a:t>Module Code: LCLM4006</a:t>
            </a:r>
          </a:p>
          <a:p>
            <a:r>
              <a:rPr lang="de-DE" dirty="0"/>
              <a:t>Module Title: </a:t>
            </a:r>
            <a:r>
              <a:rPr lang="de-DE"/>
              <a:t>Enterprise and Entrepreneurship</a:t>
            </a:r>
          </a:p>
          <a:p>
            <a:r>
              <a:rPr lang="de-DE" dirty="0" err="1"/>
              <a:t>Lecturer’s</a:t>
            </a:r>
            <a:r>
              <a:rPr lang="de-DE" dirty="0"/>
              <a:t> Name: Konstantina Mari</a:t>
            </a:r>
            <a:endParaRPr lang="ru-RU" dirty="0"/>
          </a:p>
        </p:txBody>
      </p:sp>
    </p:spTree>
    <p:extLst>
      <p:ext uri="{BB962C8B-B14F-4D97-AF65-F5344CB8AC3E}">
        <p14:creationId xmlns:p14="http://schemas.microsoft.com/office/powerpoint/2010/main" val="2415023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F6677540-2E77-CA17-2B01-D3C8B84AB712}"/>
              </a:ext>
            </a:extLst>
          </p:cNvPr>
          <p:cNvSpPr>
            <a:spLocks noGrp="1"/>
          </p:cNvSpPr>
          <p:nvPr>
            <p:ph type="title"/>
          </p:nvPr>
        </p:nvSpPr>
        <p:spPr/>
        <p:txBody>
          <a:bodyPr/>
          <a:lstStyle/>
          <a:p>
            <a:r>
              <a:rPr lang="de-DE" dirty="0"/>
              <a:t>Table </a:t>
            </a:r>
            <a:r>
              <a:rPr lang="de-DE" dirty="0" err="1"/>
              <a:t>of</a:t>
            </a:r>
            <a:r>
              <a:rPr lang="de-DE" dirty="0"/>
              <a:t> Contents</a:t>
            </a:r>
            <a:endParaRPr lang="ru-RU" dirty="0"/>
          </a:p>
        </p:txBody>
      </p:sp>
      <p:sp>
        <p:nvSpPr>
          <p:cNvPr id="3" name="Объект 2">
            <a:extLst>
              <a:ext uri="{FF2B5EF4-FFF2-40B4-BE49-F238E27FC236}">
                <a16:creationId xmlns:a16="http://schemas.microsoft.com/office/drawing/2014/main" id="{72FEB20F-18A0-5522-0548-E8BA255364FC}"/>
              </a:ext>
            </a:extLst>
          </p:cNvPr>
          <p:cNvSpPr>
            <a:spLocks noGrp="1"/>
          </p:cNvSpPr>
          <p:nvPr>
            <p:ph idx="1"/>
          </p:nvPr>
        </p:nvSpPr>
        <p:spPr/>
        <p:txBody>
          <a:bodyPr/>
          <a:lstStyle/>
          <a:p>
            <a:pPr marL="514350" indent="-514350">
              <a:buFont typeface="+mj-lt"/>
              <a:buAutoNum type="arabicPeriod"/>
            </a:pPr>
            <a:r>
              <a:rPr lang="en-US" dirty="0"/>
              <a:t>Introduction</a:t>
            </a:r>
          </a:p>
          <a:p>
            <a:pPr marL="514350" indent="-514350">
              <a:buFont typeface="+mj-lt"/>
              <a:buAutoNum type="arabicPeriod"/>
            </a:pPr>
            <a:r>
              <a:rPr lang="en-US" dirty="0"/>
              <a:t>Overview of the Business Idea</a:t>
            </a:r>
          </a:p>
          <a:p>
            <a:pPr marL="514350" indent="-514350">
              <a:buFont typeface="+mj-lt"/>
              <a:buAutoNum type="arabicPeriod"/>
            </a:pPr>
            <a:r>
              <a:rPr lang="en-US" dirty="0"/>
              <a:t>Legal Format and Management Structure</a:t>
            </a:r>
          </a:p>
          <a:p>
            <a:pPr marL="514350" indent="-514350">
              <a:buFont typeface="+mj-lt"/>
              <a:buAutoNum type="arabicPeriod"/>
            </a:pPr>
            <a:r>
              <a:rPr lang="en-US" dirty="0"/>
              <a:t>PESTEL Analysis</a:t>
            </a:r>
          </a:p>
          <a:p>
            <a:pPr marL="514350" indent="-514350">
              <a:buFont typeface="+mj-lt"/>
              <a:buAutoNum type="arabicPeriod"/>
            </a:pPr>
            <a:r>
              <a:rPr lang="en-US" dirty="0"/>
              <a:t>Marketing Strategies</a:t>
            </a:r>
          </a:p>
          <a:p>
            <a:pPr marL="514350" indent="-514350">
              <a:buFont typeface="+mj-lt"/>
              <a:buAutoNum type="arabicPeriod"/>
            </a:pPr>
            <a:r>
              <a:rPr lang="en-US" dirty="0"/>
              <a:t>Funding Requirements and Financial Forecast</a:t>
            </a:r>
          </a:p>
          <a:p>
            <a:pPr marL="514350" indent="-514350">
              <a:buFont typeface="+mj-lt"/>
              <a:buAutoNum type="arabicPeriod"/>
            </a:pPr>
            <a:r>
              <a:rPr lang="en-US" dirty="0"/>
              <a:t>Conclusion</a:t>
            </a:r>
            <a:endParaRPr lang="ru-RU" dirty="0"/>
          </a:p>
        </p:txBody>
      </p:sp>
    </p:spTree>
    <p:extLst>
      <p:ext uri="{BB962C8B-B14F-4D97-AF65-F5344CB8AC3E}">
        <p14:creationId xmlns:p14="http://schemas.microsoft.com/office/powerpoint/2010/main" val="1349550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2305678C-F0A5-4504-046E-94B7771E5659}"/>
              </a:ext>
            </a:extLst>
          </p:cNvPr>
          <p:cNvSpPr>
            <a:spLocks noGrp="1"/>
          </p:cNvSpPr>
          <p:nvPr>
            <p:ph type="title"/>
          </p:nvPr>
        </p:nvSpPr>
        <p:spPr/>
        <p:txBody>
          <a:bodyPr/>
          <a:lstStyle/>
          <a:p>
            <a:r>
              <a:rPr lang="en-US" dirty="0"/>
              <a:t>Introduction</a:t>
            </a:r>
            <a:endParaRPr lang="ru-RU" dirty="0"/>
          </a:p>
        </p:txBody>
      </p:sp>
      <p:sp>
        <p:nvSpPr>
          <p:cNvPr id="3" name="Объект 2">
            <a:extLst>
              <a:ext uri="{FF2B5EF4-FFF2-40B4-BE49-F238E27FC236}">
                <a16:creationId xmlns:a16="http://schemas.microsoft.com/office/drawing/2014/main" id="{825B1189-9556-4EBD-167F-E25FE0A9C9ED}"/>
              </a:ext>
            </a:extLst>
          </p:cNvPr>
          <p:cNvSpPr>
            <a:spLocks noGrp="1"/>
          </p:cNvSpPr>
          <p:nvPr>
            <p:ph idx="1"/>
          </p:nvPr>
        </p:nvSpPr>
        <p:spPr/>
        <p:txBody>
          <a:bodyPr>
            <a:normAutofit/>
          </a:bodyPr>
          <a:lstStyle/>
          <a:p>
            <a:r>
              <a:rPr lang="en-US" dirty="0"/>
              <a:t>My name is </a:t>
            </a:r>
            <a:r>
              <a:rPr lang="en-US" dirty="0" err="1"/>
              <a:t>Nazarii</a:t>
            </a:r>
            <a:r>
              <a:rPr lang="en-US" dirty="0"/>
              <a:t> Vlasov.</a:t>
            </a:r>
          </a:p>
          <a:p>
            <a:r>
              <a:rPr lang="en-US" dirty="0"/>
              <a:t>The purpose of this presentation is to present and evaluate a business idea through a structured business plan.</a:t>
            </a:r>
          </a:p>
          <a:p>
            <a:endParaRPr lang="en-US" dirty="0"/>
          </a:p>
          <a:p>
            <a:r>
              <a:rPr lang="en-US" dirty="0"/>
              <a:t>This presentation aims to:</a:t>
            </a:r>
          </a:p>
          <a:p>
            <a:pPr marL="0" indent="0">
              <a:buNone/>
            </a:pPr>
            <a:r>
              <a:rPr lang="en-US" dirty="0"/>
              <a:t>Explain the business concept</a:t>
            </a:r>
          </a:p>
          <a:p>
            <a:pPr marL="0" indent="0">
              <a:buNone/>
            </a:pPr>
            <a:r>
              <a:rPr lang="en-US" dirty="0" err="1"/>
              <a:t>Analyse</a:t>
            </a:r>
            <a:r>
              <a:rPr lang="en-US" dirty="0"/>
              <a:t> external business factors</a:t>
            </a:r>
          </a:p>
          <a:p>
            <a:pPr marL="0" indent="0">
              <a:buNone/>
            </a:pPr>
            <a:r>
              <a:rPr lang="en-US" dirty="0"/>
              <a:t>Present marketing and financial strategies</a:t>
            </a:r>
            <a:endParaRPr lang="ru-RU" dirty="0"/>
          </a:p>
        </p:txBody>
      </p:sp>
    </p:spTree>
    <p:extLst>
      <p:ext uri="{BB962C8B-B14F-4D97-AF65-F5344CB8AC3E}">
        <p14:creationId xmlns:p14="http://schemas.microsoft.com/office/powerpoint/2010/main" val="2240237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3202EF74-7A18-CB72-44EC-BDE2BC22251A}"/>
              </a:ext>
            </a:extLst>
          </p:cNvPr>
          <p:cNvSpPr>
            <a:spLocks noGrp="1"/>
          </p:cNvSpPr>
          <p:nvPr>
            <p:ph type="title"/>
          </p:nvPr>
        </p:nvSpPr>
        <p:spPr/>
        <p:txBody>
          <a:bodyPr/>
          <a:lstStyle/>
          <a:p>
            <a:r>
              <a:rPr lang="en-US" dirty="0"/>
              <a:t>Business Idea: Social Boost Agency</a:t>
            </a:r>
            <a:endParaRPr lang="ru-RU" dirty="0"/>
          </a:p>
        </p:txBody>
      </p:sp>
      <p:sp>
        <p:nvSpPr>
          <p:cNvPr id="3" name="Объект 2">
            <a:extLst>
              <a:ext uri="{FF2B5EF4-FFF2-40B4-BE49-F238E27FC236}">
                <a16:creationId xmlns:a16="http://schemas.microsoft.com/office/drawing/2014/main" id="{8C6CAEA0-667D-055A-28D4-2B4E348AEBE5}"/>
              </a:ext>
            </a:extLst>
          </p:cNvPr>
          <p:cNvSpPr>
            <a:spLocks noGrp="1"/>
          </p:cNvSpPr>
          <p:nvPr>
            <p:ph idx="1"/>
          </p:nvPr>
        </p:nvSpPr>
        <p:spPr/>
        <p:txBody>
          <a:bodyPr>
            <a:normAutofit lnSpcReduction="10000"/>
          </a:bodyPr>
          <a:lstStyle/>
          <a:p>
            <a:r>
              <a:rPr lang="en-US" sz="2000" dirty="0" err="1"/>
              <a:t>SocialBoost</a:t>
            </a:r>
            <a:r>
              <a:rPr lang="en-US" sz="2000" dirty="0"/>
              <a:t> Agency is a digital marketing startup that provides social media management services for small businesses, startups, and self-employed professionals.</a:t>
            </a:r>
          </a:p>
          <a:p>
            <a:endParaRPr lang="en-US" sz="2000" dirty="0"/>
          </a:p>
          <a:p>
            <a:r>
              <a:rPr lang="en-US" sz="2000" dirty="0"/>
              <a:t>Services Offered:</a:t>
            </a:r>
          </a:p>
          <a:p>
            <a:pPr marL="0" indent="0">
              <a:buNone/>
            </a:pPr>
            <a:r>
              <a:rPr lang="en-US" sz="2000" dirty="0"/>
              <a:t>Development of social media content</a:t>
            </a:r>
          </a:p>
          <a:p>
            <a:pPr marL="0" indent="0">
              <a:buNone/>
            </a:pPr>
            <a:r>
              <a:rPr lang="en-US" sz="2000" dirty="0"/>
              <a:t>Management of social media accounts</a:t>
            </a:r>
          </a:p>
          <a:p>
            <a:pPr marL="0" indent="0">
              <a:buNone/>
            </a:pPr>
            <a:r>
              <a:rPr lang="en-US" sz="2000" dirty="0"/>
              <a:t>Audience engagement and interaction</a:t>
            </a:r>
          </a:p>
          <a:p>
            <a:pPr marL="0" indent="0">
              <a:buNone/>
            </a:pPr>
            <a:r>
              <a:rPr lang="en-US" sz="2000" dirty="0"/>
              <a:t>Analysis and evaluation of social media performance</a:t>
            </a:r>
          </a:p>
          <a:p>
            <a:pPr marL="0" indent="0">
              <a:buNone/>
            </a:pPr>
            <a:endParaRPr lang="en-US" sz="2000" dirty="0"/>
          </a:p>
          <a:p>
            <a:r>
              <a:rPr lang="en-US" sz="2000" dirty="0"/>
              <a:t>Market Need: </a:t>
            </a:r>
          </a:p>
          <a:p>
            <a:pPr marL="0" indent="0">
              <a:buNone/>
            </a:pPr>
            <a:r>
              <a:rPr lang="en-US" sz="2000" dirty="0"/>
              <a:t>Small businesses often struggle to manage social media due to limited resources and skills. The proposed business meets this need by offering cost‑effective and professional marketing support.</a:t>
            </a:r>
            <a:endParaRPr lang="ru-RU" sz="2000" dirty="0"/>
          </a:p>
        </p:txBody>
      </p:sp>
    </p:spTree>
    <p:extLst>
      <p:ext uri="{BB962C8B-B14F-4D97-AF65-F5344CB8AC3E}">
        <p14:creationId xmlns:p14="http://schemas.microsoft.com/office/powerpoint/2010/main" val="4165216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Заголовок 6">
            <a:extLst>
              <a:ext uri="{FF2B5EF4-FFF2-40B4-BE49-F238E27FC236}">
                <a16:creationId xmlns:a16="http://schemas.microsoft.com/office/drawing/2014/main" id="{8D2E1CE5-F6BB-D34D-74C1-B0FF1D95778D}"/>
              </a:ext>
            </a:extLst>
          </p:cNvPr>
          <p:cNvSpPr>
            <a:spLocks noGrp="1"/>
          </p:cNvSpPr>
          <p:nvPr>
            <p:ph type="title"/>
          </p:nvPr>
        </p:nvSpPr>
        <p:spPr/>
        <p:txBody>
          <a:bodyPr/>
          <a:lstStyle/>
          <a:p>
            <a:r>
              <a:rPr lang="en-US" dirty="0"/>
              <a:t>Legal Format and Management Structure</a:t>
            </a:r>
            <a:endParaRPr lang="ru-RU" dirty="0"/>
          </a:p>
        </p:txBody>
      </p:sp>
      <p:sp>
        <p:nvSpPr>
          <p:cNvPr id="8" name="Текст 7">
            <a:extLst>
              <a:ext uri="{FF2B5EF4-FFF2-40B4-BE49-F238E27FC236}">
                <a16:creationId xmlns:a16="http://schemas.microsoft.com/office/drawing/2014/main" id="{1BFE3E18-DED5-9214-D579-BB691F8C0CD7}"/>
              </a:ext>
            </a:extLst>
          </p:cNvPr>
          <p:cNvSpPr>
            <a:spLocks noGrp="1"/>
          </p:cNvSpPr>
          <p:nvPr>
            <p:ph type="body" idx="1"/>
          </p:nvPr>
        </p:nvSpPr>
        <p:spPr/>
        <p:txBody>
          <a:bodyPr/>
          <a:lstStyle/>
          <a:p>
            <a:r>
              <a:rPr lang="de-DE" dirty="0"/>
              <a:t>Legal </a:t>
            </a:r>
            <a:r>
              <a:rPr lang="de-DE" dirty="0" err="1"/>
              <a:t>Structure</a:t>
            </a:r>
            <a:r>
              <a:rPr lang="de-DE" dirty="0"/>
              <a:t>: Sole Trader</a:t>
            </a:r>
            <a:endParaRPr lang="ru-RU" dirty="0"/>
          </a:p>
        </p:txBody>
      </p:sp>
      <p:sp>
        <p:nvSpPr>
          <p:cNvPr id="9" name="Объект 8">
            <a:extLst>
              <a:ext uri="{FF2B5EF4-FFF2-40B4-BE49-F238E27FC236}">
                <a16:creationId xmlns:a16="http://schemas.microsoft.com/office/drawing/2014/main" id="{773760DE-25B4-2EEF-5E5A-E2BB0CE34F6E}"/>
              </a:ext>
            </a:extLst>
          </p:cNvPr>
          <p:cNvSpPr>
            <a:spLocks noGrp="1"/>
          </p:cNvSpPr>
          <p:nvPr>
            <p:ph sz="half" idx="2"/>
          </p:nvPr>
        </p:nvSpPr>
        <p:spPr/>
        <p:txBody>
          <a:bodyPr>
            <a:noAutofit/>
          </a:bodyPr>
          <a:lstStyle/>
          <a:p>
            <a:r>
              <a:rPr lang="en-US" sz="1800" dirty="0"/>
              <a:t>The business will operate as a Sole Trader. This legal structure has been selected because it is simple to establish, cost‑effective, and suitable for a small startup at an early stage of development. </a:t>
            </a:r>
          </a:p>
          <a:p>
            <a:r>
              <a:rPr lang="en-US" sz="1800" dirty="0"/>
              <a:t>Although the business adopts a wider operational and management structure, ownership and legal responsibility remain with a single individual. This allows full control over strategic decision‑making while supporting the delegation of operational and managerial responsibilities across key functional areas.</a:t>
            </a:r>
          </a:p>
        </p:txBody>
      </p:sp>
      <p:sp>
        <p:nvSpPr>
          <p:cNvPr id="10" name="Текст 9">
            <a:extLst>
              <a:ext uri="{FF2B5EF4-FFF2-40B4-BE49-F238E27FC236}">
                <a16:creationId xmlns:a16="http://schemas.microsoft.com/office/drawing/2014/main" id="{FFD43D97-067B-763C-1541-8820C42973F2}"/>
              </a:ext>
            </a:extLst>
          </p:cNvPr>
          <p:cNvSpPr>
            <a:spLocks noGrp="1"/>
          </p:cNvSpPr>
          <p:nvPr>
            <p:ph type="body" sz="quarter" idx="3"/>
          </p:nvPr>
        </p:nvSpPr>
        <p:spPr/>
        <p:txBody>
          <a:bodyPr/>
          <a:lstStyle/>
          <a:p>
            <a:r>
              <a:rPr lang="de-DE" dirty="0"/>
              <a:t>Management </a:t>
            </a:r>
            <a:r>
              <a:rPr lang="de-DE" dirty="0" err="1"/>
              <a:t>Structure</a:t>
            </a:r>
            <a:endParaRPr lang="ru-RU" dirty="0"/>
          </a:p>
        </p:txBody>
      </p:sp>
      <p:sp>
        <p:nvSpPr>
          <p:cNvPr id="11" name="Объект 10">
            <a:extLst>
              <a:ext uri="{FF2B5EF4-FFF2-40B4-BE49-F238E27FC236}">
                <a16:creationId xmlns:a16="http://schemas.microsoft.com/office/drawing/2014/main" id="{E13F33A4-1681-893F-B3E5-0963250E0073}"/>
              </a:ext>
            </a:extLst>
          </p:cNvPr>
          <p:cNvSpPr>
            <a:spLocks noGrp="1"/>
          </p:cNvSpPr>
          <p:nvPr>
            <p:ph sz="quarter" idx="4"/>
          </p:nvPr>
        </p:nvSpPr>
        <p:spPr/>
        <p:txBody>
          <a:bodyPr>
            <a:normAutofit fontScale="62500" lnSpcReduction="20000"/>
          </a:bodyPr>
          <a:lstStyle/>
          <a:p>
            <a:r>
              <a:rPr lang="en-US" dirty="0"/>
              <a:t>The business will operate with a structured and hybrid management model to ensure stability and reduce staff turnover risks. At the early stage, the Owner will act as both the Founder and General Manager.</a:t>
            </a:r>
          </a:p>
          <a:p>
            <a:r>
              <a:rPr lang="en-US" dirty="0"/>
              <a:t>Key functional areas are divided into Marketing &amp; Strategy, Operations &amp; Client Relations, and Finance. Each area is coordinated by a designated role to ensure accountability and continuity. </a:t>
            </a:r>
          </a:p>
          <a:p>
            <a:r>
              <a:rPr lang="en-US" dirty="0"/>
              <a:t>Specialist functions, such as content creation, graphic design, and paid advertising, will be supported by freelancers or project-based professionals. This structure allows the business to maintain control over core operations while remaining flexible and scalable.</a:t>
            </a:r>
          </a:p>
        </p:txBody>
      </p:sp>
    </p:spTree>
    <p:extLst>
      <p:ext uri="{BB962C8B-B14F-4D97-AF65-F5344CB8AC3E}">
        <p14:creationId xmlns:p14="http://schemas.microsoft.com/office/powerpoint/2010/main" val="3017591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39BC5-4D82-0201-3E77-013A80B8F5CC}"/>
              </a:ext>
            </a:extLst>
          </p:cNvPr>
          <p:cNvSpPr>
            <a:spLocks noGrp="1"/>
          </p:cNvSpPr>
          <p:nvPr>
            <p:ph type="title"/>
          </p:nvPr>
        </p:nvSpPr>
        <p:spPr>
          <a:xfrm>
            <a:off x="838200" y="184805"/>
            <a:ext cx="11013540" cy="879685"/>
          </a:xfrm>
        </p:spPr>
        <p:txBody>
          <a:bodyPr vert="horz" lIns="91440" tIns="45720" rIns="91440" bIns="45720" rtlCol="0" anchor="ctr">
            <a:normAutofit/>
          </a:bodyPr>
          <a:lstStyle/>
          <a:p>
            <a:pPr algn="ctr"/>
            <a:r>
              <a:rPr lang="en-US" sz="3200" b="1" kern="1200">
                <a:latin typeface="+mj-lt"/>
                <a:ea typeface="+mj-ea"/>
                <a:cs typeface="+mj-cs"/>
              </a:rPr>
              <a:t>Organizational Chart</a:t>
            </a:r>
          </a:p>
        </p:txBody>
      </p:sp>
      <p:pic>
        <p:nvPicPr>
          <p:cNvPr id="7" name="Picture 6">
            <a:extLst>
              <a:ext uri="{FF2B5EF4-FFF2-40B4-BE49-F238E27FC236}">
                <a16:creationId xmlns:a16="http://schemas.microsoft.com/office/drawing/2014/main" id="{74A0A398-F739-07A1-0E4D-2186B26CDAAA}"/>
              </a:ext>
            </a:extLst>
          </p:cNvPr>
          <p:cNvPicPr>
            <a:picLocks noChangeAspect="1"/>
          </p:cNvPicPr>
          <p:nvPr/>
        </p:nvPicPr>
        <p:blipFill>
          <a:blip r:embed="rId2"/>
          <a:stretch>
            <a:fillRect/>
          </a:stretch>
        </p:blipFill>
        <p:spPr>
          <a:xfrm>
            <a:off x="2348452" y="1068337"/>
            <a:ext cx="7107271" cy="5695154"/>
          </a:xfrm>
          <a:prstGeom prst="rect">
            <a:avLst/>
          </a:prstGeom>
        </p:spPr>
      </p:pic>
    </p:spTree>
    <p:extLst>
      <p:ext uri="{BB962C8B-B14F-4D97-AF65-F5344CB8AC3E}">
        <p14:creationId xmlns:p14="http://schemas.microsoft.com/office/powerpoint/2010/main" val="3074162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AA16C27-F8EB-D9E4-CFEF-0D1B99575240}"/>
              </a:ext>
            </a:extLst>
          </p:cNvPr>
          <p:cNvSpPr>
            <a:spLocks noGrp="1"/>
          </p:cNvSpPr>
          <p:nvPr>
            <p:ph type="title"/>
          </p:nvPr>
        </p:nvSpPr>
        <p:spPr/>
        <p:txBody>
          <a:bodyPr/>
          <a:lstStyle/>
          <a:p>
            <a:r>
              <a:rPr lang="de-DE" dirty="0"/>
              <a:t>PESTEL Analysis</a:t>
            </a:r>
            <a:endParaRPr lang="ru-RU" dirty="0"/>
          </a:p>
        </p:txBody>
      </p:sp>
      <p:sp>
        <p:nvSpPr>
          <p:cNvPr id="3" name="Объект 2">
            <a:extLst>
              <a:ext uri="{FF2B5EF4-FFF2-40B4-BE49-F238E27FC236}">
                <a16:creationId xmlns:a16="http://schemas.microsoft.com/office/drawing/2014/main" id="{ED44B0AC-0C98-B45E-F732-09A16CDAFD3D}"/>
              </a:ext>
            </a:extLst>
          </p:cNvPr>
          <p:cNvSpPr>
            <a:spLocks noGrp="1"/>
          </p:cNvSpPr>
          <p:nvPr>
            <p:ph idx="1"/>
          </p:nvPr>
        </p:nvSpPr>
        <p:spPr/>
        <p:txBody>
          <a:bodyPr>
            <a:normAutofit fontScale="62500" lnSpcReduction="20000"/>
          </a:bodyPr>
          <a:lstStyle/>
          <a:p>
            <a:r>
              <a:rPr lang="en-US" dirty="0"/>
              <a:t>Political:</a:t>
            </a:r>
          </a:p>
          <a:p>
            <a:pPr marL="0" indent="0">
              <a:buNone/>
            </a:pPr>
            <a:r>
              <a:rPr lang="en-US" dirty="0"/>
              <a:t>Government support for entrepreneurship and small businesses creates opportunities for new startups.</a:t>
            </a:r>
          </a:p>
          <a:p>
            <a:r>
              <a:rPr lang="en-US" dirty="0"/>
              <a:t>Economic:</a:t>
            </a:r>
          </a:p>
          <a:p>
            <a:pPr marL="0" indent="0">
              <a:buNone/>
            </a:pPr>
            <a:r>
              <a:rPr lang="en-US" dirty="0"/>
              <a:t>The growth of online businesses increases demand for cost-effective digital marketing services, supporting business growth.</a:t>
            </a:r>
          </a:p>
          <a:p>
            <a:r>
              <a:rPr lang="en-US" dirty="0"/>
              <a:t>Social:</a:t>
            </a:r>
          </a:p>
          <a:p>
            <a:pPr marL="0" indent="0">
              <a:buNone/>
            </a:pPr>
            <a:r>
              <a:rPr lang="en-US" dirty="0"/>
              <a:t>High levels of social media usage and interest in personal branding increase the demand for social media management services.</a:t>
            </a:r>
          </a:p>
          <a:p>
            <a:r>
              <a:rPr lang="en-US" dirty="0"/>
              <a:t>Technological:</a:t>
            </a:r>
          </a:p>
          <a:p>
            <a:pPr marL="0" indent="0">
              <a:buNone/>
            </a:pPr>
            <a:r>
              <a:rPr lang="en-US" dirty="0"/>
              <a:t>The availability of digital marketing tools and analytics improves efficiency and reduces operational costs.</a:t>
            </a:r>
          </a:p>
          <a:p>
            <a:r>
              <a:rPr lang="en-US" dirty="0"/>
              <a:t>Environmental:</a:t>
            </a:r>
          </a:p>
          <a:p>
            <a:pPr marL="0" indent="0">
              <a:buNone/>
            </a:pPr>
            <a:r>
              <a:rPr lang="en-US" dirty="0"/>
              <a:t>The business operates online, which results in a low environmental impact.</a:t>
            </a:r>
          </a:p>
          <a:p>
            <a:r>
              <a:rPr lang="en-US" dirty="0"/>
              <a:t>Legal:</a:t>
            </a:r>
          </a:p>
          <a:p>
            <a:pPr marL="0" indent="0">
              <a:buNone/>
            </a:pPr>
            <a:r>
              <a:rPr lang="en-US" dirty="0"/>
              <a:t>The business must comply with data protection regulations such as GDPR and copyright laws.</a:t>
            </a:r>
            <a:endParaRPr lang="ru-RU" dirty="0"/>
          </a:p>
        </p:txBody>
      </p:sp>
    </p:spTree>
    <p:extLst>
      <p:ext uri="{BB962C8B-B14F-4D97-AF65-F5344CB8AC3E}">
        <p14:creationId xmlns:p14="http://schemas.microsoft.com/office/powerpoint/2010/main" val="836413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Заголовок 3">
            <a:extLst>
              <a:ext uri="{FF2B5EF4-FFF2-40B4-BE49-F238E27FC236}">
                <a16:creationId xmlns:a16="http://schemas.microsoft.com/office/drawing/2014/main" id="{C664CCD3-7F3C-8FF0-6FD1-8AC42CC7A02C}"/>
              </a:ext>
            </a:extLst>
          </p:cNvPr>
          <p:cNvSpPr>
            <a:spLocks noGrp="1"/>
          </p:cNvSpPr>
          <p:nvPr>
            <p:ph type="title"/>
          </p:nvPr>
        </p:nvSpPr>
        <p:spPr/>
        <p:txBody>
          <a:bodyPr/>
          <a:lstStyle/>
          <a:p>
            <a:r>
              <a:rPr lang="de-DE" dirty="0"/>
              <a:t>Marketing </a:t>
            </a:r>
            <a:r>
              <a:rPr lang="de-DE" dirty="0" err="1"/>
              <a:t>Strategies</a:t>
            </a:r>
            <a:endParaRPr lang="ru-RU" dirty="0"/>
          </a:p>
        </p:txBody>
      </p:sp>
      <p:sp>
        <p:nvSpPr>
          <p:cNvPr id="5" name="Объект 4">
            <a:extLst>
              <a:ext uri="{FF2B5EF4-FFF2-40B4-BE49-F238E27FC236}">
                <a16:creationId xmlns:a16="http://schemas.microsoft.com/office/drawing/2014/main" id="{525E8AB3-E62F-0641-2465-79D2CAE44C79}"/>
              </a:ext>
            </a:extLst>
          </p:cNvPr>
          <p:cNvSpPr>
            <a:spLocks noGrp="1"/>
          </p:cNvSpPr>
          <p:nvPr>
            <p:ph sz="half" idx="1"/>
          </p:nvPr>
        </p:nvSpPr>
        <p:spPr/>
        <p:txBody>
          <a:bodyPr>
            <a:normAutofit fontScale="92500" lnSpcReduction="20000"/>
          </a:bodyPr>
          <a:lstStyle/>
          <a:p>
            <a:r>
              <a:rPr lang="en-US" dirty="0"/>
              <a:t>Target Market:</a:t>
            </a:r>
          </a:p>
          <a:p>
            <a:pPr marL="0" indent="0">
              <a:buNone/>
            </a:pPr>
            <a:r>
              <a:rPr lang="en-US" dirty="0"/>
              <a:t>The target market includes small businesses, freelancers, and startups that rely on social media to promote their products or services.</a:t>
            </a:r>
          </a:p>
          <a:p>
            <a:endParaRPr lang="en-US" dirty="0"/>
          </a:p>
          <a:p>
            <a:r>
              <a:rPr lang="en-US" dirty="0"/>
              <a:t>Customer Segments:</a:t>
            </a:r>
          </a:p>
          <a:p>
            <a:pPr marL="0" indent="0">
              <a:buNone/>
            </a:pPr>
            <a:r>
              <a:rPr lang="en-US" dirty="0"/>
              <a:t>Primary customer segments are local businesses, self-employed professionals, and early-stage startups.</a:t>
            </a:r>
            <a:endParaRPr lang="ru-RU" dirty="0"/>
          </a:p>
        </p:txBody>
      </p:sp>
      <p:sp>
        <p:nvSpPr>
          <p:cNvPr id="6" name="Объект 5">
            <a:extLst>
              <a:ext uri="{FF2B5EF4-FFF2-40B4-BE49-F238E27FC236}">
                <a16:creationId xmlns:a16="http://schemas.microsoft.com/office/drawing/2014/main" id="{78433A72-C134-AD5B-9559-B70AF17E2F65}"/>
              </a:ext>
            </a:extLst>
          </p:cNvPr>
          <p:cNvSpPr>
            <a:spLocks noGrp="1"/>
          </p:cNvSpPr>
          <p:nvPr>
            <p:ph sz="half" idx="2"/>
          </p:nvPr>
        </p:nvSpPr>
        <p:spPr/>
        <p:txBody>
          <a:bodyPr>
            <a:normAutofit fontScale="92500" lnSpcReduction="20000"/>
          </a:bodyPr>
          <a:lstStyle/>
          <a:p>
            <a:r>
              <a:rPr lang="en-US" dirty="0"/>
              <a:t>Unique Selling Points:</a:t>
            </a:r>
          </a:p>
          <a:p>
            <a:pPr marL="0" indent="0">
              <a:buNone/>
            </a:pPr>
            <a:r>
              <a:rPr lang="en-US" dirty="0"/>
              <a:t>Affordable pricing, </a:t>
            </a:r>
            <a:r>
              <a:rPr lang="en-US" dirty="0" err="1"/>
              <a:t>personalised</a:t>
            </a:r>
            <a:r>
              <a:rPr lang="en-US" dirty="0"/>
              <a:t> services, and a strong focus on measurable results.</a:t>
            </a:r>
          </a:p>
          <a:p>
            <a:endParaRPr lang="en-US" dirty="0"/>
          </a:p>
          <a:p>
            <a:r>
              <a:rPr lang="en-US" dirty="0"/>
              <a:t>Marketing Strategies:</a:t>
            </a:r>
          </a:p>
          <a:p>
            <a:pPr marL="0" indent="0">
              <a:buNone/>
            </a:pPr>
            <a:r>
              <a:rPr lang="en-US" dirty="0"/>
              <a:t>The business will use social media marketing, personal branding, and online networking to reach and attract customers. Word-of-mouth and client referrals will also support customer acquisition.</a:t>
            </a:r>
            <a:endParaRPr lang="ru-RU" dirty="0"/>
          </a:p>
        </p:txBody>
      </p:sp>
    </p:spTree>
    <p:extLst>
      <p:ext uri="{BB962C8B-B14F-4D97-AF65-F5344CB8AC3E}">
        <p14:creationId xmlns:p14="http://schemas.microsoft.com/office/powerpoint/2010/main" val="3896434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14E0E2A-1D72-9076-CC67-5E03C900B543}"/>
              </a:ext>
            </a:extLst>
          </p:cNvPr>
          <p:cNvSpPr>
            <a:spLocks noGrp="1"/>
          </p:cNvSpPr>
          <p:nvPr>
            <p:ph type="title"/>
          </p:nvPr>
        </p:nvSpPr>
        <p:spPr/>
        <p:txBody>
          <a:bodyPr/>
          <a:lstStyle/>
          <a:p>
            <a:r>
              <a:rPr lang="de-DE" dirty="0"/>
              <a:t>Funding </a:t>
            </a:r>
            <a:r>
              <a:rPr lang="de-DE" dirty="0" err="1"/>
              <a:t>Requirements</a:t>
            </a:r>
            <a:r>
              <a:rPr lang="de-DE" dirty="0"/>
              <a:t> and </a:t>
            </a:r>
            <a:r>
              <a:rPr lang="de-DE" dirty="0" err="1"/>
              <a:t>Allocation</a:t>
            </a:r>
            <a:endParaRPr lang="ru-RU" dirty="0"/>
          </a:p>
        </p:txBody>
      </p:sp>
      <p:sp>
        <p:nvSpPr>
          <p:cNvPr id="3" name="Объект 2">
            <a:extLst>
              <a:ext uri="{FF2B5EF4-FFF2-40B4-BE49-F238E27FC236}">
                <a16:creationId xmlns:a16="http://schemas.microsoft.com/office/drawing/2014/main" id="{C4AECC4D-7EB3-991F-78DC-FF3A5B85D5BF}"/>
              </a:ext>
            </a:extLst>
          </p:cNvPr>
          <p:cNvSpPr>
            <a:spLocks noGrp="1"/>
          </p:cNvSpPr>
          <p:nvPr>
            <p:ph idx="1"/>
          </p:nvPr>
        </p:nvSpPr>
        <p:spPr/>
        <p:txBody>
          <a:bodyPr>
            <a:normAutofit fontScale="92500" lnSpcReduction="10000"/>
          </a:bodyPr>
          <a:lstStyle/>
          <a:p>
            <a:r>
              <a:rPr lang="en-US" dirty="0"/>
              <a:t>The total investment capital required for the business is £25,000. </a:t>
            </a:r>
          </a:p>
          <a:p>
            <a:r>
              <a:rPr lang="en-US" dirty="0"/>
              <a:t>This funding is needed to: cover one‑off startup costs, support the business during the initial loss‑making months, ensure sufficient cash flow until the breakeven point is reached</a:t>
            </a:r>
          </a:p>
          <a:p>
            <a:r>
              <a:rPr lang="en-US" dirty="0"/>
              <a:t>This includes £18,000 in startup costs and £7,000 to cover operational losses until the business reaches its breakeven point.</a:t>
            </a:r>
          </a:p>
          <a:p>
            <a:endParaRPr lang="en-US" dirty="0"/>
          </a:p>
          <a:p>
            <a:r>
              <a:rPr lang="en-US" dirty="0"/>
              <a:t>The six‑month cash flow forecast shows that the business incurs losses during the first three months of operation. The breakeven point is achieved in April, when revenue exceeds total operating costs. From this stage onwards, the business is expected to generate consistent profits</a:t>
            </a:r>
          </a:p>
        </p:txBody>
      </p:sp>
    </p:spTree>
    <p:extLst>
      <p:ext uri="{BB962C8B-B14F-4D97-AF65-F5344CB8AC3E}">
        <p14:creationId xmlns:p14="http://schemas.microsoft.com/office/powerpoint/2010/main" val="3361040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6121901F-314F-05CD-2036-0AA94C707902}"/>
              </a:ext>
            </a:extLst>
          </p:cNvPr>
          <p:cNvSpPr>
            <a:spLocks noGrp="1"/>
          </p:cNvSpPr>
          <p:nvPr>
            <p:ph type="title"/>
          </p:nvPr>
        </p:nvSpPr>
        <p:spPr/>
        <p:txBody>
          <a:bodyPr/>
          <a:lstStyle/>
          <a:p>
            <a:r>
              <a:rPr lang="de-DE" dirty="0"/>
              <a:t>Startup Costs </a:t>
            </a:r>
            <a:endParaRPr lang="ru-RU" dirty="0"/>
          </a:p>
        </p:txBody>
      </p:sp>
      <p:graphicFrame>
        <p:nvGraphicFramePr>
          <p:cNvPr id="4" name="Объект 3">
            <a:extLst>
              <a:ext uri="{FF2B5EF4-FFF2-40B4-BE49-F238E27FC236}">
                <a16:creationId xmlns:a16="http://schemas.microsoft.com/office/drawing/2014/main" id="{BD27C161-C7B4-893B-13E5-49201CB7DFAF}"/>
              </a:ext>
            </a:extLst>
          </p:cNvPr>
          <p:cNvGraphicFramePr>
            <a:graphicFrameLocks noGrp="1"/>
          </p:cNvGraphicFramePr>
          <p:nvPr>
            <p:ph idx="1"/>
            <p:extLst>
              <p:ext uri="{D42A27DB-BD31-4B8C-83A1-F6EECF244321}">
                <p14:modId xmlns:p14="http://schemas.microsoft.com/office/powerpoint/2010/main" val="2714767143"/>
              </p:ext>
            </p:extLst>
          </p:nvPr>
        </p:nvGraphicFramePr>
        <p:xfrm>
          <a:off x="838200" y="1825625"/>
          <a:ext cx="10515600" cy="222504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49500307"/>
                    </a:ext>
                  </a:extLst>
                </a:gridCol>
                <a:gridCol w="5257800">
                  <a:extLst>
                    <a:ext uri="{9D8B030D-6E8A-4147-A177-3AD203B41FA5}">
                      <a16:colId xmlns:a16="http://schemas.microsoft.com/office/drawing/2014/main" val="2054735486"/>
                    </a:ext>
                  </a:extLst>
                </a:gridCol>
              </a:tblGrid>
              <a:tr h="370840">
                <a:tc>
                  <a:txBody>
                    <a:bodyPr/>
                    <a:lstStyle/>
                    <a:p>
                      <a:r>
                        <a:rPr lang="de-DE" dirty="0"/>
                        <a:t>Startup Costs </a:t>
                      </a:r>
                      <a:endParaRPr lang="ru-RU" dirty="0"/>
                    </a:p>
                  </a:txBody>
                  <a:tcPr/>
                </a:tc>
                <a:tc>
                  <a:txBody>
                    <a:bodyPr/>
                    <a:lstStyle/>
                    <a:p>
                      <a:endParaRPr lang="ru-RU"/>
                    </a:p>
                  </a:txBody>
                  <a:tcPr/>
                </a:tc>
                <a:extLst>
                  <a:ext uri="{0D108BD9-81ED-4DB2-BD59-A6C34878D82A}">
                    <a16:rowId xmlns:a16="http://schemas.microsoft.com/office/drawing/2014/main" val="1498153961"/>
                  </a:ext>
                </a:extLst>
              </a:tr>
              <a:tr h="370840">
                <a:tc>
                  <a:txBody>
                    <a:bodyPr/>
                    <a:lstStyle/>
                    <a:p>
                      <a:r>
                        <a:rPr lang="de-DE" dirty="0" err="1"/>
                        <a:t>Furniture</a:t>
                      </a:r>
                      <a:endParaRPr lang="de-DE"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dirty="0"/>
                        <a:t>£8,000</a:t>
                      </a:r>
                    </a:p>
                  </a:txBody>
                  <a:tcPr/>
                </a:tc>
                <a:extLst>
                  <a:ext uri="{0D108BD9-81ED-4DB2-BD59-A6C34878D82A}">
                    <a16:rowId xmlns:a16="http://schemas.microsoft.com/office/drawing/2014/main" val="413408878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dirty="0" err="1"/>
                        <a:t>Accessories</a:t>
                      </a:r>
                      <a:endParaRPr lang="de-DE"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dirty="0"/>
                        <a:t>£4,000</a:t>
                      </a:r>
                    </a:p>
                  </a:txBody>
                  <a:tcPr/>
                </a:tc>
                <a:extLst>
                  <a:ext uri="{0D108BD9-81ED-4DB2-BD59-A6C34878D82A}">
                    <a16:rowId xmlns:a16="http://schemas.microsoft.com/office/drawing/2014/main" val="229419719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dirty="0" err="1"/>
                        <a:t>Toiletries</a:t>
                      </a:r>
                      <a:endParaRPr lang="de-DE"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dirty="0"/>
                        <a:t>£1,000</a:t>
                      </a:r>
                    </a:p>
                  </a:txBody>
                  <a:tcPr/>
                </a:tc>
                <a:extLst>
                  <a:ext uri="{0D108BD9-81ED-4DB2-BD59-A6C34878D82A}">
                    <a16:rowId xmlns:a16="http://schemas.microsoft.com/office/drawing/2014/main" val="26666670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dirty="0"/>
                        <a:t>Renovation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dirty="0"/>
                        <a:t>£5,000</a:t>
                      </a:r>
                    </a:p>
                  </a:txBody>
                  <a:tcPr/>
                </a:tc>
                <a:extLst>
                  <a:ext uri="{0D108BD9-81ED-4DB2-BD59-A6C34878D82A}">
                    <a16:rowId xmlns:a16="http://schemas.microsoft.com/office/drawing/2014/main" val="417960727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b="1" dirty="0"/>
                        <a:t>Total Startup Costs</a:t>
                      </a:r>
                      <a:endParaRPr lang="ru-RU" b="1" dirty="0"/>
                    </a:p>
                  </a:txBody>
                  <a:tcPr/>
                </a:tc>
                <a:tc>
                  <a:txBody>
                    <a:bodyPr/>
                    <a:lstStyle/>
                    <a:p>
                      <a:r>
                        <a:rPr lang="de-DE" b="1" dirty="0"/>
                        <a:t>£18,000</a:t>
                      </a:r>
                      <a:endParaRPr lang="ru-RU" b="1" dirty="0"/>
                    </a:p>
                  </a:txBody>
                  <a:tcPr/>
                </a:tc>
                <a:extLst>
                  <a:ext uri="{0D108BD9-81ED-4DB2-BD59-A6C34878D82A}">
                    <a16:rowId xmlns:a16="http://schemas.microsoft.com/office/drawing/2014/main" val="3948809124"/>
                  </a:ext>
                </a:extLst>
              </a:tr>
            </a:tbl>
          </a:graphicData>
        </a:graphic>
      </p:graphicFrame>
      <p:sp>
        <p:nvSpPr>
          <p:cNvPr id="8" name="TextBox 7">
            <a:extLst>
              <a:ext uri="{FF2B5EF4-FFF2-40B4-BE49-F238E27FC236}">
                <a16:creationId xmlns:a16="http://schemas.microsoft.com/office/drawing/2014/main" id="{BABA49EE-B4EB-EE6C-41F4-12EC7E6DC1D7}"/>
              </a:ext>
            </a:extLst>
          </p:cNvPr>
          <p:cNvSpPr txBox="1"/>
          <p:nvPr/>
        </p:nvSpPr>
        <p:spPr>
          <a:xfrm>
            <a:off x="838200" y="4393214"/>
            <a:ext cx="10515600" cy="1255728"/>
          </a:xfrm>
          <a:prstGeom prst="rect">
            <a:avLst/>
          </a:prstGeom>
        </p:spPr>
        <p:txBody>
          <a:bodyPr vert="horz" lIns="91440" tIns="45720" rIns="91440" bIns="45720" rtlCol="0">
            <a:normAutofit/>
          </a:bodyPr>
          <a:lstStyle>
            <a:lvl1pPr marL="228600" indent="-228600">
              <a:lnSpc>
                <a:spcPct val="90000"/>
              </a:lnSpc>
              <a:spcBef>
                <a:spcPts val="1000"/>
              </a:spcBef>
              <a:buFont typeface="Arial" panose="020B0604020202020204" pitchFamily="34" charset="0"/>
              <a:buChar char="•"/>
              <a:defRPr sz="2800"/>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ru-RU" dirty="0" err="1"/>
              <a:t>Startup</a:t>
            </a:r>
            <a:r>
              <a:rPr lang="ru-RU" dirty="0"/>
              <a:t> </a:t>
            </a:r>
            <a:r>
              <a:rPr lang="ru-RU" dirty="0" err="1"/>
              <a:t>costs</a:t>
            </a:r>
            <a:r>
              <a:rPr lang="ru-RU" dirty="0"/>
              <a:t> </a:t>
            </a:r>
            <a:r>
              <a:rPr lang="ru-RU" dirty="0" err="1"/>
              <a:t>represent</a:t>
            </a:r>
            <a:r>
              <a:rPr lang="ru-RU" dirty="0"/>
              <a:t> </a:t>
            </a:r>
            <a:r>
              <a:rPr lang="ru-RU" dirty="0" err="1"/>
              <a:t>the</a:t>
            </a:r>
            <a:r>
              <a:rPr lang="ru-RU" dirty="0"/>
              <a:t> </a:t>
            </a:r>
            <a:r>
              <a:rPr lang="ru-RU" dirty="0" err="1"/>
              <a:t>initial</a:t>
            </a:r>
            <a:r>
              <a:rPr lang="ru-RU" dirty="0"/>
              <a:t> </a:t>
            </a:r>
            <a:r>
              <a:rPr lang="ru-RU" dirty="0" err="1"/>
              <a:t>investment</a:t>
            </a:r>
            <a:r>
              <a:rPr lang="ru-RU" dirty="0"/>
              <a:t> </a:t>
            </a:r>
            <a:r>
              <a:rPr lang="ru-RU" dirty="0" err="1"/>
              <a:t>required</a:t>
            </a:r>
            <a:r>
              <a:rPr lang="ru-RU" dirty="0"/>
              <a:t> </a:t>
            </a:r>
            <a:r>
              <a:rPr lang="ru-RU" dirty="0" err="1"/>
              <a:t>to</a:t>
            </a:r>
            <a:r>
              <a:rPr lang="ru-RU" dirty="0"/>
              <a:t> </a:t>
            </a:r>
            <a:r>
              <a:rPr lang="ru-RU" dirty="0" err="1"/>
              <a:t>prepare</a:t>
            </a:r>
            <a:r>
              <a:rPr lang="ru-RU" dirty="0"/>
              <a:t> </a:t>
            </a:r>
            <a:r>
              <a:rPr lang="ru-RU" dirty="0" err="1"/>
              <a:t>the</a:t>
            </a:r>
            <a:r>
              <a:rPr lang="ru-RU" dirty="0"/>
              <a:t> </a:t>
            </a:r>
            <a:r>
              <a:rPr lang="ru-RU" dirty="0" err="1"/>
              <a:t>business</a:t>
            </a:r>
            <a:r>
              <a:rPr lang="ru-RU" dirty="0"/>
              <a:t> </a:t>
            </a:r>
            <a:r>
              <a:rPr lang="ru-RU" dirty="0" err="1"/>
              <a:t>for</a:t>
            </a:r>
            <a:r>
              <a:rPr lang="ru-RU" dirty="0"/>
              <a:t> </a:t>
            </a:r>
            <a:r>
              <a:rPr lang="ru-RU" dirty="0" err="1"/>
              <a:t>operation</a:t>
            </a:r>
            <a:r>
              <a:rPr lang="ru-RU" dirty="0"/>
              <a:t>.</a:t>
            </a:r>
          </a:p>
        </p:txBody>
      </p:sp>
    </p:spTree>
    <p:extLst>
      <p:ext uri="{BB962C8B-B14F-4D97-AF65-F5344CB8AC3E}">
        <p14:creationId xmlns:p14="http://schemas.microsoft.com/office/powerpoint/2010/main" val="2838981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998396-1C5A-ADB7-C3DD-543C5181E2C7}"/>
            </a:ext>
          </a:extLst>
        </p:cNvPr>
        <p:cNvGrpSpPr/>
        <p:nvPr/>
      </p:nvGrpSpPr>
      <p:grpSpPr>
        <a:xfrm>
          <a:off x="0" y="0"/>
          <a:ext cx="0" cy="0"/>
          <a:chOff x="0" y="0"/>
          <a:chExt cx="0" cy="0"/>
        </a:xfrm>
      </p:grpSpPr>
      <p:sp>
        <p:nvSpPr>
          <p:cNvPr id="2" name="Заголовок 1">
            <a:extLst>
              <a:ext uri="{FF2B5EF4-FFF2-40B4-BE49-F238E27FC236}">
                <a16:creationId xmlns:a16="http://schemas.microsoft.com/office/drawing/2014/main" id="{808F88EE-7C41-912E-FD2A-6FE00B587E9B}"/>
              </a:ext>
            </a:extLst>
          </p:cNvPr>
          <p:cNvSpPr>
            <a:spLocks noGrp="1"/>
          </p:cNvSpPr>
          <p:nvPr>
            <p:ph type="title"/>
          </p:nvPr>
        </p:nvSpPr>
        <p:spPr/>
        <p:txBody>
          <a:bodyPr/>
          <a:lstStyle/>
          <a:p>
            <a:r>
              <a:rPr lang="en-US" dirty="0"/>
              <a:t>Fixed</a:t>
            </a:r>
            <a:r>
              <a:rPr lang="de-DE" dirty="0"/>
              <a:t> Costs </a:t>
            </a:r>
            <a:endParaRPr lang="ru-RU" dirty="0"/>
          </a:p>
        </p:txBody>
      </p:sp>
      <p:sp>
        <p:nvSpPr>
          <p:cNvPr id="8" name="TextBox 7">
            <a:extLst>
              <a:ext uri="{FF2B5EF4-FFF2-40B4-BE49-F238E27FC236}">
                <a16:creationId xmlns:a16="http://schemas.microsoft.com/office/drawing/2014/main" id="{29D93170-E683-6CC2-A9E9-F25459F12A1A}"/>
              </a:ext>
            </a:extLst>
          </p:cNvPr>
          <p:cNvSpPr txBox="1"/>
          <p:nvPr/>
        </p:nvSpPr>
        <p:spPr>
          <a:xfrm>
            <a:off x="838200" y="4598452"/>
            <a:ext cx="10515600" cy="1255728"/>
          </a:xfrm>
          <a:prstGeom prst="rect">
            <a:avLst/>
          </a:prstGeom>
        </p:spPr>
        <p:txBody>
          <a:bodyPr vert="horz" lIns="91440" tIns="45720" rIns="91440" bIns="45720" rtlCol="0">
            <a:normAutofit/>
          </a:bodyPr>
          <a:lstStyle>
            <a:lvl1pPr marL="228600" indent="-228600">
              <a:lnSpc>
                <a:spcPct val="90000"/>
              </a:lnSpc>
              <a:spcBef>
                <a:spcPts val="1000"/>
              </a:spcBef>
              <a:buFont typeface="Arial" panose="020B0604020202020204" pitchFamily="34" charset="0"/>
              <a:buChar char="•"/>
              <a:defRPr sz="2800"/>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dirty="0"/>
              <a:t>Fixed costs remain constant throughout the six‑month period regardless of output levels.</a:t>
            </a:r>
            <a:endParaRPr lang="ru-RU" dirty="0"/>
          </a:p>
        </p:txBody>
      </p:sp>
      <p:graphicFrame>
        <p:nvGraphicFramePr>
          <p:cNvPr id="6" name="Объект 5">
            <a:extLst>
              <a:ext uri="{FF2B5EF4-FFF2-40B4-BE49-F238E27FC236}">
                <a16:creationId xmlns:a16="http://schemas.microsoft.com/office/drawing/2014/main" id="{7E3AD860-F847-B3C6-10AE-054DB30D1B44}"/>
              </a:ext>
            </a:extLst>
          </p:cNvPr>
          <p:cNvGraphicFramePr>
            <a:graphicFrameLocks noGrp="1"/>
          </p:cNvGraphicFramePr>
          <p:nvPr>
            <p:ph idx="1"/>
            <p:extLst>
              <p:ext uri="{D42A27DB-BD31-4B8C-83A1-F6EECF244321}">
                <p14:modId xmlns:p14="http://schemas.microsoft.com/office/powerpoint/2010/main" val="3886226881"/>
              </p:ext>
            </p:extLst>
          </p:nvPr>
        </p:nvGraphicFramePr>
        <p:xfrm>
          <a:off x="838200" y="1825625"/>
          <a:ext cx="10515600" cy="259588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329334717"/>
                    </a:ext>
                  </a:extLst>
                </a:gridCol>
                <a:gridCol w="5257800">
                  <a:extLst>
                    <a:ext uri="{9D8B030D-6E8A-4147-A177-3AD203B41FA5}">
                      <a16:colId xmlns:a16="http://schemas.microsoft.com/office/drawing/2014/main" val="468878417"/>
                    </a:ext>
                  </a:extLst>
                </a:gridCol>
              </a:tblGrid>
              <a:tr h="370840">
                <a:tc>
                  <a:txBody>
                    <a:bodyPr/>
                    <a:lstStyle/>
                    <a:p>
                      <a:r>
                        <a:rPr lang="en-US" dirty="0"/>
                        <a:t>Fixed</a:t>
                      </a:r>
                      <a:r>
                        <a:rPr lang="de-DE" dirty="0"/>
                        <a:t> Costs </a:t>
                      </a:r>
                      <a:endParaRPr lang="ru-RU" dirty="0"/>
                    </a:p>
                  </a:txBody>
                  <a:tcPr/>
                </a:tc>
                <a:tc>
                  <a:txBody>
                    <a:bodyPr/>
                    <a:lstStyle/>
                    <a:p>
                      <a:r>
                        <a:rPr lang="de-DE" dirty="0"/>
                        <a:t>(per </a:t>
                      </a:r>
                      <a:r>
                        <a:rPr lang="de-DE" dirty="0" err="1"/>
                        <a:t>month</a:t>
                      </a:r>
                      <a:r>
                        <a:rPr lang="de-DE" dirty="0"/>
                        <a:t>)</a:t>
                      </a:r>
                      <a:endParaRPr lang="ru-RU" dirty="0"/>
                    </a:p>
                  </a:txBody>
                  <a:tcPr/>
                </a:tc>
                <a:extLst>
                  <a:ext uri="{0D108BD9-81ED-4DB2-BD59-A6C34878D82A}">
                    <a16:rowId xmlns:a16="http://schemas.microsoft.com/office/drawing/2014/main" val="3215312235"/>
                  </a:ext>
                </a:extLst>
              </a:tr>
              <a:tr h="370840">
                <a:tc>
                  <a:txBody>
                    <a:bodyPr/>
                    <a:lstStyle/>
                    <a:p>
                      <a:r>
                        <a:rPr lang="en-US" dirty="0"/>
                        <a:t>Rent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£1,500</a:t>
                      </a:r>
                    </a:p>
                  </a:txBody>
                  <a:tcPr/>
                </a:tc>
                <a:extLst>
                  <a:ext uri="{0D108BD9-81ED-4DB2-BD59-A6C34878D82A}">
                    <a16:rowId xmlns:a16="http://schemas.microsoft.com/office/drawing/2014/main" val="62529161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Business Rates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£300</a:t>
                      </a:r>
                    </a:p>
                  </a:txBody>
                  <a:tcPr/>
                </a:tc>
                <a:extLst>
                  <a:ext uri="{0D108BD9-81ED-4DB2-BD59-A6C34878D82A}">
                    <a16:rowId xmlns:a16="http://schemas.microsoft.com/office/drawing/2014/main" val="4089689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Gas Bill</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£150</a:t>
                      </a:r>
                    </a:p>
                  </a:txBody>
                  <a:tcPr/>
                </a:tc>
                <a:extLst>
                  <a:ext uri="{0D108BD9-81ED-4DB2-BD59-A6C34878D82A}">
                    <a16:rowId xmlns:a16="http://schemas.microsoft.com/office/drawing/2014/main" val="98455852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Two Employee Salaries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£3,500</a:t>
                      </a:r>
                    </a:p>
                  </a:txBody>
                  <a:tcPr/>
                </a:tc>
                <a:extLst>
                  <a:ext uri="{0D108BD9-81ED-4DB2-BD59-A6C34878D82A}">
                    <a16:rowId xmlns:a16="http://schemas.microsoft.com/office/drawing/2014/main" val="389478292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Accountant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£100</a:t>
                      </a:r>
                    </a:p>
                  </a:txBody>
                  <a:tcPr/>
                </a:tc>
                <a:extLst>
                  <a:ext uri="{0D108BD9-81ED-4DB2-BD59-A6C34878D82A}">
                    <a16:rowId xmlns:a16="http://schemas.microsoft.com/office/drawing/2014/main" val="1492673482"/>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Total Fixed Costs per Month</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£5,550</a:t>
                      </a:r>
                    </a:p>
                  </a:txBody>
                  <a:tcPr/>
                </a:tc>
                <a:extLst>
                  <a:ext uri="{0D108BD9-81ED-4DB2-BD59-A6C34878D82A}">
                    <a16:rowId xmlns:a16="http://schemas.microsoft.com/office/drawing/2014/main" val="3637256173"/>
                  </a:ext>
                </a:extLst>
              </a:tr>
            </a:tbl>
          </a:graphicData>
        </a:graphic>
      </p:graphicFrame>
    </p:spTree>
    <p:extLst>
      <p:ext uri="{BB962C8B-B14F-4D97-AF65-F5344CB8AC3E}">
        <p14:creationId xmlns:p14="http://schemas.microsoft.com/office/powerpoint/2010/main" val="3384315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7670EC-B110-2102-35C3-B61465EE336C}"/>
            </a:ext>
          </a:extLst>
        </p:cNvPr>
        <p:cNvGrpSpPr/>
        <p:nvPr/>
      </p:nvGrpSpPr>
      <p:grpSpPr>
        <a:xfrm>
          <a:off x="0" y="0"/>
          <a:ext cx="0" cy="0"/>
          <a:chOff x="0" y="0"/>
          <a:chExt cx="0" cy="0"/>
        </a:xfrm>
      </p:grpSpPr>
      <p:sp>
        <p:nvSpPr>
          <p:cNvPr id="2" name="Заголовок 1">
            <a:extLst>
              <a:ext uri="{FF2B5EF4-FFF2-40B4-BE49-F238E27FC236}">
                <a16:creationId xmlns:a16="http://schemas.microsoft.com/office/drawing/2014/main" id="{5FB3B13C-282C-47EF-95C0-1AD030D40590}"/>
              </a:ext>
            </a:extLst>
          </p:cNvPr>
          <p:cNvSpPr>
            <a:spLocks noGrp="1"/>
          </p:cNvSpPr>
          <p:nvPr>
            <p:ph type="title"/>
          </p:nvPr>
        </p:nvSpPr>
        <p:spPr/>
        <p:txBody>
          <a:bodyPr/>
          <a:lstStyle/>
          <a:p>
            <a:r>
              <a:rPr lang="de-DE" dirty="0"/>
              <a:t>Variable Costs </a:t>
            </a:r>
            <a:endParaRPr lang="ru-RU" dirty="0"/>
          </a:p>
        </p:txBody>
      </p:sp>
      <p:sp>
        <p:nvSpPr>
          <p:cNvPr id="8" name="TextBox 7">
            <a:extLst>
              <a:ext uri="{FF2B5EF4-FFF2-40B4-BE49-F238E27FC236}">
                <a16:creationId xmlns:a16="http://schemas.microsoft.com/office/drawing/2014/main" id="{114475DA-418C-662B-7E2E-E272620237F5}"/>
              </a:ext>
            </a:extLst>
          </p:cNvPr>
          <p:cNvSpPr txBox="1"/>
          <p:nvPr/>
        </p:nvSpPr>
        <p:spPr>
          <a:xfrm>
            <a:off x="838200" y="5237147"/>
            <a:ext cx="10515600" cy="1255728"/>
          </a:xfrm>
          <a:prstGeom prst="rect">
            <a:avLst/>
          </a:prstGeom>
        </p:spPr>
        <p:txBody>
          <a:bodyPr vert="horz" lIns="91440" tIns="45720" rIns="91440" bIns="45720" rtlCol="0">
            <a:normAutofit/>
          </a:bodyPr>
          <a:lstStyle>
            <a:lvl1pPr marL="228600" indent="-228600">
              <a:lnSpc>
                <a:spcPct val="90000"/>
              </a:lnSpc>
              <a:spcBef>
                <a:spcPts val="1000"/>
              </a:spcBef>
              <a:buFont typeface="Arial" panose="020B0604020202020204" pitchFamily="34" charset="0"/>
              <a:buChar char="•"/>
              <a:defRPr sz="2800"/>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dirty="0"/>
              <a:t>Variable costs increase in line with business growth.</a:t>
            </a:r>
            <a:endParaRPr lang="ru-RU" dirty="0"/>
          </a:p>
        </p:txBody>
      </p:sp>
      <p:graphicFrame>
        <p:nvGraphicFramePr>
          <p:cNvPr id="6" name="Объект 5">
            <a:extLst>
              <a:ext uri="{FF2B5EF4-FFF2-40B4-BE49-F238E27FC236}">
                <a16:creationId xmlns:a16="http://schemas.microsoft.com/office/drawing/2014/main" id="{032EB3B5-DDEF-B4AE-6947-9D4C76B9AD25}"/>
              </a:ext>
            </a:extLst>
          </p:cNvPr>
          <p:cNvGraphicFramePr>
            <a:graphicFrameLocks noGrp="1"/>
          </p:cNvGraphicFramePr>
          <p:nvPr>
            <p:ph idx="1"/>
            <p:extLst>
              <p:ext uri="{D42A27DB-BD31-4B8C-83A1-F6EECF244321}">
                <p14:modId xmlns:p14="http://schemas.microsoft.com/office/powerpoint/2010/main" val="711523265"/>
              </p:ext>
            </p:extLst>
          </p:nvPr>
        </p:nvGraphicFramePr>
        <p:xfrm>
          <a:off x="838200" y="1825625"/>
          <a:ext cx="10515596" cy="3205480"/>
        </p:xfrm>
        <a:graphic>
          <a:graphicData uri="http://schemas.openxmlformats.org/drawingml/2006/table">
            <a:tbl>
              <a:tblPr firstRow="1" bandRow="1">
                <a:tableStyleId>{5C22544A-7EE6-4342-B048-85BDC9FD1C3A}</a:tableStyleId>
              </a:tblPr>
              <a:tblGrid>
                <a:gridCol w="1502228">
                  <a:extLst>
                    <a:ext uri="{9D8B030D-6E8A-4147-A177-3AD203B41FA5}">
                      <a16:colId xmlns:a16="http://schemas.microsoft.com/office/drawing/2014/main" val="4010820929"/>
                    </a:ext>
                  </a:extLst>
                </a:gridCol>
                <a:gridCol w="1502228">
                  <a:extLst>
                    <a:ext uri="{9D8B030D-6E8A-4147-A177-3AD203B41FA5}">
                      <a16:colId xmlns:a16="http://schemas.microsoft.com/office/drawing/2014/main" val="999125002"/>
                    </a:ext>
                  </a:extLst>
                </a:gridCol>
                <a:gridCol w="1502228">
                  <a:extLst>
                    <a:ext uri="{9D8B030D-6E8A-4147-A177-3AD203B41FA5}">
                      <a16:colId xmlns:a16="http://schemas.microsoft.com/office/drawing/2014/main" val="504939614"/>
                    </a:ext>
                  </a:extLst>
                </a:gridCol>
                <a:gridCol w="1502228">
                  <a:extLst>
                    <a:ext uri="{9D8B030D-6E8A-4147-A177-3AD203B41FA5}">
                      <a16:colId xmlns:a16="http://schemas.microsoft.com/office/drawing/2014/main" val="3812907170"/>
                    </a:ext>
                  </a:extLst>
                </a:gridCol>
                <a:gridCol w="1502228">
                  <a:extLst>
                    <a:ext uri="{9D8B030D-6E8A-4147-A177-3AD203B41FA5}">
                      <a16:colId xmlns:a16="http://schemas.microsoft.com/office/drawing/2014/main" val="898333495"/>
                    </a:ext>
                  </a:extLst>
                </a:gridCol>
                <a:gridCol w="1502228">
                  <a:extLst>
                    <a:ext uri="{9D8B030D-6E8A-4147-A177-3AD203B41FA5}">
                      <a16:colId xmlns:a16="http://schemas.microsoft.com/office/drawing/2014/main" val="1785867316"/>
                    </a:ext>
                  </a:extLst>
                </a:gridCol>
                <a:gridCol w="1502228">
                  <a:extLst>
                    <a:ext uri="{9D8B030D-6E8A-4147-A177-3AD203B41FA5}">
                      <a16:colId xmlns:a16="http://schemas.microsoft.com/office/drawing/2014/main" val="3831902551"/>
                    </a:ext>
                  </a:extLst>
                </a:gridCol>
              </a:tblGrid>
              <a:tr h="370840">
                <a:tc>
                  <a:txBody>
                    <a:bodyPr/>
                    <a:lstStyle/>
                    <a:p>
                      <a:r>
                        <a:rPr lang="de-DE" dirty="0"/>
                        <a:t>Variable Costs </a:t>
                      </a:r>
                      <a:endParaRPr lang="ru-RU" dirty="0"/>
                    </a:p>
                  </a:txBody>
                  <a:tcPr/>
                </a:tc>
                <a:tc>
                  <a:txBody>
                    <a:bodyPr/>
                    <a:lstStyle/>
                    <a:p>
                      <a:r>
                        <a:rPr lang="en-US" dirty="0"/>
                        <a:t>January</a:t>
                      </a:r>
                      <a:endParaRPr lang="ru-RU" dirty="0"/>
                    </a:p>
                  </a:txBody>
                  <a:tcPr/>
                </a:tc>
                <a:tc>
                  <a:txBody>
                    <a:bodyPr/>
                    <a:lstStyle/>
                    <a:p>
                      <a:r>
                        <a:rPr lang="en-US" dirty="0"/>
                        <a:t>February</a:t>
                      </a:r>
                      <a:endParaRPr lang="ru-RU" dirty="0"/>
                    </a:p>
                  </a:txBody>
                  <a:tcPr/>
                </a:tc>
                <a:tc>
                  <a:txBody>
                    <a:bodyPr/>
                    <a:lstStyle/>
                    <a:p>
                      <a:r>
                        <a:rPr lang="en-US" dirty="0"/>
                        <a:t>March</a:t>
                      </a:r>
                      <a:endParaRPr lang="ru-RU" dirty="0"/>
                    </a:p>
                  </a:txBody>
                  <a:tcPr/>
                </a:tc>
                <a:tc>
                  <a:txBody>
                    <a:bodyPr/>
                    <a:lstStyle/>
                    <a:p>
                      <a:r>
                        <a:rPr lang="en-US" dirty="0"/>
                        <a:t>April</a:t>
                      </a:r>
                      <a:endParaRPr lang="ru-RU" dirty="0"/>
                    </a:p>
                  </a:txBody>
                  <a:tcPr/>
                </a:tc>
                <a:tc>
                  <a:txBody>
                    <a:bodyPr/>
                    <a:lstStyle/>
                    <a:p>
                      <a:r>
                        <a:rPr lang="en-US" dirty="0"/>
                        <a:t>May</a:t>
                      </a:r>
                      <a:endParaRPr lang="ru-RU" dirty="0"/>
                    </a:p>
                  </a:txBody>
                  <a:tcPr/>
                </a:tc>
                <a:tc>
                  <a:txBody>
                    <a:bodyPr/>
                    <a:lstStyle/>
                    <a:p>
                      <a:r>
                        <a:rPr lang="en-US" dirty="0"/>
                        <a:t>June</a:t>
                      </a:r>
                      <a:endParaRPr lang="ru-RU" dirty="0"/>
                    </a:p>
                  </a:txBody>
                  <a:tcPr/>
                </a:tc>
                <a:extLst>
                  <a:ext uri="{0D108BD9-81ED-4DB2-BD59-A6C34878D82A}">
                    <a16:rowId xmlns:a16="http://schemas.microsoft.com/office/drawing/2014/main" val="3019714915"/>
                  </a:ext>
                </a:extLst>
              </a:tr>
              <a:tr h="370840">
                <a:tc>
                  <a:txBody>
                    <a:bodyPr/>
                    <a:lstStyle/>
                    <a:p>
                      <a:r>
                        <a:rPr lang="en-US" dirty="0"/>
                        <a:t>Electricity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£400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£500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£700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£700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£750</a:t>
                      </a:r>
                    </a:p>
                  </a:txBody>
                  <a:tcPr/>
                </a:tc>
                <a:extLst>
                  <a:ext uri="{0D108BD9-81ED-4DB2-BD59-A6C34878D82A}">
                    <a16:rowId xmlns:a16="http://schemas.microsoft.com/office/drawing/2014/main" val="869623374"/>
                  </a:ext>
                </a:extLst>
              </a:tr>
              <a:tr h="370840">
                <a:tc>
                  <a:txBody>
                    <a:bodyPr/>
                    <a:lstStyle/>
                    <a:p>
                      <a:r>
                        <a:rPr lang="de-DE" dirty="0"/>
                        <a:t>Digital / Operational Materials</a:t>
                      </a:r>
                      <a:endParaRPr lang="ru-RU"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£400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£600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£650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£800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£800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£1,000</a:t>
                      </a:r>
                    </a:p>
                  </a:txBody>
                  <a:tcPr/>
                </a:tc>
                <a:extLst>
                  <a:ext uri="{0D108BD9-81ED-4DB2-BD59-A6C34878D82A}">
                    <a16:rowId xmlns:a16="http://schemas.microsoft.com/office/drawing/2014/main" val="180053368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hourly paid Emp</a:t>
                      </a:r>
                      <a:endParaRPr lang="ru-RU"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£0</a:t>
                      </a:r>
                    </a:p>
                    <a:p>
                      <a:endParaRPr lang="ru-RU"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£500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£500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£600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£600</a:t>
                      </a:r>
                    </a:p>
                    <a:p>
                      <a:endParaRPr lang="ru-RU"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£700</a:t>
                      </a:r>
                    </a:p>
                  </a:txBody>
                  <a:tcPr/>
                </a:tc>
                <a:extLst>
                  <a:ext uri="{0D108BD9-81ED-4DB2-BD59-A6C34878D82A}">
                    <a16:rowId xmlns:a16="http://schemas.microsoft.com/office/drawing/2014/main" val="2092236289"/>
                  </a:ext>
                </a:extLst>
              </a:tr>
              <a:tr h="370840">
                <a:tc>
                  <a:txBody>
                    <a:bodyPr/>
                    <a:lstStyle/>
                    <a:p>
                      <a:r>
                        <a:rPr lang="de-DE" b="1" dirty="0"/>
                        <a:t>Total Var Costs</a:t>
                      </a:r>
                      <a:endParaRPr lang="ru-RU" b="1" dirty="0"/>
                    </a:p>
                  </a:txBody>
                  <a:tcPr/>
                </a:tc>
                <a:tc>
                  <a:txBody>
                    <a:bodyPr/>
                    <a:lstStyle/>
                    <a:p>
                      <a:r>
                        <a:rPr lang="en-US" b="1" dirty="0"/>
                        <a:t>£700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£1,500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£1,650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£2,100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£2,100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£2,450</a:t>
                      </a:r>
                      <a:endParaRPr lang="ru-RU" b="1" dirty="0"/>
                    </a:p>
                  </a:txBody>
                  <a:tcPr/>
                </a:tc>
                <a:extLst>
                  <a:ext uri="{0D108BD9-81ED-4DB2-BD59-A6C34878D82A}">
                    <a16:rowId xmlns:a16="http://schemas.microsoft.com/office/drawing/2014/main" val="4056122302"/>
                  </a:ext>
                </a:extLst>
              </a:tr>
            </a:tbl>
          </a:graphicData>
        </a:graphic>
      </p:graphicFrame>
    </p:spTree>
    <p:extLst>
      <p:ext uri="{BB962C8B-B14F-4D97-AF65-F5344CB8AC3E}">
        <p14:creationId xmlns:p14="http://schemas.microsoft.com/office/powerpoint/2010/main" val="22375741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3FB790-AEA7-B15A-C90A-1C4F16CAD255}"/>
            </a:ext>
          </a:extLst>
        </p:cNvPr>
        <p:cNvGrpSpPr/>
        <p:nvPr/>
      </p:nvGrpSpPr>
      <p:grpSpPr>
        <a:xfrm>
          <a:off x="0" y="0"/>
          <a:ext cx="0" cy="0"/>
          <a:chOff x="0" y="0"/>
          <a:chExt cx="0" cy="0"/>
        </a:xfrm>
      </p:grpSpPr>
      <p:sp>
        <p:nvSpPr>
          <p:cNvPr id="2" name="Заголовок 1">
            <a:extLst>
              <a:ext uri="{FF2B5EF4-FFF2-40B4-BE49-F238E27FC236}">
                <a16:creationId xmlns:a16="http://schemas.microsoft.com/office/drawing/2014/main" id="{4D113E71-8F32-E0B9-ADD3-0D0AB01A8AF8}"/>
              </a:ext>
            </a:extLst>
          </p:cNvPr>
          <p:cNvSpPr>
            <a:spLocks noGrp="1"/>
          </p:cNvSpPr>
          <p:nvPr>
            <p:ph type="title"/>
          </p:nvPr>
        </p:nvSpPr>
        <p:spPr/>
        <p:txBody>
          <a:bodyPr/>
          <a:lstStyle/>
          <a:p>
            <a:r>
              <a:rPr lang="en-US" dirty="0"/>
              <a:t>Six‑Month Cash Flow Forecast</a:t>
            </a:r>
            <a:endParaRPr lang="ru-RU" dirty="0"/>
          </a:p>
        </p:txBody>
      </p:sp>
      <p:sp>
        <p:nvSpPr>
          <p:cNvPr id="8" name="TextBox 7">
            <a:extLst>
              <a:ext uri="{FF2B5EF4-FFF2-40B4-BE49-F238E27FC236}">
                <a16:creationId xmlns:a16="http://schemas.microsoft.com/office/drawing/2014/main" id="{E90C5613-8377-ABB4-7FE7-1DC6873BC424}"/>
              </a:ext>
            </a:extLst>
          </p:cNvPr>
          <p:cNvSpPr txBox="1"/>
          <p:nvPr/>
        </p:nvSpPr>
        <p:spPr>
          <a:xfrm>
            <a:off x="838200" y="4441340"/>
            <a:ext cx="10515600" cy="1255728"/>
          </a:xfrm>
          <a:prstGeom prst="rect">
            <a:avLst/>
          </a:prstGeom>
        </p:spPr>
        <p:txBody>
          <a:bodyPr vert="horz" lIns="91440" tIns="45720" rIns="91440" bIns="45720" rtlCol="0">
            <a:normAutofit/>
          </a:bodyPr>
          <a:lstStyle>
            <a:lvl1pPr marL="228600" indent="-228600">
              <a:lnSpc>
                <a:spcPct val="90000"/>
              </a:lnSpc>
              <a:spcBef>
                <a:spcPts val="1000"/>
              </a:spcBef>
              <a:buFont typeface="Arial" panose="020B0604020202020204" pitchFamily="34" charset="0"/>
              <a:buChar char="•"/>
              <a:defRPr sz="2800"/>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indent="0">
              <a:buNone/>
            </a:pPr>
            <a:endParaRPr lang="en-US" dirty="0"/>
          </a:p>
        </p:txBody>
      </p:sp>
      <p:graphicFrame>
        <p:nvGraphicFramePr>
          <p:cNvPr id="5" name="Объект 4">
            <a:extLst>
              <a:ext uri="{FF2B5EF4-FFF2-40B4-BE49-F238E27FC236}">
                <a16:creationId xmlns:a16="http://schemas.microsoft.com/office/drawing/2014/main" id="{DBF395B4-9992-25C4-51BF-D3A7DA526053}"/>
              </a:ext>
            </a:extLst>
          </p:cNvPr>
          <p:cNvGraphicFramePr>
            <a:graphicFrameLocks noGrp="1"/>
          </p:cNvGraphicFramePr>
          <p:nvPr>
            <p:ph idx="1"/>
            <p:extLst>
              <p:ext uri="{D42A27DB-BD31-4B8C-83A1-F6EECF244321}">
                <p14:modId xmlns:p14="http://schemas.microsoft.com/office/powerpoint/2010/main" val="277468133"/>
              </p:ext>
            </p:extLst>
          </p:nvPr>
        </p:nvGraphicFramePr>
        <p:xfrm>
          <a:off x="838200" y="1825625"/>
          <a:ext cx="10515596" cy="2225040"/>
        </p:xfrm>
        <a:graphic>
          <a:graphicData uri="http://schemas.openxmlformats.org/drawingml/2006/table">
            <a:tbl>
              <a:tblPr firstRow="1" bandRow="1">
                <a:tableStyleId>{5C22544A-7EE6-4342-B048-85BDC9FD1C3A}</a:tableStyleId>
              </a:tblPr>
              <a:tblGrid>
                <a:gridCol w="1502228">
                  <a:extLst>
                    <a:ext uri="{9D8B030D-6E8A-4147-A177-3AD203B41FA5}">
                      <a16:colId xmlns:a16="http://schemas.microsoft.com/office/drawing/2014/main" val="2722719468"/>
                    </a:ext>
                  </a:extLst>
                </a:gridCol>
                <a:gridCol w="1502228">
                  <a:extLst>
                    <a:ext uri="{9D8B030D-6E8A-4147-A177-3AD203B41FA5}">
                      <a16:colId xmlns:a16="http://schemas.microsoft.com/office/drawing/2014/main" val="3641036402"/>
                    </a:ext>
                  </a:extLst>
                </a:gridCol>
                <a:gridCol w="1502228">
                  <a:extLst>
                    <a:ext uri="{9D8B030D-6E8A-4147-A177-3AD203B41FA5}">
                      <a16:colId xmlns:a16="http://schemas.microsoft.com/office/drawing/2014/main" val="3610990583"/>
                    </a:ext>
                  </a:extLst>
                </a:gridCol>
                <a:gridCol w="1502228">
                  <a:extLst>
                    <a:ext uri="{9D8B030D-6E8A-4147-A177-3AD203B41FA5}">
                      <a16:colId xmlns:a16="http://schemas.microsoft.com/office/drawing/2014/main" val="1379518960"/>
                    </a:ext>
                  </a:extLst>
                </a:gridCol>
                <a:gridCol w="1502228">
                  <a:extLst>
                    <a:ext uri="{9D8B030D-6E8A-4147-A177-3AD203B41FA5}">
                      <a16:colId xmlns:a16="http://schemas.microsoft.com/office/drawing/2014/main" val="1407032321"/>
                    </a:ext>
                  </a:extLst>
                </a:gridCol>
                <a:gridCol w="1502228">
                  <a:extLst>
                    <a:ext uri="{9D8B030D-6E8A-4147-A177-3AD203B41FA5}">
                      <a16:colId xmlns:a16="http://schemas.microsoft.com/office/drawing/2014/main" val="3062958945"/>
                    </a:ext>
                  </a:extLst>
                </a:gridCol>
                <a:gridCol w="1502228">
                  <a:extLst>
                    <a:ext uri="{9D8B030D-6E8A-4147-A177-3AD203B41FA5}">
                      <a16:colId xmlns:a16="http://schemas.microsoft.com/office/drawing/2014/main" val="3621548377"/>
                    </a:ext>
                  </a:extLst>
                </a:gridCol>
              </a:tblGrid>
              <a:tr h="370840">
                <a:tc>
                  <a:txBody>
                    <a:bodyPr/>
                    <a:lstStyle/>
                    <a:p>
                      <a:endParaRPr lang="ru-RU"/>
                    </a:p>
                  </a:txBody>
                  <a:tcPr/>
                </a:tc>
                <a:tc>
                  <a:txBody>
                    <a:bodyPr/>
                    <a:lstStyle/>
                    <a:p>
                      <a:r>
                        <a:rPr lang="en-US" dirty="0"/>
                        <a:t>January</a:t>
                      </a:r>
                      <a:endParaRPr lang="ru-RU" dirty="0"/>
                    </a:p>
                  </a:txBody>
                  <a:tcPr/>
                </a:tc>
                <a:tc>
                  <a:txBody>
                    <a:bodyPr/>
                    <a:lstStyle/>
                    <a:p>
                      <a:r>
                        <a:rPr lang="en-US" dirty="0"/>
                        <a:t>February</a:t>
                      </a:r>
                      <a:endParaRPr lang="ru-RU" dirty="0"/>
                    </a:p>
                  </a:txBody>
                  <a:tcPr/>
                </a:tc>
                <a:tc>
                  <a:txBody>
                    <a:bodyPr/>
                    <a:lstStyle/>
                    <a:p>
                      <a:r>
                        <a:rPr lang="en-US" dirty="0"/>
                        <a:t>March</a:t>
                      </a:r>
                      <a:endParaRPr lang="ru-RU" dirty="0"/>
                    </a:p>
                  </a:txBody>
                  <a:tcPr/>
                </a:tc>
                <a:tc>
                  <a:txBody>
                    <a:bodyPr/>
                    <a:lstStyle/>
                    <a:p>
                      <a:r>
                        <a:rPr lang="en-US" dirty="0"/>
                        <a:t>April</a:t>
                      </a:r>
                      <a:endParaRPr lang="ru-RU" dirty="0"/>
                    </a:p>
                  </a:txBody>
                  <a:tcPr/>
                </a:tc>
                <a:tc>
                  <a:txBody>
                    <a:bodyPr/>
                    <a:lstStyle/>
                    <a:p>
                      <a:r>
                        <a:rPr lang="en-US" dirty="0"/>
                        <a:t>May</a:t>
                      </a:r>
                      <a:endParaRPr lang="ru-RU" dirty="0"/>
                    </a:p>
                  </a:txBody>
                  <a:tcPr/>
                </a:tc>
                <a:tc>
                  <a:txBody>
                    <a:bodyPr/>
                    <a:lstStyle/>
                    <a:p>
                      <a:r>
                        <a:rPr lang="en-US" dirty="0"/>
                        <a:t>June</a:t>
                      </a:r>
                      <a:endParaRPr lang="ru-RU" dirty="0"/>
                    </a:p>
                  </a:txBody>
                  <a:tcPr/>
                </a:tc>
                <a:extLst>
                  <a:ext uri="{0D108BD9-81ED-4DB2-BD59-A6C34878D82A}">
                    <a16:rowId xmlns:a16="http://schemas.microsoft.com/office/drawing/2014/main" val="1428085709"/>
                  </a:ext>
                </a:extLst>
              </a:tr>
              <a:tr h="370840">
                <a:tc>
                  <a:txBody>
                    <a:bodyPr/>
                    <a:lstStyle/>
                    <a:p>
                      <a:r>
                        <a:rPr lang="en-US" dirty="0"/>
                        <a:t>Fixed </a:t>
                      </a:r>
                      <a:r>
                        <a:rPr lang="de-DE" dirty="0"/>
                        <a:t>Costs</a:t>
                      </a:r>
                      <a:endParaRPr lang="ru-RU"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£5,550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£5,550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£5,550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£5,550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£5,550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£5,550</a:t>
                      </a:r>
                    </a:p>
                  </a:txBody>
                  <a:tcPr/>
                </a:tc>
                <a:extLst>
                  <a:ext uri="{0D108BD9-81ED-4DB2-BD59-A6C34878D82A}">
                    <a16:rowId xmlns:a16="http://schemas.microsoft.com/office/drawing/2014/main" val="440631607"/>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dirty="0"/>
                        <a:t>Variable Costs </a:t>
                      </a:r>
                      <a:endParaRPr lang="ru-RU"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£700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£1,500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£1,650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£2,100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£2,100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£2,450</a:t>
                      </a:r>
                    </a:p>
                  </a:txBody>
                  <a:tcPr/>
                </a:tc>
                <a:extLst>
                  <a:ext uri="{0D108BD9-81ED-4DB2-BD59-A6C34878D82A}">
                    <a16:rowId xmlns:a16="http://schemas.microsoft.com/office/drawing/2014/main" val="227441178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Total</a:t>
                      </a:r>
                      <a:r>
                        <a:rPr lang="de-DE" dirty="0"/>
                        <a:t> Costs </a:t>
                      </a:r>
                      <a:endParaRPr lang="ru-RU"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£6,250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£7,050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£7,200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£7,650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£7,650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£8,000</a:t>
                      </a:r>
                    </a:p>
                  </a:txBody>
                  <a:tcPr/>
                </a:tc>
                <a:extLst>
                  <a:ext uri="{0D108BD9-81ED-4DB2-BD59-A6C34878D82A}">
                    <a16:rowId xmlns:a16="http://schemas.microsoft.com/office/drawing/2014/main" val="1157717860"/>
                  </a:ext>
                </a:extLst>
              </a:tr>
              <a:tr h="370840">
                <a:tc>
                  <a:txBody>
                    <a:bodyPr/>
                    <a:lstStyle/>
                    <a:p>
                      <a:r>
                        <a:rPr lang="en-US" dirty="0"/>
                        <a:t>Revenue</a:t>
                      </a:r>
                      <a:endParaRPr lang="ru-RU"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£3,000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£4,500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£6,000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£8,000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£8,600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£9,500</a:t>
                      </a:r>
                    </a:p>
                  </a:txBody>
                  <a:tcPr/>
                </a:tc>
                <a:extLst>
                  <a:ext uri="{0D108BD9-81ED-4DB2-BD59-A6C34878D82A}">
                    <a16:rowId xmlns:a16="http://schemas.microsoft.com/office/drawing/2014/main" val="4062396991"/>
                  </a:ext>
                </a:extLst>
              </a:tr>
              <a:tr h="370840">
                <a:tc>
                  <a:txBody>
                    <a:bodyPr/>
                    <a:lstStyle/>
                    <a:p>
                      <a:r>
                        <a:rPr lang="en-US" dirty="0"/>
                        <a:t>Profit / Loss</a:t>
                      </a:r>
                      <a:endParaRPr lang="ru-RU"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 £3,250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 £2,550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 £1,200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£350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£950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£1,500</a:t>
                      </a:r>
                    </a:p>
                  </a:txBody>
                  <a:tcPr/>
                </a:tc>
                <a:extLst>
                  <a:ext uri="{0D108BD9-81ED-4DB2-BD59-A6C34878D82A}">
                    <a16:rowId xmlns:a16="http://schemas.microsoft.com/office/drawing/2014/main" val="1187217750"/>
                  </a:ext>
                </a:extLst>
              </a:tr>
            </a:tbl>
          </a:graphicData>
        </a:graphic>
      </p:graphicFrame>
      <p:sp>
        <p:nvSpPr>
          <p:cNvPr id="7" name="TextBox 6">
            <a:extLst>
              <a:ext uri="{FF2B5EF4-FFF2-40B4-BE49-F238E27FC236}">
                <a16:creationId xmlns:a16="http://schemas.microsoft.com/office/drawing/2014/main" id="{84F67E93-F20B-AEEA-D2CD-21CC2C60B2E8}"/>
              </a:ext>
            </a:extLst>
          </p:cNvPr>
          <p:cNvSpPr txBox="1"/>
          <p:nvPr/>
        </p:nvSpPr>
        <p:spPr>
          <a:xfrm>
            <a:off x="838200" y="4579420"/>
            <a:ext cx="10515600" cy="1255728"/>
          </a:xfrm>
          <a:prstGeom prst="rect">
            <a:avLst/>
          </a:prstGeom>
        </p:spPr>
        <p:txBody>
          <a:bodyPr vert="horz" lIns="91440" tIns="45720" rIns="91440" bIns="45720" rtlCol="0">
            <a:normAutofit/>
          </a:bodyPr>
          <a:lstStyle>
            <a:lvl1pPr marL="228600" indent="-228600">
              <a:lnSpc>
                <a:spcPct val="90000"/>
              </a:lnSpc>
              <a:spcBef>
                <a:spcPts val="1000"/>
              </a:spcBef>
              <a:buFont typeface="Arial" panose="020B0604020202020204" pitchFamily="34" charset="0"/>
              <a:buChar char="•"/>
              <a:defRPr sz="2800"/>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dirty="0"/>
              <a:t>April = breakeven</a:t>
            </a:r>
          </a:p>
          <a:p>
            <a:r>
              <a:rPr lang="en-US" dirty="0"/>
              <a:t>May &amp; June = clear profit</a:t>
            </a:r>
            <a:endParaRPr lang="ru-RU" dirty="0"/>
          </a:p>
        </p:txBody>
      </p:sp>
    </p:spTree>
    <p:extLst>
      <p:ext uri="{BB962C8B-B14F-4D97-AF65-F5344CB8AC3E}">
        <p14:creationId xmlns:p14="http://schemas.microsoft.com/office/powerpoint/2010/main" val="401786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6A66A6F2-35E5-ACAE-6142-85D196795882}"/>
              </a:ext>
            </a:extLst>
          </p:cNvPr>
          <p:cNvSpPr>
            <a:spLocks noGrp="1"/>
          </p:cNvSpPr>
          <p:nvPr>
            <p:ph type="title"/>
          </p:nvPr>
        </p:nvSpPr>
        <p:spPr/>
        <p:txBody>
          <a:bodyPr/>
          <a:lstStyle/>
          <a:p>
            <a:endParaRPr lang="ru-RU" dirty="0"/>
          </a:p>
        </p:txBody>
      </p:sp>
      <p:sp>
        <p:nvSpPr>
          <p:cNvPr id="3" name="Объект 2">
            <a:extLst>
              <a:ext uri="{FF2B5EF4-FFF2-40B4-BE49-F238E27FC236}">
                <a16:creationId xmlns:a16="http://schemas.microsoft.com/office/drawing/2014/main" id="{B410776E-F128-0362-24EF-49C85702C700}"/>
              </a:ext>
            </a:extLst>
          </p:cNvPr>
          <p:cNvSpPr>
            <a:spLocks noGrp="1"/>
          </p:cNvSpPr>
          <p:nvPr>
            <p:ph idx="1"/>
          </p:nvPr>
        </p:nvSpPr>
        <p:spPr/>
        <p:txBody>
          <a:bodyPr>
            <a:normAutofit fontScale="62500" lnSpcReduction="20000"/>
          </a:bodyPr>
          <a:lstStyle/>
          <a:p>
            <a:r>
              <a:rPr lang="en-US" b="1" dirty="0"/>
              <a:t>Breakeven Analysis</a:t>
            </a:r>
          </a:p>
          <a:p>
            <a:pPr marL="0" indent="0">
              <a:buNone/>
            </a:pPr>
            <a:r>
              <a:rPr lang="en-US" dirty="0"/>
              <a:t>The business operates at a loss during the first three months.</a:t>
            </a:r>
          </a:p>
          <a:p>
            <a:pPr marL="0" indent="0">
              <a:buNone/>
            </a:pPr>
            <a:r>
              <a:rPr lang="en-US" dirty="0"/>
              <a:t>The breakeven point is reached in April, when total revenue (£8,000) exceeds total costs (£7,650).</a:t>
            </a:r>
          </a:p>
          <a:p>
            <a:pPr marL="0" indent="0">
              <a:buNone/>
            </a:pPr>
            <a:r>
              <a:rPr lang="en-US" dirty="0"/>
              <a:t>From April onwards, the business is expected to generate a positive profit.</a:t>
            </a:r>
          </a:p>
          <a:p>
            <a:endParaRPr lang="en-US" dirty="0"/>
          </a:p>
          <a:p>
            <a:r>
              <a:rPr lang="en-US" b="1" dirty="0"/>
              <a:t>Investment Justification</a:t>
            </a:r>
          </a:p>
          <a:p>
            <a:pPr marL="0" indent="0">
              <a:buNone/>
            </a:pPr>
            <a:r>
              <a:rPr lang="en-US" dirty="0"/>
              <a:t>The required investment of £25,000 is calculated as:</a:t>
            </a:r>
          </a:p>
          <a:p>
            <a:pPr marL="0" indent="0">
              <a:buNone/>
            </a:pPr>
            <a:r>
              <a:rPr lang="en-US" dirty="0"/>
              <a:t>Total Startup Costs (£18,000) + Operating Losses until Breakeven (£7,000)</a:t>
            </a:r>
          </a:p>
          <a:p>
            <a:pPr marL="0" indent="0">
              <a:buNone/>
            </a:pPr>
            <a:endParaRPr lang="en-US" dirty="0"/>
          </a:p>
          <a:p>
            <a:r>
              <a:rPr lang="en-US" dirty="0"/>
              <a:t>This level of funding ensures:</a:t>
            </a:r>
          </a:p>
          <a:p>
            <a:pPr marL="0" indent="0">
              <a:buNone/>
            </a:pPr>
            <a:r>
              <a:rPr lang="en-US" dirty="0"/>
              <a:t>business continuity during the start‑up phase</a:t>
            </a:r>
          </a:p>
          <a:p>
            <a:pPr marL="0" indent="0">
              <a:buNone/>
            </a:pPr>
            <a:r>
              <a:rPr lang="en-US" dirty="0"/>
              <a:t>sufficient working capital</a:t>
            </a:r>
          </a:p>
          <a:p>
            <a:pPr marL="0" indent="0">
              <a:buNone/>
            </a:pPr>
            <a:r>
              <a:rPr lang="en-US" dirty="0"/>
              <a:t>financial sustainability from month four onwards</a:t>
            </a:r>
            <a:endParaRPr lang="ru-RU" dirty="0"/>
          </a:p>
        </p:txBody>
      </p:sp>
    </p:spTree>
    <p:extLst>
      <p:ext uri="{BB962C8B-B14F-4D97-AF65-F5344CB8AC3E}">
        <p14:creationId xmlns:p14="http://schemas.microsoft.com/office/powerpoint/2010/main" val="17118038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0E8742BB-17FC-A121-E049-F500FB3FE636}"/>
              </a:ext>
            </a:extLst>
          </p:cNvPr>
          <p:cNvSpPr>
            <a:spLocks noGrp="1"/>
          </p:cNvSpPr>
          <p:nvPr>
            <p:ph type="title"/>
          </p:nvPr>
        </p:nvSpPr>
        <p:spPr/>
        <p:txBody>
          <a:bodyPr/>
          <a:lstStyle/>
          <a:p>
            <a:r>
              <a:rPr lang="de-DE" dirty="0" err="1"/>
              <a:t>Conclusion</a:t>
            </a:r>
            <a:endParaRPr lang="ru-RU" dirty="0"/>
          </a:p>
        </p:txBody>
      </p:sp>
      <p:sp>
        <p:nvSpPr>
          <p:cNvPr id="3" name="Объект 2">
            <a:extLst>
              <a:ext uri="{FF2B5EF4-FFF2-40B4-BE49-F238E27FC236}">
                <a16:creationId xmlns:a16="http://schemas.microsoft.com/office/drawing/2014/main" id="{3062B0C7-1838-AE60-1250-F0690ABA8E10}"/>
              </a:ext>
            </a:extLst>
          </p:cNvPr>
          <p:cNvSpPr>
            <a:spLocks noGrp="1"/>
          </p:cNvSpPr>
          <p:nvPr>
            <p:ph idx="1"/>
          </p:nvPr>
        </p:nvSpPr>
        <p:spPr/>
        <p:txBody>
          <a:bodyPr>
            <a:normAutofit fontScale="92500" lnSpcReduction="20000"/>
          </a:bodyPr>
          <a:lstStyle/>
          <a:p>
            <a:r>
              <a:rPr lang="en-US" dirty="0"/>
              <a:t>This presentation has outlined a viable and scalable business idea supported by a structured business plan. The analysis demonstrates that the business addresses a clear market need and operates within a </a:t>
            </a:r>
            <a:r>
              <a:rPr lang="en-US" dirty="0" err="1"/>
              <a:t>favourable</a:t>
            </a:r>
            <a:r>
              <a:rPr lang="en-US" dirty="0"/>
              <a:t> external environment.</a:t>
            </a:r>
          </a:p>
          <a:p>
            <a:endParaRPr lang="en-US" dirty="0"/>
          </a:p>
          <a:p>
            <a:r>
              <a:rPr lang="en-US" dirty="0"/>
              <a:t>The proposed legal structure, management framework, and marketing strategies support sustainable growth. Financial forecasts indicate that the business reaches its breakeven point within the first six months, confirming its financial viability.</a:t>
            </a:r>
          </a:p>
          <a:p>
            <a:endParaRPr lang="en-US" dirty="0"/>
          </a:p>
          <a:p>
            <a:r>
              <a:rPr lang="en-US" dirty="0"/>
              <a:t>Overall, the business idea is realistic, well‑planned, and aligned with the principles of entrepreneurship.</a:t>
            </a:r>
          </a:p>
        </p:txBody>
      </p:sp>
    </p:spTree>
    <p:extLst>
      <p:ext uri="{BB962C8B-B14F-4D97-AF65-F5344CB8AC3E}">
        <p14:creationId xmlns:p14="http://schemas.microsoft.com/office/powerpoint/2010/main" val="8315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AA6F1BDB-EE09-2312-29DF-C576C8971815}"/>
              </a:ext>
            </a:extLst>
          </p:cNvPr>
          <p:cNvSpPr>
            <a:spLocks noGrp="1"/>
          </p:cNvSpPr>
          <p:nvPr>
            <p:ph type="title"/>
          </p:nvPr>
        </p:nvSpPr>
        <p:spPr/>
        <p:txBody>
          <a:bodyPr/>
          <a:lstStyle/>
          <a:p>
            <a:r>
              <a:rPr lang="de-DE" dirty="0"/>
              <a:t>References</a:t>
            </a:r>
            <a:endParaRPr lang="ru-RU" dirty="0"/>
          </a:p>
        </p:txBody>
      </p:sp>
      <p:sp>
        <p:nvSpPr>
          <p:cNvPr id="3" name="Объект 2">
            <a:extLst>
              <a:ext uri="{FF2B5EF4-FFF2-40B4-BE49-F238E27FC236}">
                <a16:creationId xmlns:a16="http://schemas.microsoft.com/office/drawing/2014/main" id="{6298C9E1-5976-7DF6-B666-00D6EBAC2856}"/>
              </a:ext>
            </a:extLst>
          </p:cNvPr>
          <p:cNvSpPr>
            <a:spLocks noGrp="1"/>
          </p:cNvSpPr>
          <p:nvPr>
            <p:ph idx="1"/>
          </p:nvPr>
        </p:nvSpPr>
        <p:spPr/>
        <p:txBody>
          <a:bodyPr>
            <a:normAutofit fontScale="55000" lnSpcReduction="20000"/>
          </a:bodyPr>
          <a:lstStyle/>
          <a:p>
            <a:r>
              <a:rPr lang="de-DE" dirty="0"/>
              <a:t>Entrepreneurship &amp; Business </a:t>
            </a:r>
            <a:r>
              <a:rPr lang="de-DE" dirty="0" err="1"/>
              <a:t>Planning</a:t>
            </a:r>
            <a:endParaRPr lang="de-DE" dirty="0"/>
          </a:p>
          <a:p>
            <a:pPr marL="0" indent="0">
              <a:buNone/>
            </a:pPr>
            <a:r>
              <a:rPr lang="de-DE" dirty="0"/>
              <a:t>Burns, P. (2023) Entrepreneurship and Small Business: Start‑up, Growth and </a:t>
            </a:r>
            <a:r>
              <a:rPr lang="de-DE" dirty="0" err="1"/>
              <a:t>Maturity</a:t>
            </a:r>
            <a:r>
              <a:rPr lang="de-DE" dirty="0"/>
              <a:t>. 5th </a:t>
            </a:r>
            <a:r>
              <a:rPr lang="de-DE" dirty="0" err="1"/>
              <a:t>edn</a:t>
            </a:r>
            <a:r>
              <a:rPr lang="de-DE" dirty="0"/>
              <a:t>. London: </a:t>
            </a:r>
            <a:r>
              <a:rPr lang="de-DE" dirty="0" err="1"/>
              <a:t>Red</a:t>
            </a:r>
            <a:r>
              <a:rPr lang="de-DE" dirty="0"/>
              <a:t> Globe Press.</a:t>
            </a:r>
          </a:p>
          <a:p>
            <a:pPr marL="0" indent="0">
              <a:buNone/>
            </a:pPr>
            <a:r>
              <a:rPr lang="de-DE" dirty="0"/>
              <a:t>Barringer, B.R. and </a:t>
            </a:r>
            <a:r>
              <a:rPr lang="de-DE" dirty="0" err="1"/>
              <a:t>Ireland</a:t>
            </a:r>
            <a:r>
              <a:rPr lang="de-DE" dirty="0"/>
              <a:t>, R.D. (2020) Entrepreneurship: </a:t>
            </a:r>
            <a:r>
              <a:rPr lang="de-DE" dirty="0" err="1"/>
              <a:t>Successfully</a:t>
            </a:r>
            <a:r>
              <a:rPr lang="de-DE" dirty="0"/>
              <a:t> </a:t>
            </a:r>
            <a:r>
              <a:rPr lang="de-DE" dirty="0" err="1"/>
              <a:t>Launching</a:t>
            </a:r>
            <a:r>
              <a:rPr lang="de-DE" dirty="0"/>
              <a:t> New Ventures. 6th </a:t>
            </a:r>
            <a:r>
              <a:rPr lang="de-DE" dirty="0" err="1"/>
              <a:t>edn</a:t>
            </a:r>
            <a:r>
              <a:rPr lang="de-DE" dirty="0"/>
              <a:t>. Harlow: Pearson Education.</a:t>
            </a:r>
          </a:p>
          <a:p>
            <a:r>
              <a:rPr lang="de-DE" dirty="0"/>
              <a:t>PESTEL &amp; External Environment</a:t>
            </a:r>
          </a:p>
          <a:p>
            <a:pPr marL="0" indent="0">
              <a:buNone/>
            </a:pPr>
            <a:r>
              <a:rPr lang="de-DE" dirty="0"/>
              <a:t>Johnson, G., Scholes, K. and Whittington, R. (2020) </a:t>
            </a:r>
            <a:r>
              <a:rPr lang="de-DE" dirty="0" err="1"/>
              <a:t>Exploring</a:t>
            </a:r>
            <a:r>
              <a:rPr lang="de-DE" dirty="0"/>
              <a:t> </a:t>
            </a:r>
            <a:r>
              <a:rPr lang="de-DE" dirty="0" err="1"/>
              <a:t>Strategy</a:t>
            </a:r>
            <a:r>
              <a:rPr lang="de-DE" dirty="0"/>
              <a:t>. 12th </a:t>
            </a:r>
            <a:r>
              <a:rPr lang="de-DE" dirty="0" err="1"/>
              <a:t>edn</a:t>
            </a:r>
            <a:r>
              <a:rPr lang="de-DE" dirty="0"/>
              <a:t>. Harlow: Pearson Education.</a:t>
            </a:r>
          </a:p>
          <a:p>
            <a:r>
              <a:rPr lang="de-DE" dirty="0"/>
              <a:t>Marketing &amp; Digital Marketing</a:t>
            </a:r>
          </a:p>
          <a:p>
            <a:pPr marL="0" indent="0">
              <a:buNone/>
            </a:pPr>
            <a:r>
              <a:rPr lang="de-DE" dirty="0"/>
              <a:t>Kotler, P., </a:t>
            </a:r>
            <a:r>
              <a:rPr lang="de-DE" dirty="0" err="1"/>
              <a:t>Kartajaya</a:t>
            </a:r>
            <a:r>
              <a:rPr lang="de-DE" dirty="0"/>
              <a:t>, H. and </a:t>
            </a:r>
            <a:r>
              <a:rPr lang="de-DE" dirty="0" err="1"/>
              <a:t>Setiawan</a:t>
            </a:r>
            <a:r>
              <a:rPr lang="de-DE" dirty="0"/>
              <a:t>, I. (2021) Marketing 5.0: Technology </a:t>
            </a:r>
            <a:r>
              <a:rPr lang="de-DE" dirty="0" err="1"/>
              <a:t>for</a:t>
            </a:r>
            <a:r>
              <a:rPr lang="de-DE" dirty="0"/>
              <a:t> </a:t>
            </a:r>
            <a:r>
              <a:rPr lang="de-DE" dirty="0" err="1"/>
              <a:t>Humanity</a:t>
            </a:r>
            <a:r>
              <a:rPr lang="de-DE" dirty="0"/>
              <a:t>. Hoboken: Wiley.</a:t>
            </a:r>
          </a:p>
          <a:p>
            <a:pPr marL="0" indent="0">
              <a:buNone/>
            </a:pPr>
            <a:r>
              <a:rPr lang="de-DE" dirty="0" err="1"/>
              <a:t>Chaffey</a:t>
            </a:r>
            <a:r>
              <a:rPr lang="de-DE" dirty="0"/>
              <a:t>, D. and Ellis‑Chadwick, F. (2019) Digital Marketing. 7th </a:t>
            </a:r>
            <a:r>
              <a:rPr lang="de-DE" dirty="0" err="1"/>
              <a:t>edn</a:t>
            </a:r>
            <a:r>
              <a:rPr lang="de-DE" dirty="0"/>
              <a:t>. Harlow: Pearson Education.</a:t>
            </a:r>
          </a:p>
          <a:p>
            <a:r>
              <a:rPr lang="de-DE" dirty="0"/>
              <a:t>Finance, Cash Flow &amp; Breakeven Analysis</a:t>
            </a:r>
          </a:p>
          <a:p>
            <a:pPr marL="0" indent="0">
              <a:buNone/>
            </a:pPr>
            <a:r>
              <a:rPr lang="de-DE" dirty="0" err="1"/>
              <a:t>Atrill</a:t>
            </a:r>
            <a:r>
              <a:rPr lang="de-DE" dirty="0"/>
              <a:t>, P. and </a:t>
            </a:r>
            <a:r>
              <a:rPr lang="de-DE" dirty="0" err="1"/>
              <a:t>McLaney</a:t>
            </a:r>
            <a:r>
              <a:rPr lang="de-DE" dirty="0"/>
              <a:t>, E. (2020) Accounting and Finance </a:t>
            </a:r>
            <a:r>
              <a:rPr lang="de-DE" dirty="0" err="1"/>
              <a:t>for</a:t>
            </a:r>
            <a:r>
              <a:rPr lang="de-DE" dirty="0"/>
              <a:t> Non‑</a:t>
            </a:r>
            <a:r>
              <a:rPr lang="de-DE" dirty="0" err="1"/>
              <a:t>Specialists</a:t>
            </a:r>
            <a:r>
              <a:rPr lang="de-DE" dirty="0"/>
              <a:t>. 11th </a:t>
            </a:r>
            <a:r>
              <a:rPr lang="de-DE" dirty="0" err="1"/>
              <a:t>edn</a:t>
            </a:r>
            <a:r>
              <a:rPr lang="de-DE" dirty="0"/>
              <a:t>. Harlow: Pearson Education.</a:t>
            </a:r>
          </a:p>
          <a:p>
            <a:r>
              <a:rPr lang="de-DE" dirty="0"/>
              <a:t>Government &amp; Small Business Support (UK‑relevant)</a:t>
            </a:r>
          </a:p>
          <a:p>
            <a:pPr marL="0" indent="0">
              <a:buNone/>
            </a:pPr>
            <a:r>
              <a:rPr lang="de-DE" dirty="0"/>
              <a:t>UK Government (2024) Set </a:t>
            </a:r>
            <a:r>
              <a:rPr lang="de-DE" dirty="0" err="1"/>
              <a:t>up</a:t>
            </a:r>
            <a:r>
              <a:rPr lang="de-DE" dirty="0"/>
              <a:t> </a:t>
            </a:r>
            <a:r>
              <a:rPr lang="de-DE" dirty="0" err="1"/>
              <a:t>as</a:t>
            </a:r>
            <a:r>
              <a:rPr lang="de-DE" dirty="0"/>
              <a:t> a </a:t>
            </a:r>
            <a:r>
              <a:rPr lang="de-DE" dirty="0" err="1"/>
              <a:t>sole</a:t>
            </a:r>
            <a:r>
              <a:rPr lang="de-DE" dirty="0"/>
              <a:t> </a:t>
            </a:r>
            <a:r>
              <a:rPr lang="de-DE" dirty="0" err="1"/>
              <a:t>trader</a:t>
            </a:r>
            <a:r>
              <a:rPr lang="de-DE" dirty="0"/>
              <a:t>. </a:t>
            </a:r>
            <a:r>
              <a:rPr lang="de-DE" dirty="0" err="1"/>
              <a:t>Available</a:t>
            </a:r>
            <a:r>
              <a:rPr lang="de-DE" dirty="0"/>
              <a:t> at: https://www.gov.uk/set-up-sole-trader (</a:t>
            </a:r>
            <a:r>
              <a:rPr lang="de-DE" dirty="0" err="1"/>
              <a:t>Accessed</a:t>
            </a:r>
            <a:r>
              <a:rPr lang="de-DE" dirty="0"/>
              <a:t>: 22 April 2026).</a:t>
            </a:r>
            <a:endParaRPr lang="ru-RU" dirty="0"/>
          </a:p>
        </p:txBody>
      </p:sp>
    </p:spTree>
    <p:extLst>
      <p:ext uri="{BB962C8B-B14F-4D97-AF65-F5344CB8AC3E}">
        <p14:creationId xmlns:p14="http://schemas.microsoft.com/office/powerpoint/2010/main" val="4278554774"/>
      </p:ext>
    </p:extLst>
  </p:cSld>
  <p:clrMapOvr>
    <a:masterClrMapping/>
  </p:clrMapOvr>
</p:sld>
</file>

<file path=ppt/theme/theme1.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1395</TotalTime>
  <Words>1384</Words>
  <Application>Microsoft Office PowerPoint</Application>
  <PresentationFormat>Widescreen</PresentationFormat>
  <Paragraphs>214</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Тема Office</vt:lpstr>
      <vt:lpstr>Assessment Task 2 Business Plan</vt:lpstr>
      <vt:lpstr>Table of Contents</vt:lpstr>
      <vt:lpstr>Introduction</vt:lpstr>
      <vt:lpstr>Business Idea: Social Boost Agency</vt:lpstr>
      <vt:lpstr>Legal Format and Management Structure</vt:lpstr>
      <vt:lpstr>Organizational Chart</vt:lpstr>
      <vt:lpstr>PESTEL Analysis</vt:lpstr>
      <vt:lpstr>Marketing Strategies</vt:lpstr>
      <vt:lpstr>Funding Requirements and Allocation</vt:lpstr>
      <vt:lpstr>Startup Costs </vt:lpstr>
      <vt:lpstr>Fixed Costs </vt:lpstr>
      <vt:lpstr>Variable Costs </vt:lpstr>
      <vt:lpstr>Six‑Month Cash Flow Forecast</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Inga Vlasova</dc:creator>
  <cp:lastModifiedBy>Inga Vlasova</cp:lastModifiedBy>
  <cp:revision>46</cp:revision>
  <dcterms:created xsi:type="dcterms:W3CDTF">2026-04-22T19:28:20Z</dcterms:created>
  <dcterms:modified xsi:type="dcterms:W3CDTF">2026-04-23T19:01:05Z</dcterms:modified>
</cp:coreProperties>
</file>