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376" r:id="rId2"/>
    <p:sldId id="377" r:id="rId3"/>
    <p:sldId id="381" r:id="rId4"/>
    <p:sldId id="380" r:id="rId5"/>
    <p:sldId id="382" r:id="rId6"/>
    <p:sldId id="383" r:id="rId7"/>
    <p:sldId id="384" r:id="rId8"/>
    <p:sldId id="385" r:id="rId9"/>
    <p:sldId id="378" r:id="rId10"/>
    <p:sldId id="388" r:id="rId11"/>
    <p:sldId id="387" r:id="rId12"/>
    <p:sldId id="386" r:id="rId13"/>
    <p:sldId id="389" r:id="rId14"/>
    <p:sldId id="390" r:id="rId15"/>
    <p:sldId id="391" r:id="rId16"/>
    <p:sldId id="392"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3239" autoAdjust="0"/>
  </p:normalViewPr>
  <p:slideViewPr>
    <p:cSldViewPr>
      <p:cViewPr varScale="1">
        <p:scale>
          <a:sx n="80" d="100"/>
          <a:sy n="80" d="100"/>
        </p:scale>
        <p:origin x="1522" y="62"/>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2021"/>
    </p:cViewPr>
  </p:sorterViewPr>
  <p:notesViewPr>
    <p:cSldViewPr>
      <p:cViewPr varScale="1">
        <p:scale>
          <a:sx n="60" d="100"/>
          <a:sy n="60" d="100"/>
        </p:scale>
        <p:origin x="-2490" y="-7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72F07F5-038F-401C-A690-32BAE5AC7F10}" type="datetimeFigureOut">
              <a:rPr lang="en-US" smtClean="0"/>
              <a:pPr/>
              <a:t>4/9/2019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3737830-1592-42B1-9C40-0C9F69F41AD2}"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a:t>
            </a:r>
            <a:r>
              <a:rPr lang="en-GB" sz="1200" b="1" i="0" kern="1200" dirty="0">
                <a:solidFill>
                  <a:schemeClr val="tx1"/>
                </a:solidFill>
                <a:effectLst/>
                <a:latin typeface="+mn-lt"/>
                <a:ea typeface="+mn-ea"/>
                <a:cs typeface="+mn-cs"/>
              </a:rPr>
              <a:t>Trombe wall</a:t>
            </a:r>
            <a:r>
              <a:rPr lang="en-GB" sz="1200" b="0" i="0" kern="1200" dirty="0">
                <a:solidFill>
                  <a:schemeClr val="tx1"/>
                </a:solidFill>
                <a:effectLst/>
                <a:latin typeface="+mn-lt"/>
                <a:ea typeface="+mn-ea"/>
                <a:cs typeface="+mn-cs"/>
              </a:rPr>
              <a:t> is a passive solar building design where a </a:t>
            </a:r>
            <a:r>
              <a:rPr lang="en-GB" sz="1200" b="1" i="0" kern="1200" dirty="0">
                <a:solidFill>
                  <a:schemeClr val="tx1"/>
                </a:solidFill>
                <a:effectLst/>
                <a:latin typeface="+mn-lt"/>
                <a:ea typeface="+mn-ea"/>
                <a:cs typeface="+mn-cs"/>
              </a:rPr>
              <a:t>wall</a:t>
            </a:r>
            <a:r>
              <a:rPr lang="en-GB" sz="1200" b="0" i="0" kern="1200" dirty="0">
                <a:solidFill>
                  <a:schemeClr val="tx1"/>
                </a:solidFill>
                <a:effectLst/>
                <a:latin typeface="+mn-lt"/>
                <a:ea typeface="+mn-ea"/>
                <a:cs typeface="+mn-cs"/>
              </a:rPr>
              <a:t> is built on the winter sun side of a building with a glass external layer and a high heat capacity internal layer separated by a layer of air.</a:t>
            </a:r>
            <a:endParaRPr lang="en-GB" dirty="0"/>
          </a:p>
        </p:txBody>
      </p:sp>
      <p:sp>
        <p:nvSpPr>
          <p:cNvPr id="4" name="Slide Number Placeholder 3"/>
          <p:cNvSpPr>
            <a:spLocks noGrp="1"/>
          </p:cNvSpPr>
          <p:nvPr>
            <p:ph type="sldNum" sz="quarter" idx="5"/>
          </p:nvPr>
        </p:nvSpPr>
        <p:spPr/>
        <p:txBody>
          <a:bodyPr/>
          <a:lstStyle/>
          <a:p>
            <a:fld id="{93737830-1592-42B1-9C40-0C9F69F41AD2}" type="slidenum">
              <a:rPr lang="en-US" smtClean="0"/>
              <a:pPr/>
              <a:t>9</a:t>
            </a:fld>
            <a:endParaRPr lang="en-US"/>
          </a:p>
        </p:txBody>
      </p:sp>
    </p:spTree>
    <p:extLst>
      <p:ext uri="{BB962C8B-B14F-4D97-AF65-F5344CB8AC3E}">
        <p14:creationId xmlns:p14="http://schemas.microsoft.com/office/powerpoint/2010/main" val="32248728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4/9/2019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4/9/2019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4/9/2019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4/9/2019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B8A82-1EA6-475C-AA0F-F497880B071D}"/>
              </a:ext>
            </a:extLst>
          </p:cNvPr>
          <p:cNvSpPr>
            <a:spLocks noGrp="1"/>
          </p:cNvSpPr>
          <p:nvPr>
            <p:ph type="title"/>
          </p:nvPr>
        </p:nvSpPr>
        <p:spPr>
          <a:xfrm>
            <a:off x="457200" y="152400"/>
            <a:ext cx="8229600" cy="1143000"/>
          </a:xfrm>
        </p:spPr>
        <p:txBody>
          <a:bodyPr/>
          <a:lstStyle/>
          <a:p>
            <a:r>
              <a:rPr lang="en-GB" dirty="0"/>
              <a:t>Basic Passive Building Design</a:t>
            </a:r>
          </a:p>
        </p:txBody>
      </p:sp>
      <p:pic>
        <p:nvPicPr>
          <p:cNvPr id="1028" name="Picture 4" descr="Image result for passive building design">
            <a:extLst>
              <a:ext uri="{FF2B5EF4-FFF2-40B4-BE49-F238E27FC236}">
                <a16:creationId xmlns:a16="http://schemas.microsoft.com/office/drawing/2014/main" id="{091A8C0C-7CFB-480A-8F9B-EB3E4A9CE1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0" y="1379074"/>
            <a:ext cx="7239000" cy="5204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32441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533C4-264C-43EE-81A7-B6E542B68908}"/>
              </a:ext>
            </a:extLst>
          </p:cNvPr>
          <p:cNvSpPr>
            <a:spLocks noGrp="1"/>
          </p:cNvSpPr>
          <p:nvPr>
            <p:ph type="title"/>
          </p:nvPr>
        </p:nvSpPr>
        <p:spPr/>
        <p:txBody>
          <a:bodyPr/>
          <a:lstStyle/>
          <a:p>
            <a:r>
              <a:rPr lang="en-GB" dirty="0"/>
              <a:t>Passive Building Design (air flow)</a:t>
            </a:r>
          </a:p>
        </p:txBody>
      </p:sp>
      <p:pic>
        <p:nvPicPr>
          <p:cNvPr id="2050" name="Picture 2" descr="Image result for passive building design">
            <a:extLst>
              <a:ext uri="{FF2B5EF4-FFF2-40B4-BE49-F238E27FC236}">
                <a16:creationId xmlns:a16="http://schemas.microsoft.com/office/drawing/2014/main" id="{BBA96F8D-D48A-48E9-91F9-7C2C8C7BBE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7800" y="1545138"/>
            <a:ext cx="6001282" cy="5038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41395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76CC5-ECD8-4426-9C98-767F6BB0E97C}"/>
              </a:ext>
            </a:extLst>
          </p:cNvPr>
          <p:cNvSpPr>
            <a:spLocks noGrp="1"/>
          </p:cNvSpPr>
          <p:nvPr>
            <p:ph type="title"/>
          </p:nvPr>
        </p:nvSpPr>
        <p:spPr>
          <a:xfrm>
            <a:off x="0" y="274638"/>
            <a:ext cx="9144000" cy="1173162"/>
          </a:xfrm>
        </p:spPr>
        <p:txBody>
          <a:bodyPr>
            <a:normAutofit fontScale="90000"/>
          </a:bodyPr>
          <a:lstStyle/>
          <a:p>
            <a:r>
              <a:rPr lang="en-GB" dirty="0"/>
              <a:t>5 Main Elements of Passive Building Design</a:t>
            </a:r>
          </a:p>
        </p:txBody>
      </p:sp>
      <p:sp>
        <p:nvSpPr>
          <p:cNvPr id="3" name="Content Placeholder 2">
            <a:extLst>
              <a:ext uri="{FF2B5EF4-FFF2-40B4-BE49-F238E27FC236}">
                <a16:creationId xmlns:a16="http://schemas.microsoft.com/office/drawing/2014/main" id="{5E9382FF-C46A-4EDC-917A-FD00839E2F4A}"/>
              </a:ext>
            </a:extLst>
          </p:cNvPr>
          <p:cNvSpPr>
            <a:spLocks noGrp="1"/>
          </p:cNvSpPr>
          <p:nvPr>
            <p:ph idx="1"/>
          </p:nvPr>
        </p:nvSpPr>
        <p:spPr>
          <a:xfrm>
            <a:off x="190500" y="1600200"/>
            <a:ext cx="8763000" cy="4876800"/>
          </a:xfrm>
        </p:spPr>
        <p:txBody>
          <a:bodyPr>
            <a:normAutofit fontScale="85000" lnSpcReduction="20000"/>
          </a:bodyPr>
          <a:lstStyle/>
          <a:p>
            <a:pPr fontAlgn="base"/>
            <a:r>
              <a:rPr lang="en-GB" sz="4100" b="1" dirty="0"/>
              <a:t>Aperture (Collector)</a:t>
            </a:r>
            <a:br>
              <a:rPr lang="en-GB" sz="4100" b="1" dirty="0"/>
            </a:br>
            <a:endParaRPr lang="en-GB" sz="4100" b="1" dirty="0"/>
          </a:p>
          <a:p>
            <a:pPr fontAlgn="base"/>
            <a:r>
              <a:rPr lang="en-GB" sz="4100" b="1" dirty="0"/>
              <a:t>Absorber</a:t>
            </a:r>
            <a:br>
              <a:rPr lang="en-GB" sz="4100" b="1" dirty="0"/>
            </a:br>
            <a:r>
              <a:rPr lang="en-GB" sz="4100" b="1" dirty="0"/>
              <a:t> </a:t>
            </a:r>
          </a:p>
          <a:p>
            <a:pPr fontAlgn="base"/>
            <a:r>
              <a:rPr lang="en-GB" sz="4100" b="1" dirty="0"/>
              <a:t>Thermal mass</a:t>
            </a:r>
            <a:br>
              <a:rPr lang="en-GB" sz="4100" b="1" dirty="0"/>
            </a:br>
            <a:r>
              <a:rPr lang="en-GB" sz="4100" b="1" dirty="0"/>
              <a:t> </a:t>
            </a:r>
          </a:p>
          <a:p>
            <a:pPr fontAlgn="base"/>
            <a:r>
              <a:rPr lang="en-GB" sz="4100" b="1" dirty="0"/>
              <a:t>Distribution</a:t>
            </a:r>
          </a:p>
          <a:p>
            <a:pPr fontAlgn="base"/>
            <a:endParaRPr lang="en-GB" sz="4100" b="1" dirty="0"/>
          </a:p>
          <a:p>
            <a:pPr fontAlgn="base"/>
            <a:r>
              <a:rPr lang="en-GB" sz="4100" b="1" dirty="0"/>
              <a:t>Control</a:t>
            </a:r>
            <a:br>
              <a:rPr lang="en-GB" dirty="0"/>
            </a:br>
            <a:r>
              <a:rPr lang="en-GB" dirty="0"/>
              <a:t> </a:t>
            </a:r>
          </a:p>
          <a:p>
            <a:endParaRPr lang="en-GB" dirty="0"/>
          </a:p>
        </p:txBody>
      </p:sp>
    </p:spTree>
    <p:extLst>
      <p:ext uri="{BB962C8B-B14F-4D97-AF65-F5344CB8AC3E}">
        <p14:creationId xmlns:p14="http://schemas.microsoft.com/office/powerpoint/2010/main" val="4002700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89167-14E8-4D9E-8A2F-F0B85C6C2F35}"/>
              </a:ext>
            </a:extLst>
          </p:cNvPr>
          <p:cNvSpPr>
            <a:spLocks noGrp="1"/>
          </p:cNvSpPr>
          <p:nvPr>
            <p:ph type="title"/>
          </p:nvPr>
        </p:nvSpPr>
        <p:spPr/>
        <p:txBody>
          <a:bodyPr/>
          <a:lstStyle/>
          <a:p>
            <a:r>
              <a:rPr lang="en-GB" dirty="0"/>
              <a:t>Aperture (Collector)</a:t>
            </a:r>
          </a:p>
        </p:txBody>
      </p:sp>
      <p:sp>
        <p:nvSpPr>
          <p:cNvPr id="3" name="Content Placeholder 2">
            <a:extLst>
              <a:ext uri="{FF2B5EF4-FFF2-40B4-BE49-F238E27FC236}">
                <a16:creationId xmlns:a16="http://schemas.microsoft.com/office/drawing/2014/main" id="{29BDB3DA-10E1-46A7-915C-36732D0992B4}"/>
              </a:ext>
            </a:extLst>
          </p:cNvPr>
          <p:cNvSpPr>
            <a:spLocks noGrp="1"/>
          </p:cNvSpPr>
          <p:nvPr>
            <p:ph idx="1"/>
          </p:nvPr>
        </p:nvSpPr>
        <p:spPr/>
        <p:txBody>
          <a:bodyPr>
            <a:normAutofit/>
          </a:bodyPr>
          <a:lstStyle/>
          <a:p>
            <a:pPr marL="0" indent="0">
              <a:buNone/>
            </a:pPr>
            <a:r>
              <a:rPr lang="en-GB" sz="3600" b="1" dirty="0">
                <a:solidFill>
                  <a:prstClr val="black"/>
                </a:solidFill>
              </a:rPr>
              <a:t>The large glass (window) area through which sunlight enters the building. Typically, the aperture(s) should face within </a:t>
            </a:r>
            <a:r>
              <a:rPr lang="en-GB" sz="3600" b="1" dirty="0">
                <a:solidFill>
                  <a:srgbClr val="FF0000"/>
                </a:solidFill>
              </a:rPr>
              <a:t>30 degrees</a:t>
            </a:r>
            <a:r>
              <a:rPr lang="en-GB" sz="3600" b="1" dirty="0">
                <a:solidFill>
                  <a:prstClr val="black"/>
                </a:solidFill>
              </a:rPr>
              <a:t> of true south and should not be shaded by other buildings or trees from </a:t>
            </a:r>
            <a:r>
              <a:rPr lang="en-GB" sz="3600" b="1" dirty="0">
                <a:solidFill>
                  <a:srgbClr val="FF0000"/>
                </a:solidFill>
              </a:rPr>
              <a:t>9 a.m. to 3 p.m.</a:t>
            </a:r>
            <a:r>
              <a:rPr lang="en-GB" sz="3600" b="1" dirty="0">
                <a:solidFill>
                  <a:prstClr val="black"/>
                </a:solidFill>
              </a:rPr>
              <a:t> each day during the heating season.</a:t>
            </a:r>
            <a:br>
              <a:rPr lang="en-GB" sz="3600" b="1" dirty="0">
                <a:solidFill>
                  <a:prstClr val="black"/>
                </a:solidFill>
              </a:rPr>
            </a:br>
            <a:endParaRPr lang="en-GB" sz="3600" b="1" dirty="0"/>
          </a:p>
        </p:txBody>
      </p:sp>
    </p:spTree>
    <p:extLst>
      <p:ext uri="{BB962C8B-B14F-4D97-AF65-F5344CB8AC3E}">
        <p14:creationId xmlns:p14="http://schemas.microsoft.com/office/powerpoint/2010/main" val="19035676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89167-14E8-4D9E-8A2F-F0B85C6C2F35}"/>
              </a:ext>
            </a:extLst>
          </p:cNvPr>
          <p:cNvSpPr>
            <a:spLocks noGrp="1"/>
          </p:cNvSpPr>
          <p:nvPr>
            <p:ph type="title"/>
          </p:nvPr>
        </p:nvSpPr>
        <p:spPr/>
        <p:txBody>
          <a:bodyPr/>
          <a:lstStyle/>
          <a:p>
            <a:r>
              <a:rPr lang="en-GB" dirty="0"/>
              <a:t>Absorber</a:t>
            </a:r>
          </a:p>
        </p:txBody>
      </p:sp>
      <p:sp>
        <p:nvSpPr>
          <p:cNvPr id="3" name="Content Placeholder 2">
            <a:extLst>
              <a:ext uri="{FF2B5EF4-FFF2-40B4-BE49-F238E27FC236}">
                <a16:creationId xmlns:a16="http://schemas.microsoft.com/office/drawing/2014/main" id="{29BDB3DA-10E1-46A7-915C-36732D0992B4}"/>
              </a:ext>
            </a:extLst>
          </p:cNvPr>
          <p:cNvSpPr>
            <a:spLocks noGrp="1"/>
          </p:cNvSpPr>
          <p:nvPr>
            <p:ph idx="1"/>
          </p:nvPr>
        </p:nvSpPr>
        <p:spPr/>
        <p:txBody>
          <a:bodyPr>
            <a:normAutofit/>
          </a:bodyPr>
          <a:lstStyle/>
          <a:p>
            <a:pPr marL="0" indent="0">
              <a:buNone/>
            </a:pPr>
            <a:r>
              <a:rPr lang="en-GB" sz="3600" b="1" dirty="0"/>
              <a:t>The hard, darkened surface of the storage element. This surface, which could be that of a masonry wall, floor, or partition (phase change material), or that of a water container, is exposed to the direct path of sunlight. Sunlight hits the surface and is absorbed as heat.</a:t>
            </a:r>
            <a:br>
              <a:rPr lang="en-GB" sz="3600" b="1" dirty="0"/>
            </a:br>
            <a:endParaRPr lang="en-GB" sz="3600" b="1" dirty="0"/>
          </a:p>
        </p:txBody>
      </p:sp>
    </p:spTree>
    <p:extLst>
      <p:ext uri="{BB962C8B-B14F-4D97-AF65-F5344CB8AC3E}">
        <p14:creationId xmlns:p14="http://schemas.microsoft.com/office/powerpoint/2010/main" val="1936958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89167-14E8-4D9E-8A2F-F0B85C6C2F35}"/>
              </a:ext>
            </a:extLst>
          </p:cNvPr>
          <p:cNvSpPr>
            <a:spLocks noGrp="1"/>
          </p:cNvSpPr>
          <p:nvPr>
            <p:ph type="title"/>
          </p:nvPr>
        </p:nvSpPr>
        <p:spPr/>
        <p:txBody>
          <a:bodyPr/>
          <a:lstStyle/>
          <a:p>
            <a:r>
              <a:rPr lang="en-GB" dirty="0"/>
              <a:t>Thermal Mass</a:t>
            </a:r>
          </a:p>
        </p:txBody>
      </p:sp>
      <p:sp>
        <p:nvSpPr>
          <p:cNvPr id="3" name="Content Placeholder 2">
            <a:extLst>
              <a:ext uri="{FF2B5EF4-FFF2-40B4-BE49-F238E27FC236}">
                <a16:creationId xmlns:a16="http://schemas.microsoft.com/office/drawing/2014/main" id="{29BDB3DA-10E1-46A7-915C-36732D0992B4}"/>
              </a:ext>
            </a:extLst>
          </p:cNvPr>
          <p:cNvSpPr>
            <a:spLocks noGrp="1"/>
          </p:cNvSpPr>
          <p:nvPr>
            <p:ph idx="1"/>
          </p:nvPr>
        </p:nvSpPr>
        <p:spPr/>
        <p:txBody>
          <a:bodyPr>
            <a:normAutofit/>
          </a:bodyPr>
          <a:lstStyle/>
          <a:p>
            <a:pPr marL="0" indent="0">
              <a:buNone/>
            </a:pPr>
            <a:r>
              <a:rPr lang="en-GB" sz="3600" b="1" dirty="0"/>
              <a:t>The materials that retain or store the heat produced by sunlight. The difference between the absorber and thermal mass, although they often form the same wall or floor, is that the absorber is an </a:t>
            </a:r>
            <a:r>
              <a:rPr lang="en-GB" sz="3600" b="1" dirty="0">
                <a:solidFill>
                  <a:srgbClr val="FF0000"/>
                </a:solidFill>
              </a:rPr>
              <a:t>exposed surface</a:t>
            </a:r>
            <a:r>
              <a:rPr lang="en-GB" sz="3600" b="1" dirty="0"/>
              <a:t> whereas thermal mass is the material below or </a:t>
            </a:r>
            <a:r>
              <a:rPr lang="en-GB" sz="3600" b="1" dirty="0">
                <a:solidFill>
                  <a:srgbClr val="FF0000"/>
                </a:solidFill>
              </a:rPr>
              <a:t>behind that surface.</a:t>
            </a:r>
            <a:br>
              <a:rPr lang="en-GB" sz="3600" b="1" dirty="0">
                <a:solidFill>
                  <a:srgbClr val="FF0000"/>
                </a:solidFill>
              </a:rPr>
            </a:br>
            <a:endParaRPr lang="en-GB" sz="3600" b="1" dirty="0">
              <a:solidFill>
                <a:srgbClr val="FF0000"/>
              </a:solidFill>
            </a:endParaRPr>
          </a:p>
        </p:txBody>
      </p:sp>
    </p:spTree>
    <p:extLst>
      <p:ext uri="{BB962C8B-B14F-4D97-AF65-F5344CB8AC3E}">
        <p14:creationId xmlns:p14="http://schemas.microsoft.com/office/powerpoint/2010/main" val="3784920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89167-14E8-4D9E-8A2F-F0B85C6C2F35}"/>
              </a:ext>
            </a:extLst>
          </p:cNvPr>
          <p:cNvSpPr>
            <a:spLocks noGrp="1"/>
          </p:cNvSpPr>
          <p:nvPr>
            <p:ph type="title"/>
          </p:nvPr>
        </p:nvSpPr>
        <p:spPr/>
        <p:txBody>
          <a:bodyPr/>
          <a:lstStyle/>
          <a:p>
            <a:r>
              <a:rPr lang="en-GB" dirty="0"/>
              <a:t>Distribution</a:t>
            </a:r>
          </a:p>
        </p:txBody>
      </p:sp>
      <p:sp>
        <p:nvSpPr>
          <p:cNvPr id="3" name="Content Placeholder 2">
            <a:extLst>
              <a:ext uri="{FF2B5EF4-FFF2-40B4-BE49-F238E27FC236}">
                <a16:creationId xmlns:a16="http://schemas.microsoft.com/office/drawing/2014/main" id="{29BDB3DA-10E1-46A7-915C-36732D0992B4}"/>
              </a:ext>
            </a:extLst>
          </p:cNvPr>
          <p:cNvSpPr>
            <a:spLocks noGrp="1"/>
          </p:cNvSpPr>
          <p:nvPr>
            <p:ph idx="1"/>
          </p:nvPr>
        </p:nvSpPr>
        <p:spPr/>
        <p:txBody>
          <a:bodyPr>
            <a:normAutofit fontScale="92500" lnSpcReduction="10000"/>
          </a:bodyPr>
          <a:lstStyle/>
          <a:p>
            <a:pPr marL="0" indent="0">
              <a:buNone/>
            </a:pPr>
            <a:r>
              <a:rPr lang="en-GB" sz="3600" b="1" dirty="0"/>
              <a:t>The method by which solar heat circulates from the collection and storage points to different areas of the house. A strictly passive design will use the three natural heat transfer modes: </a:t>
            </a:r>
            <a:r>
              <a:rPr lang="en-GB" sz="3600" b="1" dirty="0">
                <a:solidFill>
                  <a:srgbClr val="FF0000"/>
                </a:solidFill>
              </a:rPr>
              <a:t>conduction, convection, and radiation </a:t>
            </a:r>
            <a:r>
              <a:rPr lang="en-GB" sz="3600" b="1" dirty="0"/>
              <a:t>exclusively. In some applications, however, fans, ducts, and blowers may help with the distribution of heat through the house.</a:t>
            </a:r>
            <a:br>
              <a:rPr lang="en-GB" sz="3600" b="1" dirty="0"/>
            </a:br>
            <a:endParaRPr lang="en-GB" sz="3600" b="1" dirty="0">
              <a:solidFill>
                <a:srgbClr val="FF0000"/>
              </a:solidFill>
            </a:endParaRPr>
          </a:p>
        </p:txBody>
      </p:sp>
    </p:spTree>
    <p:extLst>
      <p:ext uri="{BB962C8B-B14F-4D97-AF65-F5344CB8AC3E}">
        <p14:creationId xmlns:p14="http://schemas.microsoft.com/office/powerpoint/2010/main" val="105581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B1E95-2F19-44C9-9F61-30BD5FDFD7A8}"/>
              </a:ext>
            </a:extLst>
          </p:cNvPr>
          <p:cNvSpPr>
            <a:spLocks noGrp="1"/>
          </p:cNvSpPr>
          <p:nvPr>
            <p:ph type="title"/>
          </p:nvPr>
        </p:nvSpPr>
        <p:spPr/>
        <p:txBody>
          <a:bodyPr/>
          <a:lstStyle/>
          <a:p>
            <a:r>
              <a:rPr lang="en-GB" dirty="0"/>
              <a:t>Control</a:t>
            </a:r>
          </a:p>
        </p:txBody>
      </p:sp>
      <p:sp>
        <p:nvSpPr>
          <p:cNvPr id="3" name="Content Placeholder 2">
            <a:extLst>
              <a:ext uri="{FF2B5EF4-FFF2-40B4-BE49-F238E27FC236}">
                <a16:creationId xmlns:a16="http://schemas.microsoft.com/office/drawing/2014/main" id="{A9C6DF7D-5B1E-4162-973C-57B164BE29CE}"/>
              </a:ext>
            </a:extLst>
          </p:cNvPr>
          <p:cNvSpPr>
            <a:spLocks noGrp="1"/>
          </p:cNvSpPr>
          <p:nvPr>
            <p:ph idx="1"/>
          </p:nvPr>
        </p:nvSpPr>
        <p:spPr/>
        <p:txBody>
          <a:bodyPr/>
          <a:lstStyle/>
          <a:p>
            <a:pPr marL="0" indent="0">
              <a:buNone/>
            </a:pPr>
            <a:r>
              <a:rPr lang="en-GB" b="1" dirty="0"/>
              <a:t>Roof overhangs can be used to shade the aperture area during summer months. Other elements that control under- and/or overheating include electronic sensing devices, such as a differential thermostat that signals a fan to turn on; operable vents and dampers that allow or restrict heat flow; low-emissivity blinds; and awnings.</a:t>
            </a:r>
            <a:br>
              <a:rPr lang="en-GB" b="1" dirty="0"/>
            </a:br>
            <a:r>
              <a:rPr lang="en-GB" b="1" dirty="0"/>
              <a:t> </a:t>
            </a:r>
          </a:p>
          <a:p>
            <a:endParaRPr lang="en-GB" dirty="0"/>
          </a:p>
        </p:txBody>
      </p:sp>
    </p:spTree>
    <p:extLst>
      <p:ext uri="{BB962C8B-B14F-4D97-AF65-F5344CB8AC3E}">
        <p14:creationId xmlns:p14="http://schemas.microsoft.com/office/powerpoint/2010/main" val="1754921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7D22E-470E-4019-B22C-76162492DCB7}"/>
              </a:ext>
            </a:extLst>
          </p:cNvPr>
          <p:cNvSpPr>
            <a:spLocks noGrp="1"/>
          </p:cNvSpPr>
          <p:nvPr>
            <p:ph type="title"/>
          </p:nvPr>
        </p:nvSpPr>
        <p:spPr/>
        <p:txBody>
          <a:bodyPr/>
          <a:lstStyle/>
          <a:p>
            <a:r>
              <a:rPr lang="en-GB" dirty="0"/>
              <a:t>Trombe Wall</a:t>
            </a:r>
          </a:p>
        </p:txBody>
      </p:sp>
      <p:pic>
        <p:nvPicPr>
          <p:cNvPr id="3074" name="Picture 2" descr="http://suryaurza.com/wp-content/uploads/2016/03/circ_xl.gif">
            <a:extLst>
              <a:ext uri="{FF2B5EF4-FFF2-40B4-BE49-F238E27FC236}">
                <a16:creationId xmlns:a16="http://schemas.microsoft.com/office/drawing/2014/main" id="{4FF2541B-C3CE-4B9F-8A9C-6D494945B28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7200" y="1752600"/>
            <a:ext cx="8229600" cy="4443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6916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1E0AB-F03F-4264-ACAC-062C9858F2AA}"/>
              </a:ext>
            </a:extLst>
          </p:cNvPr>
          <p:cNvSpPr>
            <a:spLocks noGrp="1"/>
          </p:cNvSpPr>
          <p:nvPr>
            <p:ph type="title"/>
          </p:nvPr>
        </p:nvSpPr>
        <p:spPr/>
        <p:txBody>
          <a:bodyPr/>
          <a:lstStyle/>
          <a:p>
            <a:r>
              <a:rPr lang="en-GB" dirty="0"/>
              <a:t>Domestic Heat Losses</a:t>
            </a:r>
          </a:p>
        </p:txBody>
      </p:sp>
      <p:pic>
        <p:nvPicPr>
          <p:cNvPr id="3074" name="Picture 2" descr="House diagram of heat escaping the home">
            <a:extLst>
              <a:ext uri="{FF2B5EF4-FFF2-40B4-BE49-F238E27FC236}">
                <a16:creationId xmlns:a16="http://schemas.microsoft.com/office/drawing/2014/main" id="{0A5D33A0-EECF-4F96-8DB4-1B74C0F3975D}"/>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 b="23943"/>
          <a:stretch/>
        </p:blipFill>
        <p:spPr bwMode="auto">
          <a:xfrm>
            <a:off x="1295400" y="1637338"/>
            <a:ext cx="6553200" cy="49841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57154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990F0-9CC6-4E12-9914-C842B1FA8DB8}"/>
              </a:ext>
            </a:extLst>
          </p:cNvPr>
          <p:cNvSpPr>
            <a:spLocks noGrp="1"/>
          </p:cNvSpPr>
          <p:nvPr>
            <p:ph type="title"/>
          </p:nvPr>
        </p:nvSpPr>
        <p:spPr/>
        <p:txBody>
          <a:bodyPr/>
          <a:lstStyle/>
          <a:p>
            <a:r>
              <a:rPr lang="en-GB" dirty="0"/>
              <a:t>Domestic Energy Losses and Costs</a:t>
            </a:r>
          </a:p>
        </p:txBody>
      </p:sp>
      <p:pic>
        <p:nvPicPr>
          <p:cNvPr id="2050" name="Picture 2" descr="https://www.homestratosphere.com/wp-content/uploads/2017/06/1-Home-heat-loss-statistics-mar16.jpg">
            <a:extLst>
              <a:ext uri="{FF2B5EF4-FFF2-40B4-BE49-F238E27FC236}">
                <a16:creationId xmlns:a16="http://schemas.microsoft.com/office/drawing/2014/main" id="{EE42B016-5930-4ED0-977B-4C85EF44B256}"/>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57243"/>
          <a:stretch/>
        </p:blipFill>
        <p:spPr bwMode="auto">
          <a:xfrm>
            <a:off x="498372" y="1828800"/>
            <a:ext cx="8229600" cy="44669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50074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F2E16-F666-49FC-9D53-B9D776A848ED}"/>
              </a:ext>
            </a:extLst>
          </p:cNvPr>
          <p:cNvSpPr>
            <a:spLocks noGrp="1"/>
          </p:cNvSpPr>
          <p:nvPr>
            <p:ph type="title"/>
          </p:nvPr>
        </p:nvSpPr>
        <p:spPr/>
        <p:txBody>
          <a:bodyPr/>
          <a:lstStyle/>
          <a:p>
            <a:r>
              <a:rPr lang="en-GB" dirty="0"/>
              <a:t>Domestic Energy Losses and Costs</a:t>
            </a:r>
          </a:p>
        </p:txBody>
      </p:sp>
      <p:sp>
        <p:nvSpPr>
          <p:cNvPr id="4" name="Rectangle 1">
            <a:extLst>
              <a:ext uri="{FF2B5EF4-FFF2-40B4-BE49-F238E27FC236}">
                <a16:creationId xmlns:a16="http://schemas.microsoft.com/office/drawing/2014/main" id="{C206D584-E96E-4267-8E03-A90D4B62B3CD}"/>
              </a:ext>
            </a:extLst>
          </p:cNvPr>
          <p:cNvSpPr>
            <a:spLocks noGrp="1" noChangeArrowheads="1"/>
          </p:cNvSpPr>
          <p:nvPr>
            <p:ph idx="1"/>
          </p:nvPr>
        </p:nvSpPr>
        <p:spPr bwMode="auto">
          <a:xfrm>
            <a:off x="457200" y="1350724"/>
            <a:ext cx="8229600" cy="5478423"/>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1" i="0" u="none" strike="noStrike" cap="none" normalizeH="0" baseline="0" dirty="0">
                <a:ln>
                  <a:noFill/>
                </a:ln>
                <a:solidFill>
                  <a:srgbClr val="707070"/>
                </a:solidFill>
                <a:effectLst/>
                <a:latin typeface="Times New Roman" panose="02020603050405020304" pitchFamily="18" charset="0"/>
                <a:cs typeface="Times New Roman" panose="02020603050405020304" pitchFamily="18" charset="0"/>
              </a:rPr>
              <a:t>On average, heating and cooling comprise </a:t>
            </a:r>
            <a:r>
              <a:rPr kumimoji="0" lang="en-US" altLang="en-US" sz="2400" b="1" i="0" u="none" strike="noStrike" cap="none" normalizeH="0" baseline="0" dirty="0">
                <a:ln>
                  <a:noFill/>
                </a:ln>
                <a:solidFill>
                  <a:srgbClr val="FF0000"/>
                </a:solidFill>
                <a:effectLst/>
                <a:latin typeface="Times New Roman" panose="02020603050405020304" pitchFamily="18" charset="0"/>
                <a:cs typeface="Times New Roman" panose="02020603050405020304" pitchFamily="18" charset="0"/>
              </a:rPr>
              <a:t>54%</a:t>
            </a:r>
            <a:r>
              <a:rPr kumimoji="0" lang="en-US" altLang="en-US" sz="2400" b="1" i="0" u="none" strike="noStrike" cap="none" normalizeH="0" baseline="0" dirty="0">
                <a:ln>
                  <a:noFill/>
                </a:ln>
                <a:solidFill>
                  <a:srgbClr val="707070"/>
                </a:solidFill>
                <a:effectLst/>
                <a:latin typeface="Times New Roman" panose="02020603050405020304" pitchFamily="18" charset="0"/>
                <a:cs typeface="Times New Roman" panose="02020603050405020304" pitchFamily="18" charset="0"/>
              </a:rPr>
              <a:t> of a home’s annual utility bills.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1" i="0" u="none" strike="noStrike" cap="none" normalizeH="0" baseline="0" dirty="0">
                <a:ln>
                  <a:noFill/>
                </a:ln>
                <a:solidFill>
                  <a:srgbClr val="707070"/>
                </a:solidFill>
                <a:effectLst/>
                <a:latin typeface="Times New Roman" panose="02020603050405020304" pitchFamily="18" charset="0"/>
                <a:cs typeface="Times New Roman" panose="02020603050405020304" pitchFamily="18" charset="0"/>
              </a:rPr>
              <a:t>Wall insulation can reduce a home’s heat loss by </a:t>
            </a:r>
            <a:r>
              <a:rPr kumimoji="0" lang="en-US" altLang="en-US" sz="2400" b="1" i="0" u="none" strike="noStrike" cap="none" normalizeH="0" baseline="0" dirty="0">
                <a:ln>
                  <a:noFill/>
                </a:ln>
                <a:solidFill>
                  <a:srgbClr val="FF0000"/>
                </a:solidFill>
                <a:effectLst/>
                <a:latin typeface="Times New Roman" panose="02020603050405020304" pitchFamily="18" charset="0"/>
                <a:cs typeface="Times New Roman" panose="02020603050405020304" pitchFamily="18" charset="0"/>
              </a:rPr>
              <a:t>67%</a:t>
            </a:r>
            <a:r>
              <a:rPr kumimoji="0" lang="en-US" altLang="en-US" sz="2400" b="1" i="0" u="none" strike="noStrike" cap="none" normalizeH="0" baseline="0" dirty="0">
                <a:ln>
                  <a:noFill/>
                </a:ln>
                <a:solidFill>
                  <a:srgbClr val="707070"/>
                </a:solidFill>
                <a:effectLst/>
                <a:latin typeface="Times New Roman" panose="02020603050405020304" pitchFamily="18" charset="0"/>
                <a:cs typeface="Times New Roman" panose="02020603050405020304" pitchFamily="18" charset="0"/>
              </a:rPr>
              <a:t>, while attic insulation can lead to a </a:t>
            </a:r>
            <a:r>
              <a:rPr kumimoji="0" lang="en-US" altLang="en-US" sz="2400" b="1" i="0" u="none" strike="noStrike" cap="none" normalizeH="0" baseline="0" dirty="0">
                <a:ln>
                  <a:noFill/>
                </a:ln>
                <a:solidFill>
                  <a:srgbClr val="FF0000"/>
                </a:solidFill>
                <a:effectLst/>
                <a:latin typeface="Times New Roman" panose="02020603050405020304" pitchFamily="18" charset="0"/>
                <a:cs typeface="Times New Roman" panose="02020603050405020304" pitchFamily="18" charset="0"/>
              </a:rPr>
              <a:t>40%</a:t>
            </a:r>
            <a:r>
              <a:rPr kumimoji="0" lang="en-US" altLang="en-US" sz="2400" b="1" i="0" u="none" strike="noStrike" cap="none" normalizeH="0" baseline="0" dirty="0">
                <a:ln>
                  <a:noFill/>
                </a:ln>
                <a:solidFill>
                  <a:srgbClr val="707070"/>
                </a:solidFill>
                <a:effectLst/>
                <a:latin typeface="Times New Roman" panose="02020603050405020304" pitchFamily="18" charset="0"/>
                <a:cs typeface="Times New Roman" panose="02020603050405020304" pitchFamily="18" charset="0"/>
              </a:rPr>
              <a:t> decrease in heating and cooling costs.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1" i="0" u="none" strike="noStrike" cap="none" normalizeH="0" baseline="0" dirty="0">
                <a:ln>
                  <a:noFill/>
                </a:ln>
                <a:solidFill>
                  <a:srgbClr val="707070"/>
                </a:solidFill>
                <a:effectLst/>
                <a:latin typeface="Times New Roman" panose="02020603050405020304" pitchFamily="18" charset="0"/>
                <a:cs typeface="Times New Roman" panose="02020603050405020304" pitchFamily="18" charset="0"/>
              </a:rPr>
              <a:t>10% of your home heating bill costs stem from uninsulated floors.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1" i="0" u="none" strike="noStrike" cap="none" normalizeH="0" baseline="0" dirty="0">
                <a:ln>
                  <a:noFill/>
                </a:ln>
                <a:solidFill>
                  <a:srgbClr val="707070"/>
                </a:solidFill>
                <a:effectLst/>
                <a:latin typeface="Times New Roman" panose="02020603050405020304" pitchFamily="18" charset="0"/>
                <a:cs typeface="Times New Roman" panose="02020603050405020304" pitchFamily="18" charset="0"/>
              </a:rPr>
              <a:t>Insulating basement walls or slab foundation can reduce heating costs by </a:t>
            </a:r>
            <a:r>
              <a:rPr kumimoji="0" lang="en-US" altLang="en-US" sz="2400" b="1" i="0" u="none" strike="noStrike" cap="none" normalizeH="0" baseline="0" dirty="0">
                <a:ln>
                  <a:noFill/>
                </a:ln>
                <a:solidFill>
                  <a:srgbClr val="FF0000"/>
                </a:solidFill>
                <a:effectLst/>
                <a:latin typeface="Times New Roman" panose="02020603050405020304" pitchFamily="18" charset="0"/>
                <a:cs typeface="Times New Roman" panose="02020603050405020304" pitchFamily="18" charset="0"/>
              </a:rPr>
              <a:t>10% to 20%.</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400" b="1" i="0" u="none" strike="noStrike" cap="none" normalizeH="0" baseline="0" dirty="0">
              <a:ln>
                <a:noFill/>
              </a:ln>
              <a:solidFill>
                <a:srgbClr val="FF0000"/>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1" i="0" u="none" strike="noStrike" cap="none" normalizeH="0" baseline="0" dirty="0">
                <a:ln>
                  <a:noFill/>
                </a:ln>
                <a:solidFill>
                  <a:srgbClr val="707070"/>
                </a:solidFill>
                <a:effectLst/>
                <a:latin typeface="Times New Roman" panose="02020603050405020304" pitchFamily="18" charset="0"/>
                <a:cs typeface="Times New Roman" panose="02020603050405020304" pitchFamily="18" charset="0"/>
              </a:rPr>
              <a:t>A home that is well insulated against heat loss can recoup the costs of implementing insulation within </a:t>
            </a:r>
            <a:r>
              <a:rPr kumimoji="0" lang="en-US" altLang="en-US" sz="2400" b="1" i="0" u="none" strike="noStrike" cap="none" normalizeH="0" baseline="0" dirty="0">
                <a:ln>
                  <a:noFill/>
                </a:ln>
                <a:solidFill>
                  <a:srgbClr val="FF0000"/>
                </a:solidFill>
                <a:effectLst/>
                <a:latin typeface="Times New Roman" panose="02020603050405020304" pitchFamily="18" charset="0"/>
                <a:cs typeface="Times New Roman" panose="02020603050405020304" pitchFamily="18" charset="0"/>
              </a:rPr>
              <a:t>5 to 6 years </a:t>
            </a:r>
            <a:r>
              <a:rPr kumimoji="0" lang="en-US" altLang="en-US" sz="2400" b="1" i="0" u="none" strike="noStrike" cap="none" normalizeH="0" baseline="0" dirty="0">
                <a:ln>
                  <a:noFill/>
                </a:ln>
                <a:solidFill>
                  <a:srgbClr val="707070"/>
                </a:solidFill>
                <a:effectLst/>
                <a:latin typeface="Times New Roman" panose="02020603050405020304" pitchFamily="18" charset="0"/>
                <a:cs typeface="Times New Roman" panose="02020603050405020304" pitchFamily="18" charset="0"/>
              </a:rPr>
              <a:t>from the resultant energy savings.</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300" b="0" i="0" u="none" strike="noStrike" cap="none" normalizeH="0" baseline="0" dirty="0">
                <a:ln>
                  <a:noFill/>
                </a:ln>
                <a:solidFill>
                  <a:srgbClr val="707070"/>
                </a:solidFill>
                <a:effectLst/>
                <a:latin typeface="Roboto"/>
              </a:rPr>
            </a:br>
            <a:endParaRPr kumimoji="0" lang="en-US" altLang="en-US" sz="1300" b="0" i="0" u="none" strike="noStrike" cap="none" normalizeH="0" baseline="0" dirty="0">
              <a:ln>
                <a:noFill/>
              </a:ln>
              <a:solidFill>
                <a:srgbClr val="707070"/>
              </a:solidFill>
              <a:effectLst/>
              <a:latin typeface="Roboto"/>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1154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7A998-D376-4732-8AC6-BD3FE05D1908}"/>
              </a:ext>
            </a:extLst>
          </p:cNvPr>
          <p:cNvSpPr>
            <a:spLocks noGrp="1"/>
          </p:cNvSpPr>
          <p:nvPr>
            <p:ph type="title"/>
          </p:nvPr>
        </p:nvSpPr>
        <p:spPr>
          <a:xfrm>
            <a:off x="0" y="274638"/>
            <a:ext cx="9144000" cy="1249362"/>
          </a:xfrm>
        </p:spPr>
        <p:txBody>
          <a:bodyPr>
            <a:normAutofit/>
          </a:bodyPr>
          <a:lstStyle/>
          <a:p>
            <a:r>
              <a:rPr lang="en-GB" dirty="0"/>
              <a:t>Common Insulating Material R Values</a:t>
            </a:r>
          </a:p>
        </p:txBody>
      </p:sp>
      <p:pic>
        <p:nvPicPr>
          <p:cNvPr id="4098" name="Picture 2" descr="What is an R-Value regarding home heat loss">
            <a:extLst>
              <a:ext uri="{FF2B5EF4-FFF2-40B4-BE49-F238E27FC236}">
                <a16:creationId xmlns:a16="http://schemas.microsoft.com/office/drawing/2014/main" id="{DC09AE65-5F1C-447E-9065-635E244D7BE6}"/>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26938"/>
          <a:stretch/>
        </p:blipFill>
        <p:spPr bwMode="auto">
          <a:xfrm>
            <a:off x="1524000" y="1600200"/>
            <a:ext cx="6096000" cy="50894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11625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66964-92CC-4C16-A774-BD8D0370AB9B}"/>
              </a:ext>
            </a:extLst>
          </p:cNvPr>
          <p:cNvSpPr>
            <a:spLocks noGrp="1"/>
          </p:cNvSpPr>
          <p:nvPr>
            <p:ph type="title"/>
          </p:nvPr>
        </p:nvSpPr>
        <p:spPr/>
        <p:txBody>
          <a:bodyPr/>
          <a:lstStyle/>
          <a:p>
            <a:r>
              <a:rPr lang="en-GB" dirty="0"/>
              <a:t>Roles of </a:t>
            </a:r>
            <a:r>
              <a:rPr lang="en-GB"/>
              <a:t>Good Insulation</a:t>
            </a:r>
          </a:p>
        </p:txBody>
      </p:sp>
      <p:pic>
        <p:nvPicPr>
          <p:cNvPr id="1026" name="Picture 2" descr="Image result for simple metric pipe insulation calculator uk">
            <a:extLst>
              <a:ext uri="{FF2B5EF4-FFF2-40B4-BE49-F238E27FC236}">
                <a16:creationId xmlns:a16="http://schemas.microsoft.com/office/drawing/2014/main" id="{675368F0-F19B-4FC9-91ED-CAD05A41F148}"/>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905000" y="1600200"/>
            <a:ext cx="4953000" cy="495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55940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E6FE7-90D3-418C-AF3A-0C35B3617969}"/>
              </a:ext>
            </a:extLst>
          </p:cNvPr>
          <p:cNvSpPr>
            <a:spLocks noGrp="1"/>
          </p:cNvSpPr>
          <p:nvPr>
            <p:ph type="title"/>
          </p:nvPr>
        </p:nvSpPr>
        <p:spPr/>
        <p:txBody>
          <a:bodyPr/>
          <a:lstStyle/>
          <a:p>
            <a:r>
              <a:rPr lang="en-GB" dirty="0"/>
              <a:t>Double </a:t>
            </a:r>
            <a:r>
              <a:rPr lang="en-GB"/>
              <a:t>Glazing Ratings</a:t>
            </a:r>
          </a:p>
        </p:txBody>
      </p:sp>
      <p:pic>
        <p:nvPicPr>
          <p:cNvPr id="2050" name="Picture 2" descr="Energy rating info">
            <a:extLst>
              <a:ext uri="{FF2B5EF4-FFF2-40B4-BE49-F238E27FC236}">
                <a16:creationId xmlns:a16="http://schemas.microsoft.com/office/drawing/2014/main" id="{F9DEAACB-E2BB-4CA9-A9F7-EC7C80FD515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7651" y="1436688"/>
            <a:ext cx="4219574" cy="53721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Energy rating table">
            <a:extLst>
              <a:ext uri="{FF2B5EF4-FFF2-40B4-BE49-F238E27FC236}">
                <a16:creationId xmlns:a16="http://schemas.microsoft.com/office/drawing/2014/main" id="{BC0941CB-9E9C-41F5-A543-8CF9156B0E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6774" y="1436688"/>
            <a:ext cx="4219575" cy="5372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8183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A9EE0-504B-4670-B025-9641F35B5FF1}"/>
              </a:ext>
            </a:extLst>
          </p:cNvPr>
          <p:cNvSpPr>
            <a:spLocks noGrp="1"/>
          </p:cNvSpPr>
          <p:nvPr>
            <p:ph type="title"/>
          </p:nvPr>
        </p:nvSpPr>
        <p:spPr/>
        <p:txBody>
          <a:bodyPr/>
          <a:lstStyle/>
          <a:p>
            <a:r>
              <a:rPr lang="en-GB" dirty="0"/>
              <a:t>Energy Efficient </a:t>
            </a:r>
            <a:r>
              <a:rPr lang="en-GB"/>
              <a:t>Triple Glazing</a:t>
            </a:r>
          </a:p>
        </p:txBody>
      </p:sp>
      <p:pic>
        <p:nvPicPr>
          <p:cNvPr id="1026" name="Picture 2" descr="http://aghasafetyglass.com/wp-content/uploads/2014/03/tripleglazedwindows-300x300.jpg">
            <a:extLst>
              <a:ext uri="{FF2B5EF4-FFF2-40B4-BE49-F238E27FC236}">
                <a16:creationId xmlns:a16="http://schemas.microsoft.com/office/drawing/2014/main" id="{510ED636-F8FF-4C70-B09F-5BFFD36C22B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28800" y="1524000"/>
            <a:ext cx="5257800" cy="5257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52027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454</TotalTime>
  <Words>448</Words>
  <Application>Microsoft Office PowerPoint</Application>
  <PresentationFormat>On-screen Show (4:3)</PresentationFormat>
  <Paragraphs>36</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Roboto</vt:lpstr>
      <vt:lpstr>Times New Roman</vt:lpstr>
      <vt:lpstr>Office Theme</vt:lpstr>
      <vt:lpstr>Basic Passive Building Design</vt:lpstr>
      <vt:lpstr>Passive Building Design (air flow)</vt:lpstr>
      <vt:lpstr>5 Main Elements of Passive Building Design</vt:lpstr>
      <vt:lpstr>Aperture (Collector)</vt:lpstr>
      <vt:lpstr>Absorber</vt:lpstr>
      <vt:lpstr>Thermal Mass</vt:lpstr>
      <vt:lpstr>Distribution</vt:lpstr>
      <vt:lpstr>Control</vt:lpstr>
      <vt:lpstr>Trombe Wall</vt:lpstr>
      <vt:lpstr>Domestic Heat Losses</vt:lpstr>
      <vt:lpstr>Domestic Energy Losses and Costs</vt:lpstr>
      <vt:lpstr>Domestic Energy Losses and Costs</vt:lpstr>
      <vt:lpstr>Common Insulating Material R Values</vt:lpstr>
      <vt:lpstr>Roles of Good Insulation</vt:lpstr>
      <vt:lpstr>Double Glazing Ratings</vt:lpstr>
      <vt:lpstr>Energy Efficient Triple Glazing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Heat Transfer Mechanisms</dc:title>
  <dc:creator>Philip Holden</dc:creator>
  <cp:lastModifiedBy>Philip Holden</cp:lastModifiedBy>
  <cp:revision>55</cp:revision>
  <dcterms:created xsi:type="dcterms:W3CDTF">2019-03-17T23:04:19Z</dcterms:created>
  <dcterms:modified xsi:type="dcterms:W3CDTF">2019-04-09T17:03:52Z</dcterms:modified>
</cp:coreProperties>
</file>