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B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07D945-E4B6-E140-AF58-7938C2FAF3A6}" v="1" dt="2022-03-12T13:56:16.9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687"/>
  </p:normalViewPr>
  <p:slideViewPr>
    <p:cSldViewPr snapToGrid="0" snapToObjects="1">
      <p:cViewPr varScale="1">
        <p:scale>
          <a:sx n="90" d="100"/>
          <a:sy n="90" d="100"/>
        </p:scale>
        <p:origin x="232"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a-Cornelia Rosca (2111414)" userId="192b78fd-334d-4d67-93d3-74ff83357f96" providerId="ADAL" clId="{BA07D945-E4B6-E140-AF58-7938C2FAF3A6}"/>
    <pc:docChg chg="modSld">
      <pc:chgData name="Vica-Cornelia Rosca (2111414)" userId="192b78fd-334d-4d67-93d3-74ff83357f96" providerId="ADAL" clId="{BA07D945-E4B6-E140-AF58-7938C2FAF3A6}" dt="2022-03-12T13:57:14.583" v="7" actId="403"/>
      <pc:docMkLst>
        <pc:docMk/>
      </pc:docMkLst>
      <pc:sldChg chg="modSp mod">
        <pc:chgData name="Vica-Cornelia Rosca (2111414)" userId="192b78fd-334d-4d67-93d3-74ff83357f96" providerId="ADAL" clId="{BA07D945-E4B6-E140-AF58-7938C2FAF3A6}" dt="2022-03-12T13:57:14.583" v="7" actId="403"/>
        <pc:sldMkLst>
          <pc:docMk/>
          <pc:sldMk cId="1596821330" sldId="263"/>
        </pc:sldMkLst>
        <pc:spChg chg="mod">
          <ac:chgData name="Vica-Cornelia Rosca (2111414)" userId="192b78fd-334d-4d67-93d3-74ff83357f96" providerId="ADAL" clId="{BA07D945-E4B6-E140-AF58-7938C2FAF3A6}" dt="2022-03-12T13:57:14.583" v="7" actId="403"/>
          <ac:spMkLst>
            <pc:docMk/>
            <pc:sldMk cId="1596821330" sldId="263"/>
            <ac:spMk id="4" creationId="{558F18DE-D1A3-7F43-B39B-A1DBA3365438}"/>
          </ac:spMkLst>
        </pc:spChg>
        <pc:spChg chg="mod">
          <ac:chgData name="Vica-Cornelia Rosca (2111414)" userId="192b78fd-334d-4d67-93d3-74ff83357f96" providerId="ADAL" clId="{BA07D945-E4B6-E140-AF58-7938C2FAF3A6}" dt="2022-03-12T13:56:53.963" v="2" actId="2711"/>
          <ac:spMkLst>
            <pc:docMk/>
            <pc:sldMk cId="1596821330" sldId="263"/>
            <ac:spMk id="8202" creationId="{1C20B13C-995E-BA2C-91D7-FD5EE43FDF09}"/>
          </ac:spMkLst>
        </pc:spChg>
      </pc:sldChg>
      <pc:sldChg chg="modSp">
        <pc:chgData name="Vica-Cornelia Rosca (2111414)" userId="192b78fd-334d-4d67-93d3-74ff83357f96" providerId="ADAL" clId="{BA07D945-E4B6-E140-AF58-7938C2FAF3A6}" dt="2022-03-12T13:56:16.957" v="0" actId="1076"/>
        <pc:sldMkLst>
          <pc:docMk/>
          <pc:sldMk cId="893829369" sldId="265"/>
        </pc:sldMkLst>
        <pc:picChg chg="mod">
          <ac:chgData name="Vica-Cornelia Rosca (2111414)" userId="192b78fd-334d-4d67-93d3-74ff83357f96" providerId="ADAL" clId="{BA07D945-E4B6-E140-AF58-7938C2FAF3A6}" dt="2022-03-12T13:56:16.957" v="0" actId="1076"/>
          <ac:picMkLst>
            <pc:docMk/>
            <pc:sldMk cId="893829369" sldId="265"/>
            <ac:picMk id="4" creationId="{A33B0190-009E-324E-B42F-1614222990A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3E54BC-46A1-0741-8CFD-E108FA0D440F}" type="doc">
      <dgm:prSet loTypeId="urn:microsoft.com/office/officeart/2005/8/layout/target3" loCatId="relationship" qsTypeId="urn:microsoft.com/office/officeart/2005/8/quickstyle/simple2" qsCatId="simple" csTypeId="urn:microsoft.com/office/officeart/2005/8/colors/accent2_2" csCatId="accent2" phldr="1"/>
      <dgm:spPr/>
      <dgm:t>
        <a:bodyPr/>
        <a:lstStyle/>
        <a:p>
          <a:endParaRPr lang="en-GB"/>
        </a:p>
      </dgm:t>
    </dgm:pt>
    <dgm:pt modelId="{B1B26EC7-0932-814F-A3B3-5BD52A243EB8}">
      <dgm:prSet/>
      <dgm:spPr/>
      <dgm:t>
        <a:bodyPr/>
        <a:lstStyle/>
        <a:p>
          <a:r>
            <a:rPr lang="en-US" dirty="0"/>
            <a:t>First, POLITICAL of course as a lot of staff are getting sick they will have a right to have off days for a certain amount of time or till they feel better however , if the time they need is an amount the NHS can not provide and other staff keep getting sick it wont be convenient for the NHS which also makes it possible for the tax to not be able to be paid as they have not worked so they will not receive their salary which leads to </a:t>
          </a:r>
          <a:endParaRPr lang="en-GB" dirty="0"/>
        </a:p>
      </dgm:t>
    </dgm:pt>
    <dgm:pt modelId="{4AE48AD8-1255-7744-8268-52E90EF944CF}" type="sibTrans" cxnId="{B6A66318-8AB8-CA47-B179-D2C8E15F4383}">
      <dgm:prSet/>
      <dgm:spPr/>
      <dgm:t>
        <a:bodyPr/>
        <a:lstStyle/>
        <a:p>
          <a:endParaRPr lang="en-GB"/>
        </a:p>
      </dgm:t>
    </dgm:pt>
    <dgm:pt modelId="{06CE6554-28D7-994E-AFE8-4917A911030E}" type="parTrans" cxnId="{B6A66318-8AB8-CA47-B179-D2C8E15F4383}">
      <dgm:prSet/>
      <dgm:spPr/>
      <dgm:t>
        <a:bodyPr/>
        <a:lstStyle/>
        <a:p>
          <a:endParaRPr lang="en-GB"/>
        </a:p>
      </dgm:t>
    </dgm:pt>
    <dgm:pt modelId="{49E0324A-CD97-8F4F-9926-4214F538270B}" type="pres">
      <dgm:prSet presAssocID="{5B3E54BC-46A1-0741-8CFD-E108FA0D440F}" presName="Name0" presStyleCnt="0">
        <dgm:presLayoutVars>
          <dgm:chMax val="7"/>
          <dgm:dir/>
          <dgm:animLvl val="lvl"/>
          <dgm:resizeHandles val="exact"/>
        </dgm:presLayoutVars>
      </dgm:prSet>
      <dgm:spPr/>
    </dgm:pt>
    <dgm:pt modelId="{B3206185-5BA2-554B-9D18-CAC59944260B}" type="pres">
      <dgm:prSet presAssocID="{B1B26EC7-0932-814F-A3B3-5BD52A243EB8}" presName="circle1" presStyleLbl="node1" presStyleIdx="0" presStyleCnt="1"/>
      <dgm:spPr/>
    </dgm:pt>
    <dgm:pt modelId="{749EE5AA-2889-E14A-8ADB-4DECD2D43C2F}" type="pres">
      <dgm:prSet presAssocID="{B1B26EC7-0932-814F-A3B3-5BD52A243EB8}" presName="space" presStyleCnt="0"/>
      <dgm:spPr/>
    </dgm:pt>
    <dgm:pt modelId="{A9564FCF-2137-7540-AACD-4AEDC94DABA1}" type="pres">
      <dgm:prSet presAssocID="{B1B26EC7-0932-814F-A3B3-5BD52A243EB8}" presName="rect1" presStyleLbl="alignAcc1" presStyleIdx="0" presStyleCnt="1"/>
      <dgm:spPr/>
    </dgm:pt>
    <dgm:pt modelId="{66B4BA0F-CFAD-7447-A573-1729C2A7AE52}" type="pres">
      <dgm:prSet presAssocID="{B1B26EC7-0932-814F-A3B3-5BD52A243EB8}" presName="rect1ParTxNoCh" presStyleLbl="alignAcc1" presStyleIdx="0" presStyleCnt="1">
        <dgm:presLayoutVars>
          <dgm:chMax val="1"/>
          <dgm:bulletEnabled val="1"/>
        </dgm:presLayoutVars>
      </dgm:prSet>
      <dgm:spPr/>
    </dgm:pt>
  </dgm:ptLst>
  <dgm:cxnLst>
    <dgm:cxn modelId="{35D50F05-32FA-D24A-A834-2F1F12F1DF2B}" type="presOf" srcId="{B1B26EC7-0932-814F-A3B3-5BD52A243EB8}" destId="{A9564FCF-2137-7540-AACD-4AEDC94DABA1}" srcOrd="0" destOrd="0" presId="urn:microsoft.com/office/officeart/2005/8/layout/target3"/>
    <dgm:cxn modelId="{B6A66318-8AB8-CA47-B179-D2C8E15F4383}" srcId="{5B3E54BC-46A1-0741-8CFD-E108FA0D440F}" destId="{B1B26EC7-0932-814F-A3B3-5BD52A243EB8}" srcOrd="0" destOrd="0" parTransId="{06CE6554-28D7-994E-AFE8-4917A911030E}" sibTransId="{4AE48AD8-1255-7744-8268-52E90EF944CF}"/>
    <dgm:cxn modelId="{CA0C772D-AEDD-654F-BA0F-4650DB7C46C1}" type="presOf" srcId="{5B3E54BC-46A1-0741-8CFD-E108FA0D440F}" destId="{49E0324A-CD97-8F4F-9926-4214F538270B}" srcOrd="0" destOrd="0" presId="urn:microsoft.com/office/officeart/2005/8/layout/target3"/>
    <dgm:cxn modelId="{8A3F649B-9C0D-3E46-AC56-2279B62E0913}" type="presOf" srcId="{B1B26EC7-0932-814F-A3B3-5BD52A243EB8}" destId="{66B4BA0F-CFAD-7447-A573-1729C2A7AE52}" srcOrd="1" destOrd="0" presId="urn:microsoft.com/office/officeart/2005/8/layout/target3"/>
    <dgm:cxn modelId="{60A3D2B1-A8CC-464B-8C5A-7E2B2BF1A9F7}" type="presParOf" srcId="{49E0324A-CD97-8F4F-9926-4214F538270B}" destId="{B3206185-5BA2-554B-9D18-CAC59944260B}" srcOrd="0" destOrd="0" presId="urn:microsoft.com/office/officeart/2005/8/layout/target3"/>
    <dgm:cxn modelId="{576E376E-10A7-3041-90C4-A3F11615A973}" type="presParOf" srcId="{49E0324A-CD97-8F4F-9926-4214F538270B}" destId="{749EE5AA-2889-E14A-8ADB-4DECD2D43C2F}" srcOrd="1" destOrd="0" presId="urn:microsoft.com/office/officeart/2005/8/layout/target3"/>
    <dgm:cxn modelId="{D723BEC9-7916-F241-95A4-F91F0211DFC9}" type="presParOf" srcId="{49E0324A-CD97-8F4F-9926-4214F538270B}" destId="{A9564FCF-2137-7540-AACD-4AEDC94DABA1}" srcOrd="2" destOrd="0" presId="urn:microsoft.com/office/officeart/2005/8/layout/target3"/>
    <dgm:cxn modelId="{1C42D6EA-60DF-584E-B003-F5E8FAEC91DC}" type="presParOf" srcId="{49E0324A-CD97-8F4F-9926-4214F538270B}" destId="{66B4BA0F-CFAD-7447-A573-1729C2A7AE52}"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206185-5BA2-554B-9D18-CAC59944260B}">
      <dsp:nvSpPr>
        <dsp:cNvPr id="0" name=""/>
        <dsp:cNvSpPr/>
      </dsp:nvSpPr>
      <dsp:spPr>
        <a:xfrm>
          <a:off x="0" y="46999"/>
          <a:ext cx="3294043" cy="3294043"/>
        </a:xfrm>
        <a:prstGeom prst="pie">
          <a:avLst>
            <a:gd name="adj1" fmla="val 5400000"/>
            <a:gd name="adj2" fmla="val 1620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9564FCF-2137-7540-AACD-4AEDC94DABA1}">
      <dsp:nvSpPr>
        <dsp:cNvPr id="0" name=""/>
        <dsp:cNvSpPr/>
      </dsp:nvSpPr>
      <dsp:spPr>
        <a:xfrm>
          <a:off x="1647021" y="46999"/>
          <a:ext cx="3843051" cy="3294043"/>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First, POLITICAL of course as a lot of staff are getting sick they will have a right to have off days for a certain amount of time or till they feel better however , if the time they need is an amount the NHS can not provide and other staff keep getting sick it wont be convenient for the NHS which also makes it possible for the tax to not be able to be paid as they have not worked so they will not receive their salary which leads to </a:t>
          </a:r>
          <a:endParaRPr lang="en-GB" sz="1700" kern="1200" dirty="0"/>
        </a:p>
      </dsp:txBody>
      <dsp:txXfrm>
        <a:off x="1647021" y="46999"/>
        <a:ext cx="3843051" cy="3294043"/>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838200" y="1122363"/>
            <a:ext cx="9829800" cy="2387600"/>
          </a:xfrm>
        </p:spPr>
        <p:txBody>
          <a:bodyPr anchor="b">
            <a:normAutofit/>
          </a:bodyPr>
          <a:lstStyle>
            <a:lvl1pPr algn="l">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838200" y="3602038"/>
            <a:ext cx="9829800" cy="1655762"/>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838200" y="136525"/>
            <a:ext cx="2743200" cy="365125"/>
          </a:xfrm>
        </p:spPr>
        <p:txBody>
          <a:bodyPr/>
          <a:lstStyle>
            <a:lvl1pPr algn="l">
              <a:defRPr/>
            </a:lvl1pPr>
          </a:lstStyle>
          <a:p>
            <a:fld id="{9549D6DC-E1CB-4874-BF52-C3407230D20E}" type="datetime1">
              <a:rPr lang="en-US" smtClean="0"/>
              <a:t>3/12/22</a:t>
            </a:fld>
            <a:endParaRPr lang="en-US"/>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838200"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678376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p:txBody>
          <a:bodyPr/>
          <a:lstStyle/>
          <a:p>
            <a:fld id="{48913E51-B7F7-4C24-B8E3-5471755DC0E0}" type="datetime1">
              <a:rPr lang="en-US" smtClean="0"/>
              <a:t>3/12/22</a:t>
            </a:fld>
            <a:endParaRPr lang="en-US"/>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973242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831850" y="1709738"/>
            <a:ext cx="10515600" cy="2852737"/>
          </a:xfrm>
        </p:spPr>
        <p:txBody>
          <a:bodyPr anchor="b">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831850" y="4589463"/>
            <a:ext cx="10515600" cy="1500187"/>
          </a:xfrm>
        </p:spPr>
        <p:txBody>
          <a:bodyPr>
            <a:normAutofit/>
          </a:bodyPr>
          <a:lstStyle>
            <a:lvl1pPr marL="0" indent="0">
              <a:buNone/>
              <a:defRPr sz="20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DA91A59F-D956-4598-A3C1-AE72A5387751}" type="datetime1">
              <a:rPr lang="en-US" smtClean="0"/>
              <a:t>3/12/22</a:t>
            </a:fld>
            <a:endParaRPr lang="en-US" dirty="0"/>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1675093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838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6172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D70BBD69-7BD3-4731-8064-242619E92CBE}" type="datetime1">
              <a:rPr lang="en-US" smtClean="0"/>
              <a:t>3/12/22</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517374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839788" y="73152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839788" y="2149131"/>
            <a:ext cx="5157787"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839788" y="2910625"/>
            <a:ext cx="5157787"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6172200" y="2149131"/>
            <a:ext cx="5183188"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6172200" y="2910625"/>
            <a:ext cx="5183188"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38BD77D9-239F-488B-9358-023C46BC7084}" type="datetime1">
              <a:rPr lang="en-US" smtClean="0"/>
              <a:t>3/12/22</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2997417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838200" y="731520"/>
            <a:ext cx="1051560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1EE61C24-7140-4FDE-92F3-654C6E2D3C1C}" type="datetime1">
              <a:rPr lang="en-US" smtClean="0"/>
              <a:t>3/12/22</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001702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DC4D6ACF-ECB9-4B5F-A429-08B8AC75E8EF}" type="datetime1">
              <a:rPr lang="en-US" smtClean="0"/>
              <a:t>3/12/22</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2930870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839788" y="731520"/>
            <a:ext cx="3932237" cy="2346326"/>
          </a:xfrm>
        </p:spPr>
        <p:txBody>
          <a:bodyPr anchor="b">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731521"/>
            <a:ext cx="6172200" cy="512953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839788" y="3429000"/>
            <a:ext cx="3932237"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788B429B-EE2A-486A-BDB9-0C848B4FAFDD}" type="datetime1">
              <a:rPr lang="en-US" smtClean="0"/>
              <a:t>3/12/22</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561545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839788" y="731520"/>
            <a:ext cx="3932237" cy="2341564"/>
          </a:xfrm>
        </p:spPr>
        <p:txBody>
          <a:bodyPr anchor="b">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687257"/>
            <a:ext cx="6172200" cy="517379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839788"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8DA5FE4A-CB8D-40AB-BFFC-AAF37EA071CB}" type="datetime1">
              <a:rPr lang="en-US" smtClean="0"/>
              <a:t>3/12/22</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24755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F7701D81-C4B9-4A87-89A7-22E29E6C9200}" type="datetime1">
              <a:rPr lang="en-US" smtClean="0"/>
              <a:t>3/12/22</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50260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8724900" y="731520"/>
            <a:ext cx="2628900" cy="537807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838200" y="731520"/>
            <a:ext cx="7734300" cy="53780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EE307718-69F7-427E-95A3-C1246AF46913}" type="datetime1">
              <a:rPr lang="en-US" smtClean="0"/>
              <a:t>3/12/22</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631111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p:nvPr/>
        </p:nvGrpSpPr>
        <p:grpSpPr>
          <a:xfrm>
            <a:off x="572" y="-1"/>
            <a:ext cx="12192000" cy="6857996"/>
            <a:chOff x="572" y="-1"/>
            <a:chExt cx="12192000" cy="6857996"/>
          </a:xfrm>
        </p:grpSpPr>
        <p:cxnSp>
          <p:nvCxnSpPr>
            <p:cNvPr id="9" name="Straight Connector 8">
              <a:extLst>
                <a:ext uri="{FF2B5EF4-FFF2-40B4-BE49-F238E27FC236}">
                  <a16:creationId xmlns:a16="http://schemas.microsoft.com/office/drawing/2014/main" id="{D3DD55E4-EA4F-4874-8B5B-6E0EAF4BBFC4}"/>
                </a:ext>
              </a:extLst>
            </p:cNvPr>
            <p:cNvCxnSpPr>
              <a:cxnSpLocks/>
            </p:cNvCxnSpPr>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950BAF-7673-4138-AEA2-DE7D368CC357}"/>
                </a:ext>
              </a:extLst>
            </p:cNvPr>
            <p:cNvCxnSpPr>
              <a:cxnSpLocks/>
            </p:cNvCxnSpPr>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3E2B5-EA1C-415A-941A-843C7EA148E1}"/>
                </a:ext>
              </a:extLst>
            </p:cNvPr>
            <p:cNvCxnSpPr>
              <a:cxnSpLocks/>
            </p:cNvCxnSpPr>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7FA3A6-E398-4576-B6B8-3328028D84B2}"/>
                </a:ext>
              </a:extLst>
            </p:cNvPr>
            <p:cNvCxnSpPr>
              <a:cxnSpLocks/>
            </p:cNvCxnSpPr>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Graphic 33">
              <a:extLst>
                <a:ext uri="{FF2B5EF4-FFF2-40B4-BE49-F238E27FC236}">
                  <a16:creationId xmlns:a16="http://schemas.microsoft.com/office/drawing/2014/main" id="{EFB597D7-65E0-476A-B9EB-3AA6ED33884C}"/>
                </a:ext>
              </a:extLst>
            </p:cNvPr>
            <p:cNvSpPr/>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4" name="Graphic 33">
              <a:extLst>
                <a:ext uri="{FF2B5EF4-FFF2-40B4-BE49-F238E27FC236}">
                  <a16:creationId xmlns:a16="http://schemas.microsoft.com/office/drawing/2014/main" id="{11AA060A-BE0E-4687-8F9E-0E2955D9796D}"/>
                </a:ext>
              </a:extLst>
            </p:cNvPr>
            <p:cNvSpPr/>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838200" y="727323"/>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838200" y="2189408"/>
            <a:ext cx="10515600" cy="382177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838200" y="136525"/>
            <a:ext cx="2743200"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fld id="{C0517C94-3B1E-4991-BED3-41F8B0158A00}" type="datetime1">
              <a:rPr lang="en-US" smtClean="0"/>
              <a:t>3/12/22</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838200" y="6356350"/>
            <a:ext cx="3450659"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endParaRPr lang="en-US" dirty="0"/>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563467" y="3246434"/>
            <a:ext cx="628533" cy="365125"/>
          </a:xfrm>
          <a:prstGeom prst="rect">
            <a:avLst/>
          </a:prstGeom>
        </p:spPr>
        <p:txBody>
          <a:bodyPr vert="horz" lIns="91440" tIns="45720" rIns="91440" bIns="45720" rtlCol="0" anchor="ctr"/>
          <a:lstStyle>
            <a:lvl1pPr algn="ctr">
              <a:defRPr sz="1100" cap="all" spc="150" baseline="0">
                <a:solidFill>
                  <a:schemeClr val="tx2">
                    <a:lumMod val="60000"/>
                    <a:lumOff val="40000"/>
                  </a:schemeClr>
                </a:solidFill>
              </a:defRPr>
            </a:lvl1pPr>
          </a:lstStyle>
          <a:p>
            <a:fld id="{273BAE12-D270-459D-897B-6833652BB167}" type="slidenum">
              <a:rPr lang="en-US" smtClean="0"/>
              <a:pPr/>
              <a:t>‹#›</a:t>
            </a:fld>
            <a:endParaRPr lang="en-US" dirty="0"/>
          </a:p>
        </p:txBody>
      </p:sp>
    </p:spTree>
    <p:extLst>
      <p:ext uri="{BB962C8B-B14F-4D97-AF65-F5344CB8AC3E}">
        <p14:creationId xmlns:p14="http://schemas.microsoft.com/office/powerpoint/2010/main" val="135915516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72" r:id="rId6"/>
    <p:sldLayoutId id="2147483667" r:id="rId7"/>
    <p:sldLayoutId id="2147483668" r:id="rId8"/>
    <p:sldLayoutId id="2147483669" r:id="rId9"/>
    <p:sldLayoutId id="2147483671" r:id="rId10"/>
    <p:sldLayoutId id="2147483670" r:id="rId11"/>
  </p:sldLayoutIdLst>
  <p:hf sldNum="0" hdr="0" ftr="0" dt="0"/>
  <p:txStyles>
    <p:titleStyle>
      <a:lvl1pPr algn="l" defTabSz="914400" rtl="0" eaLnBrk="1" latinLnBrk="0" hangingPunct="1">
        <a:lnSpc>
          <a:spcPct val="100000"/>
        </a:lnSpc>
        <a:spcBef>
          <a:spcPct val="0"/>
        </a:spcBef>
        <a:buNone/>
        <a:defRPr sz="4400" kern="1200">
          <a:solidFill>
            <a:schemeClr val="tx2">
              <a:lumMod val="60000"/>
              <a:lumOff val="40000"/>
            </a:schemeClr>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2">
              <a:lumMod val="60000"/>
              <a:lumOff val="40000"/>
            </a:schemeClr>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2">
              <a:lumMod val="60000"/>
              <a:lumOff val="40000"/>
            </a:schemeClr>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2">
              <a:lumMod val="60000"/>
              <a:lumOff val="40000"/>
            </a:schemeClr>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B7D5BC-5575-904C-8E64-31D48673D8B7}"/>
              </a:ext>
            </a:extLst>
          </p:cNvPr>
          <p:cNvSpPr>
            <a:spLocks noGrp="1"/>
          </p:cNvSpPr>
          <p:nvPr>
            <p:ph type="ctrTitle"/>
          </p:nvPr>
        </p:nvSpPr>
        <p:spPr>
          <a:xfrm>
            <a:off x="847726" y="579694"/>
            <a:ext cx="3910046" cy="2930269"/>
          </a:xfrm>
        </p:spPr>
        <p:txBody>
          <a:bodyPr vert="horz" lIns="91440" tIns="45720" rIns="91440" bIns="45720" rtlCol="0" anchor="b">
            <a:normAutofit/>
          </a:bodyPr>
          <a:lstStyle/>
          <a:p>
            <a:r>
              <a:rPr lang="en-US" dirty="0"/>
              <a:t>Problems and Solutions</a:t>
            </a:r>
          </a:p>
        </p:txBody>
      </p:sp>
      <p:sp>
        <p:nvSpPr>
          <p:cNvPr id="3" name="Subtitle 2">
            <a:extLst>
              <a:ext uri="{FF2B5EF4-FFF2-40B4-BE49-F238E27FC236}">
                <a16:creationId xmlns:a16="http://schemas.microsoft.com/office/drawing/2014/main" id="{33A40B1A-AB92-C046-AA4C-69C0254F8BB1}"/>
              </a:ext>
            </a:extLst>
          </p:cNvPr>
          <p:cNvSpPr>
            <a:spLocks noGrp="1"/>
          </p:cNvSpPr>
          <p:nvPr>
            <p:ph type="subTitle" idx="1"/>
          </p:nvPr>
        </p:nvSpPr>
        <p:spPr>
          <a:xfrm>
            <a:off x="847726" y="3602038"/>
            <a:ext cx="3910046" cy="2666800"/>
          </a:xfrm>
        </p:spPr>
        <p:txBody>
          <a:bodyPr vert="horz" lIns="91440" tIns="45720" rIns="91440" bIns="45720" rtlCol="0">
            <a:normAutofit/>
          </a:bodyPr>
          <a:lstStyle/>
          <a:p>
            <a:r>
              <a:rPr lang="en-US" dirty="0"/>
              <a:t>What is a problem? </a:t>
            </a:r>
          </a:p>
          <a:p>
            <a:endParaRPr lang="en-US" dirty="0"/>
          </a:p>
        </p:txBody>
      </p:sp>
      <p:grpSp>
        <p:nvGrpSpPr>
          <p:cNvPr id="75" name="Group 74">
            <a:extLst>
              <a:ext uri="{FF2B5EF4-FFF2-40B4-BE49-F238E27FC236}">
                <a16:creationId xmlns:a16="http://schemas.microsoft.com/office/drawing/2014/main" id="{3E247A8E-84A7-4C10-A5E3-19A4C52341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535" y="-6437"/>
            <a:ext cx="6400800" cy="6864437"/>
            <a:chOff x="5171535" y="-6437"/>
            <a:chExt cx="6400800" cy="6864437"/>
          </a:xfrm>
        </p:grpSpPr>
        <p:cxnSp>
          <p:nvCxnSpPr>
            <p:cNvPr id="76" name="Straight Connector 75">
              <a:extLst>
                <a:ext uri="{FF2B5EF4-FFF2-40B4-BE49-F238E27FC236}">
                  <a16:creationId xmlns:a16="http://schemas.microsoft.com/office/drawing/2014/main" id="{D01E67E4-6B86-40A6-A391-AAE91E410A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761025"/>
              <a:ext cx="0" cy="507813"/>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F7785565-8AC8-4BDE-A928-0CF99C2CC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79694"/>
              <a:ext cx="0" cy="44506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5B800634-C48C-4DEC-ADE0-9DBD3892FF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86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84BC3379-DCF9-4AFD-9E5C-96195311AD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04951568-25F6-4A2C-AE22-4B101B4B09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80248"/>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CE1BA811-AEFE-4240-B1B6-A4DA010E4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75645"/>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82" name="Freeform: Shape 81">
              <a:extLst>
                <a:ext uri="{FF2B5EF4-FFF2-40B4-BE49-F238E27FC236}">
                  <a16:creationId xmlns:a16="http://schemas.microsoft.com/office/drawing/2014/main" id="{118F67E6-57B7-459D-817E-C53BA83D0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586979" y="1024758"/>
              <a:ext cx="5514457" cy="4736267"/>
            </a:xfrm>
            <a:custGeom>
              <a:avLst/>
              <a:gdLst>
                <a:gd name="connsiteX0" fmla="*/ 1700213 w 3400426"/>
                <a:gd name="connsiteY0" fmla="*/ 2920565 h 2920565"/>
                <a:gd name="connsiteX1" fmla="*/ 0 w 3400426"/>
                <a:gd name="connsiteY1" fmla="*/ 1220352 h 2920565"/>
                <a:gd name="connsiteX2" fmla="*/ 0 w 3400426"/>
                <a:gd name="connsiteY2" fmla="*/ 615515 h 2920565"/>
                <a:gd name="connsiteX3" fmla="*/ 0 w 3400426"/>
                <a:gd name="connsiteY3" fmla="*/ 0 h 2920565"/>
                <a:gd name="connsiteX4" fmla="*/ 3400426 w 3400426"/>
                <a:gd name="connsiteY4" fmla="*/ 0 h 2920565"/>
                <a:gd name="connsiteX5" fmla="*/ 3400426 w 3400426"/>
                <a:gd name="connsiteY5" fmla="*/ 1220352 h 2920565"/>
                <a:gd name="connsiteX6" fmla="*/ 1700213 w 3400426"/>
                <a:gd name="connsiteY6" fmla="*/ 2920565 h 292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0426" h="2920565">
                  <a:moveTo>
                    <a:pt x="1700213" y="2920565"/>
                  </a:moveTo>
                  <a:cubicBezTo>
                    <a:pt x="761211" y="2920565"/>
                    <a:pt x="0" y="2159354"/>
                    <a:pt x="0" y="1220352"/>
                  </a:cubicBezTo>
                  <a:lnTo>
                    <a:pt x="0" y="615515"/>
                  </a:lnTo>
                  <a:lnTo>
                    <a:pt x="0" y="0"/>
                  </a:lnTo>
                  <a:lnTo>
                    <a:pt x="3400426" y="0"/>
                  </a:lnTo>
                  <a:lnTo>
                    <a:pt x="3400426" y="1220352"/>
                  </a:lnTo>
                  <a:cubicBezTo>
                    <a:pt x="3400426" y="2159354"/>
                    <a:pt x="2639215" y="2920565"/>
                    <a:pt x="1700213" y="2920565"/>
                  </a:cubicBezTo>
                  <a:close/>
                </a:path>
              </a:pathLst>
            </a:custGeom>
            <a:solidFill>
              <a:srgbClr val="FFFFFF"/>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pic>
        <p:nvPicPr>
          <p:cNvPr id="1026" name="Picture 2" descr="A 5-Step Guide to Diagnosing Technical SEO Problems">
            <a:extLst>
              <a:ext uri="{FF2B5EF4-FFF2-40B4-BE49-F238E27FC236}">
                <a16:creationId xmlns:a16="http://schemas.microsoft.com/office/drawing/2014/main" id="{795F5538-CF2C-9A4C-ABD0-83A2625B5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78891" y="2764634"/>
            <a:ext cx="3723844" cy="1964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278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20 Common Workplace Problems, Solved | SmartPA">
            <a:extLst>
              <a:ext uri="{FF2B5EF4-FFF2-40B4-BE49-F238E27FC236}">
                <a16:creationId xmlns:a16="http://schemas.microsoft.com/office/drawing/2014/main" id="{251AE85A-1D61-1845-9F25-D5F76B443D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9963" y="3047279"/>
            <a:ext cx="4152900" cy="296390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5142096-4DC6-9348-86A2-B9F7A69CC05F}"/>
              </a:ext>
            </a:extLst>
          </p:cNvPr>
          <p:cNvSpPr>
            <a:spLocks noGrp="1"/>
          </p:cNvSpPr>
          <p:nvPr>
            <p:ph type="title"/>
          </p:nvPr>
        </p:nvSpPr>
        <p:spPr/>
        <p:txBody>
          <a:bodyPr/>
          <a:lstStyle/>
          <a:p>
            <a:r>
              <a:rPr lang="en-US" dirty="0"/>
              <a:t>What is a problem?</a:t>
            </a:r>
          </a:p>
        </p:txBody>
      </p:sp>
      <p:sp>
        <p:nvSpPr>
          <p:cNvPr id="3" name="Content Placeholder 2">
            <a:extLst>
              <a:ext uri="{FF2B5EF4-FFF2-40B4-BE49-F238E27FC236}">
                <a16:creationId xmlns:a16="http://schemas.microsoft.com/office/drawing/2014/main" id="{96C0EEB0-8015-EF49-A085-DC65B4753D08}"/>
              </a:ext>
            </a:extLst>
          </p:cNvPr>
          <p:cNvSpPr>
            <a:spLocks noGrp="1"/>
          </p:cNvSpPr>
          <p:nvPr>
            <p:ph idx="1"/>
          </p:nvPr>
        </p:nvSpPr>
        <p:spPr/>
        <p:txBody>
          <a:bodyPr/>
          <a:lstStyle/>
          <a:p>
            <a:pPr marL="0" indent="0">
              <a:buNone/>
            </a:pPr>
            <a:r>
              <a:rPr lang="en-US" dirty="0"/>
              <a:t>A problem can be defined as an : obstacle, perceived gap between the ideal and current state or deviation from the norms.</a:t>
            </a:r>
          </a:p>
        </p:txBody>
      </p:sp>
    </p:spTree>
    <p:extLst>
      <p:ext uri="{BB962C8B-B14F-4D97-AF65-F5344CB8AC3E}">
        <p14:creationId xmlns:p14="http://schemas.microsoft.com/office/powerpoint/2010/main" val="21215902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1" name="Straight Connector 10">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5"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6"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grpSp>
        <p:nvGrpSpPr>
          <p:cNvPr id="18" name="Group 17">
            <a:extLst>
              <a:ext uri="{FF2B5EF4-FFF2-40B4-BE49-F238E27FC236}">
                <a16:creationId xmlns:a16="http://schemas.microsoft.com/office/drawing/2014/main" id="{65E07BDE-E927-4175-820B-81F9854074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9" name="Straight Connector 18">
              <a:extLst>
                <a:ext uri="{FF2B5EF4-FFF2-40B4-BE49-F238E27FC236}">
                  <a16:creationId xmlns:a16="http://schemas.microsoft.com/office/drawing/2014/main" id="{F9103D9E-236B-4AD2-A27C-BF2007A2D9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6701FBB-07FC-4733-9104-D2EF1D685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0024222-CC64-47B0-A4BF-B40233E43B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8B03883-6F44-4FEE-BFBE-4D73F19E72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3" name="Graphic 33">
              <a:extLst>
                <a:ext uri="{FF2B5EF4-FFF2-40B4-BE49-F238E27FC236}">
                  <a16:creationId xmlns:a16="http://schemas.microsoft.com/office/drawing/2014/main" id="{5A26ABB5-559E-45EC-8DBC-364F029DD7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24" name="Graphic 33">
              <a:extLst>
                <a:ext uri="{FF2B5EF4-FFF2-40B4-BE49-F238E27FC236}">
                  <a16:creationId xmlns:a16="http://schemas.microsoft.com/office/drawing/2014/main" id="{339DC07F-79A6-42D3-BDD6-5A262FFC53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26" name="Rectangle 25">
            <a:extLst>
              <a:ext uri="{FF2B5EF4-FFF2-40B4-BE49-F238E27FC236}">
                <a16:creationId xmlns:a16="http://schemas.microsoft.com/office/drawing/2014/main" id="{B6EEF6F3-B8EA-438B-8E54-252B4B107C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D0AF435D-D10D-44D6-8150-E3C7316A5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a:extLst>
              <a:ext uri="{FF2B5EF4-FFF2-40B4-BE49-F238E27FC236}">
                <a16:creationId xmlns:a16="http://schemas.microsoft.com/office/drawing/2014/main" id="{EC12935A-5CA0-4578-800A-BD0B8734E8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3816" y="-6437"/>
            <a:ext cx="4133553" cy="6864437"/>
            <a:chOff x="7433816" y="-6437"/>
            <a:chExt cx="4133553" cy="6864437"/>
          </a:xfrm>
        </p:grpSpPr>
        <p:cxnSp>
          <p:nvCxnSpPr>
            <p:cNvPr id="31" name="Straight Connector 30">
              <a:extLst>
                <a:ext uri="{FF2B5EF4-FFF2-40B4-BE49-F238E27FC236}">
                  <a16:creationId xmlns:a16="http://schemas.microsoft.com/office/drawing/2014/main" id="{E69484D6-9B63-4B14-A346-D05503C39D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3435437"/>
              <a:ext cx="55597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2" name="Freeform: Shape 31">
              <a:extLst>
                <a:ext uri="{FF2B5EF4-FFF2-40B4-BE49-F238E27FC236}">
                  <a16:creationId xmlns:a16="http://schemas.microsoft.com/office/drawing/2014/main" id="{51DF2C12-3D40-4539-A3EC-BA356BBA91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7990199" y="840583"/>
              <a:ext cx="3021199" cy="5189709"/>
            </a:xfrm>
            <a:custGeom>
              <a:avLst/>
              <a:gdLst>
                <a:gd name="connsiteX0" fmla="*/ 1700213 w 3400426"/>
                <a:gd name="connsiteY0" fmla="*/ 5841130 h 5841130"/>
                <a:gd name="connsiteX1" fmla="*/ 0 w 3400426"/>
                <a:gd name="connsiteY1" fmla="*/ 4140917 h 5841130"/>
                <a:gd name="connsiteX2" fmla="*/ 0 w 3400426"/>
                <a:gd name="connsiteY2" fmla="*/ 3536080 h 5841130"/>
                <a:gd name="connsiteX3" fmla="*/ 0 w 3400426"/>
                <a:gd name="connsiteY3" fmla="*/ 3536080 h 5841130"/>
                <a:gd name="connsiteX4" fmla="*/ 0 w 3400426"/>
                <a:gd name="connsiteY4" fmla="*/ 1700213 h 5841130"/>
                <a:gd name="connsiteX5" fmla="*/ 1700213 w 3400426"/>
                <a:gd name="connsiteY5" fmla="*/ 0 h 5841130"/>
                <a:gd name="connsiteX6" fmla="*/ 3400426 w 3400426"/>
                <a:gd name="connsiteY6" fmla="*/ 1700213 h 5841130"/>
                <a:gd name="connsiteX7" fmla="*/ 3400426 w 3400426"/>
                <a:gd name="connsiteY7" fmla="*/ 2305050 h 5841130"/>
                <a:gd name="connsiteX8" fmla="*/ 3400426 w 3400426"/>
                <a:gd name="connsiteY8" fmla="*/ 2305050 h 5841130"/>
                <a:gd name="connsiteX9" fmla="*/ 3400426 w 3400426"/>
                <a:gd name="connsiteY9" fmla="*/ 4140917 h 5841130"/>
                <a:gd name="connsiteX10" fmla="*/ 1700213 w 3400426"/>
                <a:gd name="connsiteY10" fmla="*/ 5841130 h 584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00426" h="5841130">
                  <a:moveTo>
                    <a:pt x="1700213" y="5841130"/>
                  </a:moveTo>
                  <a:cubicBezTo>
                    <a:pt x="761211" y="5841130"/>
                    <a:pt x="0" y="5079919"/>
                    <a:pt x="0" y="4140917"/>
                  </a:cubicBezTo>
                  <a:lnTo>
                    <a:pt x="0" y="3536080"/>
                  </a:lnTo>
                  <a:lnTo>
                    <a:pt x="0" y="3536080"/>
                  </a:lnTo>
                  <a:lnTo>
                    <a:pt x="0" y="1700213"/>
                  </a:lnTo>
                  <a:cubicBezTo>
                    <a:pt x="0" y="761211"/>
                    <a:pt x="761211" y="0"/>
                    <a:pt x="1700213" y="0"/>
                  </a:cubicBezTo>
                  <a:cubicBezTo>
                    <a:pt x="2639215" y="0"/>
                    <a:pt x="3400426" y="761211"/>
                    <a:pt x="3400426" y="1700213"/>
                  </a:cubicBezTo>
                  <a:lnTo>
                    <a:pt x="3400426" y="2305050"/>
                  </a:lnTo>
                  <a:lnTo>
                    <a:pt x="3400426" y="2305050"/>
                  </a:lnTo>
                  <a:lnTo>
                    <a:pt x="3400426" y="4140917"/>
                  </a:lnTo>
                  <a:cubicBezTo>
                    <a:pt x="3400426" y="5079919"/>
                    <a:pt x="2639215" y="5841130"/>
                    <a:pt x="1700213" y="5841130"/>
                  </a:cubicBezTo>
                  <a:close/>
                </a:path>
              </a:pathLst>
            </a:cu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33" name="Straight Connector 32">
              <a:extLst>
                <a:ext uri="{FF2B5EF4-FFF2-40B4-BE49-F238E27FC236}">
                  <a16:creationId xmlns:a16="http://schemas.microsoft.com/office/drawing/2014/main" id="{5C6AB3A2-A40C-4BE1-AE26-EDDEDB2C17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498849"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5F2320-AD4A-4915-BE2D-D356A650BF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11398" y="3435437"/>
              <a:ext cx="55597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5" name="Graphic 8">
              <a:extLst>
                <a:ext uri="{FF2B5EF4-FFF2-40B4-BE49-F238E27FC236}">
                  <a16:creationId xmlns:a16="http://schemas.microsoft.com/office/drawing/2014/main" id="{4B867A07-8050-498E-8415-1B75495165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3982" y="0"/>
              <a:ext cx="3021199" cy="1510599"/>
            </a:xfrm>
            <a:custGeom>
              <a:avLst/>
              <a:gdLst>
                <a:gd name="connsiteX0" fmla="*/ 4467225 w 4467225"/>
                <a:gd name="connsiteY0" fmla="*/ 0 h 2233612"/>
                <a:gd name="connsiteX1" fmla="*/ 2233613 w 4467225"/>
                <a:gd name="connsiteY1" fmla="*/ 2233613 h 2233612"/>
                <a:gd name="connsiteX2" fmla="*/ 0 w 4467225"/>
                <a:gd name="connsiteY2" fmla="*/ 0 h 2233612"/>
              </a:gdLst>
              <a:ahLst/>
              <a:cxnLst>
                <a:cxn ang="0">
                  <a:pos x="connsiteX0" y="connsiteY0"/>
                </a:cxn>
                <a:cxn ang="0">
                  <a:pos x="connsiteX1" y="connsiteY1"/>
                </a:cxn>
                <a:cxn ang="0">
                  <a:pos x="connsiteX2" y="connsiteY2"/>
                </a:cxn>
              </a:cxnLst>
              <a:rect l="l" t="t" r="r" b="b"/>
              <a:pathLst>
                <a:path w="4467225" h="2233612">
                  <a:moveTo>
                    <a:pt x="4467225" y="0"/>
                  </a:moveTo>
                  <a:cubicBezTo>
                    <a:pt x="4467225" y="1233583"/>
                    <a:pt x="3467195" y="2233613"/>
                    <a:pt x="2233613" y="2233613"/>
                  </a:cubicBezTo>
                  <a:cubicBezTo>
                    <a:pt x="1000030" y="2233613"/>
                    <a:pt x="0" y="1233583"/>
                    <a:pt x="0" y="0"/>
                  </a:cubicBezTo>
                </a:path>
              </a:pathLst>
            </a:custGeom>
            <a:noFill/>
            <a:ln w="12700" cap="flat">
              <a:solidFill>
                <a:schemeClr val="accent4"/>
              </a:solidFill>
              <a:prstDash val="solid"/>
              <a:miter/>
            </a:ln>
          </p:spPr>
          <p:txBody>
            <a:bodyPr rtlCol="0" anchor="ctr"/>
            <a:lstStyle/>
            <a:p>
              <a:endParaRPr lang="en-US"/>
            </a:p>
          </p:txBody>
        </p:sp>
        <p:sp>
          <p:nvSpPr>
            <p:cNvPr id="36" name="Graphic 8">
              <a:extLst>
                <a:ext uri="{FF2B5EF4-FFF2-40B4-BE49-F238E27FC236}">
                  <a16:creationId xmlns:a16="http://schemas.microsoft.com/office/drawing/2014/main" id="{C79FB9E1-FB99-4C21-8074-CA752B4219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7985885" y="5347397"/>
              <a:ext cx="3021199" cy="1510599"/>
            </a:xfrm>
            <a:custGeom>
              <a:avLst/>
              <a:gdLst>
                <a:gd name="connsiteX0" fmla="*/ 4467225 w 4467225"/>
                <a:gd name="connsiteY0" fmla="*/ 0 h 2233612"/>
                <a:gd name="connsiteX1" fmla="*/ 2233613 w 4467225"/>
                <a:gd name="connsiteY1" fmla="*/ 2233613 h 2233612"/>
                <a:gd name="connsiteX2" fmla="*/ 0 w 4467225"/>
                <a:gd name="connsiteY2" fmla="*/ 0 h 2233612"/>
              </a:gdLst>
              <a:ahLst/>
              <a:cxnLst>
                <a:cxn ang="0">
                  <a:pos x="connsiteX0" y="connsiteY0"/>
                </a:cxn>
                <a:cxn ang="0">
                  <a:pos x="connsiteX1" y="connsiteY1"/>
                </a:cxn>
                <a:cxn ang="0">
                  <a:pos x="connsiteX2" y="connsiteY2"/>
                </a:cxn>
              </a:cxnLst>
              <a:rect l="l" t="t" r="r" b="b"/>
              <a:pathLst>
                <a:path w="4467225" h="2233612">
                  <a:moveTo>
                    <a:pt x="4467225" y="0"/>
                  </a:moveTo>
                  <a:cubicBezTo>
                    <a:pt x="4467225" y="1233583"/>
                    <a:pt x="3467195" y="2233613"/>
                    <a:pt x="2233613" y="2233613"/>
                  </a:cubicBezTo>
                  <a:cubicBezTo>
                    <a:pt x="1000030" y="2233613"/>
                    <a:pt x="0" y="1233583"/>
                    <a:pt x="0" y="0"/>
                  </a:cubicBezTo>
                </a:path>
              </a:pathLst>
            </a:custGeom>
            <a:noFill/>
            <a:ln w="12700" cap="flat">
              <a:solidFill>
                <a:schemeClr val="accent4"/>
              </a:solidFill>
              <a:prstDash val="solid"/>
              <a:miter/>
            </a:ln>
          </p:spPr>
          <p:txBody>
            <a:bodyPr rtlCol="0" anchor="ctr"/>
            <a:lstStyle/>
            <a:p>
              <a:endParaRPr lang="en-US"/>
            </a:p>
          </p:txBody>
        </p:sp>
        <p:cxnSp>
          <p:nvCxnSpPr>
            <p:cNvPr id="37" name="Straight Connector 36">
              <a:extLst>
                <a:ext uri="{FF2B5EF4-FFF2-40B4-BE49-F238E27FC236}">
                  <a16:creationId xmlns:a16="http://schemas.microsoft.com/office/drawing/2014/main" id="{8021D2DB-2137-4F7E-B12B-9B9F9F808F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AC612FB-E971-4542-9B7B-FB75B86D5C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55E53E6-8E14-4FDA-91DF-8D9C839353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58133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CF2A37D-5E9D-4952-93B0-F2A2825B74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6276734"/>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41" name="Title 1">
            <a:extLst>
              <a:ext uri="{FF2B5EF4-FFF2-40B4-BE49-F238E27FC236}">
                <a16:creationId xmlns:a16="http://schemas.microsoft.com/office/drawing/2014/main" id="{4C14AE7F-7516-0240-BE43-C87FF36F5064}"/>
              </a:ext>
            </a:extLst>
          </p:cNvPr>
          <p:cNvSpPr>
            <a:spLocks noGrp="1"/>
          </p:cNvSpPr>
          <p:nvPr>
            <p:ph type="title"/>
          </p:nvPr>
        </p:nvSpPr>
        <p:spPr>
          <a:xfrm>
            <a:off x="847726" y="581337"/>
            <a:ext cx="1866398" cy="775472"/>
          </a:xfrm>
        </p:spPr>
        <p:txBody>
          <a:bodyPr vert="horz" lIns="91440" tIns="45720" rIns="91440" bIns="45720" rtlCol="0" anchor="b">
            <a:normAutofit fontScale="90000"/>
          </a:bodyPr>
          <a:lstStyle/>
          <a:p>
            <a:r>
              <a:rPr lang="en-US" sz="5200" dirty="0"/>
              <a:t>n</a:t>
            </a:r>
          </a:p>
        </p:txBody>
      </p:sp>
      <p:pic>
        <p:nvPicPr>
          <p:cNvPr id="42" name="Picture 2" descr="Beware of NHS COVID pass fraud | Action Fraud">
            <a:extLst>
              <a:ext uri="{FF2B5EF4-FFF2-40B4-BE49-F238E27FC236}">
                <a16:creationId xmlns:a16="http://schemas.microsoft.com/office/drawing/2014/main" id="{B21ADE36-9752-CE4E-B48C-6E3ED66EBE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12" y="285686"/>
            <a:ext cx="3770880" cy="17096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D8319AF-7897-8E45-BFE6-0950EDD0F824}"/>
              </a:ext>
            </a:extLst>
          </p:cNvPr>
          <p:cNvSpPr txBox="1"/>
          <p:nvPr/>
        </p:nvSpPr>
        <p:spPr>
          <a:xfrm>
            <a:off x="674814" y="2924657"/>
            <a:ext cx="6557952" cy="1384995"/>
          </a:xfrm>
          <a:prstGeom prst="rect">
            <a:avLst/>
          </a:prstGeom>
          <a:pattFill prst="smConfetti">
            <a:fgClr>
              <a:schemeClr val="accent6">
                <a:lumMod val="75000"/>
              </a:schemeClr>
            </a:fgClr>
            <a:bgClr>
              <a:schemeClr val="accent6">
                <a:lumMod val="75000"/>
              </a:schemeClr>
            </a:bgClr>
          </a:pattFill>
        </p:spPr>
        <p:txBody>
          <a:bodyPr wrap="square" rtlCol="0">
            <a:spAutoFit/>
          </a:bodyPr>
          <a:lstStyle/>
          <a:p>
            <a:r>
              <a:rPr lang="en-US" sz="2800" dirty="0"/>
              <a:t>In this case the NHS absenteeism is the problem and we are going to use the </a:t>
            </a:r>
            <a:r>
              <a:rPr lang="en-US" sz="2800" b="1" u="sng" dirty="0"/>
              <a:t>PESTEL </a:t>
            </a:r>
            <a:r>
              <a:rPr lang="en-US" sz="2800" dirty="0"/>
              <a:t>analysis to solve it.</a:t>
            </a:r>
          </a:p>
        </p:txBody>
      </p:sp>
    </p:spTree>
    <p:extLst>
      <p:ext uri="{BB962C8B-B14F-4D97-AF65-F5344CB8AC3E}">
        <p14:creationId xmlns:p14="http://schemas.microsoft.com/office/powerpoint/2010/main" val="32982230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 name="Rectangle 187">
            <a:extLst>
              <a:ext uri="{FF2B5EF4-FFF2-40B4-BE49-F238E27FC236}">
                <a16:creationId xmlns:a16="http://schemas.microsoft.com/office/drawing/2014/main" id="{059AD101-BC08-433A-AD99-409B66C2D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Rectangle 189">
            <a:extLst>
              <a:ext uri="{FF2B5EF4-FFF2-40B4-BE49-F238E27FC236}">
                <a16:creationId xmlns:a16="http://schemas.microsoft.com/office/drawing/2014/main" id="{3E788242-4E16-4277-AC99-8601B722B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E4BCD2-EEAE-4F48-B256-D5391B793F9B}"/>
              </a:ext>
            </a:extLst>
          </p:cNvPr>
          <p:cNvSpPr>
            <a:spLocks noGrp="1"/>
          </p:cNvSpPr>
          <p:nvPr>
            <p:ph type="title"/>
          </p:nvPr>
        </p:nvSpPr>
        <p:spPr>
          <a:xfrm>
            <a:off x="838199" y="581265"/>
            <a:ext cx="5490073" cy="2060335"/>
          </a:xfrm>
        </p:spPr>
        <p:txBody>
          <a:bodyPr anchor="b">
            <a:normAutofit/>
          </a:bodyPr>
          <a:lstStyle/>
          <a:p>
            <a:r>
              <a:rPr lang="en-US"/>
              <a:t>SOLVING WITH PESTEL ANALYSIS</a:t>
            </a:r>
            <a:endParaRPr lang="en-US" dirty="0"/>
          </a:p>
        </p:txBody>
      </p:sp>
      <p:grpSp>
        <p:nvGrpSpPr>
          <p:cNvPr id="208" name="Group 191">
            <a:extLst>
              <a:ext uri="{FF2B5EF4-FFF2-40B4-BE49-F238E27FC236}">
                <a16:creationId xmlns:a16="http://schemas.microsoft.com/office/drawing/2014/main" id="{78A8FF5D-AAE7-4E19-91B1-640162BAA7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3816" y="-6437"/>
            <a:ext cx="4133500" cy="6864437"/>
            <a:chOff x="7433816" y="-6437"/>
            <a:chExt cx="4133500" cy="6864437"/>
          </a:xfrm>
        </p:grpSpPr>
        <p:cxnSp>
          <p:nvCxnSpPr>
            <p:cNvPr id="193" name="Straight Connector 192">
              <a:extLst>
                <a:ext uri="{FF2B5EF4-FFF2-40B4-BE49-F238E27FC236}">
                  <a16:creationId xmlns:a16="http://schemas.microsoft.com/office/drawing/2014/main" id="{2C890E3C-476E-4307-9188-290E1F07C3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338969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5BC170E5-409E-491F-BDEE-D03121879C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492844" y="581265"/>
              <a:ext cx="0" cy="569546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E789D1C8-93C2-4071-A40C-5996C53A6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7C964AEE-F095-4F0D-90B4-24CBB80877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D44A6FFC-E685-4D95-8B42-4E41C34271C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58133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27ED4555-4CD0-4301-90D3-B0790A2E93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6276734"/>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71" name="Picture 2" descr="PESTEL Analysis (PEST Analysis) EXPLAINED with EXAMPLES | B2U">
            <a:extLst>
              <a:ext uri="{FF2B5EF4-FFF2-40B4-BE49-F238E27FC236}">
                <a16:creationId xmlns:a16="http://schemas.microsoft.com/office/drawing/2014/main" id="{5911B804-758F-3941-AC8F-E0F84852C5EE}"/>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l="10155" r="9520" b="-1"/>
          <a:stretch/>
        </p:blipFill>
        <p:spPr bwMode="auto">
          <a:xfrm>
            <a:off x="7447614" y="3398809"/>
            <a:ext cx="4100440" cy="2871485"/>
          </a:xfrm>
          <a:prstGeom prst="rect">
            <a:avLst/>
          </a:prstGeom>
          <a:noFill/>
          <a:ln w="12700">
            <a:solidFill>
              <a:schemeClr val="accent4"/>
            </a:solidFill>
          </a:ln>
          <a:extLst>
            <a:ext uri="{909E8E84-426E-40DD-AFC4-6F175D3DCCD1}">
              <a14:hiddenFill xmlns:a14="http://schemas.microsoft.com/office/drawing/2010/main">
                <a:solidFill>
                  <a:srgbClr val="FFFFFF"/>
                </a:solidFill>
              </a14:hiddenFill>
            </a:ext>
          </a:extLst>
        </p:spPr>
      </p:pic>
      <p:pic>
        <p:nvPicPr>
          <p:cNvPr id="69" name="Picture 2" descr="PESTEL Analysis (PEST Analysis) EXPLAINED with EXAMPLES | B2U">
            <a:extLst>
              <a:ext uri="{FF2B5EF4-FFF2-40B4-BE49-F238E27FC236}">
                <a16:creationId xmlns:a16="http://schemas.microsoft.com/office/drawing/2014/main" id="{DC63A1FE-0E8C-1042-976C-AC545741409C}"/>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l="29811" r="29180" b="2"/>
          <a:stretch/>
        </p:blipFill>
        <p:spPr bwMode="auto">
          <a:xfrm>
            <a:off x="7446254" y="590636"/>
            <a:ext cx="2039447" cy="2797364"/>
          </a:xfrm>
          <a:prstGeom prst="rect">
            <a:avLst/>
          </a:prstGeom>
          <a:noFill/>
          <a:ln w="12700">
            <a:solidFill>
              <a:schemeClr val="accent4"/>
            </a:solidFill>
          </a:ln>
          <a:extLst>
            <a:ext uri="{909E8E84-426E-40DD-AFC4-6F175D3DCCD1}">
              <a14:hiddenFill xmlns:a14="http://schemas.microsoft.com/office/drawing/2010/main">
                <a:solidFill>
                  <a:srgbClr val="FFFFFF"/>
                </a:solidFill>
              </a14:hiddenFill>
            </a:ext>
          </a:extLst>
        </p:spPr>
      </p:pic>
      <p:pic>
        <p:nvPicPr>
          <p:cNvPr id="70" name="Picture 2" descr="PESTEL Analysis (PEST Analysis) EXPLAINED with EXAMPLES | B2U">
            <a:extLst>
              <a:ext uri="{FF2B5EF4-FFF2-40B4-BE49-F238E27FC236}">
                <a16:creationId xmlns:a16="http://schemas.microsoft.com/office/drawing/2014/main" id="{23FFC634-56E7-1541-A02B-9F7A40634555}"/>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l="29544" r="28909" b="-2"/>
          <a:stretch/>
        </p:blipFill>
        <p:spPr bwMode="auto">
          <a:xfrm>
            <a:off x="9485685" y="590640"/>
            <a:ext cx="2062362" cy="2792303"/>
          </a:xfrm>
          <a:prstGeom prst="rect">
            <a:avLst/>
          </a:prstGeom>
          <a:noFill/>
          <a:ln w="12700">
            <a:solidFill>
              <a:schemeClr val="accent4"/>
            </a:solidFill>
          </a:ln>
          <a:extLst>
            <a:ext uri="{909E8E84-426E-40DD-AFC4-6F175D3DCCD1}">
              <a14:hiddenFill xmlns:a14="http://schemas.microsoft.com/office/drawing/2010/main">
                <a:solidFill>
                  <a:srgbClr val="FFFFFF"/>
                </a:solidFill>
              </a14:hiddenFill>
            </a:ext>
          </a:extLst>
        </p:spPr>
      </p:pic>
      <p:cxnSp>
        <p:nvCxnSpPr>
          <p:cNvPr id="200" name="Straight Connector 199">
            <a:extLst>
              <a:ext uri="{FF2B5EF4-FFF2-40B4-BE49-F238E27FC236}">
                <a16:creationId xmlns:a16="http://schemas.microsoft.com/office/drawing/2014/main" id="{B237C631-9F95-431B-8997-57BA69356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34228" y="3392056"/>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33" name="Picture 2" descr="PESTEL Analysis (PEST Analysis) EXPLAINED with EXAMPLES | B2U">
            <a:extLst>
              <a:ext uri="{FF2B5EF4-FFF2-40B4-BE49-F238E27FC236}">
                <a16:creationId xmlns:a16="http://schemas.microsoft.com/office/drawing/2014/main" id="{654C971B-99CB-FF44-8C3F-2F737F97D75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030" r="33397" b="1"/>
          <a:stretch/>
        </p:blipFill>
        <p:spPr bwMode="auto">
          <a:xfrm>
            <a:off x="8307843" y="1338717"/>
            <a:ext cx="2385858" cy="4120177"/>
          </a:xfrm>
          <a:custGeom>
            <a:avLst/>
            <a:gdLst/>
            <a:ahLst/>
            <a:cxnLst/>
            <a:rect l="l" t="t" r="r" b="b"/>
            <a:pathLst>
              <a:path w="3400426" h="5841130">
                <a:moveTo>
                  <a:pt x="1700213" y="0"/>
                </a:moveTo>
                <a:cubicBezTo>
                  <a:pt x="2639215" y="0"/>
                  <a:pt x="3400426" y="761211"/>
                  <a:pt x="3400426" y="1700213"/>
                </a:cubicBezTo>
                <a:lnTo>
                  <a:pt x="3400426" y="2305050"/>
                </a:lnTo>
                <a:lnTo>
                  <a:pt x="3400426" y="4140917"/>
                </a:lnTo>
                <a:cubicBezTo>
                  <a:pt x="3400426" y="5079919"/>
                  <a:pt x="2639215" y="5841130"/>
                  <a:pt x="1700213" y="5841130"/>
                </a:cubicBezTo>
                <a:cubicBezTo>
                  <a:pt x="761211" y="5841130"/>
                  <a:pt x="0" y="5079919"/>
                  <a:pt x="0" y="4140917"/>
                </a:cubicBezTo>
                <a:lnTo>
                  <a:pt x="0" y="3536080"/>
                </a:lnTo>
                <a:lnTo>
                  <a:pt x="0" y="1700213"/>
                </a:lnTo>
                <a:cubicBezTo>
                  <a:pt x="0" y="761211"/>
                  <a:pt x="761211" y="0"/>
                  <a:pt x="1700213" y="0"/>
                </a:cubicBezTo>
                <a:close/>
              </a:path>
            </a:pathLst>
          </a:custGeom>
          <a:noFill/>
          <a:ln w="12700">
            <a:solidFill>
              <a:schemeClr val="accent4"/>
            </a:solidFill>
          </a:ln>
          <a:extLst>
            <a:ext uri="{909E8E84-426E-40DD-AFC4-6F175D3DCCD1}">
              <a14:hiddenFill xmlns:a14="http://schemas.microsoft.com/office/drawing/2010/main">
                <a:solidFill>
                  <a:srgbClr val="FFFFFF"/>
                </a:solidFill>
              </a14:hiddenFill>
            </a:ext>
          </a:extLst>
        </p:spPr>
      </p:pic>
      <p:graphicFrame>
        <p:nvGraphicFramePr>
          <p:cNvPr id="4" name="Content Placeholder 3">
            <a:extLst>
              <a:ext uri="{FF2B5EF4-FFF2-40B4-BE49-F238E27FC236}">
                <a16:creationId xmlns:a16="http://schemas.microsoft.com/office/drawing/2014/main" id="{800CD341-A606-6D4D-8870-6470692FB29F}"/>
              </a:ext>
            </a:extLst>
          </p:cNvPr>
          <p:cNvGraphicFramePr>
            <a:graphicFrameLocks noGrp="1"/>
          </p:cNvGraphicFramePr>
          <p:nvPr>
            <p:ph idx="1"/>
            <p:extLst>
              <p:ext uri="{D42A27DB-BD31-4B8C-83A1-F6EECF244321}">
                <p14:modId xmlns:p14="http://schemas.microsoft.com/office/powerpoint/2010/main" val="223948813"/>
              </p:ext>
            </p:extLst>
          </p:nvPr>
        </p:nvGraphicFramePr>
        <p:xfrm>
          <a:off x="838199" y="2788920"/>
          <a:ext cx="5490073" cy="33880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1802970"/>
      </p:ext>
    </p:extLst>
  </p:cSld>
  <p:clrMapOvr>
    <a:masterClrMapping/>
  </p:clrMapOvr>
  <mc:AlternateContent xmlns:mc="http://schemas.openxmlformats.org/markup-compatibility/2006">
    <mc:Choice xmlns:p14="http://schemas.microsoft.com/office/powerpoint/2010/main" Requires="p14">
      <p:transition spd="slow" p14:dur="1500">
        <p:split/>
      </p:transition>
    </mc:Choice>
    <mc:Fallback>
      <p:transition spd="slow">
        <p:spli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F06127CE-6F15-49AE-9751-398F3AC6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10F065B-EF65-8344-AF3A-CBFD107D1B78}"/>
              </a:ext>
            </a:extLst>
          </p:cNvPr>
          <p:cNvSpPr>
            <a:spLocks noGrp="1"/>
          </p:cNvSpPr>
          <p:nvPr>
            <p:ph type="title"/>
          </p:nvPr>
        </p:nvSpPr>
        <p:spPr>
          <a:xfrm>
            <a:off x="59444" y="-119017"/>
            <a:ext cx="4462227" cy="1428747"/>
          </a:xfrm>
        </p:spPr>
        <p:txBody>
          <a:bodyPr anchor="b">
            <a:normAutofit fontScale="90000"/>
          </a:bodyPr>
          <a:lstStyle/>
          <a:p>
            <a:r>
              <a:rPr lang="en-US" dirty="0"/>
              <a:t>SOLVING WITH PESTEL ANALYSIS </a:t>
            </a:r>
          </a:p>
        </p:txBody>
      </p:sp>
      <p:sp>
        <p:nvSpPr>
          <p:cNvPr id="3" name="Content Placeholder 2">
            <a:extLst>
              <a:ext uri="{FF2B5EF4-FFF2-40B4-BE49-F238E27FC236}">
                <a16:creationId xmlns:a16="http://schemas.microsoft.com/office/drawing/2014/main" id="{60548F19-34D7-E446-B617-BDD9E8B00EDB}"/>
              </a:ext>
            </a:extLst>
          </p:cNvPr>
          <p:cNvSpPr>
            <a:spLocks noGrp="1"/>
          </p:cNvSpPr>
          <p:nvPr>
            <p:ph idx="1"/>
          </p:nvPr>
        </p:nvSpPr>
        <p:spPr>
          <a:xfrm>
            <a:off x="603019" y="1870977"/>
            <a:ext cx="3918652" cy="2329548"/>
          </a:xfrm>
        </p:spPr>
        <p:txBody>
          <a:bodyPr>
            <a:normAutofit/>
          </a:bodyPr>
          <a:lstStyle/>
          <a:p>
            <a:pPr marL="0" indent="0">
              <a:buNone/>
            </a:pPr>
            <a:r>
              <a:rPr lang="en-US" sz="2000" dirty="0"/>
              <a:t>ECONOMIC p</a:t>
            </a:r>
            <a:r>
              <a:rPr lang="en-US" dirty="0"/>
              <a:t>roblems as they won’t be able to get paid they will not be able to pay for their medicine or stuff they need to be able to still work at the </a:t>
            </a:r>
            <a:r>
              <a:rPr lang="en-US" dirty="0" err="1"/>
              <a:t>NHS.Which</a:t>
            </a:r>
            <a:r>
              <a:rPr lang="en-US" dirty="0"/>
              <a:t> also leads to possible huge financial problems  </a:t>
            </a:r>
            <a:endParaRPr lang="en-US" sz="2000" dirty="0"/>
          </a:p>
        </p:txBody>
      </p:sp>
      <p:grpSp>
        <p:nvGrpSpPr>
          <p:cNvPr id="75" name="Group 74">
            <a:extLst>
              <a:ext uri="{FF2B5EF4-FFF2-40B4-BE49-F238E27FC236}">
                <a16:creationId xmlns:a16="http://schemas.microsoft.com/office/drawing/2014/main" id="{FCAB7548-8099-4066-AA4A-6689046790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68579" y="-6437"/>
            <a:ext cx="6403756" cy="6864437"/>
            <a:chOff x="5168579" y="-6437"/>
            <a:chExt cx="6403756" cy="6864437"/>
          </a:xfrm>
        </p:grpSpPr>
        <p:cxnSp>
          <p:nvCxnSpPr>
            <p:cNvPr id="76" name="Straight Connector 75">
              <a:extLst>
                <a:ext uri="{FF2B5EF4-FFF2-40B4-BE49-F238E27FC236}">
                  <a16:creationId xmlns:a16="http://schemas.microsoft.com/office/drawing/2014/main" id="{0DD6D54C-5C05-40DE-8EAF-FA50D609AE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337560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B0CFF5B-7CFC-4A1B-811A-262201C049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6724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BD7D63C-11FE-48D4-8433-A188CDAB23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62643"/>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D0EB69FA-9640-4C07-9993-F74D211FB5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62244" y="565603"/>
              <a:ext cx="0" cy="569704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887ECAA-6BDB-4356-A66A-D28C7026B6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8579"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CFC3365E-17A9-4CC8-BE01-3969BF4C8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5122" name="Picture 2" descr="PESTEL Analysis (PEST Analysis) EXPLAINED with EXAMPLES | B2U">
            <a:extLst>
              <a:ext uri="{FF2B5EF4-FFF2-40B4-BE49-F238E27FC236}">
                <a16:creationId xmlns:a16="http://schemas.microsoft.com/office/drawing/2014/main" id="{B0EBA4A5-3D1D-A644-A953-036BA6FFB36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938" r="11306" b="1"/>
          <a:stretch/>
        </p:blipFill>
        <p:spPr bwMode="auto">
          <a:xfrm>
            <a:off x="5352373" y="1150838"/>
            <a:ext cx="6071687" cy="4449535"/>
          </a:xfrm>
          <a:custGeom>
            <a:avLst/>
            <a:gdLst/>
            <a:ahLst/>
            <a:cxnLst/>
            <a:rect l="l" t="t" r="r" b="b"/>
            <a:pathLst>
              <a:path w="6391928" h="4660591">
                <a:moveTo>
                  <a:pt x="2329728" y="0"/>
                </a:moveTo>
                <a:lnTo>
                  <a:pt x="2398607" y="0"/>
                </a:lnTo>
                <a:lnTo>
                  <a:pt x="3158515" y="0"/>
                </a:lnTo>
                <a:lnTo>
                  <a:pt x="3993320" y="0"/>
                </a:lnTo>
                <a:lnTo>
                  <a:pt x="4062199" y="0"/>
                </a:lnTo>
                <a:cubicBezTo>
                  <a:pt x="5348874" y="0"/>
                  <a:pt x="6391928" y="1043309"/>
                  <a:pt x="6391928" y="2330293"/>
                </a:cubicBezTo>
                <a:cubicBezTo>
                  <a:pt x="6391928" y="3617285"/>
                  <a:pt x="5348874" y="4660591"/>
                  <a:pt x="4062199" y="4660591"/>
                </a:cubicBezTo>
                <a:lnTo>
                  <a:pt x="3993320" y="4660591"/>
                </a:lnTo>
                <a:lnTo>
                  <a:pt x="3233415" y="4660591"/>
                </a:lnTo>
                <a:lnTo>
                  <a:pt x="2398607" y="4660591"/>
                </a:lnTo>
                <a:lnTo>
                  <a:pt x="2329728" y="4660591"/>
                </a:lnTo>
                <a:cubicBezTo>
                  <a:pt x="1043053" y="4660591"/>
                  <a:pt x="0" y="3617281"/>
                  <a:pt x="0" y="2330297"/>
                </a:cubicBezTo>
                <a:cubicBezTo>
                  <a:pt x="0" y="1043306"/>
                  <a:pt x="1043053" y="0"/>
                  <a:pt x="2329728" y="0"/>
                </a:cubicBezTo>
                <a:close/>
              </a:path>
            </a:pathLst>
          </a:custGeom>
          <a:noFill/>
          <a:ln w="12700">
            <a:solidFill>
              <a:schemeClr val="accent4"/>
            </a:solidFill>
          </a:ln>
          <a:extLst>
            <a:ext uri="{909E8E84-426E-40DD-AFC4-6F175D3DCCD1}">
              <a14:hiddenFill xmlns:a14="http://schemas.microsoft.com/office/drawing/2010/main">
                <a:solidFill>
                  <a:srgbClr val="FFFFFF"/>
                </a:solidFill>
              </a14:hiddenFill>
            </a:ext>
          </a:extLst>
        </p:spPr>
      </p:pic>
      <p:pic>
        <p:nvPicPr>
          <p:cNvPr id="5124" name="Picture 4" descr="Bars Decrease Drop Arrow - Chart - Free Transparent PNG Clipart Images  Download">
            <a:extLst>
              <a:ext uri="{FF2B5EF4-FFF2-40B4-BE49-F238E27FC236}">
                <a16:creationId xmlns:a16="http://schemas.microsoft.com/office/drawing/2014/main" id="{382B8583-6B14-DD46-8A49-83E52B6680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736" y="4200525"/>
            <a:ext cx="3010368" cy="1713043"/>
          </a:xfrm>
          <a:prstGeom prst="rect">
            <a:avLst/>
          </a:prstGeom>
          <a:noFill/>
          <a:effectLst>
            <a:reflection stA="28000" endPos="65000" dist="508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1089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059AD101-BC08-433A-AD99-409B66C2D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ectangle 192">
            <a:extLst>
              <a:ext uri="{FF2B5EF4-FFF2-40B4-BE49-F238E27FC236}">
                <a16:creationId xmlns:a16="http://schemas.microsoft.com/office/drawing/2014/main" id="{59097C53-59D1-4DAC-AAC1-79EEEF9B9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8" descr="Department of Adult Nursing | Florence Nightingale Faculty of Nursing,  Midwifery &amp; Palliative Care | King's College London">
            <a:extLst>
              <a:ext uri="{FF2B5EF4-FFF2-40B4-BE49-F238E27FC236}">
                <a16:creationId xmlns:a16="http://schemas.microsoft.com/office/drawing/2014/main" id="{8C40D1E2-B9A1-B843-8634-9ECDBA476309}"/>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4013" b="1"/>
          <a:stretch/>
        </p:blipFill>
        <p:spPr bwMode="auto">
          <a:xfrm>
            <a:off x="8968" y="10"/>
            <a:ext cx="6095931" cy="3413520"/>
          </a:xfrm>
          <a:prstGeom prst="rect">
            <a:avLst/>
          </a:prstGeom>
          <a:noFill/>
          <a:ln w="12700">
            <a:noFill/>
          </a:ln>
          <a:extLst>
            <a:ext uri="{909E8E84-426E-40DD-AFC4-6F175D3DCCD1}">
              <a14:hiddenFill xmlns:a14="http://schemas.microsoft.com/office/drawing/2010/main">
                <a:solidFill>
                  <a:srgbClr val="FFFFFF"/>
                </a:solidFill>
              </a14:hiddenFill>
            </a:ext>
          </a:extLst>
        </p:spPr>
      </p:pic>
      <p:pic>
        <p:nvPicPr>
          <p:cNvPr id="5" name="Picture 6" descr="Bilder – Shake Hands | Gratis Vektoren, Fotos und PSDs">
            <a:extLst>
              <a:ext uri="{FF2B5EF4-FFF2-40B4-BE49-F238E27FC236}">
                <a16:creationId xmlns:a16="http://schemas.microsoft.com/office/drawing/2014/main" id="{FC3C3B9F-7373-9640-8B05-0E6A8BEC1939}"/>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5424" r="2" b="10249"/>
          <a:stretch/>
        </p:blipFill>
        <p:spPr bwMode="auto">
          <a:xfrm>
            <a:off x="6104912" y="10"/>
            <a:ext cx="6087087" cy="3413520"/>
          </a:xfrm>
          <a:prstGeom prst="rect">
            <a:avLst/>
          </a:prstGeom>
          <a:noFill/>
          <a:ln w="12700">
            <a:noFill/>
          </a:ln>
          <a:extLst>
            <a:ext uri="{909E8E84-426E-40DD-AFC4-6F175D3DCCD1}">
              <a14:hiddenFill xmlns:a14="http://schemas.microsoft.com/office/drawing/2010/main">
                <a:solidFill>
                  <a:srgbClr val="FFFFFF"/>
                </a:solidFill>
              </a14:hiddenFill>
            </a:ext>
          </a:extLst>
        </p:spPr>
      </p:pic>
      <p:pic>
        <p:nvPicPr>
          <p:cNvPr id="6146" name="Picture 2" descr="PESTEL Analysis (PEST Analysis) EXPLAINED with EXAMPLES | B2U">
            <a:extLst>
              <a:ext uri="{FF2B5EF4-FFF2-40B4-BE49-F238E27FC236}">
                <a16:creationId xmlns:a16="http://schemas.microsoft.com/office/drawing/2014/main" id="{64B782F1-0AF4-9648-85AC-8226F19D9C72}"/>
              </a:ext>
            </a:extLst>
          </p:cNvPr>
          <p:cNvPicPr>
            <a:picLocks noGrp="1" noChangeAspect="1" noChangeArrowheads="1"/>
          </p:cNvPicPr>
          <p:nvPr>
            <p:ph idx="1"/>
          </p:nvPr>
        </p:nvPicPr>
        <p:blipFill rotWithShape="1">
          <a:blip r:embed="rId4">
            <a:alphaModFix/>
            <a:extLst>
              <a:ext uri="{28A0092B-C50C-407E-A947-70E740481C1C}">
                <a14:useLocalDpi xmlns:a14="http://schemas.microsoft.com/office/drawing/2010/main" val="0"/>
              </a:ext>
            </a:extLst>
          </a:blip>
          <a:srcRect l="24072" r="23440" b="1"/>
          <a:stretch/>
        </p:blipFill>
        <p:spPr bwMode="auto">
          <a:xfrm>
            <a:off x="-4" y="3413526"/>
            <a:ext cx="3214183" cy="3444474"/>
          </a:xfrm>
          <a:prstGeom prst="rect">
            <a:avLst/>
          </a:prstGeom>
          <a:noFill/>
          <a:ln w="12700">
            <a:noFill/>
          </a:ln>
          <a:extLst>
            <a:ext uri="{909E8E84-426E-40DD-AFC4-6F175D3DCCD1}">
              <a14:hiddenFill xmlns:a14="http://schemas.microsoft.com/office/drawing/2010/main">
                <a:solidFill>
                  <a:srgbClr val="FFFFFF"/>
                </a:solidFill>
              </a14:hiddenFill>
            </a:ext>
          </a:extLst>
        </p:spPr>
      </p:pic>
      <p:pic>
        <p:nvPicPr>
          <p:cNvPr id="6148" name="Picture 4" descr="NHS England » How-to guides">
            <a:extLst>
              <a:ext uri="{FF2B5EF4-FFF2-40B4-BE49-F238E27FC236}">
                <a16:creationId xmlns:a16="http://schemas.microsoft.com/office/drawing/2014/main" id="{61B931F2-6878-0244-A7A5-FD760615A0CF}"/>
              </a:ext>
            </a:extLst>
          </p:cNvPr>
          <p:cNvPicPr>
            <a:picLocks noChangeAspect="1" noChangeArrowheads="1"/>
          </p:cNvPicPr>
          <p:nvPr/>
        </p:nvPicPr>
        <p:blipFill rotWithShape="1">
          <a:blip r:embed="rId5">
            <a:alphaModFix/>
            <a:extLst>
              <a:ext uri="{28A0092B-C50C-407E-A947-70E740481C1C}">
                <a14:useLocalDpi xmlns:a14="http://schemas.microsoft.com/office/drawing/2010/main" val="0"/>
              </a:ext>
            </a:extLst>
          </a:blip>
          <a:srcRect l="31842" r="5973" b="3"/>
          <a:stretch/>
        </p:blipFill>
        <p:spPr bwMode="auto">
          <a:xfrm>
            <a:off x="8982983" y="3413526"/>
            <a:ext cx="3209017" cy="3444474"/>
          </a:xfrm>
          <a:prstGeom prst="rect">
            <a:avLst/>
          </a:prstGeom>
          <a:noFill/>
          <a:ln w="12700">
            <a:noFill/>
          </a:ln>
          <a:extLst>
            <a:ext uri="{909E8E84-426E-40DD-AFC4-6F175D3DCCD1}">
              <a14:hiddenFill xmlns:a14="http://schemas.microsoft.com/office/drawing/2010/main">
                <a:solidFill>
                  <a:srgbClr val="FFFFFF"/>
                </a:solidFill>
              </a14:hiddenFill>
            </a:ext>
          </a:extLst>
        </p:spPr>
      </p:pic>
      <p:grpSp>
        <p:nvGrpSpPr>
          <p:cNvPr id="194" name="Group 193">
            <a:extLst>
              <a:ext uri="{FF2B5EF4-FFF2-40B4-BE49-F238E27FC236}">
                <a16:creationId xmlns:a16="http://schemas.microsoft.com/office/drawing/2014/main" id="{1997973D-84E8-4646-861D-0DF2A3B0CB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3"/>
            <a:ext cx="12192001" cy="6864800"/>
            <a:chOff x="1" y="-3"/>
            <a:chExt cx="12192001" cy="6864800"/>
          </a:xfrm>
        </p:grpSpPr>
        <p:cxnSp>
          <p:nvCxnSpPr>
            <p:cNvPr id="195" name="Straight Connector 194">
              <a:extLst>
                <a:ext uri="{FF2B5EF4-FFF2-40B4-BE49-F238E27FC236}">
                  <a16:creationId xmlns:a16="http://schemas.microsoft.com/office/drawing/2014/main" id="{2A3C8DB9-FEFB-4DCC-A81E-468F8B4B03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282750" y="3429044"/>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AE179413-7E12-4A36-A7CA-94E82B431C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6688336" y="3429043"/>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97" name="Freeform: Shape 196">
              <a:extLst>
                <a:ext uri="{FF2B5EF4-FFF2-40B4-BE49-F238E27FC236}">
                  <a16:creationId xmlns:a16="http://schemas.microsoft.com/office/drawing/2014/main" id="{0E5F1FDC-6D88-4734-B9D5-4C9A31915D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3214185" y="707707"/>
              <a:ext cx="5759825" cy="6156731"/>
            </a:xfrm>
            <a:custGeom>
              <a:avLst/>
              <a:gdLst>
                <a:gd name="connsiteX0" fmla="*/ 1939325 w 3878650"/>
                <a:gd name="connsiteY0" fmla="*/ 4363426 h 4363426"/>
                <a:gd name="connsiteX1" fmla="*/ 0 w 3878650"/>
                <a:gd name="connsiteY1" fmla="*/ 2424101 h 4363426"/>
                <a:gd name="connsiteX2" fmla="*/ 0 w 3878650"/>
                <a:gd name="connsiteY2" fmla="*/ 1734201 h 4363426"/>
                <a:gd name="connsiteX3" fmla="*/ 0 w 3878650"/>
                <a:gd name="connsiteY3" fmla="*/ 0 h 4363426"/>
                <a:gd name="connsiteX4" fmla="*/ 3878650 w 3878650"/>
                <a:gd name="connsiteY4" fmla="*/ 0 h 4363426"/>
                <a:gd name="connsiteX5" fmla="*/ 3878650 w 3878650"/>
                <a:gd name="connsiteY5" fmla="*/ 330044 h 4363426"/>
                <a:gd name="connsiteX6" fmla="*/ 3878650 w 3878650"/>
                <a:gd name="connsiteY6" fmla="*/ 2424101 h 4363426"/>
                <a:gd name="connsiteX7" fmla="*/ 1939325 w 3878650"/>
                <a:gd name="connsiteY7" fmla="*/ 4363426 h 4363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78650" h="4363426">
                  <a:moveTo>
                    <a:pt x="1939325" y="4363426"/>
                  </a:moveTo>
                  <a:cubicBezTo>
                    <a:pt x="868265" y="4363426"/>
                    <a:pt x="0" y="3495161"/>
                    <a:pt x="0" y="2424101"/>
                  </a:cubicBezTo>
                  <a:lnTo>
                    <a:pt x="0" y="1734201"/>
                  </a:lnTo>
                  <a:lnTo>
                    <a:pt x="0" y="0"/>
                  </a:lnTo>
                  <a:lnTo>
                    <a:pt x="3878650" y="0"/>
                  </a:lnTo>
                  <a:lnTo>
                    <a:pt x="3878650" y="330044"/>
                  </a:lnTo>
                  <a:lnTo>
                    <a:pt x="3878650" y="2424101"/>
                  </a:lnTo>
                  <a:cubicBezTo>
                    <a:pt x="3878650" y="3495161"/>
                    <a:pt x="3010385" y="4363426"/>
                    <a:pt x="1939325" y="4363426"/>
                  </a:cubicBezTo>
                  <a:close/>
                </a:path>
              </a:pathLst>
            </a:cu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8" name="Straight Connector 197">
              <a:extLst>
                <a:ext uri="{FF2B5EF4-FFF2-40B4-BE49-F238E27FC236}">
                  <a16:creationId xmlns:a16="http://schemas.microsoft.com/office/drawing/2014/main" id="{D640DF66-0F0A-4CF6-BA2A-B4638D0AC4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8366" y="3413532"/>
              <a:ext cx="2585819"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8CDCE353-00AD-4967-A753-CA802A18B2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974010" y="3413529"/>
              <a:ext cx="258736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638E394A-5AD9-474D-AC4E-811D15A78E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2421" y="3435841"/>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4100D370-A17D-4B56-9757-03FF445D5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6164" y="3435428"/>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2" name="Rectangle 201">
              <a:extLst>
                <a:ext uri="{FF2B5EF4-FFF2-40B4-BE49-F238E27FC236}">
                  <a16:creationId xmlns:a16="http://schemas.microsoft.com/office/drawing/2014/main" id="{DE8F7913-C1B9-441B-BF4D-07DA164951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667002" y="-2667004"/>
              <a:ext cx="6858000" cy="12192001"/>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Graphic 11">
              <a:extLst>
                <a:ext uri="{FF2B5EF4-FFF2-40B4-BE49-F238E27FC236}">
                  <a16:creationId xmlns:a16="http://schemas.microsoft.com/office/drawing/2014/main" id="{7CB7D388-161F-4C69-A2F6-448E4CAB63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2063" y="702002"/>
              <a:ext cx="5759819" cy="6155995"/>
            </a:xfrm>
            <a:custGeom>
              <a:avLst/>
              <a:gdLst>
                <a:gd name="connsiteX0" fmla="*/ 0 w 4320540"/>
                <a:gd name="connsiteY0" fmla="*/ 4617720 h 4617719"/>
                <a:gd name="connsiteX1" fmla="*/ 0 w 4320540"/>
                <a:gd name="connsiteY1" fmla="*/ 4268439 h 4617719"/>
                <a:gd name="connsiteX2" fmla="*/ 0 w 4320540"/>
                <a:gd name="connsiteY2" fmla="*/ 2052352 h 4617719"/>
                <a:gd name="connsiteX3" fmla="*/ 2160270 w 4320540"/>
                <a:gd name="connsiteY3" fmla="*/ 0 h 4617719"/>
                <a:gd name="connsiteX4" fmla="*/ 2160270 w 4320540"/>
                <a:gd name="connsiteY4" fmla="*/ 0 h 4617719"/>
                <a:gd name="connsiteX5" fmla="*/ 4320540 w 4320540"/>
                <a:gd name="connsiteY5" fmla="*/ 2052352 h 4617719"/>
                <a:gd name="connsiteX6" fmla="*/ 4320540 w 4320540"/>
                <a:gd name="connsiteY6" fmla="*/ 2782443 h 4617719"/>
                <a:gd name="connsiteX7" fmla="*/ 4320540 w 4320540"/>
                <a:gd name="connsiteY7" fmla="*/ 4617720 h 4617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20540" h="4617719">
                  <a:moveTo>
                    <a:pt x="0" y="4617720"/>
                  </a:moveTo>
                  <a:lnTo>
                    <a:pt x="0" y="4268439"/>
                  </a:lnTo>
                  <a:lnTo>
                    <a:pt x="0" y="2052352"/>
                  </a:lnTo>
                  <a:cubicBezTo>
                    <a:pt x="0" y="918877"/>
                    <a:pt x="967169" y="0"/>
                    <a:pt x="2160270" y="0"/>
                  </a:cubicBezTo>
                  <a:lnTo>
                    <a:pt x="2160270" y="0"/>
                  </a:lnTo>
                  <a:cubicBezTo>
                    <a:pt x="3353372" y="0"/>
                    <a:pt x="4320540" y="918877"/>
                    <a:pt x="4320540" y="2052352"/>
                  </a:cubicBezTo>
                  <a:lnTo>
                    <a:pt x="4320540" y="2782443"/>
                  </a:lnTo>
                  <a:lnTo>
                    <a:pt x="4320540" y="4617720"/>
                  </a:lnTo>
                </a:path>
              </a:pathLst>
            </a:custGeom>
            <a:noFill/>
            <a:ln w="12700" cap="flat">
              <a:solidFill>
                <a:schemeClr val="accent4"/>
              </a:solid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9178D638-3FA2-E941-A789-D78E6BE74059}"/>
              </a:ext>
            </a:extLst>
          </p:cNvPr>
          <p:cNvSpPr>
            <a:spLocks noGrp="1"/>
          </p:cNvSpPr>
          <p:nvPr>
            <p:ph type="title"/>
          </p:nvPr>
        </p:nvSpPr>
        <p:spPr>
          <a:xfrm>
            <a:off x="3914027" y="1722120"/>
            <a:ext cx="4429361" cy="1706878"/>
          </a:xfrm>
        </p:spPr>
        <p:txBody>
          <a:bodyPr vert="horz" lIns="91440" tIns="45720" rIns="91440" bIns="45720" rtlCol="0" anchor="b">
            <a:normAutofit/>
          </a:bodyPr>
          <a:lstStyle/>
          <a:p>
            <a:pPr algn="ctr"/>
            <a:r>
              <a:rPr lang="en-US"/>
              <a:t>SOLVING WITH PESTEL ANALYSIS </a:t>
            </a:r>
          </a:p>
        </p:txBody>
      </p:sp>
      <p:sp>
        <p:nvSpPr>
          <p:cNvPr id="4" name="TextBox 3">
            <a:extLst>
              <a:ext uri="{FF2B5EF4-FFF2-40B4-BE49-F238E27FC236}">
                <a16:creationId xmlns:a16="http://schemas.microsoft.com/office/drawing/2014/main" id="{67246388-B681-F142-8860-E92EC1AA474E}"/>
              </a:ext>
            </a:extLst>
          </p:cNvPr>
          <p:cNvSpPr txBox="1"/>
          <p:nvPr/>
        </p:nvSpPr>
        <p:spPr>
          <a:xfrm>
            <a:off x="3914027" y="3637280"/>
            <a:ext cx="4429361" cy="2539682"/>
          </a:xfrm>
          <a:prstGeom prst="rect">
            <a:avLst/>
          </a:prstGeom>
        </p:spPr>
        <p:txBody>
          <a:bodyPr vert="horz" lIns="91440" tIns="45720" rIns="91440" bIns="45720" rtlCol="0">
            <a:normAutofit/>
          </a:bodyPr>
          <a:lstStyle/>
          <a:p>
            <a:pPr indent="-228600" algn="ctr">
              <a:lnSpc>
                <a:spcPct val="110000"/>
              </a:lnSpc>
              <a:spcAft>
                <a:spcPts val="600"/>
              </a:spcAft>
              <a:buFont typeface="Arial" panose="020B0604020202020204" pitchFamily="34" charset="0"/>
              <a:buChar char="•"/>
            </a:pPr>
            <a:r>
              <a:rPr lang="en-US" dirty="0">
                <a:solidFill>
                  <a:schemeClr val="tx2">
                    <a:lumMod val="60000"/>
                    <a:lumOff val="40000"/>
                  </a:schemeClr>
                </a:solidFill>
              </a:rPr>
              <a:t>Furthermore, if we think about how it was able to spread so fast the easiest way that could be is by SOCIAL interaction as most sicknesses are contagious.</a:t>
            </a:r>
          </a:p>
        </p:txBody>
      </p:sp>
      <p:pic>
        <p:nvPicPr>
          <p:cNvPr id="70" name="Picture 2" descr="PESTEL Analysis (PEST Analysis) EXPLAINED with EXAMPLES | B2U">
            <a:extLst>
              <a:ext uri="{FF2B5EF4-FFF2-40B4-BE49-F238E27FC236}">
                <a16:creationId xmlns:a16="http://schemas.microsoft.com/office/drawing/2014/main" id="{D07F4352-6B76-2842-B39A-528C34F3921D}"/>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l="24072" r="23440" b="1"/>
          <a:stretch/>
        </p:blipFill>
        <p:spPr bwMode="auto">
          <a:xfrm>
            <a:off x="-10046" y="3382495"/>
            <a:ext cx="3214183" cy="3444474"/>
          </a:xfrm>
          <a:prstGeom prst="rect">
            <a:avLst/>
          </a:prstGeom>
          <a:noFill/>
          <a:ln w="12700">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36869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059AD101-BC08-433A-AD99-409B66C2D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3E788242-4E16-4277-AC99-8601B722B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0D7B6E-5224-3743-A5C2-693C4F171DD2}"/>
              </a:ext>
            </a:extLst>
          </p:cNvPr>
          <p:cNvSpPr>
            <a:spLocks noGrp="1"/>
          </p:cNvSpPr>
          <p:nvPr>
            <p:ph type="title"/>
          </p:nvPr>
        </p:nvSpPr>
        <p:spPr>
          <a:xfrm>
            <a:off x="838199" y="581261"/>
            <a:ext cx="5889266" cy="2060339"/>
          </a:xfrm>
        </p:spPr>
        <p:txBody>
          <a:bodyPr anchor="b">
            <a:normAutofit/>
          </a:bodyPr>
          <a:lstStyle/>
          <a:p>
            <a:r>
              <a:rPr lang="en-US"/>
              <a:t>SOLVING WIH PESTEL ANALYSIS </a:t>
            </a:r>
            <a:endParaRPr lang="en-US" dirty="0"/>
          </a:p>
        </p:txBody>
      </p:sp>
      <p:sp>
        <p:nvSpPr>
          <p:cNvPr id="7174" name="Content Placeholder 7173">
            <a:extLst>
              <a:ext uri="{FF2B5EF4-FFF2-40B4-BE49-F238E27FC236}">
                <a16:creationId xmlns:a16="http://schemas.microsoft.com/office/drawing/2014/main" id="{3D0A112F-1F02-1932-349B-5E4A3F11C9F7}"/>
              </a:ext>
            </a:extLst>
          </p:cNvPr>
          <p:cNvSpPr>
            <a:spLocks noGrp="1"/>
          </p:cNvSpPr>
          <p:nvPr>
            <p:ph idx="1"/>
          </p:nvPr>
        </p:nvSpPr>
        <p:spPr>
          <a:xfrm>
            <a:off x="838199" y="2788920"/>
            <a:ext cx="5889266" cy="3388042"/>
          </a:xfrm>
        </p:spPr>
        <p:txBody>
          <a:bodyPr>
            <a:normAutofit/>
          </a:bodyPr>
          <a:lstStyle/>
          <a:p>
            <a:pPr marL="0" indent="0">
              <a:buNone/>
            </a:pPr>
            <a:r>
              <a:rPr lang="en-US"/>
              <a:t>However, there could be a solution such as TECHNOLOGY. Going back to when the pandemic was around some people were working from home if they were sick  and patients could get treated just by staying at home for example if the doctor was on the other side of the screen/ phone he could give instructions to the patient on how they can treat themselves without the doctor having to go to see them  </a:t>
            </a:r>
            <a:endParaRPr lang="en-US" dirty="0"/>
          </a:p>
        </p:txBody>
      </p:sp>
      <p:pic>
        <p:nvPicPr>
          <p:cNvPr id="7176" name="Picture 8" descr="The growth of digital tech in NHS | Health Business">
            <a:extLst>
              <a:ext uri="{FF2B5EF4-FFF2-40B4-BE49-F238E27FC236}">
                <a16:creationId xmlns:a16="http://schemas.microsoft.com/office/drawing/2014/main" id="{85CA5B6D-64A0-F34F-927C-12A057C49F37}"/>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r="18821" b="-1"/>
          <a:stretch/>
        </p:blipFill>
        <p:spPr bwMode="auto">
          <a:xfrm>
            <a:off x="7439599" y="581213"/>
            <a:ext cx="4128129" cy="284773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4" name="Picture 6" descr="NHS trusts achieving affordable service transformation with technology -  Raconteur">
            <a:extLst>
              <a:ext uri="{FF2B5EF4-FFF2-40B4-BE49-F238E27FC236}">
                <a16:creationId xmlns:a16="http://schemas.microsoft.com/office/drawing/2014/main" id="{662DAAC0-EA4F-3041-9E78-57C1DEE3CB5E}"/>
              </a:ext>
            </a:extLst>
          </p:cNvPr>
          <p:cNvPicPr>
            <a:picLocks noChangeAspect="1" noChangeArrowheads="1"/>
          </p:cNvPicPr>
          <p:nvPr/>
        </p:nvPicPr>
        <p:blipFill rotWithShape="1">
          <a:blip r:embed="rId3">
            <a:alphaModFix amt="60000"/>
            <a:extLst>
              <a:ext uri="{28A0092B-C50C-407E-A947-70E740481C1C}">
                <a14:useLocalDpi xmlns:a14="http://schemas.microsoft.com/office/drawing/2010/main" val="0"/>
              </a:ext>
            </a:extLst>
          </a:blip>
          <a:srcRect l="1257" r="17205" b="3"/>
          <a:stretch/>
        </p:blipFill>
        <p:spPr bwMode="auto">
          <a:xfrm>
            <a:off x="7439599" y="3428952"/>
            <a:ext cx="4128129" cy="284773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7178" name="Picture 10" descr="AI could revolutionise the NHS – but only if we let it - Business &amp; Industry">
            <a:extLst>
              <a:ext uri="{FF2B5EF4-FFF2-40B4-BE49-F238E27FC236}">
                <a16:creationId xmlns:a16="http://schemas.microsoft.com/office/drawing/2014/main" id="{FF957D02-B1B0-3B4E-B5E0-967B34BD81D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30" r="-4" b="-4"/>
          <a:stretch/>
        </p:blipFill>
        <p:spPr bwMode="auto">
          <a:xfrm>
            <a:off x="8143055" y="1122369"/>
            <a:ext cx="2711584" cy="2326883"/>
          </a:xfrm>
          <a:custGeom>
            <a:avLst/>
            <a:gdLst/>
            <a:ahLst/>
            <a:cxnLst/>
            <a:rect l="l" t="t" r="r" b="b"/>
            <a:pathLst>
              <a:path w="2970723" h="2549257">
                <a:moveTo>
                  <a:pt x="1485362" y="0"/>
                </a:moveTo>
                <a:cubicBezTo>
                  <a:pt x="2305704" y="0"/>
                  <a:pt x="2970723" y="665019"/>
                  <a:pt x="2970723" y="1485362"/>
                </a:cubicBezTo>
                <a:lnTo>
                  <a:pt x="2970723" y="2013767"/>
                </a:lnTo>
                <a:lnTo>
                  <a:pt x="2970723" y="2549257"/>
                </a:lnTo>
                <a:lnTo>
                  <a:pt x="0" y="2549257"/>
                </a:lnTo>
                <a:lnTo>
                  <a:pt x="0" y="1485362"/>
                </a:lnTo>
                <a:cubicBezTo>
                  <a:pt x="0" y="665019"/>
                  <a:pt x="665019" y="0"/>
                  <a:pt x="1485362" y="0"/>
                </a:cubicBezTo>
                <a:close/>
              </a:path>
            </a:pathLst>
          </a:custGeom>
          <a:noFill/>
          <a:ln w="12700">
            <a:solidFill>
              <a:schemeClr val="accent4"/>
            </a:solidFill>
          </a:ln>
          <a:extLst>
            <a:ext uri="{909E8E84-426E-40DD-AFC4-6F175D3DCCD1}">
              <a14:hiddenFill xmlns:a14="http://schemas.microsoft.com/office/drawing/2010/main">
                <a:solidFill>
                  <a:srgbClr val="FFFFFF"/>
                </a:solidFill>
              </a14:hiddenFill>
            </a:ext>
          </a:extLst>
        </p:spPr>
      </p:pic>
      <p:pic>
        <p:nvPicPr>
          <p:cNvPr id="7170" name="Picture 2" descr="PESTEL Analysis (PEST Analysis) EXPLAINED with EXAMPLES | B2U">
            <a:extLst>
              <a:ext uri="{FF2B5EF4-FFF2-40B4-BE49-F238E27FC236}">
                <a16:creationId xmlns:a16="http://schemas.microsoft.com/office/drawing/2014/main" id="{2C49D485-8275-3D4A-8D63-60659AFED4F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541" r="16911" b="3"/>
          <a:stretch/>
        </p:blipFill>
        <p:spPr bwMode="auto">
          <a:xfrm>
            <a:off x="8143055" y="3435431"/>
            <a:ext cx="2711584" cy="2326883"/>
          </a:xfrm>
          <a:custGeom>
            <a:avLst/>
            <a:gdLst/>
            <a:ahLst/>
            <a:cxnLst/>
            <a:rect l="l" t="t" r="r" b="b"/>
            <a:pathLst>
              <a:path w="2970723" h="2549257">
                <a:moveTo>
                  <a:pt x="0" y="0"/>
                </a:moveTo>
                <a:lnTo>
                  <a:pt x="2970723" y="0"/>
                </a:lnTo>
                <a:lnTo>
                  <a:pt x="2970723" y="1063895"/>
                </a:lnTo>
                <a:cubicBezTo>
                  <a:pt x="2970723" y="1884238"/>
                  <a:pt x="2305704" y="2549257"/>
                  <a:pt x="1485361" y="2549257"/>
                </a:cubicBezTo>
                <a:cubicBezTo>
                  <a:pt x="665019" y="2549257"/>
                  <a:pt x="0" y="1884238"/>
                  <a:pt x="0" y="1063895"/>
                </a:cubicBezTo>
                <a:lnTo>
                  <a:pt x="0" y="535490"/>
                </a:lnTo>
                <a:close/>
              </a:path>
            </a:pathLst>
          </a:custGeom>
          <a:noFill/>
          <a:ln w="12700">
            <a:solidFill>
              <a:schemeClr val="accent4"/>
            </a:solidFill>
          </a:ln>
          <a:extLst>
            <a:ext uri="{909E8E84-426E-40DD-AFC4-6F175D3DCCD1}">
              <a14:hiddenFill xmlns:a14="http://schemas.microsoft.com/office/drawing/2010/main">
                <a:solidFill>
                  <a:srgbClr val="FFFFFF"/>
                </a:solidFill>
              </a14:hiddenFill>
            </a:ext>
          </a:extLst>
        </p:spPr>
      </p:pic>
      <p:grpSp>
        <p:nvGrpSpPr>
          <p:cNvPr id="92" name="Group 91">
            <a:extLst>
              <a:ext uri="{FF2B5EF4-FFF2-40B4-BE49-F238E27FC236}">
                <a16:creationId xmlns:a16="http://schemas.microsoft.com/office/drawing/2014/main" id="{51D9A1B2-112A-44B5-9C06-F1FDF54894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3816" y="-6437"/>
            <a:ext cx="4133500" cy="6864437"/>
            <a:chOff x="7433816" y="-6437"/>
            <a:chExt cx="4133500" cy="6864437"/>
          </a:xfrm>
        </p:grpSpPr>
        <p:cxnSp>
          <p:nvCxnSpPr>
            <p:cNvPr id="93" name="Straight Connector 92">
              <a:extLst>
                <a:ext uri="{FF2B5EF4-FFF2-40B4-BE49-F238E27FC236}">
                  <a16:creationId xmlns:a16="http://schemas.microsoft.com/office/drawing/2014/main" id="{CB004878-2CCD-46B4-9CA8-8839374A65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3428994"/>
              <a:ext cx="4127174"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186" name="Straight Connector 93">
              <a:extLst>
                <a:ext uri="{FF2B5EF4-FFF2-40B4-BE49-F238E27FC236}">
                  <a16:creationId xmlns:a16="http://schemas.microsoft.com/office/drawing/2014/main" id="{9E8A1AB7-06E7-4173-BD03-98B7CE870E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CFFF4F99-B08B-4DA1-A9B6-2831EB864C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3CEED601-9A7C-43E6-A1DB-B3CF17C2C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58133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F358476-4541-4C7E-9FD8-CC17E668B8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6276734"/>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594106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0" name="Rectangle 72">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1" name="Rectangle 74">
            <a:extLst>
              <a:ext uri="{FF2B5EF4-FFF2-40B4-BE49-F238E27FC236}">
                <a16:creationId xmlns:a16="http://schemas.microsoft.com/office/drawing/2014/main" id="{F06127CE-6F15-49AE-9751-398F3AC6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1C5D56-E52B-5848-97B3-6372728A50FF}"/>
              </a:ext>
            </a:extLst>
          </p:cNvPr>
          <p:cNvSpPr>
            <a:spLocks noGrp="1"/>
          </p:cNvSpPr>
          <p:nvPr>
            <p:ph type="title"/>
          </p:nvPr>
        </p:nvSpPr>
        <p:spPr>
          <a:xfrm>
            <a:off x="44637" y="139666"/>
            <a:ext cx="4738382" cy="1312673"/>
          </a:xfrm>
        </p:spPr>
        <p:txBody>
          <a:bodyPr anchor="b">
            <a:normAutofit fontScale="90000"/>
          </a:bodyPr>
          <a:lstStyle/>
          <a:p>
            <a:r>
              <a:rPr lang="en-US" dirty="0"/>
              <a:t>SOLVING WITH PESTEL ANALYSIS</a:t>
            </a:r>
          </a:p>
        </p:txBody>
      </p:sp>
      <p:sp>
        <p:nvSpPr>
          <p:cNvPr id="8202" name="Content Placeholder 8197">
            <a:extLst>
              <a:ext uri="{FF2B5EF4-FFF2-40B4-BE49-F238E27FC236}">
                <a16:creationId xmlns:a16="http://schemas.microsoft.com/office/drawing/2014/main" id="{1C20B13C-995E-BA2C-91D7-FD5EE43FDF09}"/>
              </a:ext>
            </a:extLst>
          </p:cNvPr>
          <p:cNvSpPr>
            <a:spLocks noGrp="1"/>
          </p:cNvSpPr>
          <p:nvPr>
            <p:ph idx="1"/>
          </p:nvPr>
        </p:nvSpPr>
        <p:spPr>
          <a:xfrm>
            <a:off x="419479" y="1648742"/>
            <a:ext cx="3988697" cy="809625"/>
          </a:xfrm>
        </p:spPr>
        <p:txBody>
          <a:bodyPr>
            <a:normAutofit/>
          </a:bodyPr>
          <a:lstStyle/>
          <a:p>
            <a:pPr marL="0" indent="0">
              <a:buNone/>
            </a:pPr>
            <a:r>
              <a:rPr lang="en-US" sz="2000" dirty="0">
                <a:latin typeface="Arial" panose="020B0604020202020204" pitchFamily="34" charset="0"/>
                <a:cs typeface="Arial" panose="020B0604020202020204" pitchFamily="34" charset="0"/>
              </a:rPr>
              <a:t>How does the absenteeism of the NHS affect the environment?</a:t>
            </a:r>
          </a:p>
        </p:txBody>
      </p:sp>
      <p:grpSp>
        <p:nvGrpSpPr>
          <p:cNvPr id="8203" name="Group 76">
            <a:extLst>
              <a:ext uri="{FF2B5EF4-FFF2-40B4-BE49-F238E27FC236}">
                <a16:creationId xmlns:a16="http://schemas.microsoft.com/office/drawing/2014/main" id="{AF569553-A9EF-4DFD-8655-83E8E371E1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535" y="-6437"/>
            <a:ext cx="6400800" cy="6864437"/>
            <a:chOff x="5171535" y="-6437"/>
            <a:chExt cx="6400800" cy="6864437"/>
          </a:xfrm>
        </p:grpSpPr>
        <p:cxnSp>
          <p:nvCxnSpPr>
            <p:cNvPr id="78" name="Straight Connector 77">
              <a:extLst>
                <a:ext uri="{FF2B5EF4-FFF2-40B4-BE49-F238E27FC236}">
                  <a16:creationId xmlns:a16="http://schemas.microsoft.com/office/drawing/2014/main" id="{9FDC8AF8-AB6B-4BE2-8799-036A8114C9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761025"/>
              <a:ext cx="0" cy="49653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426BDDD1-4083-41D2-A307-A7F69764CED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67246"/>
              <a:ext cx="0" cy="457515"/>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C06FADF5-AAF7-4ECF-B74A-CEFB73843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86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2DAA673-322E-4BDB-9223-AA485CED2F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D77ADDAC-AD53-487B-8DD5-601627C575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6724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2E7153BA-1FC2-438B-BFF2-E6B45A21E6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62643"/>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8194" name="Picture 2" descr="PESTEL Analysis (PEST Analysis) EXPLAINED with EXAMPLES | B2U">
            <a:extLst>
              <a:ext uri="{FF2B5EF4-FFF2-40B4-BE49-F238E27FC236}">
                <a16:creationId xmlns:a16="http://schemas.microsoft.com/office/drawing/2014/main" id="{E76D634F-C4B2-4C45-860D-FB18FD9392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500" r="16867"/>
          <a:stretch/>
        </p:blipFill>
        <p:spPr bwMode="auto">
          <a:xfrm>
            <a:off x="6334615" y="2993570"/>
            <a:ext cx="4450218" cy="3813991"/>
          </a:xfrm>
          <a:custGeom>
            <a:avLst/>
            <a:gdLst/>
            <a:ahLst/>
            <a:cxnLst/>
            <a:rect l="l" t="t" r="r" b="b"/>
            <a:pathLst>
              <a:path w="5524752" h="4734904">
                <a:moveTo>
                  <a:pt x="2762375" y="0"/>
                </a:moveTo>
                <a:cubicBezTo>
                  <a:pt x="4287995" y="0"/>
                  <a:pt x="5524752" y="1236757"/>
                  <a:pt x="5524752" y="2762375"/>
                </a:cubicBezTo>
                <a:lnTo>
                  <a:pt x="5524752" y="3745069"/>
                </a:lnTo>
                <a:lnTo>
                  <a:pt x="5524752" y="4734904"/>
                </a:lnTo>
                <a:lnTo>
                  <a:pt x="0" y="4734904"/>
                </a:lnTo>
                <a:lnTo>
                  <a:pt x="0" y="2762375"/>
                </a:lnTo>
                <a:cubicBezTo>
                  <a:pt x="0" y="1236757"/>
                  <a:pt x="1236757" y="0"/>
                  <a:pt x="2762375" y="0"/>
                </a:cubicBezTo>
                <a:close/>
              </a:path>
            </a:pathLst>
          </a:custGeom>
          <a:noFill/>
          <a:ln w="12700">
            <a:solidFill>
              <a:schemeClr val="accent4"/>
            </a:solidFill>
          </a:ln>
          <a:extLst>
            <a:ext uri="{909E8E84-426E-40DD-AFC4-6F175D3DCCD1}">
              <a14:hiddenFill xmlns:a14="http://schemas.microsoft.com/office/drawing/2010/main">
                <a:solidFill>
                  <a:srgbClr val="FFFFFF"/>
                </a:solidFill>
              </a14:hiddenFill>
            </a:ext>
          </a:extLst>
        </p:spPr>
      </p:pic>
      <p:pic>
        <p:nvPicPr>
          <p:cNvPr id="5" name="Picture 6" descr="The environment needs to be higher up the NHS agenda | The Nuffield Trust">
            <a:extLst>
              <a:ext uri="{FF2B5EF4-FFF2-40B4-BE49-F238E27FC236}">
                <a16:creationId xmlns:a16="http://schemas.microsoft.com/office/drawing/2014/main" id="{ACEB3E68-5B9D-1A47-ADEB-0357713B4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5537" y="6438"/>
            <a:ext cx="5028374" cy="2514187"/>
          </a:xfrm>
          <a:prstGeom prst="rect">
            <a:avLst/>
          </a:prstGeom>
          <a:noFill/>
          <a:effectLst>
            <a:glow>
              <a:schemeClr val="accent1">
                <a:alpha val="40000"/>
              </a:schemeClr>
            </a:glow>
            <a:outerShdw blurRad="436792" dist="1069086" dir="5400000" sx="125000" sy="125000" algn="ctr" rotWithShape="0">
              <a:srgbClr val="000000">
                <a:alpha val="43137"/>
              </a:srgbClr>
            </a:outerShdw>
            <a:reflection endPos="0" dist="50800" dir="5400000" sy="-100000" algn="bl" rotWithShape="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58F18DE-D1A3-7F43-B39B-A1DBA3365438}"/>
              </a:ext>
            </a:extLst>
          </p:cNvPr>
          <p:cNvSpPr txBox="1"/>
          <p:nvPr/>
        </p:nvSpPr>
        <p:spPr>
          <a:xfrm>
            <a:off x="557952" y="2828835"/>
            <a:ext cx="4361111" cy="1200329"/>
          </a:xfrm>
          <a:prstGeom prst="rect">
            <a:avLst/>
          </a:prstGeom>
          <a:noFill/>
        </p:spPr>
        <p:txBody>
          <a:bodyPr wrap="square" rtlCol="0">
            <a:spAutoFit/>
          </a:bodyPr>
          <a:lstStyle/>
          <a:p>
            <a:r>
              <a:rPr lang="en-US" dirty="0">
                <a:solidFill>
                  <a:schemeClr val="accent6">
                    <a:lumMod val="75000"/>
                  </a:schemeClr>
                </a:solidFill>
              </a:rPr>
              <a:t>The absenteeism of the NHS can have a huge impact on the environment in different ways such as: the lack of staff could cost somebody’s life.</a:t>
            </a:r>
          </a:p>
        </p:txBody>
      </p:sp>
      <p:pic>
        <p:nvPicPr>
          <p:cNvPr id="8196" name="Picture 4" descr="Sustainability at the University Hospitals Dorset">
            <a:extLst>
              <a:ext uri="{FF2B5EF4-FFF2-40B4-BE49-F238E27FC236}">
                <a16:creationId xmlns:a16="http://schemas.microsoft.com/office/drawing/2014/main" id="{10161506-5AD2-6C46-B644-EE8386112EBF}"/>
              </a:ext>
            </a:extLst>
          </p:cNvPr>
          <p:cNvPicPr>
            <a:picLocks noChangeAspect="1" noChangeArrowheads="1"/>
          </p:cNvPicPr>
          <p:nvPr/>
        </p:nvPicPr>
        <p:blipFill>
          <a:blip r:embed="rId4">
            <a:alphaModFix amt="85000"/>
            <a:extLst>
              <a:ext uri="{28A0092B-C50C-407E-A947-70E740481C1C}">
                <a14:useLocalDpi xmlns:a14="http://schemas.microsoft.com/office/drawing/2010/main" val="0"/>
              </a:ext>
            </a:extLst>
          </a:blip>
          <a:srcRect/>
          <a:stretch>
            <a:fillRect/>
          </a:stretch>
        </p:blipFill>
        <p:spPr bwMode="auto">
          <a:xfrm>
            <a:off x="44637" y="4700588"/>
            <a:ext cx="3052838" cy="215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821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6" name="Rectangle 136">
            <a:extLst>
              <a:ext uri="{FF2B5EF4-FFF2-40B4-BE49-F238E27FC236}">
                <a16:creationId xmlns:a16="http://schemas.microsoft.com/office/drawing/2014/main" id="{059AD101-BC08-433A-AD99-409B66C2D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7" name="Rectangle 138">
            <a:extLst>
              <a:ext uri="{FF2B5EF4-FFF2-40B4-BE49-F238E27FC236}">
                <a16:creationId xmlns:a16="http://schemas.microsoft.com/office/drawing/2014/main" id="{3E788242-4E16-4277-AC99-8601B722B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9D2CDB-89D0-3341-915C-5E02A69F7491}"/>
              </a:ext>
            </a:extLst>
          </p:cNvPr>
          <p:cNvSpPr>
            <a:spLocks noGrp="1"/>
          </p:cNvSpPr>
          <p:nvPr>
            <p:ph type="title"/>
          </p:nvPr>
        </p:nvSpPr>
        <p:spPr>
          <a:xfrm>
            <a:off x="838200" y="581337"/>
            <a:ext cx="3798436" cy="2060263"/>
          </a:xfrm>
        </p:spPr>
        <p:txBody>
          <a:bodyPr anchor="b">
            <a:normAutofit/>
          </a:bodyPr>
          <a:lstStyle/>
          <a:p>
            <a:pPr>
              <a:lnSpc>
                <a:spcPct val="90000"/>
              </a:lnSpc>
            </a:pPr>
            <a:r>
              <a:rPr lang="en-US" dirty="0"/>
              <a:t>SOLVING WITH PESTEL ANALYSIS </a:t>
            </a:r>
            <a:endParaRPr lang="en-US"/>
          </a:p>
        </p:txBody>
      </p:sp>
      <p:sp>
        <p:nvSpPr>
          <p:cNvPr id="3" name="Content Placeholder 2">
            <a:extLst>
              <a:ext uri="{FF2B5EF4-FFF2-40B4-BE49-F238E27FC236}">
                <a16:creationId xmlns:a16="http://schemas.microsoft.com/office/drawing/2014/main" id="{F0C7DD32-DE78-DD45-AA74-8A26F3B0A112}"/>
              </a:ext>
            </a:extLst>
          </p:cNvPr>
          <p:cNvSpPr>
            <a:spLocks noGrp="1"/>
          </p:cNvSpPr>
          <p:nvPr>
            <p:ph idx="1"/>
          </p:nvPr>
        </p:nvSpPr>
        <p:spPr>
          <a:xfrm>
            <a:off x="838200" y="2788920"/>
            <a:ext cx="3798436" cy="3388042"/>
          </a:xfrm>
        </p:spPr>
        <p:txBody>
          <a:bodyPr>
            <a:normAutofit/>
          </a:bodyPr>
          <a:lstStyle/>
          <a:p>
            <a:pPr marL="0" indent="0">
              <a:buNone/>
            </a:pPr>
            <a:r>
              <a:rPr lang="en-US" dirty="0"/>
              <a:t>The most important of them all ; you have to think about the ways you want to solve the problem and if it will be LEGAL. For example one way in which you can have a legal solution is having better offers so that way more people will want to apply and work for the NHS which will prevent having lack of staff in such situations.</a:t>
            </a:r>
          </a:p>
        </p:txBody>
      </p:sp>
      <p:grpSp>
        <p:nvGrpSpPr>
          <p:cNvPr id="10248" name="Group 140">
            <a:extLst>
              <a:ext uri="{FF2B5EF4-FFF2-40B4-BE49-F238E27FC236}">
                <a16:creationId xmlns:a16="http://schemas.microsoft.com/office/drawing/2014/main" id="{BE5E049A-4A23-44CB-B5ED-030BD25A1E0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67689" y="-6437"/>
            <a:ext cx="6399627" cy="6864437"/>
            <a:chOff x="5167689" y="-6437"/>
            <a:chExt cx="6399627" cy="6864437"/>
          </a:xfrm>
        </p:grpSpPr>
        <p:cxnSp>
          <p:nvCxnSpPr>
            <p:cNvPr id="142" name="Straight Connector 141">
              <a:extLst>
                <a:ext uri="{FF2B5EF4-FFF2-40B4-BE49-F238E27FC236}">
                  <a16:creationId xmlns:a16="http://schemas.microsoft.com/office/drawing/2014/main" id="{43B47A15-9292-4357-AA25-E187AC166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1266E215-42AC-4D6A-A37F-B0C2E2FB99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0DC49225-8670-4B30-BEA8-3CDE3C6DD4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581337"/>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212D652B-23A7-429E-A3E1-62ABA17B8B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6276734"/>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764F55F8-5EFF-4E16-95C1-83B24DDE84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3389697"/>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10244" name="Picture 4" descr="NHS CRISIS: Health service lines up £56bn to pay for negligence cases | UK  | News | Express.co.uk">
            <a:extLst>
              <a:ext uri="{FF2B5EF4-FFF2-40B4-BE49-F238E27FC236}">
                <a16:creationId xmlns:a16="http://schemas.microsoft.com/office/drawing/2014/main" id="{DFA14AFD-56BF-3F42-8BC8-B761E80D63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18950" y="730331"/>
            <a:ext cx="4255957" cy="2521655"/>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PESTEL Analysis (PEST Analysis) EXPLAINED with EXAMPLES | B2U">
            <a:extLst>
              <a:ext uri="{FF2B5EF4-FFF2-40B4-BE49-F238E27FC236}">
                <a16:creationId xmlns:a16="http://schemas.microsoft.com/office/drawing/2014/main" id="{0A60AD0F-A4C2-A247-AF63-D43451C04B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00" r="16867"/>
          <a:stretch/>
        </p:blipFill>
        <p:spPr bwMode="auto">
          <a:xfrm>
            <a:off x="6893985" y="3527409"/>
            <a:ext cx="2942289" cy="2521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0317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7" name="Group 136">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38" name="Straight Connector 137">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231" name="Straight Connector 138">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42"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43"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9232" name="Rectangle 144">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0FB8F9-4C55-F247-902D-621F6241C704}"/>
              </a:ext>
            </a:extLst>
          </p:cNvPr>
          <p:cNvSpPr>
            <a:spLocks noGrp="1"/>
          </p:cNvSpPr>
          <p:nvPr>
            <p:ph type="title"/>
          </p:nvPr>
        </p:nvSpPr>
        <p:spPr>
          <a:xfrm>
            <a:off x="90322" y="4829360"/>
            <a:ext cx="5625588" cy="1777393"/>
          </a:xfrm>
        </p:spPr>
        <p:txBody>
          <a:bodyPr vert="horz" lIns="91440" tIns="45720" rIns="91440" bIns="45720" rtlCol="0" anchor="b">
            <a:normAutofit/>
          </a:bodyPr>
          <a:lstStyle/>
          <a:p>
            <a:r>
              <a:rPr lang="en-US" sz="5200" strike="sngStrike" dirty="0"/>
              <a:t>SOLVING WITH PESTEL ANALYSIS</a:t>
            </a:r>
          </a:p>
        </p:txBody>
      </p:sp>
      <p:grpSp>
        <p:nvGrpSpPr>
          <p:cNvPr id="149" name="Group 148">
            <a:extLst>
              <a:ext uri="{FF2B5EF4-FFF2-40B4-BE49-F238E27FC236}">
                <a16:creationId xmlns:a16="http://schemas.microsoft.com/office/drawing/2014/main" id="{3E247A8E-84A7-4C10-A5E3-19A4C52341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535" y="-6437"/>
            <a:ext cx="6400800" cy="6864437"/>
            <a:chOff x="5171535" y="-6437"/>
            <a:chExt cx="6400800" cy="6864437"/>
          </a:xfrm>
        </p:grpSpPr>
        <p:cxnSp>
          <p:nvCxnSpPr>
            <p:cNvPr id="150" name="Straight Connector 149">
              <a:extLst>
                <a:ext uri="{FF2B5EF4-FFF2-40B4-BE49-F238E27FC236}">
                  <a16:creationId xmlns:a16="http://schemas.microsoft.com/office/drawing/2014/main" id="{D01E67E4-6B86-40A6-A391-AAE91E410A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761025"/>
              <a:ext cx="0" cy="507813"/>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F7785565-8AC8-4BDE-A928-0CF99C2CC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79694"/>
              <a:ext cx="0" cy="44506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5B800634-C48C-4DEC-ADE0-9DBD3892FF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86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84BC3379-DCF9-4AFD-9E5C-96195311AD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04951568-25F6-4A2C-AE22-4B101B4B09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80248"/>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CE1BA811-AEFE-4240-B1B6-A4DA010E4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75645"/>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56" name="Freeform: Shape 155">
              <a:extLst>
                <a:ext uri="{FF2B5EF4-FFF2-40B4-BE49-F238E27FC236}">
                  <a16:creationId xmlns:a16="http://schemas.microsoft.com/office/drawing/2014/main" id="{118F67E6-57B7-459D-817E-C53BA83D0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586979" y="1024758"/>
              <a:ext cx="5514457" cy="4736267"/>
            </a:xfrm>
            <a:custGeom>
              <a:avLst/>
              <a:gdLst>
                <a:gd name="connsiteX0" fmla="*/ 1700213 w 3400426"/>
                <a:gd name="connsiteY0" fmla="*/ 2920565 h 2920565"/>
                <a:gd name="connsiteX1" fmla="*/ 0 w 3400426"/>
                <a:gd name="connsiteY1" fmla="*/ 1220352 h 2920565"/>
                <a:gd name="connsiteX2" fmla="*/ 0 w 3400426"/>
                <a:gd name="connsiteY2" fmla="*/ 615515 h 2920565"/>
                <a:gd name="connsiteX3" fmla="*/ 0 w 3400426"/>
                <a:gd name="connsiteY3" fmla="*/ 0 h 2920565"/>
                <a:gd name="connsiteX4" fmla="*/ 3400426 w 3400426"/>
                <a:gd name="connsiteY4" fmla="*/ 0 h 2920565"/>
                <a:gd name="connsiteX5" fmla="*/ 3400426 w 3400426"/>
                <a:gd name="connsiteY5" fmla="*/ 1220352 h 2920565"/>
                <a:gd name="connsiteX6" fmla="*/ 1700213 w 3400426"/>
                <a:gd name="connsiteY6" fmla="*/ 2920565 h 292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0426" h="2920565">
                  <a:moveTo>
                    <a:pt x="1700213" y="2920565"/>
                  </a:moveTo>
                  <a:cubicBezTo>
                    <a:pt x="761211" y="2920565"/>
                    <a:pt x="0" y="2159354"/>
                    <a:pt x="0" y="1220352"/>
                  </a:cubicBezTo>
                  <a:lnTo>
                    <a:pt x="0" y="615515"/>
                  </a:lnTo>
                  <a:lnTo>
                    <a:pt x="0" y="0"/>
                  </a:lnTo>
                  <a:lnTo>
                    <a:pt x="3400426" y="0"/>
                  </a:lnTo>
                  <a:lnTo>
                    <a:pt x="3400426" y="1220352"/>
                  </a:lnTo>
                  <a:cubicBezTo>
                    <a:pt x="3400426" y="2159354"/>
                    <a:pt x="2639215" y="2920565"/>
                    <a:pt x="1700213" y="2920565"/>
                  </a:cubicBezTo>
                  <a:close/>
                </a:path>
              </a:pathLst>
            </a:custGeom>
            <a:solidFill>
              <a:srgbClr val="FFFFFF"/>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pic>
        <p:nvPicPr>
          <p:cNvPr id="9218" name="Picture 2" descr="PESTEL Analysis (PEST Analysis) EXPLAINED with EXAMPLES | B2U">
            <a:extLst>
              <a:ext uri="{FF2B5EF4-FFF2-40B4-BE49-F238E27FC236}">
                <a16:creationId xmlns:a16="http://schemas.microsoft.com/office/drawing/2014/main" id="{5289EE05-BBBA-A447-AC62-17435D17191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938" r="11306" b="1"/>
          <a:stretch/>
        </p:blipFill>
        <p:spPr bwMode="auto">
          <a:xfrm>
            <a:off x="6478891" y="2382318"/>
            <a:ext cx="3723844" cy="272895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ata and solving the health inequalities commissioning conundrum">
            <a:extLst>
              <a:ext uri="{FF2B5EF4-FFF2-40B4-BE49-F238E27FC236}">
                <a16:creationId xmlns:a16="http://schemas.microsoft.com/office/drawing/2014/main" id="{A33B0190-009E-324E-B42F-161422299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596" y="88978"/>
            <a:ext cx="4927939" cy="3340022"/>
          </a:xfrm>
          <a:prstGeom prst="rect">
            <a:avLst/>
          </a:prstGeom>
          <a:noFill/>
          <a:effectLst>
            <a:outerShdw blurRad="50800" dist="50800" sx="24000" sy="24000" algn="ctr" rotWithShape="0">
              <a:srgbClr val="000000">
                <a:alpha val="43137"/>
              </a:srgbClr>
            </a:outerShdw>
            <a:reflection stA="21660" endPos="6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8293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theme/theme1.xml><?xml version="1.0" encoding="utf-8"?>
<a:theme xmlns:a="http://schemas.openxmlformats.org/drawingml/2006/main" name="ArchVTI">
  <a:themeElements>
    <a:clrScheme name="Custom 42">
      <a:dk1>
        <a:sysClr val="windowText" lastClr="000000"/>
      </a:dk1>
      <a:lt1>
        <a:sysClr val="window" lastClr="FFFFFF"/>
      </a:lt1>
      <a:dk2>
        <a:srgbClr val="642626"/>
      </a:dk2>
      <a:lt2>
        <a:srgbClr val="F3F0E9"/>
      </a:lt2>
      <a:accent1>
        <a:srgbClr val="556D6F"/>
      </a:accent1>
      <a:accent2>
        <a:srgbClr val="C05050"/>
      </a:accent2>
      <a:accent3>
        <a:srgbClr val="BF873A"/>
      </a:accent3>
      <a:accent4>
        <a:srgbClr val="D8897E"/>
      </a:accent4>
      <a:accent5>
        <a:srgbClr val="A4976B"/>
      </a:accent5>
      <a:accent6>
        <a:srgbClr val="D49D8C"/>
      </a:accent6>
      <a:hlink>
        <a:srgbClr val="D13D6E"/>
      </a:hlink>
      <a:folHlink>
        <a:srgbClr val="6C9D92"/>
      </a:folHlink>
    </a:clrScheme>
    <a:fontScheme name="Custom 16">
      <a:majorFont>
        <a:latin typeface="Footlight MT Ligh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VTI" id="{23FE938F-4DF0-4C94-8546-C2AC6D26660D}" vid="{62E62DA1-385F-4EE3-8841-58A87FAE2068}"/>
    </a:ext>
  </a:extLst>
</a:theme>
</file>

<file path=docProps/app.xml><?xml version="1.0" encoding="utf-8"?>
<Properties xmlns="http://schemas.openxmlformats.org/officeDocument/2006/extended-properties" xmlns:vt="http://schemas.openxmlformats.org/officeDocument/2006/docPropsVTypes">
  <TotalTime>118</TotalTime>
  <Words>434</Words>
  <Application>Microsoft Macintosh PowerPoint</Application>
  <PresentationFormat>Widescreen</PresentationFormat>
  <Paragraphs>20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Avenir Next LT Pro</vt:lpstr>
      <vt:lpstr>Footlight MT Light</vt:lpstr>
      <vt:lpstr>ArchVTI</vt:lpstr>
      <vt:lpstr>Problems and Solutions</vt:lpstr>
      <vt:lpstr>What is a problem?</vt:lpstr>
      <vt:lpstr>n</vt:lpstr>
      <vt:lpstr>SOLVING WITH PESTEL ANALYSIS</vt:lpstr>
      <vt:lpstr>SOLVING WITH PESTEL ANALYSIS </vt:lpstr>
      <vt:lpstr>SOLVING WITH PESTEL ANALYSIS </vt:lpstr>
      <vt:lpstr>SOLVING WIH PESTEL ANALYSIS </vt:lpstr>
      <vt:lpstr>SOLVING WITH PESTEL ANALYSIS</vt:lpstr>
      <vt:lpstr>SOLVING WITH PESTEL ANALYSIS </vt:lpstr>
      <vt:lpstr>SOLVING WITH PESTEL ANALYSIS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Problems and Solutions</dc:title>
  <dc:creator>Vica-Cornelia Rosca (2111414)</dc:creator>
  <cp:lastModifiedBy>Vica-Cornelia Rosca (2111414)</cp:lastModifiedBy>
  <cp:revision>2</cp:revision>
  <dcterms:created xsi:type="dcterms:W3CDTF">2022-03-12T11:58:17Z</dcterms:created>
  <dcterms:modified xsi:type="dcterms:W3CDTF">2022-03-12T13:57:14Z</dcterms:modified>
</cp:coreProperties>
</file>