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74" r:id="rId3"/>
    <p:sldId id="284" r:id="rId4"/>
    <p:sldId id="273" r:id="rId5"/>
    <p:sldId id="286" r:id="rId6"/>
    <p:sldId id="287" r:id="rId7"/>
    <p:sldId id="288" r:id="rId8"/>
    <p:sldId id="289" r:id="rId9"/>
    <p:sldId id="276" r:id="rId10"/>
    <p:sldId id="275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E094D2"/>
    <a:srgbClr val="4F9B99"/>
    <a:srgbClr val="98EAFA"/>
    <a:srgbClr val="C4F3FC"/>
    <a:srgbClr val="D7C6FA"/>
    <a:srgbClr val="808DEC"/>
    <a:srgbClr val="FFCCFF"/>
    <a:srgbClr val="FF99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4"/>
  </p:normalViewPr>
  <p:slideViewPr>
    <p:cSldViewPr snapToGrid="0" snapToObjects="1">
      <p:cViewPr varScale="1">
        <p:scale>
          <a:sx n="104" d="100"/>
          <a:sy n="104" d="100"/>
        </p:scale>
        <p:origin x="11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Capewell (1500848)" userId="5701e5f2-da3f-4f2a-8da9-1f9f6ec50f73" providerId="ADAL" clId="{F1AE06AF-67A2-4158-AF08-C263AB7BD261}"/>
    <pc:docChg chg="undo custSel addSld modSld sldOrd">
      <pc:chgData name="Rebecca Capewell (1500848)" userId="5701e5f2-da3f-4f2a-8da9-1f9f6ec50f73" providerId="ADAL" clId="{F1AE06AF-67A2-4158-AF08-C263AB7BD261}" dt="2017-12-03T13:47:21.026" v="219"/>
      <pc:docMkLst>
        <pc:docMk/>
      </pc:docMkLst>
      <pc:sldChg chg="modSp">
        <pc:chgData name="Rebecca Capewell (1500848)" userId="5701e5f2-da3f-4f2a-8da9-1f9f6ec50f73" providerId="ADAL" clId="{F1AE06AF-67A2-4158-AF08-C263AB7BD261}" dt="2017-12-03T12:59:38.188" v="180" actId="1076"/>
        <pc:sldMkLst>
          <pc:docMk/>
          <pc:sldMk cId="1342815768" sldId="270"/>
        </pc:sldMkLst>
        <pc:picChg chg="mod">
          <ac:chgData name="Rebecca Capewell (1500848)" userId="5701e5f2-da3f-4f2a-8da9-1f9f6ec50f73" providerId="ADAL" clId="{F1AE06AF-67A2-4158-AF08-C263AB7BD261}" dt="2017-12-03T12:59:38.188" v="180" actId="1076"/>
          <ac:picMkLst>
            <pc:docMk/>
            <pc:sldMk cId="1342815768" sldId="270"/>
            <ac:picMk id="4" creationId="{00000000-0000-0000-0000-000000000000}"/>
          </ac:picMkLst>
        </pc:picChg>
      </pc:sldChg>
      <pc:sldChg chg="modSp setBg">
        <pc:chgData name="Rebecca Capewell (1500848)" userId="5701e5f2-da3f-4f2a-8da9-1f9f6ec50f73" providerId="ADAL" clId="{F1AE06AF-67A2-4158-AF08-C263AB7BD261}" dt="2017-12-03T13:44:28.385" v="217"/>
        <pc:sldMkLst>
          <pc:docMk/>
          <pc:sldMk cId="2689506003" sldId="273"/>
        </pc:sldMkLst>
        <pc:graphicFrameChg chg="mod modGraphic">
          <ac:chgData name="Rebecca Capewell (1500848)" userId="5701e5f2-da3f-4f2a-8da9-1f9f6ec50f73" providerId="ADAL" clId="{F1AE06AF-67A2-4158-AF08-C263AB7BD261}" dt="2017-12-03T13:13:30.179" v="213" actId="14734"/>
          <ac:graphicFrameMkLst>
            <pc:docMk/>
            <pc:sldMk cId="2689506003" sldId="273"/>
            <ac:graphicFrameMk id="4" creationId="{00000000-0000-0000-0000-000000000000}"/>
          </ac:graphicFrameMkLst>
        </pc:graphicFrameChg>
      </pc:sldChg>
      <pc:sldChg chg="addSp modSp add setBg">
        <pc:chgData name="Rebecca Capewell (1500848)" userId="5701e5f2-da3f-4f2a-8da9-1f9f6ec50f73" providerId="ADAL" clId="{F1AE06AF-67A2-4158-AF08-C263AB7BD261}" dt="2017-12-03T13:43:13.421" v="214"/>
        <pc:sldMkLst>
          <pc:docMk/>
          <pc:sldMk cId="4065197128" sldId="274"/>
        </pc:sldMkLst>
        <pc:spChg chg="mod">
          <ac:chgData name="Rebecca Capewell (1500848)" userId="5701e5f2-da3f-4f2a-8da9-1f9f6ec50f73" providerId="ADAL" clId="{F1AE06AF-67A2-4158-AF08-C263AB7BD261}" dt="2017-12-03T13:10:17.611" v="204" actId="2711"/>
          <ac:spMkLst>
            <pc:docMk/>
            <pc:sldMk cId="4065197128" sldId="274"/>
            <ac:spMk id="2" creationId="{3E8E1D43-E2EF-4B04-A942-D8E01CE43B16}"/>
          </ac:spMkLst>
        </pc:spChg>
        <pc:spChg chg="mod">
          <ac:chgData name="Rebecca Capewell (1500848)" userId="5701e5f2-da3f-4f2a-8da9-1f9f6ec50f73" providerId="ADAL" clId="{F1AE06AF-67A2-4158-AF08-C263AB7BD261}" dt="2017-12-03T13:11:34.340" v="205" actId="2711"/>
          <ac:spMkLst>
            <pc:docMk/>
            <pc:sldMk cId="4065197128" sldId="274"/>
            <ac:spMk id="3" creationId="{B868ECD2-926B-4713-94AB-A31D6FD2037A}"/>
          </ac:spMkLst>
        </pc:spChg>
        <pc:picChg chg="add mod ord">
          <ac:chgData name="Rebecca Capewell (1500848)" userId="5701e5f2-da3f-4f2a-8da9-1f9f6ec50f73" providerId="ADAL" clId="{F1AE06AF-67A2-4158-AF08-C263AB7BD261}" dt="2017-12-03T13:06:47.759" v="190" actId="14100"/>
          <ac:picMkLst>
            <pc:docMk/>
            <pc:sldMk cId="4065197128" sldId="274"/>
            <ac:picMk id="4" creationId="{D72532CC-EBEA-4C12-96B3-3B31C229D388}"/>
          </ac:picMkLst>
        </pc:picChg>
        <pc:picChg chg="add mod">
          <ac:chgData name="Rebecca Capewell (1500848)" userId="5701e5f2-da3f-4f2a-8da9-1f9f6ec50f73" providerId="ADAL" clId="{F1AE06AF-67A2-4158-AF08-C263AB7BD261}" dt="2017-12-03T13:12:21.799" v="210" actId="1076"/>
          <ac:picMkLst>
            <pc:docMk/>
            <pc:sldMk cId="4065197128" sldId="274"/>
            <ac:picMk id="5" creationId="{52038970-4E0D-487F-BC25-858F41330D1A}"/>
          </ac:picMkLst>
        </pc:picChg>
      </pc:sldChg>
      <pc:sldChg chg="add ord">
        <pc:chgData name="Rebecca Capewell (1500848)" userId="5701e5f2-da3f-4f2a-8da9-1f9f6ec50f73" providerId="ADAL" clId="{F1AE06AF-67A2-4158-AF08-C263AB7BD261}" dt="2017-12-03T13:47:21.026" v="219"/>
        <pc:sldMkLst>
          <pc:docMk/>
          <pc:sldMk cId="1233308185" sldId="27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5302C0-FE51-0B4E-A2C1-12B84A14E04E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B1DF6-95DD-A54B-942C-0F1447A1346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458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B1DF6-95DD-A54B-942C-0F1447A1346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197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B1DF6-95DD-A54B-942C-0F1447A1346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869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B1DF6-95DD-A54B-942C-0F1447A1346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4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41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925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326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953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885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632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750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572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460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27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597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C4B342-47A0-4345-95EF-7837B3E76CFD}" type="datetimeFigureOut">
              <a:rPr lang="en-US" smtClean="0"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54D0B6-D828-314B-A2A0-1ED68BE36B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044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86" b="10563"/>
          <a:stretch/>
        </p:blipFill>
        <p:spPr>
          <a:xfrm>
            <a:off x="0" y="0"/>
            <a:ext cx="12192000" cy="687510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latin typeface="Futura Condensed ExtraBold" charset="0"/>
                <a:ea typeface="Futura Condensed ExtraBold" charset="0"/>
                <a:cs typeface="Futura Condensed ExtraBold" charset="0"/>
              </a:rPr>
              <a:t>Dissertation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latin typeface="Futura Medium" charset="0"/>
                <a:ea typeface="Futura Medium" charset="0"/>
                <a:cs typeface="Futura Medium" charset="0"/>
              </a:rPr>
              <a:t>An Auteur study on Wes Anderson </a:t>
            </a:r>
            <a:endParaRPr lang="en-US" dirty="0" smtClean="0">
              <a:latin typeface="Futura Medium" charset="0"/>
              <a:ea typeface="Futura Medium" charset="0"/>
              <a:cs typeface="Futura Medium" charset="0"/>
            </a:endParaRPr>
          </a:p>
          <a:p>
            <a:r>
              <a:rPr lang="en-US" sz="1800" dirty="0" smtClean="0">
                <a:latin typeface="Futura Medium" charset="0"/>
                <a:ea typeface="Futura Medium" charset="0"/>
                <a:cs typeface="Futura Medium" charset="0"/>
              </a:rPr>
              <a:t>1500848 CAMF6001 Assessment 1</a:t>
            </a:r>
            <a:endParaRPr lang="en-US" sz="1800" dirty="0"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03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2532CC-EBEA-4C12-96B3-3B31C229D3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5854" y="4314638"/>
            <a:ext cx="4206145" cy="25433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E1D43-E2EF-4B04-A942-D8E01CE43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8038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Vladimir Script" panose="03050402040407070305" pitchFamily="66" charset="0"/>
              </a:rPr>
              <a:t>Synopsis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8ECD2-926B-4713-94AB-A31D6FD203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145" y="2056730"/>
            <a:ext cx="10695709" cy="150347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9A0000"/>
                </a:solidFill>
                <a:latin typeface="Adobe Caslon Pro Bold" panose="0205070206050A020403" pitchFamily="18" charset="0"/>
                <a:ea typeface="Adobe Gothic Std B" panose="020B0800000000000000" pitchFamily="34" charset="-128"/>
              </a:rPr>
              <a:t>A 10,000 word auteur study on Wes Anderson that will explore different consistencies or themes present in his body of work that have lead him to </a:t>
            </a:r>
            <a:r>
              <a:rPr lang="en-GB" dirty="0" smtClean="0">
                <a:solidFill>
                  <a:srgbClr val="9A0000"/>
                </a:solidFill>
                <a:latin typeface="Adobe Caslon Pro Bold" panose="0205070206050A020403" pitchFamily="18" charset="0"/>
                <a:ea typeface="Adobe Gothic Std B" panose="020B0800000000000000" pitchFamily="34" charset="-128"/>
              </a:rPr>
              <a:t>achieve </a:t>
            </a:r>
            <a:r>
              <a:rPr lang="en-GB" dirty="0">
                <a:solidFill>
                  <a:srgbClr val="9A0000"/>
                </a:solidFill>
                <a:latin typeface="Adobe Caslon Pro Bold" panose="0205070206050A020403" pitchFamily="18" charset="0"/>
                <a:ea typeface="Adobe Gothic Std B" panose="020B0800000000000000" pitchFamily="34" charset="-128"/>
              </a:rPr>
              <a:t>the title of auteur.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038970-4E0D-487F-BC25-858F41330D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320023"/>
            <a:ext cx="4433104" cy="25379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3105" y="4320023"/>
            <a:ext cx="3552750" cy="2537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19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0000"/>
                </a:solidFill>
                <a:latin typeface="Britannic Bold" panose="020B0903060703020204" pitchFamily="34" charset="0"/>
              </a:rPr>
              <a:t>Filmography</a:t>
            </a:r>
            <a:r>
              <a:rPr lang="en-GB" dirty="0" smtClean="0">
                <a:solidFill>
                  <a:srgbClr val="FF0000"/>
                </a:solidFill>
                <a:latin typeface="Britannic Bold" panose="020B0903060703020204" pitchFamily="34" charset="0"/>
              </a:rPr>
              <a:t> </a:t>
            </a:r>
            <a:endParaRPr lang="en-GB" dirty="0">
              <a:solidFill>
                <a:srgbClr val="FF0000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i="1" dirty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The Grand Budapest </a:t>
            </a:r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Hotel </a:t>
            </a:r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(2014)</a:t>
            </a:r>
            <a:endParaRPr lang="en-GB" sz="2400" dirty="0">
              <a:solidFill>
                <a:schemeClr val="accent2">
                  <a:lumMod val="50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  <a:p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Moonrise </a:t>
            </a:r>
            <a:r>
              <a:rPr lang="en-GB" sz="2400" i="1" dirty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Kingdom </a:t>
            </a:r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(2012)</a:t>
            </a:r>
            <a:endParaRPr lang="en-GB" sz="2400" dirty="0" smtClean="0">
              <a:solidFill>
                <a:schemeClr val="accent2">
                  <a:lumMod val="50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  <a:p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Fantastic </a:t>
            </a:r>
            <a:r>
              <a:rPr lang="en-GB" sz="2400" i="1" dirty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Mr. Fox </a:t>
            </a:r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(2009)</a:t>
            </a:r>
            <a:endParaRPr lang="en-GB" sz="2400" dirty="0" smtClean="0">
              <a:solidFill>
                <a:schemeClr val="accent2">
                  <a:lumMod val="50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  <a:p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The </a:t>
            </a:r>
            <a:r>
              <a:rPr lang="en-GB" sz="2400" i="1" dirty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Darjeeling Limited </a:t>
            </a:r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(2007) </a:t>
            </a:r>
            <a:endParaRPr lang="en-GB" sz="2400" dirty="0">
              <a:solidFill>
                <a:schemeClr val="accent2">
                  <a:lumMod val="50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  <a:p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The </a:t>
            </a:r>
            <a:r>
              <a:rPr lang="en-GB" sz="2400" i="1" dirty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Life Aquatic with Steve </a:t>
            </a:r>
            <a:r>
              <a:rPr lang="en-GB" sz="2400" i="1" dirty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Zissou</a:t>
            </a:r>
            <a:r>
              <a:rPr lang="en-GB" sz="2400" i="1" dirty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 </a:t>
            </a:r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(2004)</a:t>
            </a:r>
            <a:endParaRPr lang="en-GB" sz="2400" dirty="0" smtClean="0">
              <a:solidFill>
                <a:schemeClr val="accent2">
                  <a:lumMod val="50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  <a:p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The </a:t>
            </a:r>
            <a:r>
              <a:rPr lang="en-GB" sz="2400" i="1" dirty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Royal </a:t>
            </a:r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Tenenbaums</a:t>
            </a:r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 </a:t>
            </a:r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(2001)</a:t>
            </a:r>
            <a:endParaRPr lang="en-GB" sz="2400" dirty="0">
              <a:solidFill>
                <a:schemeClr val="accent2">
                  <a:lumMod val="50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  <a:p>
            <a:r>
              <a:rPr lang="en-GB" sz="2400" i="1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Rushmore</a:t>
            </a:r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 (1998)</a:t>
            </a:r>
            <a:endParaRPr lang="en-GB" sz="2400" dirty="0">
              <a:solidFill>
                <a:schemeClr val="accent2">
                  <a:lumMod val="50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6939"/>
            <a:ext cx="3295898" cy="17510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5898" y="5108864"/>
            <a:ext cx="4219022" cy="17491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4920" y="5108864"/>
            <a:ext cx="4677080" cy="1749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753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281998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Essay Plan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54370"/>
              </p:ext>
            </p:extLst>
          </p:nvPr>
        </p:nvGraphicFramePr>
        <p:xfrm>
          <a:off x="0" y="1477109"/>
          <a:ext cx="12192000" cy="3683881"/>
        </p:xfrm>
        <a:graphic>
          <a:graphicData uri="http://schemas.openxmlformats.org/drawingml/2006/table">
            <a:tbl>
              <a:tblPr firstRow="1" bandRow="1">
                <a:tableStyleId>{EB9631B5-78F2-41C9-869B-9F39066F8104}</a:tableStyleId>
              </a:tblPr>
              <a:tblGrid>
                <a:gridCol w="3070087">
                  <a:extLst>
                    <a:ext uri="{9D8B030D-6E8A-4147-A177-3AD203B41FA5}">
                      <a16:colId xmlns:a16="http://schemas.microsoft.com/office/drawing/2014/main" val="1777570344"/>
                    </a:ext>
                  </a:extLst>
                </a:gridCol>
                <a:gridCol w="9121913">
                  <a:extLst>
                    <a:ext uri="{9D8B030D-6E8A-4147-A177-3AD203B41FA5}">
                      <a16:colId xmlns:a16="http://schemas.microsoft.com/office/drawing/2014/main" val="2884121360"/>
                    </a:ext>
                  </a:extLst>
                </a:gridCol>
              </a:tblGrid>
              <a:tr h="495354">
                <a:tc>
                  <a:txBody>
                    <a:bodyPr/>
                    <a:lstStyle/>
                    <a:p>
                      <a:r>
                        <a:rPr lang="en-GB" dirty="0"/>
                        <a:t>Essay Plan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0591181"/>
                  </a:ext>
                </a:extLst>
              </a:tr>
              <a:tr h="529929">
                <a:tc>
                  <a:txBody>
                    <a:bodyPr/>
                    <a:lstStyle/>
                    <a:p>
                      <a:r>
                        <a:rPr lang="en-GB" dirty="0"/>
                        <a:t>Introduction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Explain what the focus will be, discuss what feature length films I am going to look at and describe what the term ‘auteur’ means.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7785971"/>
                  </a:ext>
                </a:extLst>
              </a:tr>
              <a:tr h="2055540">
                <a:tc>
                  <a:txBody>
                    <a:bodyPr/>
                    <a:lstStyle/>
                    <a:p>
                      <a:r>
                        <a:rPr lang="en-GB" dirty="0"/>
                        <a:t>Main Body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Each chapter will explore different consistencies or themes present in his body of work that have lead him to have the title of auteur:</a:t>
                      </a:r>
                    </a:p>
                    <a:p>
                      <a:r>
                        <a:rPr lang="en-GB" sz="1200" dirty="0"/>
                        <a:t>•First chapter; theme of family- usually dysfunctional, father figure or strong male character always present, youth and innocence, lack of mother figure, grief or loss</a:t>
                      </a:r>
                    </a:p>
                    <a:p>
                      <a:r>
                        <a:rPr lang="en-GB" sz="1200" dirty="0"/>
                        <a:t>•Second chapter; visual style – symmetrical framing, slow motion, bird’s eye view, whip pan and tilts, zoom, tracking, wide lenses, colour, title cards – similar to children’s theatre, costumes and scenery like dolls in a doll house, influences and intertextuality</a:t>
                      </a:r>
                    </a:p>
                    <a:p>
                      <a:r>
                        <a:rPr lang="en-GB" sz="1200" dirty="0"/>
                        <a:t>•Third chapter; plot – recurring cast and character types (flawed, one upper class alongside a lower class), dialogue involving plans and visual explanations, romance sub-plot, quirky comedies, bitter sweet endings, deadpan dialogue, influences and intertextuality</a:t>
                      </a:r>
                    </a:p>
                    <a:p>
                      <a:r>
                        <a:rPr lang="en-GB" sz="1200" dirty="0"/>
                        <a:t>•Fourth chapter; role of pets and animals – aiding characters on their journey, representing the characters themselves, breaking boundaries by killing pets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896010"/>
                  </a:ext>
                </a:extLst>
              </a:tr>
              <a:tr h="603058">
                <a:tc>
                  <a:txBody>
                    <a:bodyPr/>
                    <a:lstStyle/>
                    <a:p>
                      <a:r>
                        <a:rPr lang="en-GB" dirty="0"/>
                        <a:t>Conclusion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Conclusion – Summary of findings and effect of Anderson being an auteur (idea of a ‘modern auteur’)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8480634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96598"/>
            <a:ext cx="3823855" cy="16661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3855" y="5187019"/>
            <a:ext cx="3070820" cy="16709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3653" y="5196599"/>
            <a:ext cx="2648347" cy="16661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4675" y="5196599"/>
            <a:ext cx="2648978" cy="1661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506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Chapter 1 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dobe Caslon Pro Bold" panose="0205070206050A020403" pitchFamily="18" charset="0"/>
              </a:rPr>
              <a:t>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  <a:latin typeface="Adobe Caslon Pro Bold" panose="0205070206050A020403" pitchFamily="18" charset="0"/>
              </a:rPr>
              <a:t>heme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dobe Caslon Pro Bold" panose="0205070206050A020403" pitchFamily="18" charset="0"/>
              </a:rPr>
              <a:t>of 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  <a:latin typeface="Adobe Caslon Pro Bold" panose="0205070206050A020403" pitchFamily="18" charset="0"/>
              </a:rPr>
              <a:t>Family-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dobe Caslon Pro Bold" panose="0205070206050A020403" pitchFamily="18" charset="0"/>
              </a:rPr>
              <a:t>usually dysfunctional, father figure or strong male character always present, youth and innocence, lack of mother figure, grief or loss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79818"/>
            <a:ext cx="3423613" cy="207818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3613" y="4779818"/>
            <a:ext cx="3117273" cy="20781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0886" y="4779818"/>
            <a:ext cx="2990190" cy="207818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1076" y="4779819"/>
            <a:ext cx="2660924" cy="2078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31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2">
                    <a:lumMod val="75000"/>
                  </a:schemeClr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Chapter 2</a:t>
            </a:r>
            <a:endParaRPr lang="en-GB" dirty="0">
              <a:solidFill>
                <a:schemeClr val="accent2">
                  <a:lumMod val="75000"/>
                </a:schemeClr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Adobe Caslon Pro Bold" panose="0205070206050A020403" pitchFamily="18" charset="0"/>
              </a:rPr>
              <a:t>Visual Style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dobe Caslon Pro Bold" panose="0205070206050A020403" pitchFamily="18" charset="0"/>
              </a:rPr>
              <a:t>– symmetrical framing, slow motion, bird’s eye view, whip pan and tilts, zoom, tracking, wide lenses, colour, title cards – similar to children’s theatre, costumes and scenery like dolls in a doll house, influences and intertextuality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52588"/>
            <a:ext cx="2845693" cy="22054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5693" y="4652588"/>
            <a:ext cx="4073236" cy="22020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8929" y="4652588"/>
            <a:ext cx="2559873" cy="22331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78802" y="4654704"/>
            <a:ext cx="2713199" cy="2231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80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8E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C99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Chapter 3</a:t>
            </a:r>
            <a:endParaRPr lang="en-GB" dirty="0">
              <a:solidFill>
                <a:srgbClr val="FFCC99"/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E094D2"/>
                </a:solidFill>
              </a:rPr>
              <a:t>Plot </a:t>
            </a:r>
            <a:r>
              <a:rPr lang="en-GB" dirty="0">
                <a:solidFill>
                  <a:srgbClr val="E094D2"/>
                </a:solidFill>
              </a:rPr>
              <a:t>– recurring cast and character types (flawed, one upper class alongside a lower class), dialogue involving plans and visual explanations, romance sub-plot, quirky comedies, bitter sweet endings, deadpan dialogue, influences and intertextuality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64182"/>
            <a:ext cx="2536086" cy="24938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6086" y="4364182"/>
            <a:ext cx="2536086" cy="24938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172" y="4364182"/>
            <a:ext cx="2536086" cy="24938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8258" y="4364183"/>
            <a:ext cx="3837084" cy="251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19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Chapter 4 </a:t>
            </a:r>
            <a:endParaRPr lang="en-GB" dirty="0">
              <a:solidFill>
                <a:srgbClr val="002060"/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Adobe Caslon Pro Bold" panose="0205070206050A020403" pitchFamily="18" charset="0"/>
              </a:rPr>
              <a:t>Role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dobe Caslon Pro Bold" panose="0205070206050A020403" pitchFamily="18" charset="0"/>
              </a:rPr>
              <a:t>of 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Adobe Caslon Pro Bold" panose="0205070206050A020403" pitchFamily="18" charset="0"/>
              </a:rPr>
              <a:t>Pets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dobe Caslon Pro Bold" panose="0205070206050A020403" pitchFamily="18" charset="0"/>
              </a:rPr>
              <a:t>and 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Adobe Caslon Pro Bold" panose="0205070206050A020403" pitchFamily="18" charset="0"/>
              </a:rPr>
              <a:t>Animals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dobe Caslon Pro Bold" panose="0205070206050A020403" pitchFamily="18" charset="0"/>
              </a:rPr>
              <a:t>– aiding characters on their journey, representing the characters themselves, breaking boundaries by killing pets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37891"/>
            <a:ext cx="3140364" cy="19201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069"/>
          <a:stretch/>
        </p:blipFill>
        <p:spPr>
          <a:xfrm>
            <a:off x="3140364" y="4944099"/>
            <a:ext cx="2540000" cy="19139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0364" y="4944099"/>
            <a:ext cx="3611812" cy="192010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2177" y="4944099"/>
            <a:ext cx="2899824" cy="1913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25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Literature Review 1  </a:t>
            </a:r>
            <a:endParaRPr lang="en-GB" dirty="0">
              <a:solidFill>
                <a:srgbClr val="C00000"/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2950" y="1583807"/>
            <a:ext cx="10334625" cy="10604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The Films of Wes Anderson Critical Essays on an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Indiewood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 Icon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(Peter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C.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Kunze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2014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)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458" y="2913546"/>
            <a:ext cx="2560542" cy="39444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42950" y="2229267"/>
            <a:ext cx="8888508" cy="3200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•Variety </a:t>
            </a:r>
            <a:r>
              <a:rPr lang="en-GB" dirty="0">
                <a:solidFill>
                  <a:srgbClr val="3D7B6C"/>
                </a:solidFill>
                <a:latin typeface="Adobe Caslon Pro Bold" panose="0205070206050A020403" pitchFamily="18" charset="0"/>
              </a:rPr>
              <a:t>of different sources of information</a:t>
            </a:r>
          </a:p>
          <a:p>
            <a:r>
              <a:rPr lang="en-GB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•Covers </a:t>
            </a:r>
            <a:r>
              <a:rPr lang="en-GB" dirty="0">
                <a:solidFill>
                  <a:srgbClr val="3D7B6C"/>
                </a:solidFill>
                <a:latin typeface="Adobe Caslon Pro Bold" panose="0205070206050A020403" pitchFamily="18" charset="0"/>
              </a:rPr>
              <a:t>a variety of different topics – most interest to me </a:t>
            </a:r>
            <a:r>
              <a:rPr lang="en-GB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is: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Cast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of Characters: Wes Anderson and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Pure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Cinematic Characterization -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Kim Wilkins </a:t>
            </a:r>
            <a:endParaRPr lang="en-GB" sz="1600" i="1" dirty="0" smtClean="0">
              <a:solidFill>
                <a:srgbClr val="3D7B6C"/>
              </a:solidFill>
              <a:latin typeface="Adobe Caslon Pro Bold" panose="0205070206050A0204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The Jellyfish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and the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Moonlight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: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Imagining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the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Family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in Wes Anderson’s Films -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Steven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Rybin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 </a:t>
            </a:r>
            <a:endParaRPr lang="en-GB" sz="1600" i="1" dirty="0" smtClean="0">
              <a:solidFill>
                <a:srgbClr val="3D7B6C"/>
              </a:solidFill>
              <a:latin typeface="Adobe Caslon Pro Bold" panose="0205070206050A0204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“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Max Fischer Presents”: Wes Anderson and the Theatricality of Mourning -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Rachel Joseph </a:t>
            </a:r>
            <a:endParaRPr lang="en-GB" sz="1600" i="1" dirty="0" smtClean="0">
              <a:solidFill>
                <a:srgbClr val="3D7B6C"/>
              </a:solidFill>
              <a:latin typeface="Adobe Caslon Pro Bold" panose="0205070206050A0204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“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Who’s to say”: the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Role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of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Pets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in Wes Anderson’s Films -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C. Ryan Knight </a:t>
            </a:r>
            <a:endParaRPr lang="en-GB" sz="1600" i="1" dirty="0" smtClean="0">
              <a:solidFill>
                <a:srgbClr val="3D7B6C"/>
              </a:solidFill>
              <a:latin typeface="Adobe Caslon Pro Bold" panose="0205070206050A0204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From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the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Mixed-Up Films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of Mr. Wesley W. Anderson: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Children’s Literature 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as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Intertexts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 -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Peter C.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Kunze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 </a:t>
            </a:r>
            <a:endParaRPr lang="en-GB" sz="1600" i="1" dirty="0" smtClean="0">
              <a:solidFill>
                <a:srgbClr val="3D7B6C"/>
              </a:solidFill>
              <a:latin typeface="Adobe Caslon Pro Bold" panose="0205070206050A0204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The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Andersonian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, the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Quirky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, </a:t>
            </a:r>
            <a:r>
              <a:rPr lang="en-GB" sz="1600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and “</a:t>
            </a:r>
            <a:r>
              <a:rPr lang="en-GB" sz="1600" dirty="0">
                <a:solidFill>
                  <a:srgbClr val="3D7B6C"/>
                </a:solidFill>
                <a:latin typeface="Adobe Caslon Pro Bold" panose="0205070206050A020403" pitchFamily="18" charset="0"/>
              </a:rPr>
              <a:t>Innocence” - </a:t>
            </a:r>
            <a:r>
              <a:rPr lang="en-GB" sz="1600" i="1" dirty="0">
                <a:solidFill>
                  <a:srgbClr val="3D7B6C"/>
                </a:solidFill>
                <a:latin typeface="Adobe Caslon Pro Bold" panose="0205070206050A020403" pitchFamily="18" charset="0"/>
              </a:rPr>
              <a:t>James MacDowell </a:t>
            </a:r>
          </a:p>
          <a:p>
            <a:r>
              <a:rPr lang="en-GB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•Covers </a:t>
            </a:r>
            <a:r>
              <a:rPr lang="en-GB" dirty="0">
                <a:solidFill>
                  <a:srgbClr val="3D7B6C"/>
                </a:solidFill>
                <a:latin typeface="Adobe Caslon Pro Bold" panose="0205070206050A020403" pitchFamily="18" charset="0"/>
              </a:rPr>
              <a:t>subjects I have not been able to find much information on </a:t>
            </a:r>
            <a:r>
              <a:rPr lang="en-GB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elsewhere, </a:t>
            </a:r>
            <a:r>
              <a:rPr lang="en-GB" dirty="0">
                <a:solidFill>
                  <a:srgbClr val="3D7B6C"/>
                </a:solidFill>
                <a:latin typeface="Adobe Caslon Pro Bold" panose="0205070206050A020403" pitchFamily="18" charset="0"/>
              </a:rPr>
              <a:t>in particular pets </a:t>
            </a:r>
          </a:p>
          <a:p>
            <a:r>
              <a:rPr lang="en-GB" dirty="0" smtClean="0">
                <a:solidFill>
                  <a:srgbClr val="3D7B6C"/>
                </a:solidFill>
                <a:latin typeface="Adobe Caslon Pro Bold" panose="0205070206050A020403" pitchFamily="18" charset="0"/>
              </a:rPr>
              <a:t>•Will </a:t>
            </a:r>
            <a:r>
              <a:rPr lang="en-GB" dirty="0">
                <a:solidFill>
                  <a:srgbClr val="3D7B6C"/>
                </a:solidFill>
                <a:latin typeface="Adobe Caslon Pro Bold" panose="0205070206050A020403" pitchFamily="18" charset="0"/>
              </a:rPr>
              <a:t>be quoted but also can be used as additional reading </a:t>
            </a:r>
          </a:p>
        </p:txBody>
      </p:sp>
    </p:spTree>
    <p:extLst>
      <p:ext uri="{BB962C8B-B14F-4D97-AF65-F5344CB8AC3E}">
        <p14:creationId xmlns:p14="http://schemas.microsoft.com/office/powerpoint/2010/main" val="41669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F4282-DED9-41EC-BEA7-C9A0F2A43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Literature Review 2 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CBA3A-3E6B-49B1-BC31-1A9BBBEE4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1025"/>
            <a:ext cx="10353675" cy="50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i="1" dirty="0" smtClean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Contemporary Film Directors Wes Anderson 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(Donna 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Kornhaber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, 2017)</a:t>
            </a:r>
            <a:endParaRPr lang="en-GB" sz="1600" dirty="0">
              <a:solidFill>
                <a:schemeClr val="accent1">
                  <a:lumMod val="75000"/>
                </a:schemeClr>
              </a:solidFill>
              <a:latin typeface="Adobe Caslon Pro Bold" panose="0205070206050A020403" pitchFamily="18" charset="0"/>
              <a:ea typeface="Adobe Fan Heiti Std B" panose="020B0700000000000000" pitchFamily="34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0175" y="2105025"/>
            <a:ext cx="3171825" cy="47529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5018" y="2475345"/>
            <a:ext cx="737985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Gives both positive and negative aspects of his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Uses </a:t>
            </a:r>
            <a:r>
              <a:rPr lang="en-GB" sz="2400" dirty="0" smtClean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Anderson’s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focus on collecting to explain his style of film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Discusses themes I am writing about: Family and his visual style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dobe Caslon Pro Bold" panose="0205070206050A020403" pitchFamily="18" charset="0"/>
                <a:ea typeface="Adobe Fan Heiti Std B" panose="020B0700000000000000" pitchFamily="34" charset="-128"/>
              </a:rPr>
              <a:t>Quotable as it offers a deeper insight into certain aspects of his films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30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336699"/>
                </a:solidFill>
                <a:latin typeface="Rockwell Extra Bold" panose="02060903040505020403" pitchFamily="18" charset="0"/>
              </a:rPr>
              <a:t>Literature Review 3</a:t>
            </a:r>
            <a:endParaRPr lang="en-GB" dirty="0">
              <a:solidFill>
                <a:srgbClr val="336699"/>
              </a:solidFill>
              <a:latin typeface="Rockwell Extra Bold" panose="020609030405050204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562725" cy="3746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i="1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The Wes Anderson Collection </a:t>
            </a:r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(Matt </a:t>
            </a:r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Zoller</a:t>
            </a:r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 Seitz, 2013)</a:t>
            </a:r>
            <a:endParaRPr lang="en-GB" sz="1600" dirty="0">
              <a:solidFill>
                <a:schemeClr val="accent2">
                  <a:lumMod val="50000"/>
                </a:schemeClr>
              </a:solidFill>
              <a:latin typeface="Adobe Caslon Pro Bold" panose="0205070206050A0204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0366" y="2859778"/>
            <a:ext cx="3351634" cy="399822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01964" y="2493818"/>
            <a:ext cx="66132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Each chapter includes an essay between 1,000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-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2,000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words, an interview with Anderson and pictures all about each film.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Covers all of his feature length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films except </a:t>
            </a:r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The Grand Budapest Hotel</a:t>
            </a:r>
            <a:endParaRPr lang="en-GB" i="1" dirty="0" smtClean="0">
              <a:solidFill>
                <a:schemeClr val="accent2">
                  <a:lumMod val="50000"/>
                </a:schemeClr>
              </a:solidFill>
              <a:latin typeface="Adobe Caslon Pro Bold" panose="0205070206050A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Has visual aids through photographs and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illustrations</a:t>
            </a:r>
            <a:endParaRPr lang="en-GB" dirty="0" smtClean="0">
              <a:solidFill>
                <a:schemeClr val="accent2">
                  <a:lumMod val="50000"/>
                </a:schemeClr>
              </a:solidFill>
              <a:latin typeface="Adobe Caslon Pro Bold" panose="0205070206050A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The author has produced other work about Anderson so knows the topic well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Adobe Caslon Pro Bold" panose="0205070206050A020403" pitchFamily="18" charset="0"/>
              </a:rPr>
              <a:t>Quotable as it provides information straight from Anderson </a:t>
            </a:r>
            <a:endParaRPr lang="en-GB" dirty="0">
              <a:solidFill>
                <a:schemeClr val="accent2">
                  <a:lumMod val="50000"/>
                </a:schemeClr>
              </a:solidFill>
              <a:latin typeface="Adobe Caslon Pro Bold" panose="0205070206050A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69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33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Literature Review 4 </a:t>
            </a:r>
            <a:endParaRPr lang="en-GB" dirty="0">
              <a:solidFill>
                <a:srgbClr val="FF3300"/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i="1" dirty="0">
                <a:solidFill>
                  <a:schemeClr val="bg1"/>
                </a:solidFill>
                <a:latin typeface="Adobe Caslon Pro Bold" panose="0205070206050A020403" pitchFamily="18" charset="0"/>
              </a:rPr>
              <a:t>The Cinema of Wes Anderson: Bringing Nostalgia to </a:t>
            </a:r>
            <a:r>
              <a:rPr lang="en-GB" sz="1600" i="1" dirty="0" smtClean="0">
                <a:solidFill>
                  <a:schemeClr val="bg1"/>
                </a:solidFill>
                <a:latin typeface="Adobe Caslon Pro Bold" panose="0205070206050A020403" pitchFamily="18" charset="0"/>
              </a:rPr>
              <a:t>Life </a:t>
            </a:r>
            <a:r>
              <a:rPr lang="en-GB" sz="1600" dirty="0" smtClean="0">
                <a:solidFill>
                  <a:schemeClr val="bg1"/>
                </a:solidFill>
                <a:latin typeface="Adobe Caslon Pro Bold" panose="0205070206050A020403" pitchFamily="18" charset="0"/>
              </a:rPr>
              <a:t>(Whitney Crothers Dilley, 2017)</a:t>
            </a:r>
            <a:endParaRPr lang="en-GB" sz="1600" dirty="0">
              <a:solidFill>
                <a:schemeClr val="bg1"/>
              </a:solidFill>
              <a:latin typeface="Adobe Caslon Pro Bold" panose="0205070206050A0204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5764" y="2843646"/>
            <a:ext cx="2676236" cy="401435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74255" y="2428766"/>
            <a:ext cx="74906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Adobe Caslon Pro Bold" panose="0205070206050A020403" pitchFamily="18" charset="0"/>
              </a:rPr>
              <a:t>Discusses themes of race, gender (in particular masculinity) and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Adobe Caslon Pro Bold" panose="0205070206050A020403" pitchFamily="18" charset="0"/>
              </a:rPr>
              <a:t>Style and filming techniques such as stop-motion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Adobe Caslon Pro Bold" panose="0205070206050A020403" pitchFamily="18" charset="0"/>
              </a:rPr>
              <a:t>Influences and intertextualities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Adobe Caslon Pro Bold" panose="0205070206050A020403" pitchFamily="18" charset="0"/>
              </a:rPr>
              <a:t>Postmodernism in his films</a:t>
            </a:r>
            <a:endParaRPr lang="en-GB" sz="2400" dirty="0">
              <a:solidFill>
                <a:schemeClr val="bg1"/>
              </a:solidFill>
              <a:latin typeface="Adobe Caslon Pro Bold" panose="0205070206050A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55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84031"/>
            <a:ext cx="10381673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4">
                    <a:lumMod val="60000"/>
                    <a:lumOff val="40000"/>
                  </a:schemeClr>
                </a:solidFill>
                <a:latin typeface="Rockwell Extra Bold" panose="02060903040505020403" pitchFamily="18" charset="0"/>
              </a:rPr>
              <a:t>Cost and resource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Books 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Photocopying 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DVDs</a:t>
            </a:r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574309"/>
            <a:ext cx="4218073" cy="22836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8072" y="4574309"/>
            <a:ext cx="4216045" cy="22836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4117" y="4574309"/>
            <a:ext cx="3757883" cy="2283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47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Schedule for completing work in semester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1506022"/>
            <a:ext cx="838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https://www.tomsplanner.com/?template=new#doc=bDTXxNfnHxaHzzxeVNKg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5536" b="3780"/>
          <a:stretch/>
        </p:blipFill>
        <p:spPr>
          <a:xfrm>
            <a:off x="0" y="1875354"/>
            <a:ext cx="12192000" cy="498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86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A1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chemeClr val="accent1">
                    <a:lumMod val="75000"/>
                  </a:schemeClr>
                </a:solidFill>
                <a:latin typeface="French Script MT" panose="03020402040607040605" pitchFamily="66" charset="0"/>
              </a:rPr>
              <a:t>Identification of issues/risks to the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87513"/>
            <a:ext cx="10515600" cy="4351338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Boredom</a:t>
            </a:r>
          </a:p>
          <a:p>
            <a:r>
              <a:rPr lang="en-GB" sz="3600" dirty="0" smtClean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Falling behind schedule</a:t>
            </a:r>
          </a:p>
          <a:p>
            <a:r>
              <a:rPr lang="en-GB" sz="3600" dirty="0" smtClean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Repetitive material </a:t>
            </a:r>
          </a:p>
          <a:p>
            <a:r>
              <a:rPr lang="en-GB" sz="3600" dirty="0" smtClean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Difficulty reading all books in time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3823" y="4137949"/>
            <a:ext cx="3678178" cy="27200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43737"/>
            <a:ext cx="3678177" cy="27142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177" y="4137949"/>
            <a:ext cx="4835646" cy="272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36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67F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091" y="365125"/>
            <a:ext cx="10515600" cy="1325563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Swis721 BdOul BT" panose="04020705020B03040203" pitchFamily="82" charset="0"/>
              </a:rPr>
              <a:t>Useful YouTube videos</a:t>
            </a:r>
            <a:endParaRPr lang="en-GB" dirty="0">
              <a:solidFill>
                <a:srgbClr val="FFFF00"/>
              </a:solidFill>
              <a:latin typeface="Swis721 BdOul BT" panose="04020705020B03040203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036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sz="1200" dirty="0" smtClean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</a:t>
            </a:r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://www.youtube.com/watch?v=JDeo49wtvdU – Talks about influences, intertextuality, character types, plot, shot types, colour palette</a:t>
            </a:r>
          </a:p>
          <a:p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https://www.youtube.com/watch?v=xv6o1K8lpBE – Visual Style</a:t>
            </a:r>
          </a:p>
          <a:p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https://www.youtube.com/watch?v=7GiQX-5jzqI – Themes, </a:t>
            </a:r>
            <a:r>
              <a:rPr lang="en-GB" sz="1200" dirty="0" smtClean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Wes’ </a:t>
            </a:r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childhood and how it influences his work, colour and what they symbolise, story structures </a:t>
            </a:r>
          </a:p>
          <a:p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https://www.youtube.com/watch?v=D6L_txEdKDg - The Cinematography of Robert Yeoman</a:t>
            </a:r>
          </a:p>
          <a:p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Adverts:</a:t>
            </a:r>
          </a:p>
          <a:p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https://www.youtube.com/watch?v=VDinoNRC49c – H&amp;M</a:t>
            </a:r>
          </a:p>
          <a:p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https://www.youtube.com/watch?v=b87B7zyucgI – PRADA </a:t>
            </a:r>
          </a:p>
          <a:p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https://www.youtube.com/watch?v=rbO3BS0Uzm0 – American Express </a:t>
            </a:r>
          </a:p>
          <a:p>
            <a:r>
              <a:rPr lang="en-GB" sz="1200" dirty="0">
                <a:solidFill>
                  <a:srgbClr val="FFFF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https://www.youtube.com/watch?v=g0u0oEUcasU – Soft Bank</a:t>
            </a:r>
          </a:p>
          <a:p>
            <a:endParaRPr lang="en-GB" sz="1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809209"/>
            <a:ext cx="4248727" cy="20487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727" y="4809210"/>
            <a:ext cx="4150402" cy="20487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9129" y="4809208"/>
            <a:ext cx="3801227" cy="2048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352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F9B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  <a:latin typeface="Matura MT Script Capitals" panose="03020802060602070202" pitchFamily="66" charset="0"/>
              </a:rPr>
              <a:t>Additional 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3879"/>
            <a:ext cx="10515600" cy="4351338"/>
          </a:xfrm>
        </p:spPr>
        <p:txBody>
          <a:bodyPr/>
          <a:lstStyle/>
          <a:p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Websites:</a:t>
            </a:r>
            <a:endParaRPr lang="en-GB" sz="1400" dirty="0">
              <a:solidFill>
                <a:srgbClr val="C00000"/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http://tvtropes.org/pmwiki/pmwiki.php/Creator/WesAnderson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http://theconversation.com/wes-anderson-is-one-of-cinemas-great-auteurs-discuss-25198</a:t>
            </a:r>
          </a:p>
          <a:p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Books: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Introduction to Film Studies (Jill 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Nelmes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, 4</a:t>
            </a:r>
            <a:r>
              <a:rPr lang="en-GB" sz="1400" baseline="300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th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 edition, 2007)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Understanding Film Theory (Christine 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Etherington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-Wright &amp; Ruth Doughty, 2011)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Film Authorship (Paul 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Sellors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, 2010)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Film Theory An Introduction (Robert 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Stam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, 2000</a:t>
            </a: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rgbClr val="C00000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Sight and Sound Magazine (March 2014, June 2012, March 2005, March 2002)</a:t>
            </a:r>
            <a:endParaRPr lang="en-GB" sz="1400" dirty="0">
              <a:solidFill>
                <a:srgbClr val="C00000"/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8145" y="4555540"/>
            <a:ext cx="3823855" cy="23024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0945" y="4555540"/>
            <a:ext cx="4267200" cy="23024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" y="4555540"/>
            <a:ext cx="4100507" cy="2302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873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657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7200" dirty="0" smtClean="0">
                <a:latin typeface="French Script MT" panose="03020402040607040605" pitchFamily="66" charset="0"/>
              </a:rPr>
              <a:t>Thanks for listening </a:t>
            </a:r>
            <a:endParaRPr lang="en-GB" sz="7200" dirty="0">
              <a:latin typeface="French Script MT" panose="03020402040607040605" pitchFamily="66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3345"/>
            <a:ext cx="12194739" cy="5144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9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2047</TotalTime>
  <Words>1026</Words>
  <Application>Microsoft Office PowerPoint</Application>
  <PresentationFormat>Widescreen</PresentationFormat>
  <Paragraphs>101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34" baseType="lpstr">
      <vt:lpstr>Adobe Fan Heiti Std B</vt:lpstr>
      <vt:lpstr>Adobe Gothic Std B</vt:lpstr>
      <vt:lpstr>Adobe Caslon Pro Bold</vt:lpstr>
      <vt:lpstr>Arial</vt:lpstr>
      <vt:lpstr>Britannic Bold</vt:lpstr>
      <vt:lpstr>Calibri</vt:lpstr>
      <vt:lpstr>Calibri Light</vt:lpstr>
      <vt:lpstr>French Script MT</vt:lpstr>
      <vt:lpstr>Futura Condensed ExtraBold</vt:lpstr>
      <vt:lpstr>Futura Medium</vt:lpstr>
      <vt:lpstr>Matura MT Script Capitals</vt:lpstr>
      <vt:lpstr>Rockwell Extra Bold</vt:lpstr>
      <vt:lpstr>Swis721 BdOul BT</vt:lpstr>
      <vt:lpstr>Vladimir Script</vt:lpstr>
      <vt:lpstr>Wingdings</vt:lpstr>
      <vt:lpstr>Office Theme</vt:lpstr>
      <vt:lpstr>Dissertation </vt:lpstr>
      <vt:lpstr>Synopsis of Work</vt:lpstr>
      <vt:lpstr>Filmography </vt:lpstr>
      <vt:lpstr>Essay Plan </vt:lpstr>
      <vt:lpstr>Chapter 1 </vt:lpstr>
      <vt:lpstr>Chapter 2</vt:lpstr>
      <vt:lpstr>Chapter 3</vt:lpstr>
      <vt:lpstr>Chapter 4 </vt:lpstr>
      <vt:lpstr>Literature Review 1  </vt:lpstr>
      <vt:lpstr>Literature Review 2 </vt:lpstr>
      <vt:lpstr>Literature Review 3</vt:lpstr>
      <vt:lpstr>Literature Review 4 </vt:lpstr>
      <vt:lpstr>Cost and resource implications</vt:lpstr>
      <vt:lpstr>Schedule for completing work in semester 2</vt:lpstr>
      <vt:lpstr>Identification of issues/risks to the project</vt:lpstr>
      <vt:lpstr>Useful YouTube videos</vt:lpstr>
      <vt:lpstr>Additional Reading List</vt:lpstr>
      <vt:lpstr>Thanks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Disertation</dc:title>
  <dc:creator>Microsoft Office User</dc:creator>
  <cp:lastModifiedBy>Rebecca Capewell (1500848)</cp:lastModifiedBy>
  <cp:revision>44</cp:revision>
  <dcterms:created xsi:type="dcterms:W3CDTF">2017-11-28T13:09:29Z</dcterms:created>
  <dcterms:modified xsi:type="dcterms:W3CDTF">2017-12-05T12:13:53Z</dcterms:modified>
</cp:coreProperties>
</file>