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2" r:id="rId4"/>
    <p:sldId id="257" r:id="rId5"/>
    <p:sldId id="266" r:id="rId6"/>
    <p:sldId id="264" r:id="rId7"/>
    <p:sldId id="267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10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10B8-02C1-44ED-B50E-3AE1C7AD7BD8}" type="datetimeFigureOut">
              <a:rPr lang="en-US" smtClean="0"/>
              <a:pPr/>
              <a:t>10/2/2018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9BCBC-090D-4515-B5E1-CF94E78EDB8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10B8-02C1-44ED-B50E-3AE1C7AD7BD8}" type="datetimeFigureOut">
              <a:rPr lang="en-US" smtClean="0"/>
              <a:pPr/>
              <a:t>10/2/2018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9BCBC-090D-4515-B5E1-CF94E78EDB8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10B8-02C1-44ED-B50E-3AE1C7AD7BD8}" type="datetimeFigureOut">
              <a:rPr lang="en-US" smtClean="0"/>
              <a:pPr/>
              <a:t>10/2/2018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9BCBC-090D-4515-B5E1-CF94E78EDB8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10B8-02C1-44ED-B50E-3AE1C7AD7BD8}" type="datetimeFigureOut">
              <a:rPr lang="en-US" smtClean="0"/>
              <a:pPr/>
              <a:t>10/2/2018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9BCBC-090D-4515-B5E1-CF94E78EDB8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10B8-02C1-44ED-B50E-3AE1C7AD7BD8}" type="datetimeFigureOut">
              <a:rPr lang="en-US" smtClean="0"/>
              <a:pPr/>
              <a:t>10/2/2018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9BCBC-090D-4515-B5E1-CF94E78EDB8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10B8-02C1-44ED-B50E-3AE1C7AD7BD8}" type="datetimeFigureOut">
              <a:rPr lang="en-US" smtClean="0"/>
              <a:pPr/>
              <a:t>10/2/2018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9BCBC-090D-4515-B5E1-CF94E78EDB8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10B8-02C1-44ED-B50E-3AE1C7AD7BD8}" type="datetimeFigureOut">
              <a:rPr lang="en-US" smtClean="0"/>
              <a:pPr/>
              <a:t>10/2/2018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9BCBC-090D-4515-B5E1-CF94E78EDB8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10B8-02C1-44ED-B50E-3AE1C7AD7BD8}" type="datetimeFigureOut">
              <a:rPr lang="en-US" smtClean="0"/>
              <a:pPr/>
              <a:t>10/2/2018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9BCBC-090D-4515-B5E1-CF94E78EDB8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10B8-02C1-44ED-B50E-3AE1C7AD7BD8}" type="datetimeFigureOut">
              <a:rPr lang="en-US" smtClean="0"/>
              <a:pPr/>
              <a:t>10/2/2018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9BCBC-090D-4515-B5E1-CF94E78EDB8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10B8-02C1-44ED-B50E-3AE1C7AD7BD8}" type="datetimeFigureOut">
              <a:rPr lang="en-US" smtClean="0"/>
              <a:pPr/>
              <a:t>10/2/2018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9BCBC-090D-4515-B5E1-CF94E78EDB8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10B8-02C1-44ED-B50E-3AE1C7AD7BD8}" type="datetimeFigureOut">
              <a:rPr lang="en-US" smtClean="0"/>
              <a:pPr/>
              <a:t>10/2/2018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9BCBC-090D-4515-B5E1-CF94E78EDB8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2410B8-02C1-44ED-B50E-3AE1C7AD7BD8}" type="datetimeFigureOut">
              <a:rPr lang="en-US" smtClean="0"/>
              <a:pPr/>
              <a:t>10/2/2018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59BCBC-090D-4515-B5E1-CF94E78EDB84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14290"/>
            <a:ext cx="7772400" cy="1470025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 smtClean="0">
                <a:solidFill>
                  <a:schemeClr val="accent6">
                    <a:lumMod val="75000"/>
                  </a:schemeClr>
                </a:solidFill>
              </a:rPr>
              <a:t>Genre Case Study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sz="3100" dirty="0" smtClean="0">
                <a:solidFill>
                  <a:srgbClr val="FFFF00"/>
                </a:solidFill>
              </a:rPr>
              <a:t>Neo-Noir</a:t>
            </a:r>
            <a:r>
              <a:rPr lang="en-GB" sz="2400" dirty="0" smtClean="0"/>
              <a:t/>
            </a:r>
            <a:br>
              <a:rPr lang="en-GB" sz="2400" dirty="0" smtClean="0"/>
            </a:br>
            <a:r>
              <a:rPr lang="en-GB" sz="3100" i="1" dirty="0" smtClean="0"/>
              <a:t>The </a:t>
            </a:r>
            <a:r>
              <a:rPr lang="en-GB" sz="3100" i="1" dirty="0" smtClean="0"/>
              <a:t>Big Lebowski </a:t>
            </a:r>
            <a:r>
              <a:rPr lang="en-GB" sz="3100" dirty="0" smtClean="0"/>
              <a:t>(Coens, 1998)</a:t>
            </a:r>
            <a:endParaRPr lang="en-GB" sz="3100" dirty="0"/>
          </a:p>
        </p:txBody>
      </p:sp>
      <p:pic>
        <p:nvPicPr>
          <p:cNvPr id="5" name="Picture 4" descr="jeff-bridges-800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1562" r="26562"/>
          <a:stretch>
            <a:fillRect/>
          </a:stretch>
        </p:blipFill>
        <p:spPr>
          <a:xfrm>
            <a:off x="5929322" y="3214686"/>
            <a:ext cx="2736060" cy="33164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Mark it zero.jp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594" r="6210"/>
          <a:stretch>
            <a:fillRect/>
          </a:stretch>
        </p:blipFill>
        <p:spPr>
          <a:xfrm>
            <a:off x="1785918" y="2786058"/>
            <a:ext cx="3818999" cy="36662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Maude.jp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30000"/>
          </a:blip>
          <a:srcRect l="7707" t="6250" r="13189"/>
          <a:stretch>
            <a:fillRect/>
          </a:stretch>
        </p:blipFill>
        <p:spPr>
          <a:xfrm>
            <a:off x="5786446" y="357166"/>
            <a:ext cx="2938469" cy="26184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85720" y="142852"/>
            <a:ext cx="8572560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FFFF00"/>
                </a:solidFill>
              </a:rPr>
              <a:t>1 - Classical Hollywood: pre-1960s</a:t>
            </a:r>
          </a:p>
          <a:p>
            <a:r>
              <a:rPr lang="en-GB" sz="3200" dirty="0" smtClean="0">
                <a:solidFill>
                  <a:srgbClr val="FFFF00"/>
                </a:solidFill>
              </a:rPr>
              <a:t>2 - Post-Classical Hollywood: 1960s-present</a:t>
            </a:r>
          </a:p>
          <a:p>
            <a:endParaRPr lang="en-GB" sz="2400" dirty="0" smtClean="0">
              <a:solidFill>
                <a:srgbClr val="FFFF00"/>
              </a:solidFill>
            </a:endParaRPr>
          </a:p>
          <a:p>
            <a:r>
              <a:rPr lang="en-GB" sz="2400" dirty="0" smtClean="0"/>
              <a:t>2a – ‘New Hollywood’: Polanski, Altman, etc</a:t>
            </a:r>
          </a:p>
          <a:p>
            <a:r>
              <a:rPr lang="en-GB" sz="2400" dirty="0" smtClean="0"/>
              <a:t>2b – ‘Postmodern Hollywood’: Coens, Tarantino, </a:t>
            </a:r>
            <a:r>
              <a:rPr lang="en-GB" sz="2400" dirty="0" smtClean="0"/>
              <a:t>Anderson, etc</a:t>
            </a:r>
            <a:endParaRPr lang="en-GB" sz="2400" dirty="0" smtClean="0"/>
          </a:p>
          <a:p>
            <a:endParaRPr lang="en-GB" sz="3600" dirty="0" smtClean="0"/>
          </a:p>
        </p:txBody>
      </p:sp>
      <p:pic>
        <p:nvPicPr>
          <p:cNvPr id="5" name="Picture 4" descr="The Big Lebowski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15074" y="2643182"/>
            <a:ext cx="2331069" cy="3381628"/>
          </a:xfrm>
          <a:prstGeom prst="rect">
            <a:avLst/>
          </a:prstGeom>
        </p:spPr>
      </p:pic>
      <p:pic>
        <p:nvPicPr>
          <p:cNvPr id="6" name="Picture 5" descr="TB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910" y="2643182"/>
            <a:ext cx="2223508" cy="342902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71538" y="6215082"/>
            <a:ext cx="13735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Hawks, 1946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3714744" y="6215082"/>
            <a:ext cx="14430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Altman, 1973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6643702" y="6215082"/>
            <a:ext cx="13356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Coens, 1998</a:t>
            </a:r>
            <a:endParaRPr lang="en-GB" dirty="0"/>
          </a:p>
        </p:txBody>
      </p:sp>
      <p:pic>
        <p:nvPicPr>
          <p:cNvPr id="11" name="Picture 10" descr="TLG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57554" y="2643182"/>
            <a:ext cx="2286016" cy="341378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jeff-bridges-800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1562" r="26562"/>
          <a:stretch>
            <a:fillRect/>
          </a:stretch>
        </p:blipFill>
        <p:spPr>
          <a:xfrm>
            <a:off x="3571868" y="311706"/>
            <a:ext cx="5072098" cy="61479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428596" y="1214422"/>
            <a:ext cx="407196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400" dirty="0" smtClean="0"/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 intertextuality/influence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 parody/pastiche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 disjuncture/incongruity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 miscommunication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 ‘abuse of genre convention’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 playful, subversive humour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 masculinity and heroism</a:t>
            </a:r>
          </a:p>
          <a:p>
            <a:pPr>
              <a:buFont typeface="Arial" pitchFamily="34" charset="0"/>
              <a:buChar char="•"/>
            </a:pPr>
            <a:endParaRPr lang="en-GB" sz="2400" dirty="0" smtClean="0"/>
          </a:p>
          <a:p>
            <a:r>
              <a:rPr lang="en-GB" sz="2400" dirty="0" smtClean="0"/>
              <a:t>Social/Cultural Contexts:</a:t>
            </a:r>
          </a:p>
          <a:p>
            <a:r>
              <a:rPr lang="en-GB" sz="2400" dirty="0" smtClean="0"/>
              <a:t>Classical Noir</a:t>
            </a:r>
          </a:p>
          <a:p>
            <a:r>
              <a:rPr lang="en-GB" sz="2400" dirty="0" smtClean="0"/>
              <a:t>Comedy</a:t>
            </a:r>
          </a:p>
          <a:p>
            <a:r>
              <a:rPr lang="en-GB" sz="2400" dirty="0" smtClean="0"/>
              <a:t>1991 – Gulf War era setting</a:t>
            </a:r>
          </a:p>
          <a:p>
            <a:r>
              <a:rPr lang="en-GB" sz="2400" dirty="0" smtClean="0"/>
              <a:t>Late-90s, Postmodern cinema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0034" y="357166"/>
            <a:ext cx="33836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i="1" dirty="0" smtClean="0">
                <a:solidFill>
                  <a:srgbClr val="FFFF00"/>
                </a:solidFill>
              </a:rPr>
              <a:t>The Big Lebowski</a:t>
            </a:r>
            <a:endParaRPr lang="en-GB" sz="3600" b="1" i="1" dirty="0">
              <a:solidFill>
                <a:srgbClr val="FFFF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0034" y="928670"/>
            <a:ext cx="13356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Coens, 1998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85720" y="357166"/>
            <a:ext cx="8572560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i="1" dirty="0" smtClean="0">
                <a:solidFill>
                  <a:srgbClr val="FFFF00"/>
                </a:solidFill>
              </a:rPr>
              <a:t>TBL</a:t>
            </a:r>
            <a:r>
              <a:rPr lang="en-GB" sz="3200" dirty="0" smtClean="0">
                <a:solidFill>
                  <a:srgbClr val="FFFF00"/>
                </a:solidFill>
              </a:rPr>
              <a:t>, </a:t>
            </a:r>
            <a:r>
              <a:rPr lang="en-GB" sz="3200" dirty="0" smtClean="0">
                <a:solidFill>
                  <a:srgbClr val="FFFF00"/>
                </a:solidFill>
              </a:rPr>
              <a:t>Neo-Noir, and Genre Deconstruction</a:t>
            </a:r>
          </a:p>
          <a:p>
            <a:endParaRPr lang="en-GB" sz="3600" dirty="0" smtClean="0"/>
          </a:p>
          <a:p>
            <a:r>
              <a:rPr lang="en-GB" sz="2400" dirty="0" smtClean="0"/>
              <a:t>1 - What do we know about the genre (film noir)?</a:t>
            </a:r>
          </a:p>
          <a:p>
            <a:r>
              <a:rPr lang="en-GB" sz="2400" dirty="0" smtClean="0"/>
              <a:t>2 - What we do we know about the </a:t>
            </a:r>
            <a:r>
              <a:rPr lang="en-GB" sz="2400" dirty="0" smtClean="0"/>
              <a:t>story world </a:t>
            </a:r>
            <a:r>
              <a:rPr lang="en-GB" sz="2400" dirty="0" smtClean="0"/>
              <a:t>of </a:t>
            </a:r>
            <a:r>
              <a:rPr lang="en-GB" sz="2400" i="1" dirty="0" smtClean="0"/>
              <a:t>TBL</a:t>
            </a:r>
            <a:r>
              <a:rPr lang="en-GB" sz="2400" dirty="0" smtClean="0"/>
              <a:t>?</a:t>
            </a:r>
            <a:endParaRPr lang="en-GB" sz="2400" dirty="0" smtClean="0"/>
          </a:p>
          <a:p>
            <a:endParaRPr lang="en-GB" sz="2400" dirty="0" smtClean="0"/>
          </a:p>
          <a:p>
            <a:r>
              <a:rPr lang="en-GB" sz="2400" dirty="0" smtClean="0"/>
              <a:t>By </a:t>
            </a:r>
            <a:r>
              <a:rPr lang="en-GB" sz="2400" dirty="0" smtClean="0"/>
              <a:t>simply reading genre conventions, we </a:t>
            </a:r>
            <a:r>
              <a:rPr lang="en-GB" sz="2400" b="1" i="1" dirty="0" smtClean="0">
                <a:solidFill>
                  <a:srgbClr val="FFFF00"/>
                </a:solidFill>
              </a:rPr>
              <a:t>misread</a:t>
            </a:r>
            <a:r>
              <a:rPr lang="en-GB" sz="2400" dirty="0" smtClean="0"/>
              <a:t> elements of the </a:t>
            </a:r>
            <a:r>
              <a:rPr lang="en-GB" sz="2400" dirty="0" smtClean="0"/>
              <a:t>narrative, or find them jarring and confusing.</a:t>
            </a:r>
            <a:endParaRPr lang="en-GB" sz="2400" dirty="0" smtClean="0"/>
          </a:p>
          <a:p>
            <a:endParaRPr lang="en-GB" sz="2400" dirty="0" smtClean="0"/>
          </a:p>
          <a:p>
            <a:r>
              <a:rPr lang="en-GB" sz="2400" dirty="0" smtClean="0"/>
              <a:t>3 – How do we engage more effectively with the text?</a:t>
            </a:r>
          </a:p>
          <a:p>
            <a:endParaRPr lang="en-GB" sz="2400" dirty="0" smtClean="0"/>
          </a:p>
          <a:p>
            <a:r>
              <a:rPr lang="en-GB" sz="2400" dirty="0" smtClean="0"/>
              <a:t>By </a:t>
            </a:r>
            <a:r>
              <a:rPr lang="en-GB" sz="2400" dirty="0" smtClean="0"/>
              <a:t>recognising that </a:t>
            </a:r>
            <a:r>
              <a:rPr lang="en-GB" sz="2400" i="1" dirty="0" smtClean="0"/>
              <a:t>TBL</a:t>
            </a:r>
            <a:r>
              <a:rPr lang="en-GB" sz="2400" dirty="0" smtClean="0"/>
              <a:t> engages with genre convention in a self-reflexive way. It has INTERTEXTUAL connections with film noir. It references the films </a:t>
            </a:r>
            <a:r>
              <a:rPr lang="en-GB" sz="2400" dirty="0" smtClean="0"/>
              <a:t>noirs of the past, and by </a:t>
            </a:r>
            <a:r>
              <a:rPr lang="en-GB" sz="2400" dirty="0" smtClean="0"/>
              <a:t>deconstructing genre convention, creates the neo-noirs of the present. </a:t>
            </a:r>
            <a:endParaRPr lang="en-GB" sz="2400" dirty="0" smtClean="0"/>
          </a:p>
          <a:p>
            <a:endParaRPr lang="en-GB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5720" y="214290"/>
            <a:ext cx="8572560" cy="6309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i="1" dirty="0" smtClean="0">
                <a:solidFill>
                  <a:srgbClr val="FFFF00"/>
                </a:solidFill>
              </a:rPr>
              <a:t>The Big Lebowski</a:t>
            </a:r>
            <a:endParaRPr lang="en-GB" sz="3600" i="1" dirty="0" smtClean="0">
              <a:solidFill>
                <a:srgbClr val="FFFF00"/>
              </a:solidFill>
            </a:endParaRPr>
          </a:p>
          <a:p>
            <a:endParaRPr lang="en-GB" sz="3600" dirty="0" smtClean="0"/>
          </a:p>
          <a:p>
            <a:r>
              <a:rPr lang="en-GB" sz="2800" dirty="0" smtClean="0"/>
              <a:t>“The Big Lebowski is … a lovingly informed </a:t>
            </a:r>
            <a:r>
              <a:rPr lang="en-GB" sz="2800" dirty="0" smtClean="0">
                <a:solidFill>
                  <a:srgbClr val="FFFF00"/>
                </a:solidFill>
              </a:rPr>
              <a:t>parody</a:t>
            </a:r>
            <a:r>
              <a:rPr lang="en-GB" sz="2800" dirty="0" smtClean="0"/>
              <a:t> of a highly codified established form, whose gleeful </a:t>
            </a:r>
            <a:r>
              <a:rPr lang="en-GB" sz="2800" dirty="0" smtClean="0">
                <a:solidFill>
                  <a:srgbClr val="FFFF00"/>
                </a:solidFill>
              </a:rPr>
              <a:t>subversion</a:t>
            </a:r>
            <a:r>
              <a:rPr lang="en-GB" sz="2800" dirty="0" smtClean="0"/>
              <a:t> of genre expectation is matched by genuine emotional resonance.”</a:t>
            </a:r>
          </a:p>
          <a:p>
            <a:endParaRPr lang="en-GB" sz="2800" dirty="0" smtClean="0"/>
          </a:p>
          <a:p>
            <a:r>
              <a:rPr lang="en-GB" sz="2800" dirty="0" smtClean="0"/>
              <a:t>“A film whose ostensibly ramshackle form turns out to be the perfect vessel for a story whose very subjects are </a:t>
            </a:r>
            <a:r>
              <a:rPr lang="en-GB" sz="2800" dirty="0" smtClean="0">
                <a:solidFill>
                  <a:srgbClr val="FFFF00"/>
                </a:solidFill>
              </a:rPr>
              <a:t>disjunction</a:t>
            </a:r>
            <a:r>
              <a:rPr lang="en-GB" sz="2800" dirty="0" smtClean="0"/>
              <a:t> and </a:t>
            </a:r>
            <a:r>
              <a:rPr lang="en-GB" sz="2800" dirty="0" smtClean="0">
                <a:solidFill>
                  <a:srgbClr val="FFFF00"/>
                </a:solidFill>
              </a:rPr>
              <a:t>miscommunication</a:t>
            </a:r>
            <a:r>
              <a:rPr lang="en-GB" sz="2800" dirty="0" smtClean="0"/>
              <a:t>, the </a:t>
            </a:r>
            <a:r>
              <a:rPr lang="en-GB" sz="2800" dirty="0" smtClean="0">
                <a:solidFill>
                  <a:srgbClr val="FFFF00"/>
                </a:solidFill>
              </a:rPr>
              <a:t>abuse</a:t>
            </a:r>
            <a:r>
              <a:rPr lang="en-GB" sz="2800" dirty="0" smtClean="0"/>
              <a:t> of </a:t>
            </a:r>
            <a:r>
              <a:rPr lang="en-GB" sz="2800" dirty="0" smtClean="0">
                <a:solidFill>
                  <a:srgbClr val="FFFF00"/>
                </a:solidFill>
              </a:rPr>
              <a:t>genre convention</a:t>
            </a:r>
            <a:r>
              <a:rPr lang="en-GB" sz="2800" dirty="0" smtClean="0"/>
              <a:t>, and the defiance of received notions of </a:t>
            </a:r>
            <a:r>
              <a:rPr lang="en-GB" sz="2800" dirty="0" smtClean="0">
                <a:solidFill>
                  <a:srgbClr val="FFFF00"/>
                </a:solidFill>
              </a:rPr>
              <a:t>heroism and masculinity</a:t>
            </a:r>
            <a:r>
              <a:rPr lang="en-GB" sz="2800" dirty="0" smtClean="0"/>
              <a:t>.”</a:t>
            </a:r>
            <a:endParaRPr lang="en-GB" sz="3600" dirty="0" smtClean="0"/>
          </a:p>
          <a:p>
            <a:r>
              <a:rPr lang="en-GB" sz="2400" dirty="0" smtClean="0"/>
              <a:t>					</a:t>
            </a:r>
          </a:p>
          <a:p>
            <a:r>
              <a:rPr lang="en-GB" sz="2400" dirty="0" smtClean="0"/>
              <a:t>J. M. Tyree and Ben Walters</a:t>
            </a:r>
            <a:endParaRPr lang="en-GB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Mark it zero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594" r="6210"/>
          <a:stretch>
            <a:fillRect/>
          </a:stretch>
        </p:blipFill>
        <p:spPr>
          <a:xfrm>
            <a:off x="2428860" y="225722"/>
            <a:ext cx="6462205" cy="62036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285720" y="285728"/>
            <a:ext cx="85011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“Strong men also cry”: Coens &amp; masculinity</a:t>
            </a:r>
            <a:endParaRPr lang="en-GB" sz="3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1472" y="1071546"/>
            <a:ext cx="400052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GB" sz="28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Miscommunication</a:t>
            </a:r>
          </a:p>
          <a:p>
            <a:pPr lvl="1">
              <a:buFont typeface="Arial" pitchFamily="34" charset="0"/>
              <a:buChar char="•"/>
            </a:pPr>
            <a:r>
              <a:rPr lang="en-GB" sz="28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Pomeranian</a:t>
            </a:r>
          </a:p>
          <a:p>
            <a:pPr lvl="1">
              <a:buFont typeface="Arial" pitchFamily="34" charset="0"/>
              <a:buChar char="•"/>
            </a:pPr>
            <a:r>
              <a:rPr lang="en-GB" sz="28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Lennon &amp; Lenin</a:t>
            </a:r>
          </a:p>
          <a:p>
            <a:pPr>
              <a:buFont typeface="Arial" pitchFamily="34" charset="0"/>
              <a:buChar char="•"/>
            </a:pPr>
            <a:r>
              <a:rPr lang="en-GB" sz="28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Masculinity</a:t>
            </a:r>
          </a:p>
          <a:p>
            <a:pPr lvl="1">
              <a:buFont typeface="Arial" pitchFamily="34" charset="0"/>
              <a:buChar char="•"/>
            </a:pPr>
            <a:r>
              <a:rPr lang="en-GB" sz="28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authority</a:t>
            </a:r>
          </a:p>
          <a:p>
            <a:pPr lvl="1">
              <a:buFont typeface="Arial" pitchFamily="34" charset="0"/>
              <a:buChar char="•"/>
            </a:pPr>
            <a:r>
              <a:rPr lang="en-GB" sz="28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fragility</a:t>
            </a:r>
          </a:p>
          <a:p>
            <a:pPr lvl="1">
              <a:buFont typeface="Arial" pitchFamily="34" charset="0"/>
              <a:buChar char="•"/>
            </a:pPr>
            <a:r>
              <a:rPr lang="en-GB" sz="28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instability</a:t>
            </a:r>
          </a:p>
          <a:p>
            <a:pPr lvl="1">
              <a:buFont typeface="Arial" pitchFamily="34" charset="0"/>
              <a:buChar char="•"/>
            </a:pPr>
            <a:r>
              <a:rPr lang="en-GB" sz="28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hysteria</a:t>
            </a:r>
          </a:p>
          <a:p>
            <a:pPr lvl="1">
              <a:buFont typeface="Arial" pitchFamily="34" charset="0"/>
              <a:buChar char="•"/>
            </a:pPr>
            <a:r>
              <a:rPr lang="en-GB" sz="28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violence</a:t>
            </a:r>
          </a:p>
          <a:p>
            <a:pPr>
              <a:buFont typeface="Arial" pitchFamily="34" charset="0"/>
              <a:buChar char="•"/>
            </a:pPr>
            <a:r>
              <a:rPr lang="en-GB" sz="28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War</a:t>
            </a:r>
          </a:p>
          <a:p>
            <a:pPr>
              <a:buFont typeface="Arial" pitchFamily="34" charset="0"/>
              <a:buChar char="•"/>
            </a:pPr>
            <a:r>
              <a:rPr lang="en-GB" sz="28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Imperialism</a:t>
            </a:r>
          </a:p>
          <a:p>
            <a:pPr lvl="1">
              <a:buFont typeface="Arial" pitchFamily="34" charset="0"/>
              <a:buChar char="•"/>
            </a:pPr>
            <a:r>
              <a:rPr lang="en-GB" sz="28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Nixon; Reagan; Bush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Maude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lum contrast="30000"/>
          </a:blip>
          <a:srcRect l="7707" t="6250" r="13189"/>
          <a:stretch>
            <a:fillRect/>
          </a:stretch>
        </p:blipFill>
        <p:spPr>
          <a:xfrm>
            <a:off x="1643042" y="214290"/>
            <a:ext cx="7215238" cy="64293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357158" y="285728"/>
            <a:ext cx="85011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Maude: </a:t>
            </a:r>
            <a:r>
              <a:rPr lang="en-GB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intertextuality and deconstruction</a:t>
            </a:r>
            <a:endParaRPr lang="en-GB" sz="3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1472" y="1142984"/>
            <a:ext cx="3786214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GB" sz="2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Hawks (1946)</a:t>
            </a:r>
          </a:p>
          <a:p>
            <a:pPr lvl="1">
              <a:buFont typeface="Arial" pitchFamily="34" charset="0"/>
              <a:buChar char="•"/>
            </a:pPr>
            <a:r>
              <a:rPr lang="en-GB" sz="2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Marlowe</a:t>
            </a:r>
          </a:p>
          <a:p>
            <a:pPr lvl="1">
              <a:buFont typeface="Arial" pitchFamily="34" charset="0"/>
              <a:buChar char="•"/>
            </a:pPr>
            <a:r>
              <a:rPr lang="en-GB" sz="2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600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Vivian Rutledge</a:t>
            </a:r>
          </a:p>
          <a:p>
            <a:pPr lvl="1">
              <a:buFont typeface="Arial" pitchFamily="34" charset="0"/>
              <a:buChar char="•"/>
            </a:pPr>
            <a:r>
              <a:rPr lang="en-GB" sz="2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Carmen Sternwood</a:t>
            </a:r>
          </a:p>
          <a:p>
            <a:pPr lvl="1">
              <a:buFont typeface="Arial" pitchFamily="34" charset="0"/>
              <a:buChar char="•"/>
            </a:pPr>
            <a:r>
              <a:rPr lang="en-GB" sz="2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The General</a:t>
            </a:r>
          </a:p>
          <a:p>
            <a:pPr lvl="1">
              <a:buFont typeface="Arial" pitchFamily="34" charset="0"/>
              <a:buChar char="•"/>
            </a:pPr>
            <a:r>
              <a:rPr lang="en-GB" sz="2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Geiger &amp; Lundgren</a:t>
            </a:r>
          </a:p>
          <a:p>
            <a:pPr lvl="1">
              <a:buFont typeface="Arial" pitchFamily="34" charset="0"/>
              <a:buChar char="•"/>
            </a:pPr>
            <a:r>
              <a:rPr lang="en-GB" sz="2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Eddie Mars</a:t>
            </a:r>
          </a:p>
          <a:p>
            <a:pPr>
              <a:buFont typeface="Arial" pitchFamily="34" charset="0"/>
              <a:buChar char="•"/>
            </a:pPr>
            <a:r>
              <a:rPr lang="en-GB" sz="2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Coens (1998)</a:t>
            </a:r>
          </a:p>
          <a:p>
            <a:pPr lvl="1">
              <a:buFont typeface="Arial" pitchFamily="34" charset="0"/>
              <a:buChar char="•"/>
            </a:pPr>
            <a:r>
              <a:rPr lang="en-GB" sz="2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The Dude</a:t>
            </a:r>
          </a:p>
          <a:p>
            <a:pPr lvl="1">
              <a:buFont typeface="Arial" pitchFamily="34" charset="0"/>
              <a:buChar char="•"/>
            </a:pPr>
            <a:r>
              <a:rPr lang="en-GB" sz="2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600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Maude</a:t>
            </a:r>
          </a:p>
          <a:p>
            <a:pPr lvl="1">
              <a:buFont typeface="Arial" pitchFamily="34" charset="0"/>
              <a:buChar char="•"/>
            </a:pPr>
            <a:r>
              <a:rPr lang="en-GB" sz="2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Bunny</a:t>
            </a:r>
          </a:p>
          <a:p>
            <a:pPr lvl="1">
              <a:buFont typeface="Arial" pitchFamily="34" charset="0"/>
              <a:buChar char="•"/>
            </a:pPr>
            <a:r>
              <a:rPr lang="en-GB" sz="2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The Big Lebowski</a:t>
            </a:r>
          </a:p>
          <a:p>
            <a:pPr lvl="1">
              <a:buFont typeface="Arial" pitchFamily="34" charset="0"/>
              <a:buChar char="•"/>
            </a:pPr>
            <a:r>
              <a:rPr lang="en-GB" sz="2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Jackie Treehorn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394</TotalTime>
  <Words>366</Words>
  <Application>Microsoft Office PowerPoint</Application>
  <PresentationFormat>On-screen Show (4:3)</PresentationFormat>
  <Paragraphs>69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Genre Case Study Neo-Noir The Big Lebowski (Coens, 1998)</vt:lpstr>
      <vt:lpstr>Slide 2</vt:lpstr>
      <vt:lpstr>Slide 3</vt:lpstr>
      <vt:lpstr>Slide 4</vt:lpstr>
      <vt:lpstr>Slide 5</vt:lpstr>
      <vt:lpstr>Slide 6</vt:lpstr>
      <vt:lpstr>Slide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German Expressionism Weimar Cinema 1920-31</dc:title>
  <dc:creator>Matt</dc:creator>
  <cp:lastModifiedBy>Matt</cp:lastModifiedBy>
  <cp:revision>35</cp:revision>
  <dcterms:created xsi:type="dcterms:W3CDTF">2016-10-05T07:20:19Z</dcterms:created>
  <dcterms:modified xsi:type="dcterms:W3CDTF">2018-10-02T09:33:24Z</dcterms:modified>
</cp:coreProperties>
</file>