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80E477-C663-4717-A64C-F4800E69FB28}" v="14" dt="2026-03-16T19:59:59.8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71" d="100"/>
          <a:sy n="71" d="100"/>
        </p:scale>
        <p:origin x="69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chael Uche Nwaokolo" userId="c7e10176bb85417c" providerId="LiveId" clId="{A3C503AB-5E5B-420E-855C-07648B3851F6}"/>
    <pc:docChg chg="custSel addSld delSld modSld">
      <pc:chgData name="Michael Uche Nwaokolo" userId="c7e10176bb85417c" providerId="LiveId" clId="{A3C503AB-5E5B-420E-855C-07648B3851F6}" dt="2026-03-16T20:00:06.328" v="238" actId="20577"/>
      <pc:docMkLst>
        <pc:docMk/>
      </pc:docMkLst>
      <pc:sldChg chg="modSp mod">
        <pc:chgData name="Michael Uche Nwaokolo" userId="c7e10176bb85417c" providerId="LiveId" clId="{A3C503AB-5E5B-420E-855C-07648B3851F6}" dt="2026-03-16T19:56:14.181" v="199" actId="1076"/>
        <pc:sldMkLst>
          <pc:docMk/>
          <pc:sldMk cId="1575646803" sldId="257"/>
        </pc:sldMkLst>
        <pc:spChg chg="mod">
          <ac:chgData name="Michael Uche Nwaokolo" userId="c7e10176bb85417c" providerId="LiveId" clId="{A3C503AB-5E5B-420E-855C-07648B3851F6}" dt="2026-03-16T19:51:34.445" v="173" actId="1076"/>
          <ac:spMkLst>
            <pc:docMk/>
            <pc:sldMk cId="1575646803" sldId="257"/>
            <ac:spMk id="32" creationId="{C1E3E5D6-50F3-FA47-18B2-507512E57963}"/>
          </ac:spMkLst>
        </pc:spChg>
        <pc:spChg chg="mod">
          <ac:chgData name="Michael Uche Nwaokolo" userId="c7e10176bb85417c" providerId="LiveId" clId="{A3C503AB-5E5B-420E-855C-07648B3851F6}" dt="2026-03-16T19:52:04.754" v="175" actId="1076"/>
          <ac:spMkLst>
            <pc:docMk/>
            <pc:sldMk cId="1575646803" sldId="257"/>
            <ac:spMk id="35" creationId="{3281A122-93AE-85EA-FC13-40E980A17D01}"/>
          </ac:spMkLst>
        </pc:spChg>
        <pc:spChg chg="mod">
          <ac:chgData name="Michael Uche Nwaokolo" userId="c7e10176bb85417c" providerId="LiveId" clId="{A3C503AB-5E5B-420E-855C-07648B3851F6}" dt="2026-03-16T19:53:31.559" v="184" actId="1076"/>
          <ac:spMkLst>
            <pc:docMk/>
            <pc:sldMk cId="1575646803" sldId="257"/>
            <ac:spMk id="38" creationId="{B2F62ED8-4E0C-EBD9-4B8B-D4F0A03DD9DF}"/>
          </ac:spMkLst>
        </pc:spChg>
        <pc:spChg chg="mod">
          <ac:chgData name="Michael Uche Nwaokolo" userId="c7e10176bb85417c" providerId="LiveId" clId="{A3C503AB-5E5B-420E-855C-07648B3851F6}" dt="2026-03-16T19:53:21.799" v="183" actId="255"/>
          <ac:spMkLst>
            <pc:docMk/>
            <pc:sldMk cId="1575646803" sldId="257"/>
            <ac:spMk id="41" creationId="{3B006BC4-A419-9F01-E04D-8417131599C4}"/>
          </ac:spMkLst>
        </pc:spChg>
        <pc:spChg chg="mod">
          <ac:chgData name="Michael Uche Nwaokolo" userId="c7e10176bb85417c" providerId="LiveId" clId="{A3C503AB-5E5B-420E-855C-07648B3851F6}" dt="2026-03-16T19:54:58.970" v="191" actId="1076"/>
          <ac:spMkLst>
            <pc:docMk/>
            <pc:sldMk cId="1575646803" sldId="257"/>
            <ac:spMk id="42" creationId="{69AA9B9B-4889-4CA2-55E1-357AA4A3773F}"/>
          </ac:spMkLst>
        </pc:spChg>
        <pc:spChg chg="mod">
          <ac:chgData name="Michael Uche Nwaokolo" userId="c7e10176bb85417c" providerId="LiveId" clId="{A3C503AB-5E5B-420E-855C-07648B3851F6}" dt="2026-03-16T19:54:58.970" v="191" actId="1076"/>
          <ac:spMkLst>
            <pc:docMk/>
            <pc:sldMk cId="1575646803" sldId="257"/>
            <ac:spMk id="43" creationId="{3387034A-E722-1527-6199-8520E5884A7A}"/>
          </ac:spMkLst>
        </pc:spChg>
        <pc:spChg chg="mod">
          <ac:chgData name="Michael Uche Nwaokolo" userId="c7e10176bb85417c" providerId="LiveId" clId="{A3C503AB-5E5B-420E-855C-07648B3851F6}" dt="2026-03-16T19:54:58.970" v="191" actId="1076"/>
          <ac:spMkLst>
            <pc:docMk/>
            <pc:sldMk cId="1575646803" sldId="257"/>
            <ac:spMk id="44" creationId="{E942C628-B4D1-1532-F1EC-E5D53345E0A3}"/>
          </ac:spMkLst>
        </pc:spChg>
        <pc:graphicFrameChg chg="mod modGraphic">
          <ac:chgData name="Michael Uche Nwaokolo" userId="c7e10176bb85417c" providerId="LiveId" clId="{A3C503AB-5E5B-420E-855C-07648B3851F6}" dt="2026-03-16T19:55:34.810" v="196" actId="255"/>
          <ac:graphicFrameMkLst>
            <pc:docMk/>
            <pc:sldMk cId="1575646803" sldId="257"/>
            <ac:graphicFrameMk id="4" creationId="{80F19A1F-88BC-FB20-47F1-4AE00A52FEA2}"/>
          </ac:graphicFrameMkLst>
        </pc:graphicFrameChg>
        <pc:graphicFrameChg chg="mod modGraphic">
          <ac:chgData name="Michael Uche Nwaokolo" userId="c7e10176bb85417c" providerId="LiveId" clId="{A3C503AB-5E5B-420E-855C-07648B3851F6}" dt="2026-03-16T19:53:56.892" v="186" actId="255"/>
          <ac:graphicFrameMkLst>
            <pc:docMk/>
            <pc:sldMk cId="1575646803" sldId="257"/>
            <ac:graphicFrameMk id="7" creationId="{BE8DD900-58BF-87A8-4032-14D17058B1C9}"/>
          </ac:graphicFrameMkLst>
        </pc:graphicFrameChg>
        <pc:graphicFrameChg chg="mod modGraphic">
          <ac:chgData name="Michael Uche Nwaokolo" userId="c7e10176bb85417c" providerId="LiveId" clId="{A3C503AB-5E5B-420E-855C-07648B3851F6}" dt="2026-03-16T19:54:47.539" v="190" actId="1076"/>
          <ac:graphicFrameMkLst>
            <pc:docMk/>
            <pc:sldMk cId="1575646803" sldId="257"/>
            <ac:graphicFrameMk id="14" creationId="{DC3144B7-8D70-262F-371D-EFF44A84D2BF}"/>
          </ac:graphicFrameMkLst>
        </pc:graphicFrameChg>
        <pc:graphicFrameChg chg="modGraphic">
          <ac:chgData name="Michael Uche Nwaokolo" userId="c7e10176bb85417c" providerId="LiveId" clId="{A3C503AB-5E5B-420E-855C-07648B3851F6}" dt="2026-03-16T16:59:51.918" v="5" actId="14100"/>
          <ac:graphicFrameMkLst>
            <pc:docMk/>
            <pc:sldMk cId="1575646803" sldId="257"/>
            <ac:graphicFrameMk id="16" creationId="{CDE7B8B4-6BA1-299A-A67D-F732FF3EB488}"/>
          </ac:graphicFrameMkLst>
        </pc:graphicFrameChg>
        <pc:graphicFrameChg chg="mod modGraphic">
          <ac:chgData name="Michael Uche Nwaokolo" userId="c7e10176bb85417c" providerId="LiveId" clId="{A3C503AB-5E5B-420E-855C-07648B3851F6}" dt="2026-03-16T19:56:00.401" v="198" actId="255"/>
          <ac:graphicFrameMkLst>
            <pc:docMk/>
            <pc:sldMk cId="1575646803" sldId="257"/>
            <ac:graphicFrameMk id="17" creationId="{F58A15A7-4689-9AE1-9F9A-EC848ACBCD9D}"/>
          </ac:graphicFrameMkLst>
        </pc:graphicFrameChg>
        <pc:graphicFrameChg chg="mod">
          <ac:chgData name="Michael Uche Nwaokolo" userId="c7e10176bb85417c" providerId="LiveId" clId="{A3C503AB-5E5B-420E-855C-07648B3851F6}" dt="2026-03-16T19:56:14.181" v="199" actId="1076"/>
          <ac:graphicFrameMkLst>
            <pc:docMk/>
            <pc:sldMk cId="1575646803" sldId="257"/>
            <ac:graphicFrameMk id="18" creationId="{F58A15A7-4689-9AE1-9F9A-EC848ACBCD9D}"/>
          </ac:graphicFrameMkLst>
        </pc:graphicFrameChg>
      </pc:sldChg>
      <pc:sldChg chg="new del">
        <pc:chgData name="Michael Uche Nwaokolo" userId="c7e10176bb85417c" providerId="LiveId" clId="{A3C503AB-5E5B-420E-855C-07648B3851F6}" dt="2026-03-16T19:57:44.247" v="202" actId="47"/>
        <pc:sldMkLst>
          <pc:docMk/>
          <pc:sldMk cId="953619877" sldId="258"/>
        </pc:sldMkLst>
      </pc:sldChg>
      <pc:sldChg chg="addSp modSp new mod">
        <pc:chgData name="Michael Uche Nwaokolo" userId="c7e10176bb85417c" providerId="LiveId" clId="{A3C503AB-5E5B-420E-855C-07648B3851F6}" dt="2026-03-16T20:00:06.328" v="238" actId="20577"/>
        <pc:sldMkLst>
          <pc:docMk/>
          <pc:sldMk cId="3682803061" sldId="259"/>
        </pc:sldMkLst>
        <pc:spChg chg="add mod">
          <ac:chgData name="Michael Uche Nwaokolo" userId="c7e10176bb85417c" providerId="LiveId" clId="{A3C503AB-5E5B-420E-855C-07648B3851F6}" dt="2026-03-16T19:59:42.404" v="227" actId="14100"/>
          <ac:spMkLst>
            <pc:docMk/>
            <pc:sldMk cId="3682803061" sldId="259"/>
            <ac:spMk id="2" creationId="{3CCE2124-0BEC-C334-35FC-84D874447E43}"/>
          </ac:spMkLst>
        </pc:spChg>
        <pc:spChg chg="add mod">
          <ac:chgData name="Michael Uche Nwaokolo" userId="c7e10176bb85417c" providerId="LiveId" clId="{A3C503AB-5E5B-420E-855C-07648B3851F6}" dt="2026-03-16T20:00:06.328" v="238" actId="20577"/>
          <ac:spMkLst>
            <pc:docMk/>
            <pc:sldMk cId="3682803061" sldId="259"/>
            <ac:spMk id="3" creationId="{55837134-8BFD-B832-05A6-ED48DC47DE6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C8D9D-CE17-E1CE-A444-10851111BE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6C5F2F-0F3F-3C7E-C6AE-E31E86CE5F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EDDBED-F25C-4142-46BD-7FAC830E3C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D6A-2187-4FB8-8E96-DB17CD0ECCB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AC6519-D096-EEC5-58D9-CC89E458E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64279-7EAB-0842-32E8-45735D8C0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B6FF5-69E9-41CD-95A0-E27F6F7F2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744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CFC90-A544-49C2-4D7D-78BFC9E3CF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3C8236-B925-78D3-29A0-2AE22826C0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9A59C0-3F23-B05E-213D-DE2073F0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D6A-2187-4FB8-8E96-DB17CD0ECCB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FB68FE-1EFE-BFBA-DBC2-FFBEA79A16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A57507-8AB0-48A1-D92E-ABD2CD82C4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B6FF5-69E9-41CD-95A0-E27F6F7F2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3062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EEA60-1697-4F5B-0444-3C100544D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A73FA3-B29D-42A0-B708-642CBB2046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138443-BA03-8CBE-B242-7C0007A65A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D6A-2187-4FB8-8E96-DB17CD0ECCB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2857DC-5B9E-079B-0BA1-BD79BFE72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03434F-6C6A-9639-BFCF-BBA4687EEA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B6FF5-69E9-41CD-95A0-E27F6F7F2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567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9FD7E-EC76-F8CC-F8E3-6D9EE4C8E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042A82-C80B-6356-1C27-CB7A9BBACF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ABBD2A-6451-7FBD-EFDE-AA4F9CD670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B86EC5-395E-2BD6-1B6E-74453AAFD9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D6A-2187-4FB8-8E96-DB17CD0ECCB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B07B21-1854-2DEF-C8AA-D238FDDD2E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2E9FC5-6AC5-DE50-8A52-D1B25E31B5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B6FF5-69E9-41CD-95A0-E27F6F7F2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5675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58918-B0B3-874F-4EE8-64949BE0C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6731D6-392D-995E-AD64-EF106F4884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8AC67A-7A3D-2A11-A55F-A2A56E40AF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B15459-43CE-ECAD-6C95-13A1D12330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76F91C-F594-F6C6-BFB2-B4172F9C4D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9F44DD-E50A-FA64-0D46-6FF082938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D6A-2187-4FB8-8E96-DB17CD0ECCB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EFCC38-4509-FFBA-DDA7-056244E552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2709BE-D48B-A1B8-28CD-4C73BC03DF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B6FF5-69E9-41CD-95A0-E27F6F7F2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6247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53FD5-2225-CDE7-9156-FFFB24AF5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68729-0FB8-0DD5-10AF-33511E1903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D6A-2187-4FB8-8E96-DB17CD0ECCB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7F307D-EA81-6E40-F13B-EB573E9619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BDA93E-70BA-D513-89AA-65CE8571A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B6FF5-69E9-41CD-95A0-E27F6F7F2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6965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4BCD608-AB8A-CD56-8476-CB11537A2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D6A-2187-4FB8-8E96-DB17CD0ECCB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DCBFC1B-6849-0636-F728-D93686D27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9DDA0E-AF13-B89F-0A3C-85A434935F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B6FF5-69E9-41CD-95A0-E27F6F7F2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9840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713BD-C58A-130A-07A1-D29D58604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6CDC23-5B72-0988-58B9-9DE2050C9F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ECDE2F-3837-D252-67FE-F6EF5D9987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959DB5-94A6-47C9-60FA-EF8B6064A5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D6A-2187-4FB8-8E96-DB17CD0ECCB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FA569C-65D6-F13A-D1FB-954C34AF12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CDBE23-C2BE-DA5A-A938-4A0921B28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B6FF5-69E9-41CD-95A0-E27F6F7F2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7383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3F0C1-35F8-4CD9-9FB2-699D80151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19948F-4B59-BE16-2EF6-A12F35C0241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EC787E-7B43-840A-F04C-453A5E4AE7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AC14D7-6D03-013E-C8EE-A6ACF0FB21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D6A-2187-4FB8-8E96-DB17CD0ECCB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77701B-9D4D-B68D-7D56-11B74B33B0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322750-31D6-F1B3-4BAF-21416A7BC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B6FF5-69E9-41CD-95A0-E27F6F7F2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1774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89D6A-515E-81FA-0082-5553BDFA2A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8B93E3-799F-5814-33C2-B2A2BE4DEB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4170BF-4A11-EDBD-64DA-A310A5AE86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D6A-2187-4FB8-8E96-DB17CD0ECCB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1DBA60-101E-FD86-9433-FB8F2DD70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D01EC2-5F3A-E23D-9670-9B4D74096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B6FF5-69E9-41CD-95A0-E27F6F7F2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873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D42B20-F94C-679E-9BDA-16FC901737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032B03-EA0A-1FB2-9587-68FF3B4F63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E53664-70C7-4674-5D4D-754CD00462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D6A-2187-4FB8-8E96-DB17CD0ECCB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07D3CE-DC32-0C93-D3A0-1A7DC00D09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0ACA0C-768C-C00E-8793-DC7A598EE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B6FF5-69E9-41CD-95A0-E27F6F7F2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0047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D5DB94-1AD1-2AD7-6602-7DFFCDEA48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298122-6E58-5165-24D1-05F767A3EC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851107-957D-F1CF-D9A3-419F3A26AD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4408D6A-2187-4FB8-8E96-DB17CD0ECCB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610128-2810-F711-4EE0-58DC73FB87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3C5083-FA41-B483-4CD1-BA9C4FB170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AB6FF5-69E9-41CD-95A0-E27F6F7F2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745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jpe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sv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89B4328-8E90-0EA3-01A9-16D3C1BA8FD7}"/>
              </a:ext>
            </a:extLst>
          </p:cNvPr>
          <p:cNvSpPr txBox="1"/>
          <p:nvPr/>
        </p:nvSpPr>
        <p:spPr>
          <a:xfrm>
            <a:off x="233082" y="28691"/>
            <a:ext cx="1172583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accent1">
                    <a:lumMod val="50000"/>
                  </a:schemeClr>
                </a:solidFill>
              </a:rPr>
              <a:t>Evaluating the Care and Support Needs of Older People in the UK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4F33527-887F-F91E-AB95-83A555F666B6}"/>
              </a:ext>
            </a:extLst>
          </p:cNvPr>
          <p:cNvSpPr txBox="1"/>
          <p:nvPr/>
        </p:nvSpPr>
        <p:spPr>
          <a:xfrm>
            <a:off x="233082" y="458535"/>
            <a:ext cx="117258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accent1">
                    <a:lumMod val="50000"/>
                  </a:schemeClr>
                </a:solidFill>
              </a:rPr>
              <a:t>Michael U. Nwaokolo – 2318218 - BMHP6027</a:t>
            </a:r>
            <a:r>
              <a:rPr lang="en-GB" sz="1600" dirty="0"/>
              <a:t> </a:t>
            </a:r>
            <a:endParaRPr lang="en-GB" sz="1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BE8DD900-58BF-87A8-4032-14D17058B1C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1122450"/>
              </p:ext>
            </p:extLst>
          </p:nvPr>
        </p:nvGraphicFramePr>
        <p:xfrm>
          <a:off x="233082" y="762000"/>
          <a:ext cx="3763682" cy="19519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63682">
                  <a:extLst>
                    <a:ext uri="{9D8B030D-6E8A-4147-A177-3AD203B41FA5}">
                      <a16:colId xmlns:a16="http://schemas.microsoft.com/office/drawing/2014/main" val="181072011"/>
                    </a:ext>
                  </a:extLst>
                </a:gridCol>
              </a:tblGrid>
              <a:tr h="25695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/>
                        <a:t>Introduction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35937"/>
                  </a:ext>
                </a:extLst>
              </a:tr>
              <a:tr h="1616670">
                <a:tc>
                  <a:txBody>
                    <a:bodyPr/>
                    <a:lstStyle/>
                    <a:p>
                      <a:pPr marL="285750" lvl="0" indent="-285750">
                        <a:lnSpc>
                          <a:spcPct val="100000"/>
                        </a:lnSpc>
                        <a:spcAft>
                          <a:spcPts val="6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UK ageing population: 18% aged 65+ </a:t>
                      </a:r>
                      <a:r>
                        <a:rPr lang="en-GB" sz="1200" dirty="0"/>
                        <a:t>(ONS, 2023)</a:t>
                      </a:r>
                    </a:p>
                    <a:p>
                      <a:pPr marL="285750" lvl="0" indent="-285750">
                        <a:lnSpc>
                          <a:spcPct val="100000"/>
                        </a:lnSpc>
                        <a:spcAft>
                          <a:spcPts val="6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Increased demand for health &amp; social care </a:t>
                      </a: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(Cesari </a:t>
                      </a:r>
                      <a:r>
                        <a:rPr lang="en-GB" sz="120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et al.</a:t>
                      </a: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2022)</a:t>
                      </a:r>
                      <a:endParaRPr lang="en-GB" sz="1200" dirty="0"/>
                    </a:p>
                    <a:p>
                      <a:pPr marL="285750" lvl="0" indent="-285750">
                        <a:lnSpc>
                          <a:spcPct val="100000"/>
                        </a:lnSpc>
                        <a:spcAft>
                          <a:spcPts val="6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Focus: </a:t>
                      </a:r>
                      <a:r>
                        <a:rPr lang="en-GB" sz="1400" b="1" i="1" dirty="0"/>
                        <a:t>Functional ability, independence, freedom &amp; choice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1130565"/>
                  </a:ext>
                </a:extLst>
              </a:tr>
            </a:tbl>
          </a:graphicData>
        </a:graphic>
      </p:graphicFrame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DC3144B7-8D70-262F-371D-EFF44A84D2B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5774922"/>
              </p:ext>
            </p:extLst>
          </p:nvPr>
        </p:nvGraphicFramePr>
        <p:xfrm>
          <a:off x="216146" y="2785593"/>
          <a:ext cx="3763682" cy="22614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63682">
                  <a:extLst>
                    <a:ext uri="{9D8B030D-6E8A-4147-A177-3AD203B41FA5}">
                      <a16:colId xmlns:a16="http://schemas.microsoft.com/office/drawing/2014/main" val="181072011"/>
                    </a:ext>
                  </a:extLst>
                </a:gridCol>
              </a:tblGrid>
              <a:tr h="43173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/>
                        <a:t>Care, Empowerment &amp; Support Needs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35937"/>
                  </a:ext>
                </a:extLst>
              </a:tr>
              <a:tr h="1829727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/>
                        <a:t>Functional Ability:</a:t>
                      </a:r>
                      <a:r>
                        <a:rPr lang="en-GB" sz="1400" dirty="0"/>
                        <a:t> Perform everyday tasks; supported by physiotherapy, OT, home adaptations </a:t>
                      </a:r>
                      <a:r>
                        <a:rPr lang="en-GB" sz="1200" dirty="0"/>
                        <a:t>(WHO, 2015 ; </a:t>
                      </a: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Cesari </a:t>
                      </a:r>
                      <a:r>
                        <a:rPr lang="en-GB" sz="120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et al.</a:t>
                      </a: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2022)</a:t>
                      </a:r>
                      <a:endParaRPr lang="en-GB" sz="1200" dirty="0"/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/>
                        <a:t>Independence:</a:t>
                      </a:r>
                      <a:r>
                        <a:rPr lang="en-GB" sz="1400" dirty="0"/>
                        <a:t> Ageing in place, autonomy, social connections </a:t>
                      </a: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(NIH, 2023 ; Cesari </a:t>
                      </a:r>
                      <a:r>
                        <a:rPr lang="en-GB" sz="120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et al.</a:t>
                      </a: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2022)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/>
                        <a:t>Freedom &amp; Choice:</a:t>
                      </a:r>
                      <a:r>
                        <a:rPr lang="en-GB" sz="1400" dirty="0"/>
                        <a:t> Person-centred care, personal budgets </a:t>
                      </a:r>
                      <a:r>
                        <a:rPr lang="en-GB" sz="1200" dirty="0"/>
                        <a:t>(Ekman, 2022 ; Care Act, 2014)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1130565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0F19A1F-88BC-FB20-47F1-4AE00A52FEA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5073348"/>
              </p:ext>
            </p:extLst>
          </p:nvPr>
        </p:nvGraphicFramePr>
        <p:xfrm>
          <a:off x="4110319" y="784405"/>
          <a:ext cx="3763682" cy="3787747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763682">
                  <a:extLst>
                    <a:ext uri="{9D8B030D-6E8A-4147-A177-3AD203B41FA5}">
                      <a16:colId xmlns:a16="http://schemas.microsoft.com/office/drawing/2014/main" val="2920109255"/>
                    </a:ext>
                  </a:extLst>
                </a:gridCol>
              </a:tblGrid>
              <a:tr h="34065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Approaches &amp; Interventions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7080097"/>
                  </a:ext>
                </a:extLst>
              </a:tr>
              <a:tr h="3447088">
                <a:tc>
                  <a:txBody>
                    <a:bodyPr/>
                    <a:lstStyle/>
                    <a:p>
                      <a:pPr marL="285750" indent="-285750">
                        <a:spcBef>
                          <a:spcPts val="600"/>
                        </a:spcBef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Person-Centred Care:</a:t>
                      </a:r>
                      <a:r>
                        <a:rPr lang="en-GB" sz="1400" dirty="0"/>
                        <a:t> Individual needs &amp; preferences; empowers older adults </a:t>
                      </a: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(Sacker </a:t>
                      </a:r>
                      <a:r>
                        <a:rPr lang="en-GB" sz="120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et al.</a:t>
                      </a: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2017).</a:t>
                      </a:r>
                      <a:endParaRPr lang="en-GB" sz="1200" dirty="0"/>
                    </a:p>
                    <a:p>
                      <a:pPr marL="285750" indent="-285750">
                        <a:spcBef>
                          <a:spcPts val="600"/>
                        </a:spcBef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Preventive Care:</a:t>
                      </a:r>
                      <a:r>
                        <a:rPr lang="en-GB" sz="1400" dirty="0"/>
                        <a:t> Falls prevention, rehabilitation, health assessments </a:t>
                      </a:r>
                      <a:r>
                        <a:rPr lang="en-GB" sz="1200" dirty="0"/>
                        <a:t>(BGS, 2024)</a:t>
                      </a:r>
                    </a:p>
                    <a:p>
                      <a:pPr marL="285750" indent="-285750">
                        <a:spcBef>
                          <a:spcPts val="600"/>
                        </a:spcBef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Integrated Care Systems:</a:t>
                      </a:r>
                      <a:r>
                        <a:rPr lang="en-GB" sz="1400" dirty="0"/>
                        <a:t> NHS + Local Authorities + Community </a:t>
                      </a:r>
                      <a:r>
                        <a:rPr lang="en-GB" sz="1200" dirty="0"/>
                        <a:t>(NHS England, 2022)</a:t>
                      </a:r>
                    </a:p>
                    <a:p>
                      <a:pPr marL="285750" indent="-285750">
                        <a:spcBef>
                          <a:spcPts val="600"/>
                        </a:spcBef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Social Care &amp; Care Act 2014:</a:t>
                      </a:r>
                      <a:r>
                        <a:rPr lang="en-GB" sz="1400" dirty="0"/>
                        <a:t> Wellbeing, personal budgets, personalised care </a:t>
                      </a: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(Humphries </a:t>
                      </a:r>
                      <a:r>
                        <a:rPr lang="en-GB" sz="120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et al.</a:t>
                      </a: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2016)</a:t>
                      </a:r>
                      <a:endParaRPr lang="en-GB" sz="1200" dirty="0"/>
                    </a:p>
                    <a:p>
                      <a:pPr marL="285750" indent="-285750">
                        <a:spcBef>
                          <a:spcPts val="600"/>
                        </a:spcBef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Ageing in Place:</a:t>
                      </a:r>
                      <a:r>
                        <a:rPr lang="en-GB" sz="1400" dirty="0"/>
                        <a:t> Home care, district nursing, assistive tech </a:t>
                      </a:r>
                      <a:r>
                        <a:rPr lang="en-GB" sz="1200" dirty="0"/>
                        <a:t>(WHO, 2015)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1820294"/>
                  </a:ext>
                </a:extLst>
              </a:tr>
            </a:tbl>
          </a:graphicData>
        </a:graphic>
      </p:graphicFrame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CDE7B8B4-6BA1-299A-A67D-F732FF3EB4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2306960"/>
              </p:ext>
            </p:extLst>
          </p:nvPr>
        </p:nvGraphicFramePr>
        <p:xfrm>
          <a:off x="4110319" y="4678828"/>
          <a:ext cx="3763682" cy="210315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763682">
                  <a:extLst>
                    <a:ext uri="{9D8B030D-6E8A-4147-A177-3AD203B41FA5}">
                      <a16:colId xmlns:a16="http://schemas.microsoft.com/office/drawing/2014/main" val="2920109255"/>
                    </a:ext>
                  </a:extLst>
                </a:gridCol>
              </a:tblGrid>
              <a:tr h="36099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Challenges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7080097"/>
                  </a:ext>
                </a:extLst>
              </a:tr>
              <a:tr h="1742151">
                <a:tc>
                  <a:txBody>
                    <a:bodyPr/>
                    <a:lstStyle/>
                    <a:p>
                      <a:endParaRPr lang="en-GB" sz="1400" dirty="0"/>
                    </a:p>
                    <a:p>
                      <a:endParaRPr lang="en-GB" sz="1400" dirty="0"/>
                    </a:p>
                    <a:p>
                      <a:endParaRPr lang="en-GB" sz="1400" dirty="0"/>
                    </a:p>
                    <a:p>
                      <a:endParaRPr lang="en-GB" sz="1400" dirty="0"/>
                    </a:p>
                    <a:p>
                      <a:endParaRPr lang="en-GB" sz="1400" dirty="0"/>
                    </a:p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1820294"/>
                  </a:ext>
                </a:extLst>
              </a:tr>
            </a:tbl>
          </a:graphicData>
        </a:graphic>
      </p:graphicFrame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F58A15A7-4689-9AE1-9F9A-EC848ACBCD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088857"/>
              </p:ext>
            </p:extLst>
          </p:nvPr>
        </p:nvGraphicFramePr>
        <p:xfrm>
          <a:off x="8098618" y="3429000"/>
          <a:ext cx="3877236" cy="2704971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877236">
                  <a:extLst>
                    <a:ext uri="{9D8B030D-6E8A-4147-A177-3AD203B41FA5}">
                      <a16:colId xmlns:a16="http://schemas.microsoft.com/office/drawing/2014/main" val="3431696325"/>
                    </a:ext>
                  </a:extLst>
                </a:gridCol>
              </a:tblGrid>
              <a:tr h="418354">
                <a:tc>
                  <a:txBody>
                    <a:bodyPr/>
                    <a:lstStyle/>
                    <a:p>
                      <a:r>
                        <a:rPr lang="en-GB" sz="1600" dirty="0"/>
                        <a:t>Conclusions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9183335"/>
                  </a:ext>
                </a:extLst>
              </a:tr>
              <a:tr h="2286617">
                <a:tc>
                  <a:txBody>
                    <a:bodyPr/>
                    <a:lstStyle/>
                    <a:p>
                      <a:pPr marL="285750" indent="-285750">
                        <a:spcBef>
                          <a:spcPts val="600"/>
                        </a:spcBef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Maintaining functional ability, independence, freedom &amp; choice is essential</a:t>
                      </a:r>
                    </a:p>
                    <a:p>
                      <a:pPr marL="285750" indent="-285750">
                        <a:spcBef>
                          <a:spcPts val="600"/>
                        </a:spcBef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Policies like Care Act 2014 &amp; ICS aim to support these goals</a:t>
                      </a:r>
                    </a:p>
                    <a:p>
                      <a:pPr marL="285750" indent="-285750">
                        <a:spcBef>
                          <a:spcPts val="600"/>
                        </a:spcBef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Funding, workforce shortages, and rising demand remain challenges</a:t>
                      </a:r>
                    </a:p>
                    <a:p>
                      <a:pPr marL="285750" indent="-285750">
                        <a:spcBef>
                          <a:spcPts val="600"/>
                        </a:spcBef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Investment, integration, and preventive support are key to empowerment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6836922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F58A15A7-4689-9AE1-9F9A-EC848ACBCD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8342862"/>
              </p:ext>
            </p:extLst>
          </p:nvPr>
        </p:nvGraphicFramePr>
        <p:xfrm>
          <a:off x="8081682" y="821034"/>
          <a:ext cx="3877236" cy="2482905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877236">
                  <a:extLst>
                    <a:ext uri="{9D8B030D-6E8A-4147-A177-3AD203B41FA5}">
                      <a16:colId xmlns:a16="http://schemas.microsoft.com/office/drawing/2014/main" val="3431696325"/>
                    </a:ext>
                  </a:extLst>
                </a:gridCol>
              </a:tblGrid>
              <a:tr h="440745">
                <a:tc>
                  <a:txBody>
                    <a:bodyPr/>
                    <a:lstStyle/>
                    <a:p>
                      <a:r>
                        <a:rPr lang="en-GB" sz="1600" dirty="0"/>
                        <a:t>Recommendations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9183335"/>
                  </a:ext>
                </a:extLst>
              </a:tr>
              <a:tr h="1992408">
                <a:tc>
                  <a:txBody>
                    <a:bodyPr/>
                    <a:lstStyle/>
                    <a:p>
                      <a:pPr marL="285750" indent="-285750">
                        <a:spcBef>
                          <a:spcPts val="600"/>
                        </a:spcBef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Increase social care funding</a:t>
                      </a:r>
                    </a:p>
                    <a:p>
                      <a:pPr marL="285750" indent="-285750">
                        <a:spcBef>
                          <a:spcPts val="600"/>
                        </a:spcBef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Strengthen integration of services</a:t>
                      </a:r>
                    </a:p>
                    <a:p>
                      <a:pPr marL="285750" indent="-285750">
                        <a:spcBef>
                          <a:spcPts val="600"/>
                        </a:spcBef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Expand preventive &amp; community programmes</a:t>
                      </a:r>
                    </a:p>
                    <a:p>
                      <a:pPr marL="285750" indent="-285750">
                        <a:spcBef>
                          <a:spcPts val="600"/>
                        </a:spcBef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Use assistive technology </a:t>
                      </a: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(Kingston, Comas-Herrera and Jagger, 2018).</a:t>
                      </a:r>
                      <a:endParaRPr lang="en-GB" sz="1200" dirty="0"/>
                    </a:p>
                    <a:p>
                      <a:pPr marL="285750" indent="-285750">
                        <a:spcBef>
                          <a:spcPts val="600"/>
                        </a:spcBef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Improve social/community support </a:t>
                      </a: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GB" sz="12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Fakoya</a:t>
                      </a: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McCorry and Donnelly, 2020).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6836922"/>
                  </a:ext>
                </a:extLst>
              </a:tr>
            </a:tbl>
          </a:graphicData>
        </a:graphic>
      </p:graphicFrame>
      <p:pic>
        <p:nvPicPr>
          <p:cNvPr id="6" name="Graphic 5" descr="Heart with pulse with solid fill">
            <a:extLst>
              <a:ext uri="{FF2B5EF4-FFF2-40B4-BE49-F238E27FC236}">
                <a16:creationId xmlns:a16="http://schemas.microsoft.com/office/drawing/2014/main" id="{F602D52D-8A12-4856-8AC5-62C4A6BA2C4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188276" y="5156080"/>
            <a:ext cx="523220" cy="523220"/>
          </a:xfrm>
          <a:prstGeom prst="rect">
            <a:avLst/>
          </a:prstGeom>
        </p:spPr>
      </p:pic>
      <p:pic>
        <p:nvPicPr>
          <p:cNvPr id="31" name="Graphic 30" descr="Home with solid fill">
            <a:extLst>
              <a:ext uri="{FF2B5EF4-FFF2-40B4-BE49-F238E27FC236}">
                <a16:creationId xmlns:a16="http://schemas.microsoft.com/office/drawing/2014/main" id="{930A5181-E5C0-FC06-2FCF-5303842C8E2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77221" y="5133827"/>
            <a:ext cx="461503" cy="461503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C1E3E5D6-50F3-FA47-18B2-507512E57963}"/>
              </a:ext>
            </a:extLst>
          </p:cNvPr>
          <p:cNvSpPr txBox="1"/>
          <p:nvPr/>
        </p:nvSpPr>
        <p:spPr>
          <a:xfrm>
            <a:off x="4066820" y="5608060"/>
            <a:ext cx="11116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Chronic </a:t>
            </a:r>
          </a:p>
          <a:p>
            <a:r>
              <a:rPr lang="en-GB" sz="1400" dirty="0"/>
              <a:t>Illnesses</a:t>
            </a:r>
          </a:p>
          <a:p>
            <a:r>
              <a:rPr lang="en-GB" sz="1200" dirty="0"/>
              <a:t>(Ballmer and </a:t>
            </a:r>
            <a:r>
              <a:rPr lang="en-GB" sz="1200" dirty="0" err="1"/>
              <a:t>Gantschnig</a:t>
            </a:r>
            <a:r>
              <a:rPr lang="en-GB" sz="1200" dirty="0"/>
              <a:t>, 2024)</a:t>
            </a:r>
          </a:p>
        </p:txBody>
      </p:sp>
      <p:pic>
        <p:nvPicPr>
          <p:cNvPr id="34" name="Graphic 33" descr="Woman with solid fill">
            <a:extLst>
              <a:ext uri="{FF2B5EF4-FFF2-40B4-BE49-F238E27FC236}">
                <a16:creationId xmlns:a16="http://schemas.microsoft.com/office/drawing/2014/main" id="{385A05A2-8CBF-2608-25F8-18A462140B7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241601" y="5187067"/>
            <a:ext cx="458277" cy="458277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3281A122-93AE-85EA-FC13-40E980A17D01}"/>
              </a:ext>
            </a:extLst>
          </p:cNvPr>
          <p:cNvSpPr txBox="1"/>
          <p:nvPr/>
        </p:nvSpPr>
        <p:spPr>
          <a:xfrm>
            <a:off x="4964024" y="5612227"/>
            <a:ext cx="13379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Social isolation </a:t>
            </a:r>
          </a:p>
          <a:p>
            <a:r>
              <a:rPr lang="en-GB" sz="1200" dirty="0"/>
              <a:t>(Reeves, Islam and Gentry, 2023)</a:t>
            </a:r>
          </a:p>
        </p:txBody>
      </p:sp>
      <p:pic>
        <p:nvPicPr>
          <p:cNvPr id="37" name="Graphic 36" descr="Coins with solid fill">
            <a:extLst>
              <a:ext uri="{FF2B5EF4-FFF2-40B4-BE49-F238E27FC236}">
                <a16:creationId xmlns:a16="http://schemas.microsoft.com/office/drawing/2014/main" id="{1C519E41-2F33-198A-46A2-3BFE569986A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062569" y="5128085"/>
            <a:ext cx="453108" cy="453108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B2F62ED8-4E0C-EBD9-4B8B-D4F0A03DD9DF}"/>
              </a:ext>
            </a:extLst>
          </p:cNvPr>
          <p:cNvSpPr txBox="1"/>
          <p:nvPr/>
        </p:nvSpPr>
        <p:spPr>
          <a:xfrm>
            <a:off x="6025145" y="5560077"/>
            <a:ext cx="105877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Funding </a:t>
            </a:r>
          </a:p>
          <a:p>
            <a:r>
              <a:rPr lang="en-GB" sz="1400" dirty="0"/>
              <a:t>pressures </a:t>
            </a:r>
            <a:r>
              <a:rPr lang="en-GB" sz="1200" dirty="0"/>
              <a:t>(Humphries </a:t>
            </a:r>
          </a:p>
          <a:p>
            <a:r>
              <a:rPr lang="en-GB" sz="1200" i="1" dirty="0"/>
              <a:t>et al.</a:t>
            </a:r>
            <a:r>
              <a:rPr lang="en-GB" sz="1200" dirty="0"/>
              <a:t>, 2016)</a:t>
            </a:r>
          </a:p>
        </p:txBody>
      </p:sp>
      <p:pic>
        <p:nvPicPr>
          <p:cNvPr id="40" name="Graphic 39" descr="Internet with solid fill">
            <a:extLst>
              <a:ext uri="{FF2B5EF4-FFF2-40B4-BE49-F238E27FC236}">
                <a16:creationId xmlns:a16="http://schemas.microsoft.com/office/drawing/2014/main" id="{676CEE8E-C5DE-9395-5C1C-27DE06AFD50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992746" y="5128085"/>
            <a:ext cx="549321" cy="535416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3B006BC4-A419-9F01-E04D-8417131599C4}"/>
              </a:ext>
            </a:extLst>
          </p:cNvPr>
          <p:cNvSpPr txBox="1"/>
          <p:nvPr/>
        </p:nvSpPr>
        <p:spPr>
          <a:xfrm>
            <a:off x="6924847" y="5679300"/>
            <a:ext cx="94915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Digital exclusion</a:t>
            </a:r>
          </a:p>
          <a:p>
            <a:r>
              <a:rPr lang="en-GB" sz="1200" dirty="0"/>
              <a:t>(Mubarak and Suomi, 2022)</a:t>
            </a:r>
          </a:p>
        </p:txBody>
      </p:sp>
      <p:sp>
        <p:nvSpPr>
          <p:cNvPr id="42" name="Callout: Down Arrow 41">
            <a:extLst>
              <a:ext uri="{FF2B5EF4-FFF2-40B4-BE49-F238E27FC236}">
                <a16:creationId xmlns:a16="http://schemas.microsoft.com/office/drawing/2014/main" id="{69AA9B9B-4889-4CA2-55E1-357AA4A3773F}"/>
              </a:ext>
            </a:extLst>
          </p:cNvPr>
          <p:cNvSpPr/>
          <p:nvPr/>
        </p:nvSpPr>
        <p:spPr>
          <a:xfrm>
            <a:off x="945862" y="5167845"/>
            <a:ext cx="2209800" cy="543431"/>
          </a:xfrm>
          <a:prstGeom prst="down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Functional Ability</a:t>
            </a:r>
          </a:p>
        </p:txBody>
      </p:sp>
      <p:sp>
        <p:nvSpPr>
          <p:cNvPr id="43" name="Callout: Down Arrow 42">
            <a:extLst>
              <a:ext uri="{FF2B5EF4-FFF2-40B4-BE49-F238E27FC236}">
                <a16:creationId xmlns:a16="http://schemas.microsoft.com/office/drawing/2014/main" id="{3387034A-E722-1527-6199-8520E5884A7A}"/>
              </a:ext>
            </a:extLst>
          </p:cNvPr>
          <p:cNvSpPr/>
          <p:nvPr/>
        </p:nvSpPr>
        <p:spPr>
          <a:xfrm>
            <a:off x="936033" y="5726938"/>
            <a:ext cx="2209800" cy="543431"/>
          </a:xfrm>
          <a:prstGeom prst="downArrowCallou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Independence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E942C628-B4D1-1532-F1EC-E5D53345E0A3}"/>
              </a:ext>
            </a:extLst>
          </p:cNvPr>
          <p:cNvSpPr/>
          <p:nvPr/>
        </p:nvSpPr>
        <p:spPr>
          <a:xfrm>
            <a:off x="936033" y="6309708"/>
            <a:ext cx="2209800" cy="36541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Choice</a:t>
            </a:r>
          </a:p>
        </p:txBody>
      </p:sp>
      <p:pic>
        <p:nvPicPr>
          <p:cNvPr id="45" name="Picture 44" descr="UWTSD logo | Discover Dylan Thomas">
            <a:extLst>
              <a:ext uri="{FF2B5EF4-FFF2-40B4-BE49-F238E27FC236}">
                <a16:creationId xmlns:a16="http://schemas.microsoft.com/office/drawing/2014/main" id="{B0D64A50-ED84-86D3-8325-D79C759774C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081" y="112149"/>
            <a:ext cx="1011203" cy="40467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756468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CCE2124-0BEC-C334-35FC-84D874447E43}"/>
              </a:ext>
            </a:extLst>
          </p:cNvPr>
          <p:cNvSpPr txBox="1"/>
          <p:nvPr/>
        </p:nvSpPr>
        <p:spPr>
          <a:xfrm>
            <a:off x="51546" y="443753"/>
            <a:ext cx="12140453" cy="6678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/>
              <a:t>Ballmer, T. and </a:t>
            </a:r>
            <a:r>
              <a:rPr lang="en-GB" sz="1200" dirty="0" err="1"/>
              <a:t>Gantschnig</a:t>
            </a:r>
            <a:r>
              <a:rPr lang="en-GB" sz="1200" dirty="0"/>
              <a:t>, B. (2024) ‘Maintaining autonomy: How older persons with chronic conditions and their significant others interpret, navigate, and overcome everyday difficulties’, </a:t>
            </a:r>
            <a:r>
              <a:rPr lang="en-GB" sz="1200" i="1" dirty="0"/>
              <a:t>Scandinavian Journal of Occupational Therapy</a:t>
            </a:r>
            <a:r>
              <a:rPr lang="en-GB" sz="1200" dirty="0"/>
              <a:t>, 31(1), p. 2249959. Available at: https://doi.org/10.1080/11038128.2023.2249959.</a:t>
            </a:r>
          </a:p>
          <a:p>
            <a:pPr>
              <a:spcAft>
                <a:spcPts val="600"/>
              </a:spcAft>
            </a:pPr>
            <a:r>
              <a:rPr lang="en-GB" sz="1200" dirty="0"/>
              <a:t>British Geriatrics Society (2024) </a:t>
            </a:r>
            <a:r>
              <a:rPr lang="en-GB" sz="1200" i="1" dirty="0"/>
              <a:t>Be proactive: Delivering proactive care for older people with frailty.</a:t>
            </a:r>
            <a:r>
              <a:rPr lang="en-GB" sz="1200" dirty="0"/>
              <a:t> London. Available at: https://www.bgs.org.uk/sites/default/files/content/attachment/2024-11-13/Be%20proactive%20-%20Delivering%20proactive%20care%20for%20older%20people%20with%20frailty.pdf (Accessed: 16 March 2026).</a:t>
            </a:r>
          </a:p>
          <a:p>
            <a:pPr>
              <a:spcAft>
                <a:spcPts val="600"/>
              </a:spcAft>
            </a:pPr>
            <a:r>
              <a:rPr lang="en-GB" sz="1200" i="1" dirty="0"/>
              <a:t>Care Act 2014</a:t>
            </a:r>
            <a:r>
              <a:rPr lang="en-GB" sz="1200" dirty="0"/>
              <a:t> (2014). London: HMSO. Available at: https://www.legislation.gov.uk/ukpga/2014/23/contents (Accessed: 16 March 2026).</a:t>
            </a:r>
          </a:p>
          <a:p>
            <a:pPr>
              <a:spcAft>
                <a:spcPts val="600"/>
              </a:spcAft>
            </a:pPr>
            <a:r>
              <a:rPr lang="en-GB" sz="1200" dirty="0"/>
              <a:t>Cesari, M. </a:t>
            </a:r>
            <a:r>
              <a:rPr lang="en-GB" sz="1200" i="1" dirty="0"/>
              <a:t>et al.</a:t>
            </a:r>
            <a:r>
              <a:rPr lang="en-GB" sz="1200" dirty="0"/>
              <a:t> (2022) ‘Implementing care for healthy ageing’, </a:t>
            </a:r>
            <a:r>
              <a:rPr lang="en-GB" sz="1200" i="1" dirty="0"/>
              <a:t>BMJ Global Health</a:t>
            </a:r>
            <a:r>
              <a:rPr lang="en-GB" sz="1200" dirty="0"/>
              <a:t>, 7(2), p. 7778. Available at: https://doi.org/10.1136/bmjgh-2021-007778.</a:t>
            </a:r>
          </a:p>
          <a:p>
            <a:pPr>
              <a:spcAft>
                <a:spcPts val="600"/>
              </a:spcAft>
            </a:pPr>
            <a:r>
              <a:rPr lang="en-GB" sz="1200" dirty="0"/>
              <a:t>Ekman, I. (2022) ‘Practising the ethics of person-centred care balancing ethical conviction and moral obligations’, </a:t>
            </a:r>
            <a:r>
              <a:rPr lang="en-GB" sz="1200" i="1" dirty="0"/>
              <a:t>Nursing Philosophy</a:t>
            </a:r>
            <a:r>
              <a:rPr lang="en-GB" sz="1200" dirty="0"/>
              <a:t>, 23(3), p. e12382. Available at: https://doi.org/10.1111/nup.12382.</a:t>
            </a:r>
          </a:p>
          <a:p>
            <a:pPr>
              <a:spcAft>
                <a:spcPts val="600"/>
              </a:spcAft>
            </a:pPr>
            <a:r>
              <a:rPr lang="en-GB" sz="1200" dirty="0" err="1"/>
              <a:t>Fakoya</a:t>
            </a:r>
            <a:r>
              <a:rPr lang="en-GB" sz="1200" dirty="0"/>
              <a:t>, O.A., McCorry, N.K. and Donnelly, M. (2020) ‘Loneliness and social isolation interventions for older adults: a scoping review of reviews’, </a:t>
            </a:r>
            <a:r>
              <a:rPr lang="en-GB" sz="1200" i="1" dirty="0"/>
              <a:t>BMC Public Health</a:t>
            </a:r>
            <a:r>
              <a:rPr lang="en-GB" sz="1200" dirty="0"/>
              <a:t>, 20(1), p. 129. Available at: https://doi.org/10.1186/s12889-020-8251-6.</a:t>
            </a:r>
          </a:p>
          <a:p>
            <a:pPr>
              <a:spcAft>
                <a:spcPts val="600"/>
              </a:spcAft>
            </a:pPr>
            <a:r>
              <a:rPr lang="en-GB" sz="1200" dirty="0"/>
              <a:t>Humphries, R. </a:t>
            </a:r>
            <a:r>
              <a:rPr lang="en-GB" sz="1200" i="1" dirty="0"/>
              <a:t>et al.</a:t>
            </a:r>
            <a:r>
              <a:rPr lang="en-GB" sz="1200" dirty="0"/>
              <a:t> (2016) </a:t>
            </a:r>
            <a:r>
              <a:rPr lang="en-GB" sz="1200" i="1" dirty="0"/>
              <a:t>Social care for older people Home truths</a:t>
            </a:r>
            <a:r>
              <a:rPr lang="en-GB" sz="1200" dirty="0"/>
              <a:t>. London. Available at: https://www.britishcouncil.nl/sites/default/files/social_care_older_people_kings_fund_sep_2016.pdf (Accessed: 16 March 2026).</a:t>
            </a:r>
          </a:p>
          <a:p>
            <a:pPr>
              <a:spcAft>
                <a:spcPts val="600"/>
              </a:spcAft>
            </a:pPr>
            <a:r>
              <a:rPr lang="en-GB" sz="1200" dirty="0"/>
              <a:t>Kingston, A., Comas-Herrera, A. and Jagger, C. (2018) ‘Forecasting the care needs of the older population in England over the next 20 years: estimates from the Population Ageing and Care Simulation (</a:t>
            </a:r>
            <a:r>
              <a:rPr lang="en-GB" sz="1200" dirty="0" err="1"/>
              <a:t>PACSim</a:t>
            </a:r>
            <a:r>
              <a:rPr lang="en-GB" sz="1200" dirty="0"/>
              <a:t>) modelling study’, </a:t>
            </a:r>
            <a:r>
              <a:rPr lang="en-GB" sz="1200" i="1" dirty="0"/>
              <a:t>The Lancet Public Health</a:t>
            </a:r>
            <a:r>
              <a:rPr lang="en-GB" sz="1200" dirty="0"/>
              <a:t>, 3(9), pp. e447–e455. Available at: https://doi.org/10.1016/S2468-2667(18)30118-X.</a:t>
            </a:r>
          </a:p>
          <a:p>
            <a:pPr>
              <a:spcAft>
                <a:spcPts val="600"/>
              </a:spcAft>
            </a:pPr>
            <a:r>
              <a:rPr lang="en-GB" sz="1200" dirty="0"/>
              <a:t>Means, Robin., Richards, Sally. and Smith, Randall. (2008) </a:t>
            </a:r>
            <a:r>
              <a:rPr lang="en-GB" sz="1200" i="1" dirty="0"/>
              <a:t>Community care: policy and practice.</a:t>
            </a:r>
            <a:r>
              <a:rPr lang="en-GB" sz="1200" dirty="0"/>
              <a:t> 4th edition. Palgrave Macmillan.</a:t>
            </a:r>
          </a:p>
          <a:p>
            <a:pPr>
              <a:spcAft>
                <a:spcPts val="600"/>
              </a:spcAft>
            </a:pPr>
            <a:r>
              <a:rPr lang="en-GB" sz="1200" dirty="0"/>
              <a:t>Mubarak, F. and Suomi, R. (2022) ‘Elderly Forgotten? Digital Exclusion in the Information Age and the Rising Grey Digital Divide’, </a:t>
            </a:r>
            <a:r>
              <a:rPr lang="en-GB" sz="1200" i="1" dirty="0"/>
              <a:t>INQUIRY: The Journal of Health Care Organization, Provision, and Financing</a:t>
            </a:r>
            <a:r>
              <a:rPr lang="en-GB" sz="1200" dirty="0"/>
              <a:t>, 59. Available at: https://doi.org/10.1177/00469580221096272.</a:t>
            </a:r>
          </a:p>
          <a:p>
            <a:pPr>
              <a:spcAft>
                <a:spcPts val="600"/>
              </a:spcAft>
            </a:pPr>
            <a:r>
              <a:rPr lang="en-GB" sz="1200" dirty="0"/>
              <a:t>NHS England (2022) </a:t>
            </a:r>
            <a:r>
              <a:rPr lang="en-GB" sz="1200" i="1" dirty="0"/>
              <a:t>What are integrated care systems?</a:t>
            </a:r>
            <a:r>
              <a:rPr lang="en-GB" sz="1200" dirty="0"/>
              <a:t> Available at: https://www.england.nhs.uk/integratedcare/what-is-integrated-care/ (Accessed: 16 March 2026).</a:t>
            </a:r>
          </a:p>
          <a:p>
            <a:pPr>
              <a:spcAft>
                <a:spcPts val="600"/>
              </a:spcAft>
            </a:pPr>
            <a:r>
              <a:rPr lang="en-GB" sz="1200" dirty="0"/>
              <a:t>NIH (2023) ‘Aging in Place: Growing Older at Home’, </a:t>
            </a:r>
            <a:r>
              <a:rPr lang="en-GB" sz="1200" i="1" dirty="0"/>
              <a:t>National Institute on Aging</a:t>
            </a:r>
            <a:r>
              <a:rPr lang="en-GB" sz="1200" dirty="0"/>
              <a:t>. Available at: https://www.nia.nih.gov/health/aging-place/aging-place-growing-older-home (Accessed: 16 March 2026).</a:t>
            </a:r>
          </a:p>
          <a:p>
            <a:pPr>
              <a:spcAft>
                <a:spcPts val="600"/>
              </a:spcAft>
            </a:pPr>
            <a:r>
              <a:rPr lang="en-GB" sz="1200" dirty="0"/>
              <a:t>Office for National Statistics (2023) </a:t>
            </a:r>
            <a:r>
              <a:rPr lang="en-GB" sz="1200" i="1" dirty="0"/>
              <a:t>Overview of the UK population</a:t>
            </a:r>
            <a:r>
              <a:rPr lang="en-GB" sz="1200" dirty="0"/>
              <a:t>. London. Available at: https://www.ons.gov.uk/peoplepopulationandcommunity/populationandmigration/populationestimates (Accessed: 16 March 2026).</a:t>
            </a:r>
          </a:p>
          <a:p>
            <a:pPr>
              <a:spcAft>
                <a:spcPts val="600"/>
              </a:spcAft>
            </a:pPr>
            <a:r>
              <a:rPr lang="en-GB" sz="1200" dirty="0"/>
              <a:t>Reeves, C., Islam, A. and Gentry, T. (2023) </a:t>
            </a:r>
            <a:r>
              <a:rPr lang="en-GB" sz="1200" i="1" dirty="0"/>
              <a:t>The State of Health and Care of Older People, 2023</a:t>
            </a:r>
            <a:r>
              <a:rPr lang="en-GB" sz="1200" dirty="0"/>
              <a:t>. London. Available at: https://www.ageuk.org.uk/siteassets/documents/reports-and-publications/reports-and-briefings/health--wellbeing/age-uk-briefing-state-of-health-and-care-july-2023-abridged-version.pdf (Accessed: 16 March 2026).</a:t>
            </a:r>
          </a:p>
          <a:p>
            <a:pPr>
              <a:spcAft>
                <a:spcPts val="600"/>
              </a:spcAft>
            </a:pPr>
            <a:r>
              <a:rPr lang="en-GB" sz="1200" dirty="0"/>
              <a:t>Sacker, A. </a:t>
            </a:r>
            <a:r>
              <a:rPr lang="en-GB" sz="1200" i="1" dirty="0"/>
              <a:t>et al.</a:t>
            </a:r>
            <a:r>
              <a:rPr lang="en-GB" sz="1200" dirty="0"/>
              <a:t> (2017) ‘Health and social exclusion in older age: evidence from Understanding Society, the UK household longitudinal study’, </a:t>
            </a:r>
            <a:r>
              <a:rPr lang="en-GB" sz="1200" i="1" dirty="0"/>
              <a:t>J </a:t>
            </a:r>
            <a:r>
              <a:rPr lang="en-GB" sz="1200" i="1" dirty="0" err="1"/>
              <a:t>Epidemiol</a:t>
            </a:r>
            <a:r>
              <a:rPr lang="en-GB" sz="1200" i="1" dirty="0"/>
              <a:t> Community Health</a:t>
            </a:r>
            <a:r>
              <a:rPr lang="en-GB" sz="1200" dirty="0"/>
              <a:t>, 71(7), pp. 681–690. Available at: https://doi.org/10.1136/jech-2016-208037.</a:t>
            </a:r>
          </a:p>
          <a:p>
            <a:pPr>
              <a:spcAft>
                <a:spcPts val="600"/>
              </a:spcAft>
            </a:pPr>
            <a:r>
              <a:rPr lang="en-GB" sz="1200" dirty="0"/>
              <a:t>World Health Organization (2015) </a:t>
            </a:r>
            <a:r>
              <a:rPr lang="en-GB" sz="1200" i="1" dirty="0"/>
              <a:t>World report on ageing and health</a:t>
            </a:r>
            <a:r>
              <a:rPr lang="en-GB" sz="1200" dirty="0"/>
              <a:t>. Available at: https://www.who.int/publications/i/item/9789241565042 (Accessed: 16 March 2026).</a:t>
            </a:r>
          </a:p>
          <a:p>
            <a:pPr>
              <a:spcAft>
                <a:spcPts val="600"/>
              </a:spcAft>
            </a:pPr>
            <a:endParaRPr lang="en-GB" sz="1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5837134-8BFD-B832-05A6-ED48DC47DE61}"/>
              </a:ext>
            </a:extLst>
          </p:cNvPr>
          <p:cNvSpPr txBox="1"/>
          <p:nvPr/>
        </p:nvSpPr>
        <p:spPr>
          <a:xfrm>
            <a:off x="233082" y="28691"/>
            <a:ext cx="1172583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>
                <a:solidFill>
                  <a:schemeClr val="accent1">
                    <a:lumMod val="50000"/>
                  </a:schemeClr>
                </a:solidFill>
              </a:rPr>
              <a:t>References</a:t>
            </a:r>
            <a:endParaRPr lang="en-GB" sz="22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28030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384</TotalTime>
  <Words>1157</Words>
  <Application>Microsoft Office PowerPoint</Application>
  <PresentationFormat>Widescreen</PresentationFormat>
  <Paragraphs>62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Michael Uche Nwaokolo</dc:creator>
  <cp:lastModifiedBy>Michael Uche Nwaokolo</cp:lastModifiedBy>
  <cp:revision>1</cp:revision>
  <dcterms:created xsi:type="dcterms:W3CDTF">2026-03-16T13:35:45Z</dcterms:created>
  <dcterms:modified xsi:type="dcterms:W3CDTF">2026-03-16T20:00:08Z</dcterms:modified>
</cp:coreProperties>
</file>