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6"/>
  </p:notesMasterIdLst>
  <p:sldIdLst>
    <p:sldId id="256" r:id="rId2"/>
    <p:sldId id="257" r:id="rId3"/>
    <p:sldId id="258" r:id="rId4"/>
    <p:sldId id="271" r:id="rId5"/>
    <p:sldId id="259" r:id="rId6"/>
    <p:sldId id="261" r:id="rId7"/>
    <p:sldId id="262" r:id="rId8"/>
    <p:sldId id="263" r:id="rId9"/>
    <p:sldId id="265" r:id="rId10"/>
    <p:sldId id="266" r:id="rId11"/>
    <p:sldId id="267" r:id="rId12"/>
    <p:sldId id="268" r:id="rId13"/>
    <p:sldId id="272"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13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040012-44D9-4D54-82B2-72529744761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B76CE37-A25A-49FC-BE87-9FE4801754EE}">
      <dgm:prSet custT="1"/>
      <dgm:spPr/>
      <dgm:t>
        <a:bodyPr/>
        <a:lstStyle/>
        <a:p>
          <a:pPr>
            <a:lnSpc>
              <a:spcPct val="100000"/>
            </a:lnSpc>
          </a:pPr>
          <a:r>
            <a:rPr lang="en-GB" sz="1400" dirty="0"/>
            <a:t>Tell me and example, from your previous experience, when you applied or developed a new way to reduce cost within an organisation?</a:t>
          </a:r>
          <a:endParaRPr lang="en-US" sz="1400" dirty="0"/>
        </a:p>
      </dgm:t>
    </dgm:pt>
    <dgm:pt modelId="{FEB98AF0-B0F2-47F9-992B-510B9D6D39B1}" type="parTrans" cxnId="{B6099A37-D8F4-4A84-B9F5-A71B7C47AFDF}">
      <dgm:prSet/>
      <dgm:spPr/>
      <dgm:t>
        <a:bodyPr/>
        <a:lstStyle/>
        <a:p>
          <a:endParaRPr lang="en-US"/>
        </a:p>
      </dgm:t>
    </dgm:pt>
    <dgm:pt modelId="{D75AEA30-F9FB-4268-A2E9-685DBC433E3A}" type="sibTrans" cxnId="{B6099A37-D8F4-4A84-B9F5-A71B7C47AFDF}">
      <dgm:prSet/>
      <dgm:spPr/>
      <dgm:t>
        <a:bodyPr/>
        <a:lstStyle/>
        <a:p>
          <a:endParaRPr lang="en-US"/>
        </a:p>
      </dgm:t>
    </dgm:pt>
    <dgm:pt modelId="{037BB30C-2CFF-4F25-9E9D-1242E3995195}">
      <dgm:prSet custT="1"/>
      <dgm:spPr/>
      <dgm:t>
        <a:bodyPr/>
        <a:lstStyle/>
        <a:p>
          <a:pPr>
            <a:lnSpc>
              <a:spcPct val="100000"/>
            </a:lnSpc>
          </a:pPr>
          <a:r>
            <a:rPr lang="en-GB" sz="1400" dirty="0"/>
            <a:t>What practices you implemented into an organisation to help you improve time management and what were your results?</a:t>
          </a:r>
          <a:endParaRPr lang="en-US" sz="1400" dirty="0"/>
        </a:p>
      </dgm:t>
    </dgm:pt>
    <dgm:pt modelId="{8FE8BE63-604B-429A-BFB6-58637C76DCAB}" type="parTrans" cxnId="{D7AAA9DC-3423-469F-AD7E-87B2EFDD9BE6}">
      <dgm:prSet/>
      <dgm:spPr/>
      <dgm:t>
        <a:bodyPr/>
        <a:lstStyle/>
        <a:p>
          <a:endParaRPr lang="en-US"/>
        </a:p>
      </dgm:t>
    </dgm:pt>
    <dgm:pt modelId="{5D36640F-F300-430D-9308-B61528671245}" type="sibTrans" cxnId="{D7AAA9DC-3423-469F-AD7E-87B2EFDD9BE6}">
      <dgm:prSet/>
      <dgm:spPr/>
      <dgm:t>
        <a:bodyPr/>
        <a:lstStyle/>
        <a:p>
          <a:endParaRPr lang="en-US"/>
        </a:p>
      </dgm:t>
    </dgm:pt>
    <dgm:pt modelId="{8977F656-9B55-4422-AFD8-1AFDACC1E379}">
      <dgm:prSet custT="1"/>
      <dgm:spPr/>
      <dgm:t>
        <a:bodyPr/>
        <a:lstStyle/>
        <a:p>
          <a:pPr>
            <a:lnSpc>
              <a:spcPct val="100000"/>
            </a:lnSpc>
          </a:pPr>
          <a:r>
            <a:rPr lang="en-GB" sz="1400" dirty="0"/>
            <a:t>What are your biggest strengths and weaknesses?</a:t>
          </a:r>
          <a:endParaRPr lang="en-US" sz="1400" dirty="0"/>
        </a:p>
      </dgm:t>
    </dgm:pt>
    <dgm:pt modelId="{A899827C-BC80-4800-B602-A555EB01C077}" type="parTrans" cxnId="{5283C3DD-17F9-4B53-859A-7962B922AE35}">
      <dgm:prSet/>
      <dgm:spPr/>
      <dgm:t>
        <a:bodyPr/>
        <a:lstStyle/>
        <a:p>
          <a:endParaRPr lang="en-US"/>
        </a:p>
      </dgm:t>
    </dgm:pt>
    <dgm:pt modelId="{70BFC239-7030-4B64-B066-E7F8D8D302CD}" type="sibTrans" cxnId="{5283C3DD-17F9-4B53-859A-7962B922AE35}">
      <dgm:prSet/>
      <dgm:spPr/>
      <dgm:t>
        <a:bodyPr/>
        <a:lstStyle/>
        <a:p>
          <a:endParaRPr lang="en-US"/>
        </a:p>
      </dgm:t>
    </dgm:pt>
    <dgm:pt modelId="{8A9273D8-F558-49BC-97C6-163C3E93C5C7}">
      <dgm:prSet custT="1"/>
      <dgm:spPr/>
      <dgm:t>
        <a:bodyPr/>
        <a:lstStyle/>
        <a:p>
          <a:pPr>
            <a:lnSpc>
              <a:spcPct val="100000"/>
            </a:lnSpc>
          </a:pPr>
          <a:r>
            <a:rPr lang="en-GB" sz="1400" dirty="0"/>
            <a:t>Where do you see yourself in five years?</a:t>
          </a:r>
          <a:endParaRPr lang="en-US" sz="1400" dirty="0"/>
        </a:p>
      </dgm:t>
    </dgm:pt>
    <dgm:pt modelId="{A0084C35-5FEE-4197-BD6A-F616FCBC5C36}" type="parTrans" cxnId="{EC262E55-E780-48CC-9732-C7BB8E7E76EB}">
      <dgm:prSet/>
      <dgm:spPr/>
      <dgm:t>
        <a:bodyPr/>
        <a:lstStyle/>
        <a:p>
          <a:endParaRPr lang="en-US"/>
        </a:p>
      </dgm:t>
    </dgm:pt>
    <dgm:pt modelId="{9A3BA5EA-8408-46AF-B03C-A3A7BFB7A96C}" type="sibTrans" cxnId="{EC262E55-E780-48CC-9732-C7BB8E7E76EB}">
      <dgm:prSet/>
      <dgm:spPr/>
      <dgm:t>
        <a:bodyPr/>
        <a:lstStyle/>
        <a:p>
          <a:endParaRPr lang="en-US"/>
        </a:p>
      </dgm:t>
    </dgm:pt>
    <dgm:pt modelId="{8A1A156F-5178-4BF8-91FC-7B5C91F82ED8}">
      <dgm:prSet custT="1"/>
      <dgm:spPr/>
      <dgm:t>
        <a:bodyPr/>
        <a:lstStyle/>
        <a:p>
          <a:pPr>
            <a:lnSpc>
              <a:spcPct val="100000"/>
            </a:lnSpc>
          </a:pPr>
          <a:r>
            <a:rPr lang="en-GB" sz="1400" dirty="0"/>
            <a:t>Can you provide an example when you demonstrated an innovative approach to solve a critical situation? </a:t>
          </a:r>
          <a:endParaRPr lang="en-US" sz="1400" dirty="0"/>
        </a:p>
      </dgm:t>
    </dgm:pt>
    <dgm:pt modelId="{BD346315-ADF3-4E48-B6E9-8571D287C5D1}" type="parTrans" cxnId="{8A7C8BCC-5106-4B75-97DD-E5759B123623}">
      <dgm:prSet/>
      <dgm:spPr/>
      <dgm:t>
        <a:bodyPr/>
        <a:lstStyle/>
        <a:p>
          <a:endParaRPr lang="en-US"/>
        </a:p>
      </dgm:t>
    </dgm:pt>
    <dgm:pt modelId="{C9E249CA-1516-4CBF-BC62-43CB319DDB37}" type="sibTrans" cxnId="{8A7C8BCC-5106-4B75-97DD-E5759B123623}">
      <dgm:prSet/>
      <dgm:spPr/>
      <dgm:t>
        <a:bodyPr/>
        <a:lstStyle/>
        <a:p>
          <a:endParaRPr lang="en-US"/>
        </a:p>
      </dgm:t>
    </dgm:pt>
    <dgm:pt modelId="{24BFA615-4A55-4E5E-9E7F-E4FA30698921}">
      <dgm:prSet custT="1"/>
      <dgm:spPr/>
      <dgm:t>
        <a:bodyPr/>
        <a:lstStyle/>
        <a:p>
          <a:pPr>
            <a:lnSpc>
              <a:spcPct val="100000"/>
            </a:lnSpc>
          </a:pPr>
          <a:r>
            <a:rPr lang="en-GB" sz="1400" dirty="0"/>
            <a:t>What motivates you? </a:t>
          </a:r>
          <a:endParaRPr lang="en-US" sz="1400" dirty="0"/>
        </a:p>
      </dgm:t>
    </dgm:pt>
    <dgm:pt modelId="{E481268B-E6EA-4C7F-840B-6C31168632B5}" type="parTrans" cxnId="{BE706688-D808-4BAD-84D3-3F9229F640CB}">
      <dgm:prSet/>
      <dgm:spPr/>
      <dgm:t>
        <a:bodyPr/>
        <a:lstStyle/>
        <a:p>
          <a:endParaRPr lang="en-US"/>
        </a:p>
      </dgm:t>
    </dgm:pt>
    <dgm:pt modelId="{D2868470-507C-472F-A8B9-F37BD130DA30}" type="sibTrans" cxnId="{BE706688-D808-4BAD-84D3-3F9229F640CB}">
      <dgm:prSet/>
      <dgm:spPr/>
      <dgm:t>
        <a:bodyPr/>
        <a:lstStyle/>
        <a:p>
          <a:endParaRPr lang="en-US"/>
        </a:p>
      </dgm:t>
    </dgm:pt>
    <dgm:pt modelId="{C923F477-8AB0-4EA7-9BA8-8B50FEEB3A5C}" type="pres">
      <dgm:prSet presAssocID="{32040012-44D9-4D54-82B2-725297447610}" presName="root" presStyleCnt="0">
        <dgm:presLayoutVars>
          <dgm:dir/>
          <dgm:resizeHandles val="exact"/>
        </dgm:presLayoutVars>
      </dgm:prSet>
      <dgm:spPr/>
    </dgm:pt>
    <dgm:pt modelId="{09E87A55-D968-46C6-9F78-95BE3AB6340B}" type="pres">
      <dgm:prSet presAssocID="{AB76CE37-A25A-49FC-BE87-9FE4801754EE}" presName="compNode" presStyleCnt="0"/>
      <dgm:spPr/>
    </dgm:pt>
    <dgm:pt modelId="{3AE25B76-8871-4EFC-9A28-90EB23A5F6F0}" type="pres">
      <dgm:prSet presAssocID="{AB76CE37-A25A-49FC-BE87-9FE4801754E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iefcase"/>
        </a:ext>
      </dgm:extLst>
    </dgm:pt>
    <dgm:pt modelId="{A34640C9-DE67-4614-B141-DC777494DB1A}" type="pres">
      <dgm:prSet presAssocID="{AB76CE37-A25A-49FC-BE87-9FE4801754EE}" presName="spaceRect" presStyleCnt="0"/>
      <dgm:spPr/>
    </dgm:pt>
    <dgm:pt modelId="{64CFCF15-BE9A-4C36-A7CF-6B8503837889}" type="pres">
      <dgm:prSet presAssocID="{AB76CE37-A25A-49FC-BE87-9FE4801754EE}" presName="textRect" presStyleLbl="revTx" presStyleIdx="0" presStyleCnt="6" custScaleX="100000">
        <dgm:presLayoutVars>
          <dgm:chMax val="1"/>
          <dgm:chPref val="1"/>
        </dgm:presLayoutVars>
      </dgm:prSet>
      <dgm:spPr/>
    </dgm:pt>
    <dgm:pt modelId="{C7D0C269-4234-41CA-A53D-C7049E056C1C}" type="pres">
      <dgm:prSet presAssocID="{D75AEA30-F9FB-4268-A2E9-685DBC433E3A}" presName="sibTrans" presStyleCnt="0"/>
      <dgm:spPr/>
    </dgm:pt>
    <dgm:pt modelId="{5783CCDF-0904-410A-ACAF-C99BB6275131}" type="pres">
      <dgm:prSet presAssocID="{037BB30C-2CFF-4F25-9E9D-1242E3995195}" presName="compNode" presStyleCnt="0"/>
      <dgm:spPr/>
    </dgm:pt>
    <dgm:pt modelId="{9BA93793-65D9-475D-8AE9-A10EC15B0136}" type="pres">
      <dgm:prSet presAssocID="{037BB30C-2CFF-4F25-9E9D-1242E399519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7788E288-F4E2-4DA7-B24D-C4DC2C4C7CFF}" type="pres">
      <dgm:prSet presAssocID="{037BB30C-2CFF-4F25-9E9D-1242E3995195}" presName="spaceRect" presStyleCnt="0"/>
      <dgm:spPr/>
    </dgm:pt>
    <dgm:pt modelId="{4B50D272-73F0-45CF-A103-0ABC0CCAC151}" type="pres">
      <dgm:prSet presAssocID="{037BB30C-2CFF-4F25-9E9D-1242E3995195}" presName="textRect" presStyleLbl="revTx" presStyleIdx="1" presStyleCnt="6">
        <dgm:presLayoutVars>
          <dgm:chMax val="1"/>
          <dgm:chPref val="1"/>
        </dgm:presLayoutVars>
      </dgm:prSet>
      <dgm:spPr/>
    </dgm:pt>
    <dgm:pt modelId="{56AD6CF2-820B-43A3-BA41-A4BFE387520F}" type="pres">
      <dgm:prSet presAssocID="{5D36640F-F300-430D-9308-B61528671245}" presName="sibTrans" presStyleCnt="0"/>
      <dgm:spPr/>
    </dgm:pt>
    <dgm:pt modelId="{E2A87AC5-2CD4-4BEF-AE24-90DEE24C4461}" type="pres">
      <dgm:prSet presAssocID="{8977F656-9B55-4422-AFD8-1AFDACC1E379}" presName="compNode" presStyleCnt="0"/>
      <dgm:spPr/>
    </dgm:pt>
    <dgm:pt modelId="{27B62283-3ADD-4D40-9B82-790EE2F7212F}" type="pres">
      <dgm:prSet presAssocID="{8977F656-9B55-4422-AFD8-1AFDACC1E37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dy Builder"/>
        </a:ext>
      </dgm:extLst>
    </dgm:pt>
    <dgm:pt modelId="{F1AB9C6C-DEC4-4C98-B028-B81D72E34CA3}" type="pres">
      <dgm:prSet presAssocID="{8977F656-9B55-4422-AFD8-1AFDACC1E379}" presName="spaceRect" presStyleCnt="0"/>
      <dgm:spPr/>
    </dgm:pt>
    <dgm:pt modelId="{BE36DF70-47B6-46C0-9FB9-5442A914E61F}" type="pres">
      <dgm:prSet presAssocID="{8977F656-9B55-4422-AFD8-1AFDACC1E379}" presName="textRect" presStyleLbl="revTx" presStyleIdx="2" presStyleCnt="6">
        <dgm:presLayoutVars>
          <dgm:chMax val="1"/>
          <dgm:chPref val="1"/>
        </dgm:presLayoutVars>
      </dgm:prSet>
      <dgm:spPr/>
    </dgm:pt>
    <dgm:pt modelId="{E8D4363B-7066-472F-B3E7-EE71674B05FB}" type="pres">
      <dgm:prSet presAssocID="{70BFC239-7030-4B64-B066-E7F8D8D302CD}" presName="sibTrans" presStyleCnt="0"/>
      <dgm:spPr/>
    </dgm:pt>
    <dgm:pt modelId="{BF9A7681-3FFC-4605-A2E1-0EC7CC43D52C}" type="pres">
      <dgm:prSet presAssocID="{8A9273D8-F558-49BC-97C6-163C3E93C5C7}" presName="compNode" presStyleCnt="0"/>
      <dgm:spPr/>
    </dgm:pt>
    <dgm:pt modelId="{53D9406E-7111-4CCF-B1E1-56F550B1C9B5}" type="pres">
      <dgm:prSet presAssocID="{8A9273D8-F558-49BC-97C6-163C3E93C5C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rker"/>
        </a:ext>
      </dgm:extLst>
    </dgm:pt>
    <dgm:pt modelId="{6BD45B59-4D60-487D-99F2-D0891EF20E67}" type="pres">
      <dgm:prSet presAssocID="{8A9273D8-F558-49BC-97C6-163C3E93C5C7}" presName="spaceRect" presStyleCnt="0"/>
      <dgm:spPr/>
    </dgm:pt>
    <dgm:pt modelId="{7E80BA3B-0120-4635-A374-CE3E5AB85B1F}" type="pres">
      <dgm:prSet presAssocID="{8A9273D8-F558-49BC-97C6-163C3E93C5C7}" presName="textRect" presStyleLbl="revTx" presStyleIdx="3" presStyleCnt="6">
        <dgm:presLayoutVars>
          <dgm:chMax val="1"/>
          <dgm:chPref val="1"/>
        </dgm:presLayoutVars>
      </dgm:prSet>
      <dgm:spPr/>
    </dgm:pt>
    <dgm:pt modelId="{30401B66-394E-417E-AE21-3AE5B46DECCF}" type="pres">
      <dgm:prSet presAssocID="{9A3BA5EA-8408-46AF-B03C-A3A7BFB7A96C}" presName="sibTrans" presStyleCnt="0"/>
      <dgm:spPr/>
    </dgm:pt>
    <dgm:pt modelId="{35551265-90D6-4C67-A88A-FF6BC0CC6E01}" type="pres">
      <dgm:prSet presAssocID="{8A1A156F-5178-4BF8-91FC-7B5C91F82ED8}" presName="compNode" presStyleCnt="0"/>
      <dgm:spPr/>
    </dgm:pt>
    <dgm:pt modelId="{90239285-F4F1-47CA-B000-E4DB4D35580B}" type="pres">
      <dgm:prSet presAssocID="{8A1A156F-5178-4BF8-91FC-7B5C91F82ED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0FABDAC9-55A1-4176-AA9A-93205A41A7B5}" type="pres">
      <dgm:prSet presAssocID="{8A1A156F-5178-4BF8-91FC-7B5C91F82ED8}" presName="spaceRect" presStyleCnt="0"/>
      <dgm:spPr/>
    </dgm:pt>
    <dgm:pt modelId="{5C76B62F-EA74-4FF9-870A-1FBC252BC1ED}" type="pres">
      <dgm:prSet presAssocID="{8A1A156F-5178-4BF8-91FC-7B5C91F82ED8}" presName="textRect" presStyleLbl="revTx" presStyleIdx="4" presStyleCnt="6">
        <dgm:presLayoutVars>
          <dgm:chMax val="1"/>
          <dgm:chPref val="1"/>
        </dgm:presLayoutVars>
      </dgm:prSet>
      <dgm:spPr/>
    </dgm:pt>
    <dgm:pt modelId="{9F460643-C2AC-45A4-AC5F-C02E94399689}" type="pres">
      <dgm:prSet presAssocID="{C9E249CA-1516-4CBF-BC62-43CB319DDB37}" presName="sibTrans" presStyleCnt="0"/>
      <dgm:spPr/>
    </dgm:pt>
    <dgm:pt modelId="{148CCE9F-7634-430F-B0AB-A1D73ACF5446}" type="pres">
      <dgm:prSet presAssocID="{24BFA615-4A55-4E5E-9E7F-E4FA30698921}" presName="compNode" presStyleCnt="0"/>
      <dgm:spPr/>
    </dgm:pt>
    <dgm:pt modelId="{D96CC523-C4B2-4427-9B3D-F82684B3A587}" type="pres">
      <dgm:prSet presAssocID="{24BFA615-4A55-4E5E-9E7F-E4FA3069892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odium"/>
        </a:ext>
      </dgm:extLst>
    </dgm:pt>
    <dgm:pt modelId="{36A13842-6BDB-405C-827C-9CB1FC1EE5B7}" type="pres">
      <dgm:prSet presAssocID="{24BFA615-4A55-4E5E-9E7F-E4FA30698921}" presName="spaceRect" presStyleCnt="0"/>
      <dgm:spPr/>
    </dgm:pt>
    <dgm:pt modelId="{D14B4F7C-344B-4B79-BF90-059F17389F2D}" type="pres">
      <dgm:prSet presAssocID="{24BFA615-4A55-4E5E-9E7F-E4FA30698921}" presName="textRect" presStyleLbl="revTx" presStyleIdx="5" presStyleCnt="6">
        <dgm:presLayoutVars>
          <dgm:chMax val="1"/>
          <dgm:chPref val="1"/>
        </dgm:presLayoutVars>
      </dgm:prSet>
      <dgm:spPr/>
    </dgm:pt>
  </dgm:ptLst>
  <dgm:cxnLst>
    <dgm:cxn modelId="{259CDA05-9893-4208-AFF4-7B03F8D178FC}" type="presOf" srcId="{24BFA615-4A55-4E5E-9E7F-E4FA30698921}" destId="{D14B4F7C-344B-4B79-BF90-059F17389F2D}" srcOrd="0" destOrd="0" presId="urn:microsoft.com/office/officeart/2018/2/layout/IconLabelList"/>
    <dgm:cxn modelId="{37418B06-60F7-4555-AA8D-48F2B3FCF81A}" type="presOf" srcId="{8977F656-9B55-4422-AFD8-1AFDACC1E379}" destId="{BE36DF70-47B6-46C0-9FB9-5442A914E61F}" srcOrd="0" destOrd="0" presId="urn:microsoft.com/office/officeart/2018/2/layout/IconLabelList"/>
    <dgm:cxn modelId="{46C2D813-B6EC-42E4-B09F-59C4C27FB466}" type="presOf" srcId="{037BB30C-2CFF-4F25-9E9D-1242E3995195}" destId="{4B50D272-73F0-45CF-A103-0ABC0CCAC151}" srcOrd="0" destOrd="0" presId="urn:microsoft.com/office/officeart/2018/2/layout/IconLabelList"/>
    <dgm:cxn modelId="{B6099A37-D8F4-4A84-B9F5-A71B7C47AFDF}" srcId="{32040012-44D9-4D54-82B2-725297447610}" destId="{AB76CE37-A25A-49FC-BE87-9FE4801754EE}" srcOrd="0" destOrd="0" parTransId="{FEB98AF0-B0F2-47F9-992B-510B9D6D39B1}" sibTransId="{D75AEA30-F9FB-4268-A2E9-685DBC433E3A}"/>
    <dgm:cxn modelId="{EC262E55-E780-48CC-9732-C7BB8E7E76EB}" srcId="{32040012-44D9-4D54-82B2-725297447610}" destId="{8A9273D8-F558-49BC-97C6-163C3E93C5C7}" srcOrd="3" destOrd="0" parTransId="{A0084C35-5FEE-4197-BD6A-F616FCBC5C36}" sibTransId="{9A3BA5EA-8408-46AF-B03C-A3A7BFB7A96C}"/>
    <dgm:cxn modelId="{30DF1D82-7B28-4B30-9473-AAD37DFAD2B9}" type="presOf" srcId="{32040012-44D9-4D54-82B2-725297447610}" destId="{C923F477-8AB0-4EA7-9BA8-8B50FEEB3A5C}" srcOrd="0" destOrd="0" presId="urn:microsoft.com/office/officeart/2018/2/layout/IconLabelList"/>
    <dgm:cxn modelId="{BE706688-D808-4BAD-84D3-3F9229F640CB}" srcId="{32040012-44D9-4D54-82B2-725297447610}" destId="{24BFA615-4A55-4E5E-9E7F-E4FA30698921}" srcOrd="5" destOrd="0" parTransId="{E481268B-E6EA-4C7F-840B-6C31168632B5}" sibTransId="{D2868470-507C-472F-A8B9-F37BD130DA30}"/>
    <dgm:cxn modelId="{0AD1A18F-7C61-4865-9025-B4806D120252}" type="presOf" srcId="{8A9273D8-F558-49BC-97C6-163C3E93C5C7}" destId="{7E80BA3B-0120-4635-A374-CE3E5AB85B1F}" srcOrd="0" destOrd="0" presId="urn:microsoft.com/office/officeart/2018/2/layout/IconLabelList"/>
    <dgm:cxn modelId="{3F3767BC-744A-41FF-8450-59B9F2793D98}" type="presOf" srcId="{8A1A156F-5178-4BF8-91FC-7B5C91F82ED8}" destId="{5C76B62F-EA74-4FF9-870A-1FBC252BC1ED}" srcOrd="0" destOrd="0" presId="urn:microsoft.com/office/officeart/2018/2/layout/IconLabelList"/>
    <dgm:cxn modelId="{A13526C1-8665-45EC-BE90-50F714D9FBFC}" type="presOf" srcId="{AB76CE37-A25A-49FC-BE87-9FE4801754EE}" destId="{64CFCF15-BE9A-4C36-A7CF-6B8503837889}" srcOrd="0" destOrd="0" presId="urn:microsoft.com/office/officeart/2018/2/layout/IconLabelList"/>
    <dgm:cxn modelId="{8A7C8BCC-5106-4B75-97DD-E5759B123623}" srcId="{32040012-44D9-4D54-82B2-725297447610}" destId="{8A1A156F-5178-4BF8-91FC-7B5C91F82ED8}" srcOrd="4" destOrd="0" parTransId="{BD346315-ADF3-4E48-B6E9-8571D287C5D1}" sibTransId="{C9E249CA-1516-4CBF-BC62-43CB319DDB37}"/>
    <dgm:cxn modelId="{D7AAA9DC-3423-469F-AD7E-87B2EFDD9BE6}" srcId="{32040012-44D9-4D54-82B2-725297447610}" destId="{037BB30C-2CFF-4F25-9E9D-1242E3995195}" srcOrd="1" destOrd="0" parTransId="{8FE8BE63-604B-429A-BFB6-58637C76DCAB}" sibTransId="{5D36640F-F300-430D-9308-B61528671245}"/>
    <dgm:cxn modelId="{5283C3DD-17F9-4B53-859A-7962B922AE35}" srcId="{32040012-44D9-4D54-82B2-725297447610}" destId="{8977F656-9B55-4422-AFD8-1AFDACC1E379}" srcOrd="2" destOrd="0" parTransId="{A899827C-BC80-4800-B602-A555EB01C077}" sibTransId="{70BFC239-7030-4B64-B066-E7F8D8D302CD}"/>
    <dgm:cxn modelId="{D59058DB-CA48-42D0-AA91-FAF867FAD8C0}" type="presParOf" srcId="{C923F477-8AB0-4EA7-9BA8-8B50FEEB3A5C}" destId="{09E87A55-D968-46C6-9F78-95BE3AB6340B}" srcOrd="0" destOrd="0" presId="urn:microsoft.com/office/officeart/2018/2/layout/IconLabelList"/>
    <dgm:cxn modelId="{D5E20911-7BFF-4828-B154-FA3F156E8AB4}" type="presParOf" srcId="{09E87A55-D968-46C6-9F78-95BE3AB6340B}" destId="{3AE25B76-8871-4EFC-9A28-90EB23A5F6F0}" srcOrd="0" destOrd="0" presId="urn:microsoft.com/office/officeart/2018/2/layout/IconLabelList"/>
    <dgm:cxn modelId="{8AD3C5D1-BCE6-4B83-A29A-2E38E7FD4D45}" type="presParOf" srcId="{09E87A55-D968-46C6-9F78-95BE3AB6340B}" destId="{A34640C9-DE67-4614-B141-DC777494DB1A}" srcOrd="1" destOrd="0" presId="urn:microsoft.com/office/officeart/2018/2/layout/IconLabelList"/>
    <dgm:cxn modelId="{4986712A-ED14-4AF0-B2F3-30579E8CC899}" type="presParOf" srcId="{09E87A55-D968-46C6-9F78-95BE3AB6340B}" destId="{64CFCF15-BE9A-4C36-A7CF-6B8503837889}" srcOrd="2" destOrd="0" presId="urn:microsoft.com/office/officeart/2018/2/layout/IconLabelList"/>
    <dgm:cxn modelId="{499C864E-1F0D-4DB0-AAFE-8D9329542174}" type="presParOf" srcId="{C923F477-8AB0-4EA7-9BA8-8B50FEEB3A5C}" destId="{C7D0C269-4234-41CA-A53D-C7049E056C1C}" srcOrd="1" destOrd="0" presId="urn:microsoft.com/office/officeart/2018/2/layout/IconLabelList"/>
    <dgm:cxn modelId="{322BA06C-0207-46E9-A3B3-355805B9FDBB}" type="presParOf" srcId="{C923F477-8AB0-4EA7-9BA8-8B50FEEB3A5C}" destId="{5783CCDF-0904-410A-ACAF-C99BB6275131}" srcOrd="2" destOrd="0" presId="urn:microsoft.com/office/officeart/2018/2/layout/IconLabelList"/>
    <dgm:cxn modelId="{40787EFD-93BF-453E-ABAF-9970F2E0390F}" type="presParOf" srcId="{5783CCDF-0904-410A-ACAF-C99BB6275131}" destId="{9BA93793-65D9-475D-8AE9-A10EC15B0136}" srcOrd="0" destOrd="0" presId="urn:microsoft.com/office/officeart/2018/2/layout/IconLabelList"/>
    <dgm:cxn modelId="{B51C0228-0A9F-49D2-A8D1-CAECB7594AE9}" type="presParOf" srcId="{5783CCDF-0904-410A-ACAF-C99BB6275131}" destId="{7788E288-F4E2-4DA7-B24D-C4DC2C4C7CFF}" srcOrd="1" destOrd="0" presId="urn:microsoft.com/office/officeart/2018/2/layout/IconLabelList"/>
    <dgm:cxn modelId="{86728EF0-0100-4DD0-B3E8-719507C5AFD7}" type="presParOf" srcId="{5783CCDF-0904-410A-ACAF-C99BB6275131}" destId="{4B50D272-73F0-45CF-A103-0ABC0CCAC151}" srcOrd="2" destOrd="0" presId="urn:microsoft.com/office/officeart/2018/2/layout/IconLabelList"/>
    <dgm:cxn modelId="{249B5B93-09A2-4E10-9C65-66AF24309DB1}" type="presParOf" srcId="{C923F477-8AB0-4EA7-9BA8-8B50FEEB3A5C}" destId="{56AD6CF2-820B-43A3-BA41-A4BFE387520F}" srcOrd="3" destOrd="0" presId="urn:microsoft.com/office/officeart/2018/2/layout/IconLabelList"/>
    <dgm:cxn modelId="{6FAED387-E523-4F30-98B0-C9752720C00F}" type="presParOf" srcId="{C923F477-8AB0-4EA7-9BA8-8B50FEEB3A5C}" destId="{E2A87AC5-2CD4-4BEF-AE24-90DEE24C4461}" srcOrd="4" destOrd="0" presId="urn:microsoft.com/office/officeart/2018/2/layout/IconLabelList"/>
    <dgm:cxn modelId="{43DBCA62-B29A-4D57-A7C2-E1CC47668868}" type="presParOf" srcId="{E2A87AC5-2CD4-4BEF-AE24-90DEE24C4461}" destId="{27B62283-3ADD-4D40-9B82-790EE2F7212F}" srcOrd="0" destOrd="0" presId="urn:microsoft.com/office/officeart/2018/2/layout/IconLabelList"/>
    <dgm:cxn modelId="{10E1E1BA-6F51-4057-880A-34D03B29011A}" type="presParOf" srcId="{E2A87AC5-2CD4-4BEF-AE24-90DEE24C4461}" destId="{F1AB9C6C-DEC4-4C98-B028-B81D72E34CA3}" srcOrd="1" destOrd="0" presId="urn:microsoft.com/office/officeart/2018/2/layout/IconLabelList"/>
    <dgm:cxn modelId="{49FCF37E-6C6F-4BC3-BAAD-23B6C3FBE01A}" type="presParOf" srcId="{E2A87AC5-2CD4-4BEF-AE24-90DEE24C4461}" destId="{BE36DF70-47B6-46C0-9FB9-5442A914E61F}" srcOrd="2" destOrd="0" presId="urn:microsoft.com/office/officeart/2018/2/layout/IconLabelList"/>
    <dgm:cxn modelId="{D714BD76-F753-45FD-8A35-E02C7B18993E}" type="presParOf" srcId="{C923F477-8AB0-4EA7-9BA8-8B50FEEB3A5C}" destId="{E8D4363B-7066-472F-B3E7-EE71674B05FB}" srcOrd="5" destOrd="0" presId="urn:microsoft.com/office/officeart/2018/2/layout/IconLabelList"/>
    <dgm:cxn modelId="{D0D1EC44-D361-4461-9AEE-132DDD2A9FB6}" type="presParOf" srcId="{C923F477-8AB0-4EA7-9BA8-8B50FEEB3A5C}" destId="{BF9A7681-3FFC-4605-A2E1-0EC7CC43D52C}" srcOrd="6" destOrd="0" presId="urn:microsoft.com/office/officeart/2018/2/layout/IconLabelList"/>
    <dgm:cxn modelId="{F931907C-62EF-4ADD-B74A-3658A61C95B4}" type="presParOf" srcId="{BF9A7681-3FFC-4605-A2E1-0EC7CC43D52C}" destId="{53D9406E-7111-4CCF-B1E1-56F550B1C9B5}" srcOrd="0" destOrd="0" presId="urn:microsoft.com/office/officeart/2018/2/layout/IconLabelList"/>
    <dgm:cxn modelId="{7E455AA2-A96A-43AB-AD05-98A2E7CE46EE}" type="presParOf" srcId="{BF9A7681-3FFC-4605-A2E1-0EC7CC43D52C}" destId="{6BD45B59-4D60-487D-99F2-D0891EF20E67}" srcOrd="1" destOrd="0" presId="urn:microsoft.com/office/officeart/2018/2/layout/IconLabelList"/>
    <dgm:cxn modelId="{E9E884DF-CC58-4961-B842-489078795FAA}" type="presParOf" srcId="{BF9A7681-3FFC-4605-A2E1-0EC7CC43D52C}" destId="{7E80BA3B-0120-4635-A374-CE3E5AB85B1F}" srcOrd="2" destOrd="0" presId="urn:microsoft.com/office/officeart/2018/2/layout/IconLabelList"/>
    <dgm:cxn modelId="{7F5F7D6F-E996-442E-8B09-A0D397F9261D}" type="presParOf" srcId="{C923F477-8AB0-4EA7-9BA8-8B50FEEB3A5C}" destId="{30401B66-394E-417E-AE21-3AE5B46DECCF}" srcOrd="7" destOrd="0" presId="urn:microsoft.com/office/officeart/2018/2/layout/IconLabelList"/>
    <dgm:cxn modelId="{555404AA-F1C7-4B05-B092-4276A56DD362}" type="presParOf" srcId="{C923F477-8AB0-4EA7-9BA8-8B50FEEB3A5C}" destId="{35551265-90D6-4C67-A88A-FF6BC0CC6E01}" srcOrd="8" destOrd="0" presId="urn:microsoft.com/office/officeart/2018/2/layout/IconLabelList"/>
    <dgm:cxn modelId="{E412EA47-D19A-4DA2-B594-FFFEA99BB18B}" type="presParOf" srcId="{35551265-90D6-4C67-A88A-FF6BC0CC6E01}" destId="{90239285-F4F1-47CA-B000-E4DB4D35580B}" srcOrd="0" destOrd="0" presId="urn:microsoft.com/office/officeart/2018/2/layout/IconLabelList"/>
    <dgm:cxn modelId="{D9B15185-E796-429D-B13C-24115243EC9B}" type="presParOf" srcId="{35551265-90D6-4C67-A88A-FF6BC0CC6E01}" destId="{0FABDAC9-55A1-4176-AA9A-93205A41A7B5}" srcOrd="1" destOrd="0" presId="urn:microsoft.com/office/officeart/2018/2/layout/IconLabelList"/>
    <dgm:cxn modelId="{7659B4AF-BED6-41C1-9566-A963375FE83A}" type="presParOf" srcId="{35551265-90D6-4C67-A88A-FF6BC0CC6E01}" destId="{5C76B62F-EA74-4FF9-870A-1FBC252BC1ED}" srcOrd="2" destOrd="0" presId="urn:microsoft.com/office/officeart/2018/2/layout/IconLabelList"/>
    <dgm:cxn modelId="{5208D399-AD00-4999-B1CC-87A45D3FE6A1}" type="presParOf" srcId="{C923F477-8AB0-4EA7-9BA8-8B50FEEB3A5C}" destId="{9F460643-C2AC-45A4-AC5F-C02E94399689}" srcOrd="9" destOrd="0" presId="urn:microsoft.com/office/officeart/2018/2/layout/IconLabelList"/>
    <dgm:cxn modelId="{16B3133C-B57B-4EE9-9AFA-2A544573FAA7}" type="presParOf" srcId="{C923F477-8AB0-4EA7-9BA8-8B50FEEB3A5C}" destId="{148CCE9F-7634-430F-B0AB-A1D73ACF5446}" srcOrd="10" destOrd="0" presId="urn:microsoft.com/office/officeart/2018/2/layout/IconLabelList"/>
    <dgm:cxn modelId="{7BEE0AF1-78E1-4A6D-A463-F2D093EAFFF8}" type="presParOf" srcId="{148CCE9F-7634-430F-B0AB-A1D73ACF5446}" destId="{D96CC523-C4B2-4427-9B3D-F82684B3A587}" srcOrd="0" destOrd="0" presId="urn:microsoft.com/office/officeart/2018/2/layout/IconLabelList"/>
    <dgm:cxn modelId="{59732869-0F69-4C12-AE6F-246D9368CF36}" type="presParOf" srcId="{148CCE9F-7634-430F-B0AB-A1D73ACF5446}" destId="{36A13842-6BDB-405C-827C-9CB1FC1EE5B7}" srcOrd="1" destOrd="0" presId="urn:microsoft.com/office/officeart/2018/2/layout/IconLabelList"/>
    <dgm:cxn modelId="{F73F974E-AE80-48A4-BEFE-A3649097C6E4}" type="presParOf" srcId="{148CCE9F-7634-430F-B0AB-A1D73ACF5446}" destId="{D14B4F7C-344B-4B79-BF90-059F17389F2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E25B76-8871-4EFC-9A28-90EB23A5F6F0}">
      <dsp:nvSpPr>
        <dsp:cNvPr id="0" name=""/>
        <dsp:cNvSpPr/>
      </dsp:nvSpPr>
      <dsp:spPr>
        <a:xfrm>
          <a:off x="363304" y="732086"/>
          <a:ext cx="587724" cy="5877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CFCF15-BE9A-4C36-A7CF-6B8503837889}">
      <dsp:nvSpPr>
        <dsp:cNvPr id="0" name=""/>
        <dsp:cNvSpPr/>
      </dsp:nvSpPr>
      <dsp:spPr>
        <a:xfrm>
          <a:off x="4139" y="1648451"/>
          <a:ext cx="1306054" cy="1273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Tell me and example, from your previous experience, when you applied or developed a new way to reduce cost within an organisation?</a:t>
          </a:r>
          <a:endParaRPr lang="en-US" sz="1400" kern="1200" dirty="0"/>
        </a:p>
      </dsp:txBody>
      <dsp:txXfrm>
        <a:off x="4139" y="1648451"/>
        <a:ext cx="1306054" cy="1273403"/>
      </dsp:txXfrm>
    </dsp:sp>
    <dsp:sp modelId="{9BA93793-65D9-475D-8AE9-A10EC15B0136}">
      <dsp:nvSpPr>
        <dsp:cNvPr id="0" name=""/>
        <dsp:cNvSpPr/>
      </dsp:nvSpPr>
      <dsp:spPr>
        <a:xfrm>
          <a:off x="1897918" y="732086"/>
          <a:ext cx="587724" cy="5877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50D272-73F0-45CF-A103-0ABC0CCAC151}">
      <dsp:nvSpPr>
        <dsp:cNvPr id="0" name=""/>
        <dsp:cNvSpPr/>
      </dsp:nvSpPr>
      <dsp:spPr>
        <a:xfrm>
          <a:off x="1538753" y="1648451"/>
          <a:ext cx="1306054" cy="1273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What practices you implemented into an organisation to help you improve time management and what were your results?</a:t>
          </a:r>
          <a:endParaRPr lang="en-US" sz="1400" kern="1200" dirty="0"/>
        </a:p>
      </dsp:txBody>
      <dsp:txXfrm>
        <a:off x="1538753" y="1648451"/>
        <a:ext cx="1306054" cy="1273403"/>
      </dsp:txXfrm>
    </dsp:sp>
    <dsp:sp modelId="{27B62283-3ADD-4D40-9B82-790EE2F7212F}">
      <dsp:nvSpPr>
        <dsp:cNvPr id="0" name=""/>
        <dsp:cNvSpPr/>
      </dsp:nvSpPr>
      <dsp:spPr>
        <a:xfrm>
          <a:off x="3432532" y="732086"/>
          <a:ext cx="587724" cy="5877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36DF70-47B6-46C0-9FB9-5442A914E61F}">
      <dsp:nvSpPr>
        <dsp:cNvPr id="0" name=""/>
        <dsp:cNvSpPr/>
      </dsp:nvSpPr>
      <dsp:spPr>
        <a:xfrm>
          <a:off x="3073367" y="1648451"/>
          <a:ext cx="1306054" cy="1273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What are your biggest strengths and weaknesses?</a:t>
          </a:r>
          <a:endParaRPr lang="en-US" sz="1400" kern="1200" dirty="0"/>
        </a:p>
      </dsp:txBody>
      <dsp:txXfrm>
        <a:off x="3073367" y="1648451"/>
        <a:ext cx="1306054" cy="1273403"/>
      </dsp:txXfrm>
    </dsp:sp>
    <dsp:sp modelId="{53D9406E-7111-4CCF-B1E1-56F550B1C9B5}">
      <dsp:nvSpPr>
        <dsp:cNvPr id="0" name=""/>
        <dsp:cNvSpPr/>
      </dsp:nvSpPr>
      <dsp:spPr>
        <a:xfrm>
          <a:off x="4967146" y="732086"/>
          <a:ext cx="587724" cy="5877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80BA3B-0120-4635-A374-CE3E5AB85B1F}">
      <dsp:nvSpPr>
        <dsp:cNvPr id="0" name=""/>
        <dsp:cNvSpPr/>
      </dsp:nvSpPr>
      <dsp:spPr>
        <a:xfrm>
          <a:off x="4607981" y="1648451"/>
          <a:ext cx="1306054" cy="1273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Where do you see yourself in five years?</a:t>
          </a:r>
          <a:endParaRPr lang="en-US" sz="1400" kern="1200" dirty="0"/>
        </a:p>
      </dsp:txBody>
      <dsp:txXfrm>
        <a:off x="4607981" y="1648451"/>
        <a:ext cx="1306054" cy="1273403"/>
      </dsp:txXfrm>
    </dsp:sp>
    <dsp:sp modelId="{90239285-F4F1-47CA-B000-E4DB4D35580B}">
      <dsp:nvSpPr>
        <dsp:cNvPr id="0" name=""/>
        <dsp:cNvSpPr/>
      </dsp:nvSpPr>
      <dsp:spPr>
        <a:xfrm>
          <a:off x="6501761" y="732086"/>
          <a:ext cx="587724" cy="5877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76B62F-EA74-4FF9-870A-1FBC252BC1ED}">
      <dsp:nvSpPr>
        <dsp:cNvPr id="0" name=""/>
        <dsp:cNvSpPr/>
      </dsp:nvSpPr>
      <dsp:spPr>
        <a:xfrm>
          <a:off x="6142596" y="1648451"/>
          <a:ext cx="1306054" cy="1273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Can you provide an example when you demonstrated an innovative approach to solve a critical situation? </a:t>
          </a:r>
          <a:endParaRPr lang="en-US" sz="1400" kern="1200" dirty="0"/>
        </a:p>
      </dsp:txBody>
      <dsp:txXfrm>
        <a:off x="6142596" y="1648451"/>
        <a:ext cx="1306054" cy="1273403"/>
      </dsp:txXfrm>
    </dsp:sp>
    <dsp:sp modelId="{D96CC523-C4B2-4427-9B3D-F82684B3A587}">
      <dsp:nvSpPr>
        <dsp:cNvPr id="0" name=""/>
        <dsp:cNvSpPr/>
      </dsp:nvSpPr>
      <dsp:spPr>
        <a:xfrm>
          <a:off x="8036375" y="732086"/>
          <a:ext cx="587724" cy="58772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14B4F7C-344B-4B79-BF90-059F17389F2D}">
      <dsp:nvSpPr>
        <dsp:cNvPr id="0" name=""/>
        <dsp:cNvSpPr/>
      </dsp:nvSpPr>
      <dsp:spPr>
        <a:xfrm>
          <a:off x="7677210" y="1648451"/>
          <a:ext cx="1306054" cy="1273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What motivates you? </a:t>
          </a:r>
          <a:endParaRPr lang="en-US" sz="1400" kern="1200" dirty="0"/>
        </a:p>
      </dsp:txBody>
      <dsp:txXfrm>
        <a:off x="7677210" y="1648451"/>
        <a:ext cx="1306054" cy="127340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B12353-1EC7-4E9D-B42F-52E5FF8843A7}" type="datetimeFigureOut">
              <a:rPr lang="en-GB" smtClean="0"/>
              <a:t>22/02/2023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2FFBB3-1489-4366-B949-44EB39D63995}" type="slidenum">
              <a:rPr lang="en-GB" smtClean="0"/>
              <a:t>‹#›</a:t>
            </a:fld>
            <a:endParaRPr lang="en-GB"/>
          </a:p>
        </p:txBody>
      </p:sp>
    </p:spTree>
    <p:extLst>
      <p:ext uri="{BB962C8B-B14F-4D97-AF65-F5344CB8AC3E}">
        <p14:creationId xmlns:p14="http://schemas.microsoft.com/office/powerpoint/2010/main" val="3474710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2FFBB3-1489-4366-B949-44EB39D63995}" type="slidenum">
              <a:rPr lang="en-GB" smtClean="0"/>
              <a:t>3</a:t>
            </a:fld>
            <a:endParaRPr lang="en-GB"/>
          </a:p>
        </p:txBody>
      </p:sp>
    </p:spTree>
    <p:extLst>
      <p:ext uri="{BB962C8B-B14F-4D97-AF65-F5344CB8AC3E}">
        <p14:creationId xmlns:p14="http://schemas.microsoft.com/office/powerpoint/2010/main" val="28157304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F4F169-322F-4550-A10B-5A229436749B}"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8C21F634-7D2A-4C33-975A-6B889AD32EA9}" type="slidenum">
              <a:rPr lang="en-GB" smtClean="0"/>
              <a:t>‹#›</a:t>
            </a:fld>
            <a:endParaRPr lang="en-GB"/>
          </a:p>
        </p:txBody>
      </p:sp>
    </p:spTree>
    <p:extLst>
      <p:ext uri="{BB962C8B-B14F-4D97-AF65-F5344CB8AC3E}">
        <p14:creationId xmlns:p14="http://schemas.microsoft.com/office/powerpoint/2010/main" val="1065672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F4F169-322F-4550-A10B-5A229436749B}"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C21F634-7D2A-4C33-975A-6B889AD32EA9}" type="slidenum">
              <a:rPr lang="en-GB" smtClean="0"/>
              <a:t>‹#›</a:t>
            </a:fld>
            <a:endParaRPr lang="en-GB"/>
          </a:p>
        </p:txBody>
      </p:sp>
    </p:spTree>
    <p:extLst>
      <p:ext uri="{BB962C8B-B14F-4D97-AF65-F5344CB8AC3E}">
        <p14:creationId xmlns:p14="http://schemas.microsoft.com/office/powerpoint/2010/main" val="2783182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F4F169-322F-4550-A10B-5A229436749B}"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C21F634-7D2A-4C33-975A-6B889AD32EA9}" type="slidenum">
              <a:rPr lang="en-GB" smtClean="0"/>
              <a:t>‹#›</a:t>
            </a:fld>
            <a:endParaRPr lang="en-GB"/>
          </a:p>
        </p:txBody>
      </p:sp>
    </p:spTree>
    <p:extLst>
      <p:ext uri="{BB962C8B-B14F-4D97-AF65-F5344CB8AC3E}">
        <p14:creationId xmlns:p14="http://schemas.microsoft.com/office/powerpoint/2010/main" val="2253545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F4F169-322F-4550-A10B-5A229436749B}" type="datetimeFigureOut">
              <a:rPr lang="en-GB" smtClean="0"/>
              <a:t>22/02/2023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8C21F634-7D2A-4C33-975A-6B889AD32EA9}" type="slidenum">
              <a:rPr lang="en-GB" smtClean="0"/>
              <a:t>‹#›</a:t>
            </a:fld>
            <a:endParaRPr lang="en-GB"/>
          </a:p>
        </p:txBody>
      </p:sp>
    </p:spTree>
    <p:extLst>
      <p:ext uri="{BB962C8B-B14F-4D97-AF65-F5344CB8AC3E}">
        <p14:creationId xmlns:p14="http://schemas.microsoft.com/office/powerpoint/2010/main" val="215764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F4F169-322F-4550-A10B-5A229436749B}" type="datetimeFigureOut">
              <a:rPr lang="en-GB" smtClean="0"/>
              <a:t>22/02/2023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C21F634-7D2A-4C33-975A-6B889AD32EA9}" type="slidenum">
              <a:rPr lang="en-GB" smtClean="0"/>
              <a:t>‹#›</a:t>
            </a:fld>
            <a:endParaRPr lang="en-GB"/>
          </a:p>
        </p:txBody>
      </p:sp>
    </p:spTree>
    <p:extLst>
      <p:ext uri="{BB962C8B-B14F-4D97-AF65-F5344CB8AC3E}">
        <p14:creationId xmlns:p14="http://schemas.microsoft.com/office/powerpoint/2010/main" val="4213284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F4F169-322F-4550-A10B-5A229436749B}" type="datetimeFigureOut">
              <a:rPr lang="en-GB" smtClean="0"/>
              <a:t>22/02/2023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C21F634-7D2A-4C33-975A-6B889AD32EA9}" type="slidenum">
              <a:rPr lang="en-GB" smtClean="0"/>
              <a:t>‹#›</a:t>
            </a:fld>
            <a:endParaRPr lang="en-GB"/>
          </a:p>
        </p:txBody>
      </p:sp>
    </p:spTree>
    <p:extLst>
      <p:ext uri="{BB962C8B-B14F-4D97-AF65-F5344CB8AC3E}">
        <p14:creationId xmlns:p14="http://schemas.microsoft.com/office/powerpoint/2010/main" val="3498984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F4F169-322F-4550-A10B-5A229436749B}" type="datetimeFigureOut">
              <a:rPr lang="en-GB" smtClean="0"/>
              <a:t>22/02/2023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C21F634-7D2A-4C33-975A-6B889AD32EA9}" type="slidenum">
              <a:rPr lang="en-GB" smtClean="0"/>
              <a:t>‹#›</a:t>
            </a:fld>
            <a:endParaRPr lang="en-GB"/>
          </a:p>
        </p:txBody>
      </p:sp>
    </p:spTree>
    <p:extLst>
      <p:ext uri="{BB962C8B-B14F-4D97-AF65-F5344CB8AC3E}">
        <p14:creationId xmlns:p14="http://schemas.microsoft.com/office/powerpoint/2010/main" val="2358067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F4F169-322F-4550-A10B-5A229436749B}" type="datetimeFigureOut">
              <a:rPr lang="en-GB" smtClean="0"/>
              <a:t>22/02/2023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C21F634-7D2A-4C33-975A-6B889AD32EA9}" type="slidenum">
              <a:rPr lang="en-GB" smtClean="0"/>
              <a:t>‹#›</a:t>
            </a:fld>
            <a:endParaRPr lang="en-GB"/>
          </a:p>
        </p:txBody>
      </p:sp>
    </p:spTree>
    <p:extLst>
      <p:ext uri="{BB962C8B-B14F-4D97-AF65-F5344CB8AC3E}">
        <p14:creationId xmlns:p14="http://schemas.microsoft.com/office/powerpoint/2010/main" val="972727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F4F169-322F-4550-A10B-5A229436749B}" type="datetimeFigureOut">
              <a:rPr lang="en-GB" smtClean="0"/>
              <a:t>22/02/2023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C21F634-7D2A-4C33-975A-6B889AD32EA9}" type="slidenum">
              <a:rPr lang="en-GB" smtClean="0"/>
              <a:t>‹#›</a:t>
            </a:fld>
            <a:endParaRPr lang="en-GB"/>
          </a:p>
        </p:txBody>
      </p:sp>
    </p:spTree>
    <p:extLst>
      <p:ext uri="{BB962C8B-B14F-4D97-AF65-F5344CB8AC3E}">
        <p14:creationId xmlns:p14="http://schemas.microsoft.com/office/powerpoint/2010/main" val="703578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F4F169-322F-4550-A10B-5A229436749B}"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C21F634-7D2A-4C33-975A-6B889AD32EA9}" type="slidenum">
              <a:rPr lang="en-GB" smtClean="0"/>
              <a:t>‹#›</a:t>
            </a:fld>
            <a:endParaRPr lang="en-GB"/>
          </a:p>
        </p:txBody>
      </p:sp>
    </p:spTree>
    <p:extLst>
      <p:ext uri="{BB962C8B-B14F-4D97-AF65-F5344CB8AC3E}">
        <p14:creationId xmlns:p14="http://schemas.microsoft.com/office/powerpoint/2010/main" val="2017193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F4F169-322F-4550-A10B-5A229436749B}"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C21F634-7D2A-4C33-975A-6B889AD32EA9}"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914355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0F4F169-322F-4550-A10B-5A229436749B}" type="datetimeFigureOut">
              <a:rPr lang="en-GB" smtClean="0"/>
              <a:t>22/02/2023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C21F634-7D2A-4C33-975A-6B889AD32EA9}" type="slidenum">
              <a:rPr lang="en-GB" smtClean="0"/>
              <a:t>‹#›</a:t>
            </a:fld>
            <a:endParaRPr lang="en-GB"/>
          </a:p>
        </p:txBody>
      </p:sp>
    </p:spTree>
    <p:extLst>
      <p:ext uri="{BB962C8B-B14F-4D97-AF65-F5344CB8AC3E}">
        <p14:creationId xmlns:p14="http://schemas.microsoft.com/office/powerpoint/2010/main" val="33214078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0F4F169-322F-4550-A10B-5A229436749B}" type="datetimeFigureOut">
              <a:rPr lang="en-GB" smtClean="0"/>
              <a:t>22/02/2023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C21F634-7D2A-4C33-975A-6B889AD32EA9}"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25494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0F4F169-322F-4550-A10B-5A229436749B}" type="datetimeFigureOut">
              <a:rPr lang="en-GB" smtClean="0"/>
              <a:t>22/02/2023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C21F634-7D2A-4C33-975A-6B889AD32EA9}" type="slidenum">
              <a:rPr lang="en-GB" smtClean="0"/>
              <a:t>‹#›</a:t>
            </a:fld>
            <a:endParaRPr lang="en-GB"/>
          </a:p>
        </p:txBody>
      </p:sp>
    </p:spTree>
    <p:extLst>
      <p:ext uri="{BB962C8B-B14F-4D97-AF65-F5344CB8AC3E}">
        <p14:creationId xmlns:p14="http://schemas.microsoft.com/office/powerpoint/2010/main" val="1083681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F4F169-322F-4550-A10B-5A229436749B}"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C21F634-7D2A-4C33-975A-6B889AD32EA9}" type="slidenum">
              <a:rPr lang="en-GB" smtClean="0"/>
              <a:t>‹#›</a:t>
            </a:fld>
            <a:endParaRPr lang="en-GB"/>
          </a:p>
        </p:txBody>
      </p:sp>
    </p:spTree>
    <p:extLst>
      <p:ext uri="{BB962C8B-B14F-4D97-AF65-F5344CB8AC3E}">
        <p14:creationId xmlns:p14="http://schemas.microsoft.com/office/powerpoint/2010/main" val="15773571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F4F169-322F-4550-A10B-5A229436749B}" type="datetimeFigureOut">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C21F634-7D2A-4C33-975A-6B889AD32EA9}" type="slidenum">
              <a:rPr lang="en-GB" smtClean="0"/>
              <a:t>‹#›</a:t>
            </a:fld>
            <a:endParaRPr lang="en-GB"/>
          </a:p>
        </p:txBody>
      </p:sp>
    </p:spTree>
    <p:extLst>
      <p:ext uri="{BB962C8B-B14F-4D97-AF65-F5344CB8AC3E}">
        <p14:creationId xmlns:p14="http://schemas.microsoft.com/office/powerpoint/2010/main" val="690906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0F4F169-322F-4550-A10B-5A229436749B}" type="datetimeFigureOut">
              <a:rPr lang="en-GB" smtClean="0"/>
              <a:t>22/02/2023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C21F634-7D2A-4C33-975A-6B889AD32EA9}" type="slidenum">
              <a:rPr lang="en-GB" smtClean="0"/>
              <a:t>‹#›</a:t>
            </a:fld>
            <a:endParaRPr lang="en-GB"/>
          </a:p>
        </p:txBody>
      </p:sp>
    </p:spTree>
    <p:extLst>
      <p:ext uri="{BB962C8B-B14F-4D97-AF65-F5344CB8AC3E}">
        <p14:creationId xmlns:p14="http://schemas.microsoft.com/office/powerpoint/2010/main" val="4002281393"/>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5"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0"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2"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4"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6"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8"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6"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7"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8"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9"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0"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1"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2"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3"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6"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0" name="Rectangle 39">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B53A8B-B542-08E8-FE0D-4861C1B4920C}"/>
              </a:ext>
            </a:extLst>
          </p:cNvPr>
          <p:cNvSpPr>
            <a:spLocks noGrp="1"/>
          </p:cNvSpPr>
          <p:nvPr>
            <p:ph type="ctrTitle"/>
          </p:nvPr>
        </p:nvSpPr>
        <p:spPr>
          <a:xfrm>
            <a:off x="1046019" y="942108"/>
            <a:ext cx="3256550" cy="4969113"/>
          </a:xfrm>
        </p:spPr>
        <p:txBody>
          <a:bodyPr vert="horz" lIns="91440" tIns="45720" rIns="91440" bIns="45720" rtlCol="0" anchor="ctr">
            <a:normAutofit/>
          </a:bodyPr>
          <a:lstStyle/>
          <a:p>
            <a:r>
              <a:rPr lang="en-US" sz="2800">
                <a:solidFill>
                  <a:schemeClr val="tx2">
                    <a:lumMod val="75000"/>
                  </a:schemeClr>
                </a:solidFill>
              </a:rPr>
              <a:t>MASTER OF BUSINESS ADMINISTRATION</a:t>
            </a:r>
          </a:p>
        </p:txBody>
      </p:sp>
      <p:sp>
        <p:nvSpPr>
          <p:cNvPr id="42" name="Rectangle 41">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44" name="Straight Connector 43">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46" name="Group 45">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47"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8"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9"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50"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51"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52"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53"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54"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55"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56"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77"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58"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Subtitle 2">
            <a:extLst>
              <a:ext uri="{FF2B5EF4-FFF2-40B4-BE49-F238E27FC236}">
                <a16:creationId xmlns:a16="http://schemas.microsoft.com/office/drawing/2014/main" id="{08EE8DAF-50A0-F39E-E115-CF72419C6994}"/>
              </a:ext>
            </a:extLst>
          </p:cNvPr>
          <p:cNvSpPr>
            <a:spLocks noGrp="1"/>
          </p:cNvSpPr>
          <p:nvPr>
            <p:ph type="subTitle" idx="1"/>
          </p:nvPr>
        </p:nvSpPr>
        <p:spPr>
          <a:xfrm>
            <a:off x="5049062" y="942108"/>
            <a:ext cx="6455549" cy="4969114"/>
          </a:xfrm>
        </p:spPr>
        <p:txBody>
          <a:bodyPr vert="horz" lIns="91440" tIns="45720" rIns="91440" bIns="45720" rtlCol="0" anchor="ctr">
            <a:normAutofit/>
          </a:bodyPr>
          <a:lstStyle/>
          <a:p>
            <a:pPr>
              <a:buFont typeface="Wingdings 3" charset="2"/>
              <a:buChar char=""/>
            </a:pPr>
            <a:r>
              <a:rPr lang="en-US">
                <a:solidFill>
                  <a:schemeClr val="tx2">
                    <a:lumMod val="75000"/>
                  </a:schemeClr>
                </a:solidFill>
              </a:rPr>
              <a:t>HUMAN RESOURCE MANAGEMENT</a:t>
            </a:r>
          </a:p>
          <a:p>
            <a:pPr>
              <a:buFont typeface="Wingdings 3" charset="2"/>
              <a:buChar char=""/>
            </a:pPr>
            <a:r>
              <a:rPr lang="en-US">
                <a:solidFill>
                  <a:schemeClr val="tx2">
                    <a:lumMod val="75000"/>
                  </a:schemeClr>
                </a:solidFill>
              </a:rPr>
              <a:t>LCMB7000</a:t>
            </a:r>
          </a:p>
          <a:p>
            <a:pPr>
              <a:buFont typeface="Wingdings 3" charset="2"/>
              <a:buChar char=""/>
            </a:pPr>
            <a:r>
              <a:rPr lang="en-US">
                <a:solidFill>
                  <a:schemeClr val="tx2">
                    <a:lumMod val="75000"/>
                  </a:schemeClr>
                </a:solidFill>
              </a:rPr>
              <a:t>Task 2 – Presentation</a:t>
            </a:r>
          </a:p>
          <a:p>
            <a:pPr>
              <a:buFont typeface="Wingdings 3" charset="2"/>
              <a:buChar char=""/>
            </a:pPr>
            <a:r>
              <a:rPr lang="en-US">
                <a:solidFill>
                  <a:schemeClr val="tx2">
                    <a:lumMod val="75000"/>
                  </a:schemeClr>
                </a:solidFill>
              </a:rPr>
              <a:t>Daniela Alina Cioranu 1914830</a:t>
            </a:r>
          </a:p>
        </p:txBody>
      </p:sp>
    </p:spTree>
    <p:extLst>
      <p:ext uri="{BB962C8B-B14F-4D97-AF65-F5344CB8AC3E}">
        <p14:creationId xmlns:p14="http://schemas.microsoft.com/office/powerpoint/2010/main" val="1360829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6C323-BE13-C419-E5A0-61AD191EC26C}"/>
              </a:ext>
            </a:extLst>
          </p:cNvPr>
          <p:cNvSpPr>
            <a:spLocks noGrp="1"/>
          </p:cNvSpPr>
          <p:nvPr>
            <p:ph type="title"/>
          </p:nvPr>
        </p:nvSpPr>
        <p:spPr>
          <a:xfrm>
            <a:off x="3280313" y="1194379"/>
            <a:ext cx="8911687" cy="5068767"/>
          </a:xfrm>
        </p:spPr>
        <p:txBody>
          <a:bodyPr>
            <a:normAutofit/>
          </a:bodyPr>
          <a:lstStyle/>
          <a:p>
            <a:r>
              <a:rPr lang="en-GB" dirty="0"/>
              <a:t>1. Introduction</a:t>
            </a:r>
            <a:br>
              <a:rPr lang="en-GB" dirty="0"/>
            </a:br>
            <a:r>
              <a:rPr lang="en-GB" dirty="0"/>
              <a:t>2. Porter`s five forces</a:t>
            </a:r>
            <a:br>
              <a:rPr lang="en-GB" dirty="0"/>
            </a:br>
            <a:r>
              <a:rPr lang="en-GB" dirty="0"/>
              <a:t>3. Examples of journals</a:t>
            </a:r>
            <a:br>
              <a:rPr lang="en-GB" dirty="0"/>
            </a:br>
            <a:r>
              <a:rPr lang="en-GB" dirty="0"/>
              <a:t>4. Advertised job</a:t>
            </a:r>
            <a:br>
              <a:rPr lang="en-GB" dirty="0"/>
            </a:br>
            <a:r>
              <a:rPr lang="en-GB" dirty="0"/>
              <a:t>5. Interview questions</a:t>
            </a:r>
            <a:br>
              <a:rPr lang="en-GB" dirty="0"/>
            </a:br>
            <a:r>
              <a:rPr lang="en-GB" dirty="0"/>
              <a:t>6. Conclusion</a:t>
            </a:r>
            <a:br>
              <a:rPr lang="en-GB" dirty="0"/>
            </a:br>
            <a:r>
              <a:rPr lang="en-GB" dirty="0"/>
              <a:t>7. References</a:t>
            </a:r>
          </a:p>
        </p:txBody>
      </p:sp>
    </p:spTree>
    <p:extLst>
      <p:ext uri="{BB962C8B-B14F-4D97-AF65-F5344CB8AC3E}">
        <p14:creationId xmlns:p14="http://schemas.microsoft.com/office/powerpoint/2010/main" val="2307323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FEAF5653-BBDE-2817-1AB8-80B12234F0AD}"/>
              </a:ext>
            </a:extLst>
          </p:cNvPr>
          <p:cNvSpPr>
            <a:spLocks noGrp="1"/>
          </p:cNvSpPr>
          <p:nvPr>
            <p:ph type="title"/>
          </p:nvPr>
        </p:nvSpPr>
        <p:spPr>
          <a:xfrm>
            <a:off x="1046019" y="942108"/>
            <a:ext cx="3256550" cy="4969113"/>
          </a:xfrm>
        </p:spPr>
        <p:txBody>
          <a:bodyPr vert="horz" lIns="91440" tIns="45720" rIns="91440" bIns="45720" rtlCol="0" anchor="ctr">
            <a:normAutofit/>
          </a:bodyPr>
          <a:lstStyle/>
          <a:p>
            <a:r>
              <a:rPr lang="en-US" dirty="0">
                <a:solidFill>
                  <a:schemeClr val="tx2">
                    <a:lumMod val="75000"/>
                  </a:schemeClr>
                </a:solidFill>
              </a:rPr>
              <a:t>Introduction </a:t>
            </a:r>
          </a:p>
        </p:txBody>
      </p:sp>
      <p:sp>
        <p:nvSpPr>
          <p:cNvPr id="59" name="Rectangle 58">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61" name="Straight Connector 60">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63" name="Group 62">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64"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65"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66"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67"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68"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69"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70"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71"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72"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73"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74"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75"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52" name="TextBox 8">
            <a:extLst>
              <a:ext uri="{FF2B5EF4-FFF2-40B4-BE49-F238E27FC236}">
                <a16:creationId xmlns:a16="http://schemas.microsoft.com/office/drawing/2014/main" id="{6EA0DC08-904A-A2DB-620D-1B85A90CB8A7}"/>
              </a:ext>
            </a:extLst>
          </p:cNvPr>
          <p:cNvSpPr txBox="1"/>
          <p:nvPr/>
        </p:nvSpPr>
        <p:spPr>
          <a:xfrm>
            <a:off x="5049062" y="942108"/>
            <a:ext cx="6455549" cy="4969114"/>
          </a:xfrm>
          <a:prstGeom prst="rect">
            <a:avLst/>
          </a:prstGeom>
        </p:spPr>
        <p:txBody>
          <a:bodyPr vert="horz" lIns="91440" tIns="45720" rIns="91440" bIns="45720" rtlCol="0" anchor="ctr">
            <a:normAutofit/>
          </a:bodyPr>
          <a:lstStyle/>
          <a:p>
            <a:pPr>
              <a:spcBef>
                <a:spcPts val="1000"/>
              </a:spcBef>
              <a:buClr>
                <a:schemeClr val="accent1"/>
              </a:buClr>
              <a:buFont typeface="Wingdings 3" charset="2"/>
              <a:buChar char=""/>
            </a:pPr>
            <a:r>
              <a:rPr lang="en-US">
                <a:solidFill>
                  <a:schemeClr val="tx2">
                    <a:lumMod val="75000"/>
                  </a:schemeClr>
                </a:solidFill>
              </a:rPr>
              <a:t>When the inflation is so high as it is now and the living cost never used to be like this, the economic situation force the companies to reduce costs by any means (</a:t>
            </a:r>
            <a:r>
              <a:rPr lang="en-US" b="0" i="0">
                <a:solidFill>
                  <a:schemeClr val="tx2">
                    <a:lumMod val="75000"/>
                  </a:schemeClr>
                </a:solidFill>
                <a:effectLst/>
              </a:rPr>
              <a:t>Burkhonovich</a:t>
            </a:r>
            <a:r>
              <a:rPr lang="en-US">
                <a:solidFill>
                  <a:schemeClr val="tx2">
                    <a:lumMod val="75000"/>
                  </a:schemeClr>
                </a:solidFill>
              </a:rPr>
              <a:t>, </a:t>
            </a:r>
            <a:r>
              <a:rPr lang="en-US" b="0" i="0">
                <a:solidFill>
                  <a:schemeClr val="tx2">
                    <a:lumMod val="75000"/>
                  </a:schemeClr>
                </a:solidFill>
                <a:effectLst/>
              </a:rPr>
              <a:t>Kadirovna, 2022).</a:t>
            </a:r>
          </a:p>
          <a:p>
            <a:pPr>
              <a:spcBef>
                <a:spcPts val="1000"/>
              </a:spcBef>
              <a:buClr>
                <a:schemeClr val="accent1"/>
              </a:buClr>
              <a:buFont typeface="Wingdings 3" charset="2"/>
              <a:buChar char=""/>
            </a:pPr>
            <a:endParaRPr lang="en-US">
              <a:solidFill>
                <a:schemeClr val="tx2">
                  <a:lumMod val="75000"/>
                </a:schemeClr>
              </a:solidFill>
            </a:endParaRPr>
          </a:p>
          <a:p>
            <a:pPr>
              <a:spcBef>
                <a:spcPts val="1000"/>
              </a:spcBef>
              <a:buClr>
                <a:schemeClr val="accent1"/>
              </a:buClr>
              <a:buFont typeface="Wingdings 3" charset="2"/>
              <a:buChar char=""/>
            </a:pPr>
            <a:endParaRPr lang="en-US">
              <a:solidFill>
                <a:schemeClr val="tx2">
                  <a:lumMod val="75000"/>
                </a:schemeClr>
              </a:solidFill>
            </a:endParaRPr>
          </a:p>
          <a:p>
            <a:pPr>
              <a:spcBef>
                <a:spcPts val="1000"/>
              </a:spcBef>
              <a:buClr>
                <a:schemeClr val="accent1"/>
              </a:buClr>
              <a:buFont typeface="Wingdings 3" charset="2"/>
              <a:buChar char=""/>
            </a:pPr>
            <a:r>
              <a:rPr lang="en-US">
                <a:solidFill>
                  <a:schemeClr val="tx2">
                    <a:lumMod val="75000"/>
                  </a:schemeClr>
                </a:solidFill>
              </a:rPr>
              <a:t>Porter is arguing in his work that his framework helps companies to recognize and be on top of its competitors. In his work, he states that the best way to enhance a company`s competitive advantage is to look directly at competitors and how the industry is structured and changing (Bruijl, Gerard, 2018).</a:t>
            </a:r>
          </a:p>
          <a:p>
            <a:pPr>
              <a:spcBef>
                <a:spcPts val="1000"/>
              </a:spcBef>
              <a:buClr>
                <a:schemeClr val="accent1"/>
              </a:buClr>
              <a:buFont typeface="Wingdings 3" charset="2"/>
              <a:buChar char=""/>
            </a:pPr>
            <a:endParaRPr lang="en-US">
              <a:solidFill>
                <a:schemeClr val="tx2">
                  <a:lumMod val="75000"/>
                </a:schemeClr>
              </a:solidFill>
            </a:endParaRPr>
          </a:p>
        </p:txBody>
      </p:sp>
    </p:spTree>
    <p:extLst>
      <p:ext uri="{BB962C8B-B14F-4D97-AF65-F5344CB8AC3E}">
        <p14:creationId xmlns:p14="http://schemas.microsoft.com/office/powerpoint/2010/main" val="1600070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Content Placeholder 4" descr="A picture containing text, electronics, compact disk&#10;&#10;Description automatically generated">
            <a:extLst>
              <a:ext uri="{FF2B5EF4-FFF2-40B4-BE49-F238E27FC236}">
                <a16:creationId xmlns:a16="http://schemas.microsoft.com/office/drawing/2014/main" id="{8FD8B240-F95B-EFE8-ED0B-40B7560BD2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3262" y="1293520"/>
            <a:ext cx="5247068" cy="3869713"/>
          </a:xfrm>
          <a:prstGeom prst="rect">
            <a:avLst/>
          </a:prstGeom>
        </p:spPr>
      </p:pic>
      <p:sp>
        <p:nvSpPr>
          <p:cNvPr id="9" name="Content Placeholder 8">
            <a:extLst>
              <a:ext uri="{FF2B5EF4-FFF2-40B4-BE49-F238E27FC236}">
                <a16:creationId xmlns:a16="http://schemas.microsoft.com/office/drawing/2014/main" id="{AA67F539-A2CA-D8B2-26F9-ED33C7C8286D}"/>
              </a:ext>
            </a:extLst>
          </p:cNvPr>
          <p:cNvSpPr>
            <a:spLocks noGrp="1"/>
          </p:cNvSpPr>
          <p:nvPr>
            <p:ph idx="1"/>
          </p:nvPr>
        </p:nvSpPr>
        <p:spPr>
          <a:xfrm>
            <a:off x="7532950" y="1042219"/>
            <a:ext cx="4093878" cy="4735013"/>
          </a:xfrm>
        </p:spPr>
        <p:txBody>
          <a:bodyPr>
            <a:normAutofit/>
          </a:bodyPr>
          <a:lstStyle/>
          <a:p>
            <a:pPr marL="0" indent="0">
              <a:buNone/>
            </a:pPr>
            <a:r>
              <a:rPr lang="en-US">
                <a:latin typeface="Arial" panose="020B0604020202020204" pitchFamily="34" charset="0"/>
                <a:cs typeface="Arial" panose="020B0604020202020204" pitchFamily="34" charset="0"/>
              </a:rPr>
              <a:t>Michael Porter five forces framework</a:t>
            </a:r>
          </a:p>
          <a:p>
            <a:pPr marL="0" indent="0">
              <a:buNone/>
            </a:pPr>
            <a:endParaRPr lang="en-US">
              <a:latin typeface="Arial" panose="020B0604020202020204" pitchFamily="34" charset="0"/>
              <a:cs typeface="Arial" panose="020B0604020202020204" pitchFamily="34" charset="0"/>
            </a:endParaRPr>
          </a:p>
          <a:p>
            <a:pPr marL="0" indent="0">
              <a:buNone/>
            </a:pPr>
            <a:r>
              <a:rPr lang="en-US">
                <a:latin typeface="Arial" panose="020B0604020202020204" pitchFamily="34" charset="0"/>
                <a:cs typeface="Arial" panose="020B0604020202020204" pitchFamily="34" charset="0"/>
              </a:rPr>
              <a:t>The five forces presented represent competitive factors that build or shape an industry and it's developing its strengths and weaknesses. </a:t>
            </a:r>
          </a:p>
          <a:p>
            <a:pPr marL="0" indent="0">
              <a:buNone/>
            </a:pPr>
            <a:endParaRPr lang="en-US">
              <a:latin typeface="Arial" panose="020B0604020202020204" pitchFamily="34" charset="0"/>
              <a:cs typeface="Arial" panose="020B0604020202020204" pitchFamily="34" charset="0"/>
            </a:endParaRPr>
          </a:p>
          <a:p>
            <a:pPr marL="0" indent="0">
              <a:buNone/>
            </a:pPr>
            <a:r>
              <a:rPr lang="en-US">
                <a:latin typeface="Arial" panose="020B0604020202020204" pitchFamily="34" charset="0"/>
                <a:cs typeface="Arial" panose="020B0604020202020204" pitchFamily="34" charset="0"/>
              </a:rPr>
              <a:t>The framework is created in a way that can be applied successfully in any sector of the economy.</a:t>
            </a:r>
          </a:p>
          <a:p>
            <a:pPr marL="0" indent="0">
              <a:buNone/>
            </a:pPr>
            <a:endParaRPr lang="en-US">
              <a:latin typeface="Arial" panose="020B0604020202020204" pitchFamily="34" charset="0"/>
              <a:cs typeface="Arial" panose="020B0604020202020204" pitchFamily="34" charset="0"/>
            </a:endParaRPr>
          </a:p>
          <a:p>
            <a:pPr marL="0" indent="0">
              <a:buNone/>
            </a:pPr>
            <a:r>
              <a:rPr lang="en-GB" sz="1800" i="0">
                <a:solidFill>
                  <a:srgbClr val="222222"/>
                </a:solidFill>
                <a:effectLst/>
                <a:latin typeface="Arial" panose="020B0604020202020204" pitchFamily="34" charset="0"/>
                <a:cs typeface="Arial" panose="020B0604020202020204" pitchFamily="34" charset="0"/>
              </a:rPr>
              <a:t>(Budiharso et. all, 2022)</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4165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0" name="Content Placeholder 29">
            <a:extLst>
              <a:ext uri="{FF2B5EF4-FFF2-40B4-BE49-F238E27FC236}">
                <a16:creationId xmlns:a16="http://schemas.microsoft.com/office/drawing/2014/main" id="{CB08767E-6144-6D91-4F67-8AE2BAA2DB7B}"/>
              </a:ext>
            </a:extLst>
          </p:cNvPr>
          <p:cNvSpPr>
            <a:spLocks noGrp="1"/>
          </p:cNvSpPr>
          <p:nvPr>
            <p:ph idx="1"/>
          </p:nvPr>
        </p:nvSpPr>
        <p:spPr>
          <a:xfrm>
            <a:off x="1683956" y="507454"/>
            <a:ext cx="4140772" cy="5266116"/>
          </a:xfrm>
        </p:spPr>
        <p:txBody>
          <a:bodyPr>
            <a:noAutofit/>
          </a:bodyPr>
          <a:lstStyle/>
          <a:p>
            <a:pPr marL="0" indent="0">
              <a:lnSpc>
                <a:spcPct val="90000"/>
              </a:lnSpc>
              <a:buNone/>
            </a:pPr>
            <a:r>
              <a:rPr lang="en-US" dirty="0">
                <a:solidFill>
                  <a:srgbClr val="000000"/>
                </a:solidFill>
                <a:latin typeface="Arial" panose="020B0604020202020204" pitchFamily="34" charset="0"/>
                <a:cs typeface="Arial" panose="020B0604020202020204" pitchFamily="34" charset="0"/>
              </a:rPr>
              <a:t>Human resource management attracts and retain high skilled employees in a company, therefore, due to quality workforce, loyal and committed employees, the company is possessing a sustained competitive advantage. </a:t>
            </a:r>
          </a:p>
          <a:p>
            <a:pPr marL="0" indent="0">
              <a:lnSpc>
                <a:spcPct val="90000"/>
              </a:lnSpc>
              <a:buNone/>
            </a:pPr>
            <a:r>
              <a:rPr lang="en-US" dirty="0">
                <a:solidFill>
                  <a:srgbClr val="000000"/>
                </a:solidFill>
                <a:latin typeface="Arial" panose="020B0604020202020204" pitchFamily="34" charset="0"/>
                <a:cs typeface="Arial" panose="020B0604020202020204" pitchFamily="34" charset="0"/>
              </a:rPr>
              <a:t>Moreover, by implementing strategies based on quality enhancement, that are different than their competitors, the competitive advantage is enhancing. </a:t>
            </a:r>
          </a:p>
          <a:p>
            <a:pPr marL="0" indent="0">
              <a:lnSpc>
                <a:spcPct val="90000"/>
              </a:lnSpc>
              <a:buNone/>
            </a:pPr>
            <a:r>
              <a:rPr lang="en-US" dirty="0">
                <a:solidFill>
                  <a:srgbClr val="000000"/>
                </a:solidFill>
                <a:latin typeface="Arial" panose="020B0604020202020204" pitchFamily="34" charset="0"/>
                <a:cs typeface="Arial" panose="020B0604020202020204" pitchFamily="34" charset="0"/>
              </a:rPr>
              <a:t>Non- substitutable, rare, inimitable, valued resource in a company, is what gives that company a sustain competitive advantage. </a:t>
            </a:r>
          </a:p>
          <a:p>
            <a:pPr marL="0" indent="0">
              <a:lnSpc>
                <a:spcPct val="90000"/>
              </a:lnSpc>
              <a:buNone/>
            </a:pPr>
            <a:r>
              <a:rPr lang="en-US" dirty="0">
                <a:solidFill>
                  <a:srgbClr val="000000"/>
                </a:solidFill>
                <a:latin typeface="Arial" panose="020B0604020202020204" pitchFamily="34" charset="0"/>
                <a:cs typeface="Arial" panose="020B0604020202020204" pitchFamily="34" charset="0"/>
              </a:rPr>
              <a:t>Human resource management suggest that branding a company will attract high skilled workforce too.  When a company establish a brand, an effective brand, that company will become attractive at it will create a status for itself. </a:t>
            </a:r>
          </a:p>
          <a:p>
            <a:pPr marL="0" indent="0">
              <a:lnSpc>
                <a:spcPct val="90000"/>
              </a:lnSpc>
              <a:buNone/>
            </a:pPr>
            <a:r>
              <a:rPr lang="en-US" dirty="0">
                <a:solidFill>
                  <a:srgbClr val="000000"/>
                </a:solidFill>
                <a:latin typeface="Arial" panose="020B0604020202020204" pitchFamily="34" charset="0"/>
                <a:cs typeface="Arial" panose="020B0604020202020204" pitchFamily="34" charset="0"/>
              </a:rPr>
              <a:t>(</a:t>
            </a:r>
            <a:r>
              <a:rPr lang="en-GB" b="0" i="0" dirty="0">
                <a:solidFill>
                  <a:srgbClr val="000000"/>
                </a:solidFill>
                <a:effectLst/>
                <a:latin typeface="Arial" panose="020B0604020202020204" pitchFamily="34" charset="0"/>
                <a:cs typeface="Arial" panose="020B0604020202020204" pitchFamily="34" charset="0"/>
              </a:rPr>
              <a:t>App et. all, 2012)</a:t>
            </a:r>
            <a:r>
              <a:rPr lang="en-US" dirty="0">
                <a:solidFill>
                  <a:srgbClr val="000000"/>
                </a:solidFill>
                <a:latin typeface="Arial" panose="020B0604020202020204" pitchFamily="34" charset="0"/>
                <a:cs typeface="Arial" panose="020B0604020202020204" pitchFamily="34" charset="0"/>
              </a:rPr>
              <a:t> </a:t>
            </a:r>
          </a:p>
        </p:txBody>
      </p:sp>
      <p:pic>
        <p:nvPicPr>
          <p:cNvPr id="11" name="Picture 10">
            <a:extLst>
              <a:ext uri="{FF2B5EF4-FFF2-40B4-BE49-F238E27FC236}">
                <a16:creationId xmlns:a16="http://schemas.microsoft.com/office/drawing/2014/main" id="{830C738C-ECDC-93A2-6640-1660D6ADF74F}"/>
              </a:ext>
            </a:extLst>
          </p:cNvPr>
          <p:cNvPicPr>
            <a:picLocks noChangeAspect="1"/>
          </p:cNvPicPr>
          <p:nvPr/>
        </p:nvPicPr>
        <p:blipFill rotWithShape="1">
          <a:blip r:embed="rId2">
            <a:extLst>
              <a:ext uri="{28A0092B-C50C-407E-A947-70E740481C1C}">
                <a14:useLocalDpi xmlns:a14="http://schemas.microsoft.com/office/drawing/2010/main" val="0"/>
              </a:ext>
            </a:extLst>
          </a:blip>
          <a:srcRect r="2" b="10076"/>
          <a:stretch/>
        </p:blipFill>
        <p:spPr>
          <a:xfrm>
            <a:off x="7030564" y="1130710"/>
            <a:ext cx="3574330" cy="5525729"/>
          </a:xfrm>
          <a:prstGeom prst="rect">
            <a:avLst/>
          </a:prstGeom>
        </p:spPr>
      </p:pic>
      <p:sp>
        <p:nvSpPr>
          <p:cNvPr id="13" name="TextBox 12">
            <a:extLst>
              <a:ext uri="{FF2B5EF4-FFF2-40B4-BE49-F238E27FC236}">
                <a16:creationId xmlns:a16="http://schemas.microsoft.com/office/drawing/2014/main" id="{0EE1F040-DD65-C5B2-FE84-7B7002696AE8}"/>
              </a:ext>
            </a:extLst>
          </p:cNvPr>
          <p:cNvSpPr txBox="1"/>
          <p:nvPr/>
        </p:nvSpPr>
        <p:spPr>
          <a:xfrm>
            <a:off x="7070866" y="619432"/>
            <a:ext cx="3340328"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Journal 1 </a:t>
            </a:r>
          </a:p>
        </p:txBody>
      </p:sp>
    </p:spTree>
    <p:extLst>
      <p:ext uri="{BB962C8B-B14F-4D97-AF65-F5344CB8AC3E}">
        <p14:creationId xmlns:p14="http://schemas.microsoft.com/office/powerpoint/2010/main" val="2061138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C1E7C4D-5CC3-1937-5C7A-4FDD9593A4B6}"/>
              </a:ext>
            </a:extLst>
          </p:cNvPr>
          <p:cNvSpPr txBox="1"/>
          <p:nvPr/>
        </p:nvSpPr>
        <p:spPr>
          <a:xfrm>
            <a:off x="1860936" y="546783"/>
            <a:ext cx="4140772" cy="5991668"/>
          </a:xfrm>
          <a:prstGeom prst="rect">
            <a:avLst/>
          </a:prstGeom>
        </p:spPr>
        <p:txBody>
          <a:bodyPr vert="horz" lIns="91440" tIns="45720" rIns="91440" bIns="45720" rtlCol="0">
            <a:noAutofit/>
          </a:bodyPr>
          <a:lstStyle/>
          <a:p>
            <a:pPr algn="just">
              <a:lnSpc>
                <a:spcPct val="90000"/>
              </a:lnSpc>
              <a:spcBef>
                <a:spcPts val="1000"/>
              </a:spcBef>
              <a:buClr>
                <a:schemeClr val="accent1"/>
              </a:buClr>
            </a:pPr>
            <a:r>
              <a:rPr lang="en-US" dirty="0">
                <a:solidFill>
                  <a:srgbClr val="000000"/>
                </a:solidFill>
                <a:latin typeface="Arial" panose="020B0604020202020204" pitchFamily="34" charset="0"/>
                <a:cs typeface="Arial" panose="020B0604020202020204" pitchFamily="34" charset="0"/>
              </a:rPr>
              <a:t>Qualified employees that are attracted and retain in a company will develop motivation to perform. Having qualified employees will bring several benefits to the company: low employee turnover, lower production costs, high product quality, profitability and the willingness and adapt to change. These benefits that are achievable through human resource management will provide competitive advantage when the other company do not posses the same kind of employees. </a:t>
            </a:r>
          </a:p>
          <a:p>
            <a:pPr algn="just">
              <a:lnSpc>
                <a:spcPct val="90000"/>
              </a:lnSpc>
              <a:spcBef>
                <a:spcPts val="1000"/>
              </a:spcBef>
              <a:buClr>
                <a:schemeClr val="accent1"/>
              </a:buClr>
              <a:buFont typeface="Wingdings 3" charset="2"/>
              <a:buChar char=""/>
            </a:pPr>
            <a:endParaRPr lang="en-US" dirty="0">
              <a:solidFill>
                <a:srgbClr val="000000"/>
              </a:solidFill>
              <a:latin typeface="Arial" panose="020B0604020202020204" pitchFamily="34" charset="0"/>
              <a:cs typeface="Arial" panose="020B0604020202020204" pitchFamily="34" charset="0"/>
            </a:endParaRPr>
          </a:p>
          <a:p>
            <a:pPr algn="just">
              <a:lnSpc>
                <a:spcPct val="90000"/>
              </a:lnSpc>
              <a:spcBef>
                <a:spcPts val="1000"/>
              </a:spcBef>
              <a:buClr>
                <a:schemeClr val="accent1"/>
              </a:buClr>
            </a:pPr>
            <a:r>
              <a:rPr lang="en-US" dirty="0">
                <a:solidFill>
                  <a:srgbClr val="000000"/>
                </a:solidFill>
                <a:latin typeface="Arial" panose="020B0604020202020204" pitchFamily="34" charset="0"/>
                <a:cs typeface="Arial" panose="020B0604020202020204" pitchFamily="34" charset="0"/>
              </a:rPr>
              <a:t>Moreover, to gain competitive advantage through HRM, there are two main factors:</a:t>
            </a:r>
          </a:p>
          <a:p>
            <a:pPr marL="285750" indent="-285750" algn="just">
              <a:lnSpc>
                <a:spcPct val="90000"/>
              </a:lnSpc>
              <a:spcBef>
                <a:spcPts val="1000"/>
              </a:spcBef>
              <a:buClr>
                <a:schemeClr val="accent1"/>
              </a:buClr>
              <a:buFont typeface="Wingdings 3" charset="2"/>
              <a:buChar char=""/>
            </a:pPr>
            <a:r>
              <a:rPr lang="en-US" dirty="0">
                <a:solidFill>
                  <a:srgbClr val="000000"/>
                </a:solidFill>
                <a:latin typeface="Arial" panose="020B0604020202020204" pitchFamily="34" charset="0"/>
                <a:cs typeface="Arial" panose="020B0604020202020204" pitchFamily="34" charset="0"/>
              </a:rPr>
              <a:t>Strategic targets: suppliers, customers, competitors.</a:t>
            </a:r>
          </a:p>
          <a:p>
            <a:pPr marL="285750" indent="-285750" algn="just">
              <a:lnSpc>
                <a:spcPct val="90000"/>
              </a:lnSpc>
              <a:spcBef>
                <a:spcPts val="1000"/>
              </a:spcBef>
              <a:buClr>
                <a:schemeClr val="accent1"/>
              </a:buClr>
              <a:buFont typeface="Wingdings 3" charset="2"/>
              <a:buChar char=""/>
            </a:pPr>
            <a:r>
              <a:rPr lang="en-US" dirty="0">
                <a:solidFill>
                  <a:srgbClr val="000000"/>
                </a:solidFill>
                <a:latin typeface="Arial" panose="020B0604020202020204" pitchFamily="34" charset="0"/>
                <a:cs typeface="Arial" panose="020B0604020202020204" pitchFamily="34" charset="0"/>
              </a:rPr>
              <a:t>Strategic thrusts(drivers): cost, innovation, growth, alliance and differentiation(</a:t>
            </a:r>
            <a:r>
              <a:rPr lang="en-GB" sz="1800" b="0" i="0" dirty="0">
                <a:solidFill>
                  <a:srgbClr val="222222"/>
                </a:solidFill>
                <a:effectLst/>
                <a:latin typeface="Arial" panose="020B0604020202020204" pitchFamily="34" charset="0"/>
              </a:rPr>
              <a:t>Schuler, MacMillan, 1984).</a:t>
            </a:r>
            <a:endParaRPr lang="en-US" dirty="0">
              <a:solidFill>
                <a:srgbClr val="000000"/>
              </a:solidFill>
              <a:latin typeface="Arial" panose="020B0604020202020204" pitchFamily="34" charset="0"/>
              <a:cs typeface="Arial" panose="020B0604020202020204" pitchFamily="34" charset="0"/>
            </a:endParaRPr>
          </a:p>
        </p:txBody>
      </p:sp>
      <p:pic>
        <p:nvPicPr>
          <p:cNvPr id="5" name="Picture 4" descr="Text, letter&#10;&#10;Description automatically generated">
            <a:extLst>
              <a:ext uri="{FF2B5EF4-FFF2-40B4-BE49-F238E27FC236}">
                <a16:creationId xmlns:a16="http://schemas.microsoft.com/office/drawing/2014/main" id="{552159E3-7085-2B6D-1503-470DBD1137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0286" y="1061884"/>
            <a:ext cx="3174887" cy="5574890"/>
          </a:xfrm>
          <a:prstGeom prst="rect">
            <a:avLst/>
          </a:prstGeom>
        </p:spPr>
      </p:pic>
      <p:sp>
        <p:nvSpPr>
          <p:cNvPr id="7" name="TextBox 6">
            <a:extLst>
              <a:ext uri="{FF2B5EF4-FFF2-40B4-BE49-F238E27FC236}">
                <a16:creationId xmlns:a16="http://schemas.microsoft.com/office/drawing/2014/main" id="{AEB6BD50-F20B-EFAE-0C01-06DC9B49DE0F}"/>
              </a:ext>
            </a:extLst>
          </p:cNvPr>
          <p:cNvSpPr txBox="1"/>
          <p:nvPr/>
        </p:nvSpPr>
        <p:spPr>
          <a:xfrm>
            <a:off x="7070866" y="619432"/>
            <a:ext cx="3340328"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Journal 2</a:t>
            </a:r>
          </a:p>
        </p:txBody>
      </p:sp>
    </p:spTree>
    <p:extLst>
      <p:ext uri="{BB962C8B-B14F-4D97-AF65-F5344CB8AC3E}">
        <p14:creationId xmlns:p14="http://schemas.microsoft.com/office/powerpoint/2010/main" val="3852719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AEB341D-CE4E-9556-3251-DB940DACFFD0}"/>
              </a:ext>
            </a:extLst>
          </p:cNvPr>
          <p:cNvSpPr txBox="1"/>
          <p:nvPr/>
        </p:nvSpPr>
        <p:spPr>
          <a:xfrm>
            <a:off x="1851105" y="737420"/>
            <a:ext cx="4140772" cy="3777622"/>
          </a:xfrm>
          <a:prstGeom prst="rect">
            <a:avLst/>
          </a:prstGeom>
        </p:spPr>
        <p:txBody>
          <a:bodyPr vert="horz" lIns="91440" tIns="45720" rIns="91440" bIns="45720" rtlCol="0">
            <a:noAutofit/>
          </a:bodyPr>
          <a:lstStyle/>
          <a:p>
            <a:pPr algn="just">
              <a:lnSpc>
                <a:spcPct val="90000"/>
              </a:lnSpc>
              <a:spcBef>
                <a:spcPts val="1000"/>
              </a:spcBef>
              <a:buClr>
                <a:schemeClr val="accent1"/>
              </a:buClr>
            </a:pPr>
            <a:r>
              <a:rPr lang="en-US" dirty="0">
                <a:solidFill>
                  <a:srgbClr val="000000"/>
                </a:solidFill>
                <a:latin typeface="Arial" panose="020B0604020202020204" pitchFamily="34" charset="0"/>
                <a:cs typeface="Arial" panose="020B0604020202020204" pitchFamily="34" charset="0"/>
              </a:rPr>
              <a:t>The company advantage can be created and sustain by adopting an environmentally friendly approach. Several authors stated that human resource management plays an important role in relation with environmental sustainability. </a:t>
            </a:r>
          </a:p>
          <a:p>
            <a:pPr algn="just">
              <a:lnSpc>
                <a:spcPct val="90000"/>
              </a:lnSpc>
              <a:spcBef>
                <a:spcPts val="1000"/>
              </a:spcBef>
              <a:buClr>
                <a:schemeClr val="accent1"/>
              </a:buClr>
            </a:pPr>
            <a:r>
              <a:rPr lang="en-US" dirty="0">
                <a:solidFill>
                  <a:srgbClr val="000000"/>
                </a:solidFill>
                <a:latin typeface="Arial" panose="020B0604020202020204" pitchFamily="34" charset="0"/>
                <a:cs typeface="Arial" panose="020B0604020202020204" pitchFamily="34" charset="0"/>
              </a:rPr>
              <a:t>The environmental training and the participation on the employees combined with their motivation represent the main factors to adapt that environmental sustainability. </a:t>
            </a:r>
          </a:p>
          <a:p>
            <a:pPr algn="just">
              <a:lnSpc>
                <a:spcPct val="90000"/>
              </a:lnSpc>
              <a:spcBef>
                <a:spcPts val="1000"/>
              </a:spcBef>
              <a:buClr>
                <a:schemeClr val="accent1"/>
              </a:buClr>
            </a:pPr>
            <a:r>
              <a:rPr lang="en-US" dirty="0">
                <a:solidFill>
                  <a:srgbClr val="000000"/>
                </a:solidFill>
                <a:latin typeface="Arial" panose="020B0604020202020204" pitchFamily="34" charset="0"/>
                <a:cs typeface="Arial" panose="020B0604020202020204" pitchFamily="34" charset="0"/>
              </a:rPr>
              <a:t>A large part of a company`s specific knowledge is stored by employees. Passing and implementing that knowledge into the team will create an environment that is hard to imitate, therefore, the gain of competitive advantage(</a:t>
            </a:r>
            <a:r>
              <a:rPr lang="en-GB" sz="1800" b="0" i="0" dirty="0">
                <a:solidFill>
                  <a:srgbClr val="222222"/>
                </a:solidFill>
                <a:effectLst/>
                <a:latin typeface="Arial" panose="020B0604020202020204" pitchFamily="34" charset="0"/>
              </a:rPr>
              <a:t>Carmona‐Moreno et. all, 2012)</a:t>
            </a:r>
            <a:endParaRPr lang="en-US" dirty="0">
              <a:solidFill>
                <a:srgbClr val="000000"/>
              </a:solidFill>
              <a:latin typeface="Arial" panose="020B0604020202020204" pitchFamily="34" charset="0"/>
              <a:cs typeface="Arial" panose="020B0604020202020204" pitchFamily="34" charset="0"/>
            </a:endParaRPr>
          </a:p>
          <a:p>
            <a:pPr algn="just">
              <a:lnSpc>
                <a:spcPct val="90000"/>
              </a:lnSpc>
              <a:spcBef>
                <a:spcPts val="1000"/>
              </a:spcBef>
              <a:buClr>
                <a:schemeClr val="accent1"/>
              </a:buClr>
            </a:pPr>
            <a:endParaRPr lang="en-US" dirty="0">
              <a:solidFill>
                <a:srgbClr val="000000"/>
              </a:solidFill>
              <a:latin typeface="Arial" panose="020B0604020202020204" pitchFamily="34" charset="0"/>
              <a:cs typeface="Arial" panose="020B0604020202020204" pitchFamily="34" charset="0"/>
            </a:endParaRPr>
          </a:p>
        </p:txBody>
      </p:sp>
      <p:pic>
        <p:nvPicPr>
          <p:cNvPr id="5" name="Picture 4" descr="Text&#10;&#10;Description automatically generated">
            <a:extLst>
              <a:ext uri="{FF2B5EF4-FFF2-40B4-BE49-F238E27FC236}">
                <a16:creationId xmlns:a16="http://schemas.microsoft.com/office/drawing/2014/main" id="{F4B526DA-AD8D-89ED-660F-CEDE8585EF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25190" y="1288026"/>
            <a:ext cx="4185079" cy="4604827"/>
          </a:xfrm>
          <a:prstGeom prst="rect">
            <a:avLst/>
          </a:prstGeom>
        </p:spPr>
      </p:pic>
      <p:sp>
        <p:nvSpPr>
          <p:cNvPr id="7" name="TextBox 6">
            <a:extLst>
              <a:ext uri="{FF2B5EF4-FFF2-40B4-BE49-F238E27FC236}">
                <a16:creationId xmlns:a16="http://schemas.microsoft.com/office/drawing/2014/main" id="{33A5BBF9-D17E-9A1E-127F-1001E9CC8368}"/>
              </a:ext>
            </a:extLst>
          </p:cNvPr>
          <p:cNvSpPr txBox="1"/>
          <p:nvPr/>
        </p:nvSpPr>
        <p:spPr>
          <a:xfrm>
            <a:off x="7070866" y="619432"/>
            <a:ext cx="3340328"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Journal 3 </a:t>
            </a:r>
          </a:p>
        </p:txBody>
      </p:sp>
    </p:spTree>
    <p:extLst>
      <p:ext uri="{BB962C8B-B14F-4D97-AF65-F5344CB8AC3E}">
        <p14:creationId xmlns:p14="http://schemas.microsoft.com/office/powerpoint/2010/main" val="548761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0" name="Picture 4" descr="Top shot of a representation of networks with stick figures.">
            <a:extLst>
              <a:ext uri="{FF2B5EF4-FFF2-40B4-BE49-F238E27FC236}">
                <a16:creationId xmlns:a16="http://schemas.microsoft.com/office/drawing/2014/main" id="{6A54C1EA-7222-7632-B09C-536F1FDCF473}"/>
              </a:ext>
            </a:extLst>
          </p:cNvPr>
          <p:cNvPicPr>
            <a:picLocks noChangeAspect="1"/>
          </p:cNvPicPr>
          <p:nvPr/>
        </p:nvPicPr>
        <p:blipFill rotWithShape="1">
          <a:blip r:embed="rId2"/>
          <a:srcRect l="12636" r="12637"/>
          <a:stretch/>
        </p:blipFill>
        <p:spPr>
          <a:xfrm>
            <a:off x="4485557" y="10"/>
            <a:ext cx="7706443" cy="6857990"/>
          </a:xfrm>
          <a:prstGeom prst="rect">
            <a:avLst/>
          </a:prstGeom>
        </p:spPr>
      </p:pic>
      <p:sp useBgFill="1">
        <p:nvSpPr>
          <p:cNvPr id="83" name="Freeform: Shape 82">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85" name="Rectangle 84">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D48BE8E-C436-C954-EAA5-6CBD594A0F53}"/>
              </a:ext>
            </a:extLst>
          </p:cNvPr>
          <p:cNvSpPr>
            <a:spLocks noGrp="1"/>
          </p:cNvSpPr>
          <p:nvPr>
            <p:ph idx="1"/>
          </p:nvPr>
        </p:nvSpPr>
        <p:spPr>
          <a:xfrm>
            <a:off x="502316" y="865239"/>
            <a:ext cx="4625882" cy="3777622"/>
          </a:xfrm>
        </p:spPr>
        <p:txBody>
          <a:bodyPr>
            <a:noAutofit/>
          </a:bodyPr>
          <a:lstStyle/>
          <a:p>
            <a:pPr marL="0" indent="0">
              <a:lnSpc>
                <a:spcPct val="90000"/>
              </a:lnSpc>
              <a:buNone/>
            </a:pPr>
            <a:r>
              <a:rPr lang="en-GB" u="sng" dirty="0">
                <a:latin typeface="Arial" panose="020B0604020202020204" pitchFamily="34" charset="0"/>
                <a:cs typeface="Arial" panose="020B0604020202020204" pitchFamily="34" charset="0"/>
              </a:rPr>
              <a:t>Creating competitive advantage through HRM:</a:t>
            </a:r>
          </a:p>
          <a:p>
            <a:pPr>
              <a:lnSpc>
                <a:spcPct val="90000"/>
              </a:lnSpc>
            </a:pPr>
            <a:endParaRPr lang="en-GB" u="sng" dirty="0">
              <a:latin typeface="Arial" panose="020B0604020202020204" pitchFamily="34" charset="0"/>
              <a:cs typeface="Arial" panose="020B0604020202020204" pitchFamily="34" charset="0"/>
            </a:endParaRPr>
          </a:p>
          <a:p>
            <a:pPr>
              <a:lnSpc>
                <a:spcPct val="90000"/>
              </a:lnSpc>
            </a:pPr>
            <a:endParaRPr lang="en-GB"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Performance based Culture based on : talented employees, developing talent in the organization, working as a TEAM. </a:t>
            </a:r>
          </a:p>
          <a:p>
            <a:pPr>
              <a:lnSpc>
                <a:spcPct val="90000"/>
              </a:lnSpc>
            </a:pPr>
            <a:endParaRPr lang="en-GB" dirty="0">
              <a:latin typeface="Arial" panose="020B0604020202020204" pitchFamily="34" charset="0"/>
              <a:cs typeface="Arial" panose="020B0604020202020204" pitchFamily="34" charset="0"/>
            </a:endParaRPr>
          </a:p>
          <a:p>
            <a:pPr>
              <a:lnSpc>
                <a:spcPct val="90000"/>
              </a:lnSpc>
            </a:pPr>
            <a:endParaRPr lang="en-GB" dirty="0">
              <a:latin typeface="Arial" panose="020B0604020202020204" pitchFamily="34" charset="0"/>
              <a:cs typeface="Arial" panose="020B0604020202020204" pitchFamily="34" charset="0"/>
            </a:endParaRPr>
          </a:p>
          <a:p>
            <a:pPr>
              <a:lnSpc>
                <a:spcPct val="90000"/>
              </a:lnSpc>
            </a:pPr>
            <a:endParaRPr lang="en-GB" dirty="0">
              <a:latin typeface="Arial" panose="020B0604020202020204" pitchFamily="34" charset="0"/>
              <a:cs typeface="Arial" panose="020B0604020202020204" pitchFamily="34" charset="0"/>
            </a:endParaRPr>
          </a:p>
          <a:p>
            <a:pPr>
              <a:lnSpc>
                <a:spcPct val="90000"/>
              </a:lnSpc>
            </a:pPr>
            <a:endParaRPr lang="en-GB"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Developing and implement the culture: core psychology, structured recruiting process, talent management, compensation strategy, company organizational structure. </a:t>
            </a:r>
          </a:p>
          <a:p>
            <a:pPr marL="0" indent="0">
              <a:lnSpc>
                <a:spcPct val="90000"/>
              </a:lnSpc>
              <a:buNone/>
            </a:pPr>
            <a:endParaRPr lang="en-GB" dirty="0"/>
          </a:p>
        </p:txBody>
      </p:sp>
    </p:spTree>
    <p:extLst>
      <p:ext uri="{BB962C8B-B14F-4D97-AF65-F5344CB8AC3E}">
        <p14:creationId xmlns:p14="http://schemas.microsoft.com/office/powerpoint/2010/main" val="1056163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BCE61-A314-2D9C-A460-FE0381F7E780}"/>
              </a:ext>
            </a:extLst>
          </p:cNvPr>
          <p:cNvSpPr>
            <a:spLocks noGrp="1"/>
          </p:cNvSpPr>
          <p:nvPr>
            <p:ph type="title"/>
          </p:nvPr>
        </p:nvSpPr>
        <p:spPr/>
        <p:txBody>
          <a:bodyPr/>
          <a:lstStyle/>
          <a:p>
            <a:r>
              <a:rPr lang="en-GB"/>
              <a:t>Job description &amp; responsibilities </a:t>
            </a:r>
            <a:endParaRPr lang="en-GB" dirty="0"/>
          </a:p>
        </p:txBody>
      </p:sp>
      <p:pic>
        <p:nvPicPr>
          <p:cNvPr id="5" name="Picture 4" descr="Graphical user interface, text, application&#10;&#10;Description automatically generated">
            <a:extLst>
              <a:ext uri="{FF2B5EF4-FFF2-40B4-BE49-F238E27FC236}">
                <a16:creationId xmlns:a16="http://schemas.microsoft.com/office/drawing/2014/main" id="{01797A98-36B1-E750-4843-DA5A1C00EF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388" y="1264555"/>
            <a:ext cx="5797859" cy="5248062"/>
          </a:xfrm>
          <a:prstGeom prst="rect">
            <a:avLst/>
          </a:prstGeom>
        </p:spPr>
      </p:pic>
      <p:pic>
        <p:nvPicPr>
          <p:cNvPr id="7" name="Picture 6" descr="Text&#10;&#10;Description automatically generated">
            <a:extLst>
              <a:ext uri="{FF2B5EF4-FFF2-40B4-BE49-F238E27FC236}">
                <a16:creationId xmlns:a16="http://schemas.microsoft.com/office/drawing/2014/main" id="{ABBA2E3F-A2BF-F57A-11CB-5239414B12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9557" y="1264555"/>
            <a:ext cx="3635055" cy="5344173"/>
          </a:xfrm>
          <a:prstGeom prst="rect">
            <a:avLst/>
          </a:prstGeom>
        </p:spPr>
      </p:pic>
    </p:spTree>
    <p:extLst>
      <p:ext uri="{BB962C8B-B14F-4D97-AF65-F5344CB8AC3E}">
        <p14:creationId xmlns:p14="http://schemas.microsoft.com/office/powerpoint/2010/main" val="2020807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EB9B5B69-A297-4D2F-8B89-529DA8A27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3" name="Freeform 11">
              <a:extLst>
                <a:ext uri="{FF2B5EF4-FFF2-40B4-BE49-F238E27FC236}">
                  <a16:creationId xmlns:a16="http://schemas.microsoft.com/office/drawing/2014/main" id="{3E39D215-BF38-4094-82D7-61DED1145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 name="Freeform 12">
              <a:extLst>
                <a:ext uri="{FF2B5EF4-FFF2-40B4-BE49-F238E27FC236}">
                  <a16:creationId xmlns:a16="http://schemas.microsoft.com/office/drawing/2014/main" id="{7412700A-91C4-4126-8F17-3B9449DBB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5" name="Freeform 13">
              <a:extLst>
                <a:ext uri="{FF2B5EF4-FFF2-40B4-BE49-F238E27FC236}">
                  <a16:creationId xmlns:a16="http://schemas.microsoft.com/office/drawing/2014/main" id="{DF985802-25A8-4B99-89F0-2A42EC325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 name="Freeform 14">
              <a:extLst>
                <a:ext uri="{FF2B5EF4-FFF2-40B4-BE49-F238E27FC236}">
                  <a16:creationId xmlns:a16="http://schemas.microsoft.com/office/drawing/2014/main" id="{F54C35AF-DB92-4205-A779-2A385B7143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 name="Freeform 15">
              <a:extLst>
                <a:ext uri="{FF2B5EF4-FFF2-40B4-BE49-F238E27FC236}">
                  <a16:creationId xmlns:a16="http://schemas.microsoft.com/office/drawing/2014/main" id="{9F845211-1F53-4E0A-891E-B78A206F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8" name="Freeform 16">
              <a:extLst>
                <a:ext uri="{FF2B5EF4-FFF2-40B4-BE49-F238E27FC236}">
                  <a16:creationId xmlns:a16="http://schemas.microsoft.com/office/drawing/2014/main" id="{9149C7DD-9998-4805-BFC8-CEF5F5DF3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9" name="Freeform 17">
              <a:extLst>
                <a:ext uri="{FF2B5EF4-FFF2-40B4-BE49-F238E27FC236}">
                  <a16:creationId xmlns:a16="http://schemas.microsoft.com/office/drawing/2014/main" id="{47C8036D-3ECA-43DA-BAF5-3C65CF41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0" name="Freeform 18">
              <a:extLst>
                <a:ext uri="{FF2B5EF4-FFF2-40B4-BE49-F238E27FC236}">
                  <a16:creationId xmlns:a16="http://schemas.microsoft.com/office/drawing/2014/main" id="{29C15912-CDE8-4DF3-9324-273FB4C86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 name="Freeform 19">
              <a:extLst>
                <a:ext uri="{FF2B5EF4-FFF2-40B4-BE49-F238E27FC236}">
                  <a16:creationId xmlns:a16="http://schemas.microsoft.com/office/drawing/2014/main" id="{37C68D51-B7DA-4572-AB7E-708540B3C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 name="Freeform 20">
              <a:extLst>
                <a:ext uri="{FF2B5EF4-FFF2-40B4-BE49-F238E27FC236}">
                  <a16:creationId xmlns:a16="http://schemas.microsoft.com/office/drawing/2014/main" id="{1AF802CB-4E9E-4895-9363-C119914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 name="Freeform 21">
              <a:extLst>
                <a:ext uri="{FF2B5EF4-FFF2-40B4-BE49-F238E27FC236}">
                  <a16:creationId xmlns:a16="http://schemas.microsoft.com/office/drawing/2014/main" id="{615760E5-5F27-4735-B01C-78E05F3FB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4" name="Freeform 22">
              <a:extLst>
                <a:ext uri="{FF2B5EF4-FFF2-40B4-BE49-F238E27FC236}">
                  <a16:creationId xmlns:a16="http://schemas.microsoft.com/office/drawing/2014/main" id="{DB9C6516-B2DB-432F-BD3A-A1792BD46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6" name="Group 25">
            <a:extLst>
              <a:ext uri="{FF2B5EF4-FFF2-40B4-BE49-F238E27FC236}">
                <a16:creationId xmlns:a16="http://schemas.microsoft.com/office/drawing/2014/main" id="{BC9C8D0D-644B-4B97-B83C-CC8E64361D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7" name="Freeform 27">
              <a:extLst>
                <a:ext uri="{FF2B5EF4-FFF2-40B4-BE49-F238E27FC236}">
                  <a16:creationId xmlns:a16="http://schemas.microsoft.com/office/drawing/2014/main" id="{F8BE1EA6-80CF-446B-A4FE-3F935A51C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8" name="Freeform 28">
              <a:extLst>
                <a:ext uri="{FF2B5EF4-FFF2-40B4-BE49-F238E27FC236}">
                  <a16:creationId xmlns:a16="http://schemas.microsoft.com/office/drawing/2014/main" id="{10E39808-F4F7-43DE-AB53-82B7B55EA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9" name="Freeform 29">
              <a:extLst>
                <a:ext uri="{FF2B5EF4-FFF2-40B4-BE49-F238E27FC236}">
                  <a16:creationId xmlns:a16="http://schemas.microsoft.com/office/drawing/2014/main" id="{6ED5109A-600A-4C23-9BB3-C4C19C2D9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 name="Freeform 30">
              <a:extLst>
                <a:ext uri="{FF2B5EF4-FFF2-40B4-BE49-F238E27FC236}">
                  <a16:creationId xmlns:a16="http://schemas.microsoft.com/office/drawing/2014/main" id="{D76FF73F-8CA3-42B0-A680-353805CD2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1" name="Freeform 31">
              <a:extLst>
                <a:ext uri="{FF2B5EF4-FFF2-40B4-BE49-F238E27FC236}">
                  <a16:creationId xmlns:a16="http://schemas.microsoft.com/office/drawing/2014/main" id="{B26A6949-3BEB-422A-854C-D4E26E4CF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2" name="Freeform 32">
              <a:extLst>
                <a:ext uri="{FF2B5EF4-FFF2-40B4-BE49-F238E27FC236}">
                  <a16:creationId xmlns:a16="http://schemas.microsoft.com/office/drawing/2014/main" id="{FE07AD25-30AF-40CD-B901-DF1EDBD68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3" name="Freeform 33">
              <a:extLst>
                <a:ext uri="{FF2B5EF4-FFF2-40B4-BE49-F238E27FC236}">
                  <a16:creationId xmlns:a16="http://schemas.microsoft.com/office/drawing/2014/main" id="{5AA460AF-7760-4F15-881A-6F0BFDBCD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4" name="Freeform 34">
              <a:extLst>
                <a:ext uri="{FF2B5EF4-FFF2-40B4-BE49-F238E27FC236}">
                  <a16:creationId xmlns:a16="http://schemas.microsoft.com/office/drawing/2014/main" id="{EE53C70E-5D92-4C42-A34F-9F7D16006B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5" name="Freeform 35">
              <a:extLst>
                <a:ext uri="{FF2B5EF4-FFF2-40B4-BE49-F238E27FC236}">
                  <a16:creationId xmlns:a16="http://schemas.microsoft.com/office/drawing/2014/main" id="{C27614EE-0086-4D34-99BD-52F03708D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6" name="Freeform 36">
              <a:extLst>
                <a:ext uri="{FF2B5EF4-FFF2-40B4-BE49-F238E27FC236}">
                  <a16:creationId xmlns:a16="http://schemas.microsoft.com/office/drawing/2014/main" id="{326919B9-3ED4-4744-A713-326B3BAF6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7" name="Freeform 37">
              <a:extLst>
                <a:ext uri="{FF2B5EF4-FFF2-40B4-BE49-F238E27FC236}">
                  <a16:creationId xmlns:a16="http://schemas.microsoft.com/office/drawing/2014/main" id="{898BDBF5-8AA3-49CD-999A-ABA1F7AE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 name="Freeform 38">
              <a:extLst>
                <a:ext uri="{FF2B5EF4-FFF2-40B4-BE49-F238E27FC236}">
                  <a16:creationId xmlns:a16="http://schemas.microsoft.com/office/drawing/2014/main" id="{AF8ED3E0-CBE7-48C4-8F9E-FF98079CD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0" name="Rectangle 39">
            <a:extLst>
              <a:ext uri="{FF2B5EF4-FFF2-40B4-BE49-F238E27FC236}">
                <a16:creationId xmlns:a16="http://schemas.microsoft.com/office/drawing/2014/main" id="{A84F153B-2093-4171-BD2D-1631695C9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2" name="Freeform 6">
            <a:extLst>
              <a:ext uri="{FF2B5EF4-FFF2-40B4-BE49-F238E27FC236}">
                <a16:creationId xmlns:a16="http://schemas.microsoft.com/office/drawing/2014/main" id="{DB5BC99D-7BEA-4F13-B82B-A956E2D09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4" name="Rectangle 43">
            <a:extLst>
              <a:ext uri="{FF2B5EF4-FFF2-40B4-BE49-F238E27FC236}">
                <a16:creationId xmlns:a16="http://schemas.microsoft.com/office/drawing/2014/main" id="{6AA79F6E-92C8-4F74-9CAF-BA4821898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7BF40ACE-C7C4-4BCD-BBCD-CA70D02CB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8C9CCEFA-7335-4721-96F7-EF9E9F8CFE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49" name="Freeform 11">
              <a:extLst>
                <a:ext uri="{FF2B5EF4-FFF2-40B4-BE49-F238E27FC236}">
                  <a16:creationId xmlns:a16="http://schemas.microsoft.com/office/drawing/2014/main" id="{6F244ABF-DC87-4D84-A19F-F702A9DC3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0" name="Freeform 12">
              <a:extLst>
                <a:ext uri="{FF2B5EF4-FFF2-40B4-BE49-F238E27FC236}">
                  <a16:creationId xmlns:a16="http://schemas.microsoft.com/office/drawing/2014/main" id="{F9FEA429-847F-4323-968C-850C7FDA0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1" name="Freeform 13">
              <a:extLst>
                <a:ext uri="{FF2B5EF4-FFF2-40B4-BE49-F238E27FC236}">
                  <a16:creationId xmlns:a16="http://schemas.microsoft.com/office/drawing/2014/main" id="{21B05DA4-D47B-4B71-BF17-92672A049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2" name="Freeform 14">
              <a:extLst>
                <a:ext uri="{FF2B5EF4-FFF2-40B4-BE49-F238E27FC236}">
                  <a16:creationId xmlns:a16="http://schemas.microsoft.com/office/drawing/2014/main" id="{CD02264A-B768-4D05-A2A9-88F3881D8C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3" name="Freeform 15">
              <a:extLst>
                <a:ext uri="{FF2B5EF4-FFF2-40B4-BE49-F238E27FC236}">
                  <a16:creationId xmlns:a16="http://schemas.microsoft.com/office/drawing/2014/main" id="{4E7B7024-4088-4C07-8F69-CAEC406C0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4" name="Freeform 16">
              <a:extLst>
                <a:ext uri="{FF2B5EF4-FFF2-40B4-BE49-F238E27FC236}">
                  <a16:creationId xmlns:a16="http://schemas.microsoft.com/office/drawing/2014/main" id="{F844004E-CD7F-478F-8383-F10C0E8D2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5" name="Freeform 17">
              <a:extLst>
                <a:ext uri="{FF2B5EF4-FFF2-40B4-BE49-F238E27FC236}">
                  <a16:creationId xmlns:a16="http://schemas.microsoft.com/office/drawing/2014/main" id="{10D08C54-C20A-44AF-A6B0-7C5B8DC11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6" name="Freeform 18">
              <a:extLst>
                <a:ext uri="{FF2B5EF4-FFF2-40B4-BE49-F238E27FC236}">
                  <a16:creationId xmlns:a16="http://schemas.microsoft.com/office/drawing/2014/main" id="{03E4B349-00DE-4BC6-9461-858823FDA7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7" name="Freeform 19">
              <a:extLst>
                <a:ext uri="{FF2B5EF4-FFF2-40B4-BE49-F238E27FC236}">
                  <a16:creationId xmlns:a16="http://schemas.microsoft.com/office/drawing/2014/main" id="{E544E260-DB33-431B-B802-15A451023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8" name="Freeform 20">
              <a:extLst>
                <a:ext uri="{FF2B5EF4-FFF2-40B4-BE49-F238E27FC236}">
                  <a16:creationId xmlns:a16="http://schemas.microsoft.com/office/drawing/2014/main" id="{F6AC1470-8F1D-429B-883D-4D16349C0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59" name="Freeform 21">
              <a:extLst>
                <a:ext uri="{FF2B5EF4-FFF2-40B4-BE49-F238E27FC236}">
                  <a16:creationId xmlns:a16="http://schemas.microsoft.com/office/drawing/2014/main" id="{FFE32B84-424E-4CBA-BBD6-6CDB2EB749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0" name="Freeform 22">
              <a:extLst>
                <a:ext uri="{FF2B5EF4-FFF2-40B4-BE49-F238E27FC236}">
                  <a16:creationId xmlns:a16="http://schemas.microsoft.com/office/drawing/2014/main" id="{C8314523-3FCD-4420-97F5-3B8F305AD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2" name="Group 61">
            <a:extLst>
              <a:ext uri="{FF2B5EF4-FFF2-40B4-BE49-F238E27FC236}">
                <a16:creationId xmlns:a16="http://schemas.microsoft.com/office/drawing/2014/main" id="{DCBFD7F8-7FDC-4DD7-A65F-68F69F9698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63" name="Freeform 27">
              <a:extLst>
                <a:ext uri="{FF2B5EF4-FFF2-40B4-BE49-F238E27FC236}">
                  <a16:creationId xmlns:a16="http://schemas.microsoft.com/office/drawing/2014/main" id="{BDE5EAC8-3575-462A-B9D6-20172537A5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4" name="Freeform 28">
              <a:extLst>
                <a:ext uri="{FF2B5EF4-FFF2-40B4-BE49-F238E27FC236}">
                  <a16:creationId xmlns:a16="http://schemas.microsoft.com/office/drawing/2014/main" id="{125A97AC-9418-4496-9D6D-3CE1A39F0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5" name="Freeform 29">
              <a:extLst>
                <a:ext uri="{FF2B5EF4-FFF2-40B4-BE49-F238E27FC236}">
                  <a16:creationId xmlns:a16="http://schemas.microsoft.com/office/drawing/2014/main" id="{BAE08A2F-FE2A-4956-959E-D8DAF7138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6" name="Freeform 30">
              <a:extLst>
                <a:ext uri="{FF2B5EF4-FFF2-40B4-BE49-F238E27FC236}">
                  <a16:creationId xmlns:a16="http://schemas.microsoft.com/office/drawing/2014/main" id="{F71C0520-7CFA-427F-ABB2-9E33807C27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7" name="Freeform 31">
              <a:extLst>
                <a:ext uri="{FF2B5EF4-FFF2-40B4-BE49-F238E27FC236}">
                  <a16:creationId xmlns:a16="http://schemas.microsoft.com/office/drawing/2014/main" id="{945D9CD6-E094-42DE-BED7-BB3AA1F06D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8" name="Freeform 32">
              <a:extLst>
                <a:ext uri="{FF2B5EF4-FFF2-40B4-BE49-F238E27FC236}">
                  <a16:creationId xmlns:a16="http://schemas.microsoft.com/office/drawing/2014/main" id="{5BB2BDD1-9580-44E8-965E-266DD9C55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9" name="Freeform 33">
              <a:extLst>
                <a:ext uri="{FF2B5EF4-FFF2-40B4-BE49-F238E27FC236}">
                  <a16:creationId xmlns:a16="http://schemas.microsoft.com/office/drawing/2014/main" id="{DA85F464-7744-41A8-AB50-C4FDEE88FD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0" name="Freeform 34">
              <a:extLst>
                <a:ext uri="{FF2B5EF4-FFF2-40B4-BE49-F238E27FC236}">
                  <a16:creationId xmlns:a16="http://schemas.microsoft.com/office/drawing/2014/main" id="{338731A9-5F8B-44CF-823D-DC2A50377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1" name="Freeform 35">
              <a:extLst>
                <a:ext uri="{FF2B5EF4-FFF2-40B4-BE49-F238E27FC236}">
                  <a16:creationId xmlns:a16="http://schemas.microsoft.com/office/drawing/2014/main" id="{892AEA85-CF2A-49D8-B2B3-D56B7C710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2" name="Freeform 36">
              <a:extLst>
                <a:ext uri="{FF2B5EF4-FFF2-40B4-BE49-F238E27FC236}">
                  <a16:creationId xmlns:a16="http://schemas.microsoft.com/office/drawing/2014/main" id="{02A95C4B-39FC-4DBA-A3A8-C48F2B34F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3" name="Freeform 37">
              <a:extLst>
                <a:ext uri="{FF2B5EF4-FFF2-40B4-BE49-F238E27FC236}">
                  <a16:creationId xmlns:a16="http://schemas.microsoft.com/office/drawing/2014/main" id="{D24EB8E6-B89A-48FA-B6CE-015455DF4B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4" name="Freeform 38">
              <a:extLst>
                <a:ext uri="{FF2B5EF4-FFF2-40B4-BE49-F238E27FC236}">
                  <a16:creationId xmlns:a16="http://schemas.microsoft.com/office/drawing/2014/main" id="{27B21878-6C2E-40B3-9D97-127C1ABBB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10178DA7-CB95-AAA4-7A8F-83F425BFEF21}"/>
              </a:ext>
            </a:extLst>
          </p:cNvPr>
          <p:cNvSpPr>
            <a:spLocks noGrp="1"/>
          </p:cNvSpPr>
          <p:nvPr>
            <p:ph type="title"/>
          </p:nvPr>
        </p:nvSpPr>
        <p:spPr>
          <a:xfrm>
            <a:off x="8324602" y="935646"/>
            <a:ext cx="3181597" cy="3841735"/>
          </a:xfrm>
        </p:spPr>
        <p:txBody>
          <a:bodyPr vert="horz" lIns="91440" tIns="45720" rIns="91440" bIns="45720" rtlCol="0" anchor="b">
            <a:normAutofit/>
          </a:bodyPr>
          <a:lstStyle/>
          <a:p>
            <a:r>
              <a:rPr lang="en-US" sz="3400"/>
              <a:t>Person specifications &amp; benefits</a:t>
            </a:r>
          </a:p>
        </p:txBody>
      </p:sp>
      <p:pic>
        <p:nvPicPr>
          <p:cNvPr id="7" name="Picture 6" descr="Text&#10;&#10;Description automatically generated">
            <a:extLst>
              <a:ext uri="{FF2B5EF4-FFF2-40B4-BE49-F238E27FC236}">
                <a16:creationId xmlns:a16="http://schemas.microsoft.com/office/drawing/2014/main" id="{27ECC5A2-AE74-141E-2295-8F973F4720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8576" y="1250067"/>
            <a:ext cx="3475718" cy="2081003"/>
          </a:xfrm>
          <a:prstGeom prst="rect">
            <a:avLst/>
          </a:prstGeom>
        </p:spPr>
      </p:pic>
      <p:pic>
        <p:nvPicPr>
          <p:cNvPr id="5" name="Picture 4" descr="Text&#10;&#10;Description automatically generated">
            <a:extLst>
              <a:ext uri="{FF2B5EF4-FFF2-40B4-BE49-F238E27FC236}">
                <a16:creationId xmlns:a16="http://schemas.microsoft.com/office/drawing/2014/main" id="{30CEE8AF-F46D-AC28-6BBE-73BFF7F3C8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5096" y="3495662"/>
            <a:ext cx="3962678" cy="2081004"/>
          </a:xfrm>
          <a:prstGeom prst="rect">
            <a:avLst/>
          </a:prstGeom>
        </p:spPr>
      </p:pic>
      <p:sp>
        <p:nvSpPr>
          <p:cNvPr id="76" name="Rectangle 75">
            <a:extLst>
              <a:ext uri="{FF2B5EF4-FFF2-40B4-BE49-F238E27FC236}">
                <a16:creationId xmlns:a16="http://schemas.microsoft.com/office/drawing/2014/main" id="{E19C3496-0DA0-4549-92F5-F3678FE27B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8" name="Freeform 33">
            <a:extLst>
              <a:ext uri="{FF2B5EF4-FFF2-40B4-BE49-F238E27FC236}">
                <a16:creationId xmlns:a16="http://schemas.microsoft.com/office/drawing/2014/main" id="{CC488C83-63EE-4AB6-89E2-774447D52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2807"/>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Tree>
    <p:extLst>
      <p:ext uri="{BB962C8B-B14F-4D97-AF65-F5344CB8AC3E}">
        <p14:creationId xmlns:p14="http://schemas.microsoft.com/office/powerpoint/2010/main" val="2388676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687C71-ABE9-0F1C-EC4C-7DF8E49E2E8B}"/>
              </a:ext>
            </a:extLst>
          </p:cNvPr>
          <p:cNvSpPr>
            <a:spLocks noGrp="1"/>
          </p:cNvSpPr>
          <p:nvPr>
            <p:ph type="title"/>
          </p:nvPr>
        </p:nvSpPr>
        <p:spPr>
          <a:xfrm>
            <a:off x="2375000" y="1221672"/>
            <a:ext cx="9712998" cy="1280890"/>
          </a:xfrm>
        </p:spPr>
        <p:txBody>
          <a:bodyPr>
            <a:normAutofit/>
          </a:bodyPr>
          <a:lstStyle/>
          <a:p>
            <a:r>
              <a:rPr lang="en-GB" dirty="0"/>
              <a:t>Interview questions: </a:t>
            </a:r>
          </a:p>
        </p:txBody>
      </p:sp>
      <p:sp>
        <p:nvSpPr>
          <p:cNvPr id="11" name="Rectangle 10">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DB446A9A-D036-84EB-971D-8439EACA4499}"/>
              </a:ext>
            </a:extLst>
          </p:cNvPr>
          <p:cNvGraphicFramePr>
            <a:graphicFrameLocks noGrp="1"/>
          </p:cNvGraphicFramePr>
          <p:nvPr>
            <p:ph idx="1"/>
            <p:extLst>
              <p:ext uri="{D42A27DB-BD31-4B8C-83A1-F6EECF244321}">
                <p14:modId xmlns:p14="http://schemas.microsoft.com/office/powerpoint/2010/main" val="1560149567"/>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8405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883C30-20A5-437D-33CA-223C15186E98}"/>
              </a:ext>
            </a:extLst>
          </p:cNvPr>
          <p:cNvSpPr>
            <a:spLocks noGrp="1"/>
          </p:cNvSpPr>
          <p:nvPr>
            <p:ph type="title"/>
          </p:nvPr>
        </p:nvSpPr>
        <p:spPr>
          <a:xfrm>
            <a:off x="1046019" y="942108"/>
            <a:ext cx="3256550" cy="4969113"/>
          </a:xfrm>
        </p:spPr>
        <p:txBody>
          <a:bodyPr anchor="ctr">
            <a:normAutofit/>
          </a:bodyPr>
          <a:lstStyle/>
          <a:p>
            <a:r>
              <a:rPr lang="en-GB" dirty="0">
                <a:solidFill>
                  <a:schemeClr val="tx2">
                    <a:lumMod val="75000"/>
                  </a:schemeClr>
                </a:solidFill>
              </a:rPr>
              <a:t>Conclusion </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Content Placeholder 2">
            <a:extLst>
              <a:ext uri="{FF2B5EF4-FFF2-40B4-BE49-F238E27FC236}">
                <a16:creationId xmlns:a16="http://schemas.microsoft.com/office/drawing/2014/main" id="{2937F758-C332-0E64-9975-AB2E7FBD03EA}"/>
              </a:ext>
            </a:extLst>
          </p:cNvPr>
          <p:cNvSpPr>
            <a:spLocks noGrp="1"/>
          </p:cNvSpPr>
          <p:nvPr>
            <p:ph idx="1"/>
          </p:nvPr>
        </p:nvSpPr>
        <p:spPr>
          <a:xfrm>
            <a:off x="5049062" y="942108"/>
            <a:ext cx="6455549" cy="4969114"/>
          </a:xfrm>
        </p:spPr>
        <p:txBody>
          <a:bodyPr anchor="ctr">
            <a:normAutofit/>
          </a:bodyPr>
          <a:lstStyle/>
          <a:p>
            <a:pPr marL="0" indent="0">
              <a:buNone/>
            </a:pPr>
            <a:r>
              <a:rPr lang="en-GB">
                <a:solidFill>
                  <a:schemeClr val="tx2">
                    <a:lumMod val="75000"/>
                  </a:schemeClr>
                </a:solidFill>
                <a:latin typeface="Arial" panose="020B0604020202020204" pitchFamily="34" charset="0"/>
                <a:cs typeface="Arial" panose="020B0604020202020204" pitchFamily="34" charset="0"/>
              </a:rPr>
              <a:t>Based on the examples provided in this presentation, we can confirm that human resource management is able to create and sustain a competitive advantage through </a:t>
            </a:r>
            <a:r>
              <a:rPr lang="en-GB">
                <a:solidFill>
                  <a:schemeClr val="tx2">
                    <a:lumMod val="75000"/>
                  </a:schemeClr>
                </a:solidFill>
                <a:effectLst/>
                <a:latin typeface="Arial" panose="020B0604020202020204" pitchFamily="34" charset="0"/>
                <a:ea typeface="Times New Roman" panose="02020603050405020304" pitchFamily="18" charset="0"/>
                <a:cs typeface="Arial" panose="020B0604020202020204" pitchFamily="34" charset="0"/>
              </a:rPr>
              <a:t>cost reduction, quality enhancement and innovation in any organisation.</a:t>
            </a:r>
            <a:endParaRPr lang="en-GB">
              <a:solidFill>
                <a:schemeClr val="tx2">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2986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0"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2"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4"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6"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8"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7"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8"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9"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0"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1"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2"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3"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6"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0" name="Rectangle 39">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A317EBE3-FF86-4DA1-BC9A-331F7F214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44" name="Straight Connector 43">
            <a:extLst>
              <a:ext uri="{FF2B5EF4-FFF2-40B4-BE49-F238E27FC236}">
                <a16:creationId xmlns:a16="http://schemas.microsoft.com/office/drawing/2014/main" id="{34D43EC1-35FA-4FC3-8526-F655CEB09D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46" name="Group 45">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47"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8"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9"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50"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51"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52"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53"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54"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55"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56"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7"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58"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2" name="Title 1">
            <a:extLst>
              <a:ext uri="{FF2B5EF4-FFF2-40B4-BE49-F238E27FC236}">
                <a16:creationId xmlns:a16="http://schemas.microsoft.com/office/drawing/2014/main" id="{C33DF222-F2EF-EF59-8DA1-2F8359117272}"/>
              </a:ext>
            </a:extLst>
          </p:cNvPr>
          <p:cNvSpPr>
            <a:spLocks noGrp="1"/>
          </p:cNvSpPr>
          <p:nvPr>
            <p:ph type="title"/>
          </p:nvPr>
        </p:nvSpPr>
        <p:spPr>
          <a:xfrm>
            <a:off x="5021326" y="1318591"/>
            <a:ext cx="5882201" cy="4220820"/>
          </a:xfrm>
        </p:spPr>
        <p:txBody>
          <a:bodyPr vert="horz" lIns="91440" tIns="45720" rIns="91440" bIns="45720" rtlCol="0" anchor="ctr">
            <a:normAutofit/>
          </a:bodyPr>
          <a:lstStyle/>
          <a:p>
            <a:r>
              <a:rPr lang="en-US" sz="5400" dirty="0">
                <a:solidFill>
                  <a:schemeClr val="tx2">
                    <a:lumMod val="75000"/>
                  </a:schemeClr>
                </a:solidFill>
              </a:rPr>
              <a:t>Any questions? </a:t>
            </a:r>
          </a:p>
        </p:txBody>
      </p:sp>
      <p:sp>
        <p:nvSpPr>
          <p:cNvPr id="3" name="Content Placeholder 2">
            <a:extLst>
              <a:ext uri="{FF2B5EF4-FFF2-40B4-BE49-F238E27FC236}">
                <a16:creationId xmlns:a16="http://schemas.microsoft.com/office/drawing/2014/main" id="{0249C179-B230-A00C-FF39-39D1AD480E36}"/>
              </a:ext>
            </a:extLst>
          </p:cNvPr>
          <p:cNvSpPr>
            <a:spLocks noGrp="1"/>
          </p:cNvSpPr>
          <p:nvPr>
            <p:ph idx="1"/>
          </p:nvPr>
        </p:nvSpPr>
        <p:spPr>
          <a:xfrm>
            <a:off x="1171519" y="804334"/>
            <a:ext cx="3164648" cy="5249332"/>
          </a:xfrm>
        </p:spPr>
        <p:txBody>
          <a:bodyPr vert="horz" lIns="91440" tIns="45720" rIns="91440" bIns="45720" rtlCol="0" anchor="ctr">
            <a:normAutofit/>
          </a:bodyPr>
          <a:lstStyle/>
          <a:p>
            <a:pPr marL="0" indent="0" algn="r">
              <a:buNone/>
            </a:pPr>
            <a:r>
              <a:rPr lang="en-US">
                <a:solidFill>
                  <a:schemeClr val="tx2">
                    <a:lumMod val="75000"/>
                  </a:schemeClr>
                </a:solidFill>
              </a:rPr>
              <a:t>Thank you !</a:t>
            </a:r>
          </a:p>
        </p:txBody>
      </p:sp>
    </p:spTree>
    <p:extLst>
      <p:ext uri="{BB962C8B-B14F-4D97-AF65-F5344CB8AC3E}">
        <p14:creationId xmlns:p14="http://schemas.microsoft.com/office/powerpoint/2010/main" val="33517961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0"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1"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2"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3"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4"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5"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6"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7"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8"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9"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0"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1"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3" name="Group 32">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4"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5"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6"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7"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8"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9"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40"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41"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42"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43"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4"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5"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7" name="Rectangle 46">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9"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51" name="Rectangle 50">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A317EBE3-FF86-4DA1-BC9A-331F7F214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55" name="Straight Connector 54">
            <a:extLst>
              <a:ext uri="{FF2B5EF4-FFF2-40B4-BE49-F238E27FC236}">
                <a16:creationId xmlns:a16="http://schemas.microsoft.com/office/drawing/2014/main" id="{34D43EC1-35FA-4FC3-8526-F655CEB09D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57" name="Group 56">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58"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59"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60"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61"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62"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63"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64"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65"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66"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67"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68"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69"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5" name="Content Placeholder 2">
            <a:extLst>
              <a:ext uri="{FF2B5EF4-FFF2-40B4-BE49-F238E27FC236}">
                <a16:creationId xmlns:a16="http://schemas.microsoft.com/office/drawing/2014/main" id="{DAF4D891-88FA-ABF4-4A9D-2109AFDCA20E}"/>
              </a:ext>
            </a:extLst>
          </p:cNvPr>
          <p:cNvSpPr>
            <a:spLocks noGrp="1"/>
          </p:cNvSpPr>
          <p:nvPr>
            <p:ph type="title"/>
          </p:nvPr>
        </p:nvSpPr>
        <p:spPr>
          <a:xfrm>
            <a:off x="5021326" y="1318591"/>
            <a:ext cx="5882201" cy="4220820"/>
          </a:xfrm>
        </p:spPr>
        <p:txBody>
          <a:bodyPr vert="horz" lIns="91440" tIns="45720" rIns="91440" bIns="45720" rtlCol="0" anchor="ctr">
            <a:noAutofit/>
          </a:bodyPr>
          <a:lstStyle/>
          <a:p>
            <a:pPr>
              <a:lnSpc>
                <a:spcPct val="90000"/>
              </a:lnSpc>
            </a:pPr>
            <a:br>
              <a:rPr lang="en-US" sz="1600" i="0" dirty="0">
                <a:solidFill>
                  <a:schemeClr val="tx2">
                    <a:lumMod val="75000"/>
                  </a:schemeClr>
                </a:solidFill>
                <a:effectLst/>
                <a:latin typeface="Arial" panose="020B0604020202020204" pitchFamily="34" charset="0"/>
                <a:cs typeface="Arial" panose="020B0604020202020204" pitchFamily="34" charset="0"/>
              </a:rPr>
            </a:br>
            <a:br>
              <a:rPr lang="en-US" sz="1600" i="0" dirty="0">
                <a:solidFill>
                  <a:schemeClr val="tx2">
                    <a:lumMod val="75000"/>
                  </a:schemeClr>
                </a:solidFill>
                <a:effectLst/>
                <a:latin typeface="Arial" panose="020B0604020202020204" pitchFamily="34" charset="0"/>
                <a:cs typeface="Arial" panose="020B0604020202020204" pitchFamily="34" charset="0"/>
              </a:rPr>
            </a:br>
            <a:br>
              <a:rPr lang="en-US" sz="1600" i="0" dirty="0">
                <a:solidFill>
                  <a:schemeClr val="tx2">
                    <a:lumMod val="75000"/>
                  </a:schemeClr>
                </a:solidFill>
                <a:effectLst/>
                <a:latin typeface="Arial" panose="020B0604020202020204" pitchFamily="34" charset="0"/>
                <a:cs typeface="Arial" panose="020B0604020202020204" pitchFamily="34" charset="0"/>
              </a:rPr>
            </a:br>
            <a:r>
              <a:rPr lang="en-US" sz="1600" b="0" i="0" dirty="0">
                <a:solidFill>
                  <a:schemeClr val="tx2">
                    <a:lumMod val="75000"/>
                  </a:schemeClr>
                </a:solidFill>
                <a:effectLst/>
                <a:latin typeface="Arial" panose="020B0604020202020204" pitchFamily="34" charset="0"/>
                <a:cs typeface="Arial" panose="020B0604020202020204" pitchFamily="34" charset="0"/>
              </a:rPr>
              <a:t>App, S., Merk, J. and Büttgen, M., 2012. Employer branding: Sustainable HRM as a competitive advantage in the market for high-quality employees. </a:t>
            </a:r>
            <a:r>
              <a:rPr lang="en-US" sz="1600" b="0" i="1" dirty="0">
                <a:solidFill>
                  <a:schemeClr val="tx2">
                    <a:lumMod val="75000"/>
                  </a:schemeClr>
                </a:solidFill>
                <a:effectLst/>
                <a:latin typeface="Arial" panose="020B0604020202020204" pitchFamily="34" charset="0"/>
                <a:cs typeface="Arial" panose="020B0604020202020204" pitchFamily="34" charset="0"/>
              </a:rPr>
              <a:t>Management revue</a:t>
            </a:r>
            <a:r>
              <a:rPr lang="en-US" sz="1600" b="0" i="0" dirty="0">
                <a:solidFill>
                  <a:schemeClr val="tx2">
                    <a:lumMod val="75000"/>
                  </a:schemeClr>
                </a:solidFill>
                <a:effectLst/>
                <a:latin typeface="Arial" panose="020B0604020202020204" pitchFamily="34" charset="0"/>
                <a:cs typeface="Arial" panose="020B0604020202020204" pitchFamily="34" charset="0"/>
              </a:rPr>
              <a:t>, pp.262-278.</a:t>
            </a:r>
            <a:br>
              <a:rPr lang="en-US" sz="1600" i="0" dirty="0">
                <a:solidFill>
                  <a:schemeClr val="tx2">
                    <a:lumMod val="75000"/>
                  </a:schemeClr>
                </a:solidFill>
                <a:effectLst/>
                <a:latin typeface="Arial" panose="020B0604020202020204" pitchFamily="34" charset="0"/>
                <a:cs typeface="Arial" panose="020B0604020202020204" pitchFamily="34" charset="0"/>
              </a:rPr>
            </a:br>
            <a:br>
              <a:rPr lang="en-US" sz="1600" i="0" dirty="0">
                <a:solidFill>
                  <a:schemeClr val="tx2">
                    <a:lumMod val="75000"/>
                  </a:schemeClr>
                </a:solidFill>
                <a:effectLst/>
                <a:latin typeface="Arial" panose="020B0604020202020204" pitchFamily="34" charset="0"/>
                <a:cs typeface="Arial" panose="020B0604020202020204" pitchFamily="34" charset="0"/>
              </a:rPr>
            </a:br>
            <a:r>
              <a:rPr lang="en-US" sz="1600" i="0" dirty="0">
                <a:solidFill>
                  <a:schemeClr val="tx2">
                    <a:lumMod val="75000"/>
                  </a:schemeClr>
                </a:solidFill>
                <a:effectLst/>
                <a:latin typeface="Arial" panose="020B0604020202020204" pitchFamily="34" charset="0"/>
                <a:cs typeface="Arial" panose="020B0604020202020204" pitchFamily="34" charset="0"/>
              </a:rPr>
              <a:t>Bruijl, D. and Gerard, H.T., 2018. The relevance of Porter's five forces in today's innovative and changing business environment. </a:t>
            </a:r>
            <a:r>
              <a:rPr lang="en-US" sz="1600" i="1" dirty="0">
                <a:solidFill>
                  <a:schemeClr val="tx2">
                    <a:lumMod val="75000"/>
                  </a:schemeClr>
                </a:solidFill>
                <a:effectLst/>
                <a:latin typeface="Arial" panose="020B0604020202020204" pitchFamily="34" charset="0"/>
                <a:cs typeface="Arial" panose="020B0604020202020204" pitchFamily="34" charset="0"/>
              </a:rPr>
              <a:t>Available at SSRN 3192207</a:t>
            </a:r>
            <a:r>
              <a:rPr lang="en-US" sz="1600" i="0" dirty="0">
                <a:solidFill>
                  <a:schemeClr val="tx2">
                    <a:lumMod val="75000"/>
                  </a:schemeClr>
                </a:solidFill>
                <a:effectLst/>
                <a:latin typeface="Arial" panose="020B0604020202020204" pitchFamily="34" charset="0"/>
                <a:cs typeface="Arial" panose="020B0604020202020204" pitchFamily="34" charset="0"/>
              </a:rPr>
              <a:t>.</a:t>
            </a:r>
            <a:br>
              <a:rPr lang="en-US" sz="1600" i="0" dirty="0">
                <a:solidFill>
                  <a:schemeClr val="tx2">
                    <a:lumMod val="75000"/>
                  </a:schemeClr>
                </a:solidFill>
                <a:effectLst/>
                <a:latin typeface="Arial" panose="020B0604020202020204" pitchFamily="34" charset="0"/>
                <a:cs typeface="Arial" panose="020B0604020202020204" pitchFamily="34" charset="0"/>
              </a:rPr>
            </a:br>
            <a:br>
              <a:rPr lang="en-US" sz="1600" i="0" dirty="0">
                <a:solidFill>
                  <a:schemeClr val="tx2">
                    <a:lumMod val="75000"/>
                  </a:schemeClr>
                </a:solidFill>
                <a:effectLst/>
                <a:latin typeface="Arial" panose="020B0604020202020204" pitchFamily="34" charset="0"/>
                <a:cs typeface="Arial" panose="020B0604020202020204" pitchFamily="34" charset="0"/>
              </a:rPr>
            </a:br>
            <a:r>
              <a:rPr lang="en-US" sz="1600" b="0" i="0" dirty="0">
                <a:solidFill>
                  <a:schemeClr val="tx2">
                    <a:lumMod val="75000"/>
                  </a:schemeClr>
                </a:solidFill>
                <a:effectLst/>
                <a:latin typeface="Arial" panose="020B0604020202020204" pitchFamily="34" charset="0"/>
                <a:cs typeface="Arial" panose="020B0604020202020204" pitchFamily="34" charset="0"/>
              </a:rPr>
              <a:t>Budiharso, T., Makruf, I. and Mujahid, I., 2022. Porter’s Five Forces: Evaluating Education Management Practices in the Postgraduate Program of UIN RM Said Surakarta, Indonesia. </a:t>
            </a:r>
            <a:r>
              <a:rPr lang="en-US" sz="1600" b="0" i="1" dirty="0">
                <a:solidFill>
                  <a:schemeClr val="tx2">
                    <a:lumMod val="75000"/>
                  </a:schemeClr>
                </a:solidFill>
                <a:effectLst/>
                <a:latin typeface="Arial" panose="020B0604020202020204" pitchFamily="34" charset="0"/>
                <a:cs typeface="Arial" panose="020B0604020202020204" pitchFamily="34" charset="0"/>
              </a:rPr>
              <a:t>Journal of Social Studies Education Research</a:t>
            </a:r>
            <a:r>
              <a:rPr lang="en-US" sz="1600" b="0" i="0" dirty="0">
                <a:solidFill>
                  <a:schemeClr val="tx2">
                    <a:lumMod val="75000"/>
                  </a:schemeClr>
                </a:solidFill>
                <a:effectLst/>
                <a:latin typeface="Arial" panose="020B0604020202020204" pitchFamily="34" charset="0"/>
                <a:cs typeface="Arial" panose="020B0604020202020204" pitchFamily="34" charset="0"/>
              </a:rPr>
              <a:t>, </a:t>
            </a:r>
            <a:r>
              <a:rPr lang="en-US" sz="1600" b="0" i="1" dirty="0">
                <a:solidFill>
                  <a:schemeClr val="tx2">
                    <a:lumMod val="75000"/>
                  </a:schemeClr>
                </a:solidFill>
                <a:effectLst/>
                <a:latin typeface="Arial" panose="020B0604020202020204" pitchFamily="34" charset="0"/>
                <a:cs typeface="Arial" panose="020B0604020202020204" pitchFamily="34" charset="0"/>
              </a:rPr>
              <a:t>13</a:t>
            </a:r>
            <a:r>
              <a:rPr lang="en-US" sz="1600" b="0" i="0" dirty="0">
                <a:solidFill>
                  <a:schemeClr val="tx2">
                    <a:lumMod val="75000"/>
                  </a:schemeClr>
                </a:solidFill>
                <a:effectLst/>
                <a:latin typeface="Arial" panose="020B0604020202020204" pitchFamily="34" charset="0"/>
                <a:cs typeface="Arial" panose="020B0604020202020204" pitchFamily="34" charset="0"/>
              </a:rPr>
              <a:t>(1), pp.164-192.</a:t>
            </a:r>
            <a:br>
              <a:rPr lang="en-US" sz="1600" i="0" dirty="0">
                <a:solidFill>
                  <a:schemeClr val="tx2">
                    <a:lumMod val="75000"/>
                  </a:schemeClr>
                </a:solidFill>
                <a:effectLst/>
                <a:latin typeface="Arial" panose="020B0604020202020204" pitchFamily="34" charset="0"/>
                <a:cs typeface="Arial" panose="020B0604020202020204" pitchFamily="34" charset="0"/>
              </a:rPr>
            </a:br>
            <a:br>
              <a:rPr lang="en-US" sz="1600" i="0" dirty="0">
                <a:solidFill>
                  <a:schemeClr val="tx2">
                    <a:lumMod val="75000"/>
                  </a:schemeClr>
                </a:solidFill>
                <a:effectLst/>
                <a:latin typeface="Arial" panose="020B0604020202020204" pitchFamily="34" charset="0"/>
                <a:cs typeface="Arial" panose="020B0604020202020204" pitchFamily="34" charset="0"/>
              </a:rPr>
            </a:br>
            <a:r>
              <a:rPr lang="en-US" sz="1600" b="0" i="0" dirty="0">
                <a:solidFill>
                  <a:schemeClr val="tx2">
                    <a:lumMod val="75000"/>
                  </a:schemeClr>
                </a:solidFill>
                <a:effectLst/>
                <a:latin typeface="Arial" panose="020B0604020202020204" pitchFamily="34" charset="0"/>
                <a:cs typeface="Arial" panose="020B0604020202020204" pitchFamily="34" charset="0"/>
              </a:rPr>
              <a:t>Burkhonovich, M.R. and Kadirovna, A.M., 2022. Improvement of organizational economic impact of product cost reduction based on cost-effective use of resources. </a:t>
            </a:r>
            <a:r>
              <a:rPr lang="en-US" sz="1600" b="0" i="1" dirty="0">
                <a:solidFill>
                  <a:schemeClr val="tx2">
                    <a:lumMod val="75000"/>
                  </a:schemeClr>
                </a:solidFill>
                <a:effectLst/>
                <a:latin typeface="Arial" panose="020B0604020202020204" pitchFamily="34" charset="0"/>
                <a:cs typeface="Arial" panose="020B0604020202020204" pitchFamily="34" charset="0"/>
              </a:rPr>
              <a:t>Thematics Journal of Economics</a:t>
            </a:r>
            <a:r>
              <a:rPr lang="en-US" sz="1600" b="0" i="0" dirty="0">
                <a:solidFill>
                  <a:schemeClr val="tx2">
                    <a:lumMod val="75000"/>
                  </a:schemeClr>
                </a:solidFill>
                <a:effectLst/>
                <a:latin typeface="Arial" panose="020B0604020202020204" pitchFamily="34" charset="0"/>
                <a:cs typeface="Arial" panose="020B0604020202020204" pitchFamily="34" charset="0"/>
              </a:rPr>
              <a:t>, </a:t>
            </a:r>
            <a:r>
              <a:rPr lang="en-US" sz="1600" b="0" i="1" dirty="0">
                <a:solidFill>
                  <a:schemeClr val="tx2">
                    <a:lumMod val="75000"/>
                  </a:schemeClr>
                </a:solidFill>
                <a:effectLst/>
                <a:latin typeface="Arial" panose="020B0604020202020204" pitchFamily="34" charset="0"/>
                <a:cs typeface="Arial" panose="020B0604020202020204" pitchFamily="34" charset="0"/>
              </a:rPr>
              <a:t>8</a:t>
            </a:r>
            <a:r>
              <a:rPr lang="en-US" sz="1600" b="0" i="0" dirty="0">
                <a:solidFill>
                  <a:schemeClr val="tx2">
                    <a:lumMod val="75000"/>
                  </a:schemeClr>
                </a:solidFill>
                <a:effectLst/>
                <a:latin typeface="Arial" panose="020B0604020202020204" pitchFamily="34" charset="0"/>
                <a:cs typeface="Arial" panose="020B0604020202020204" pitchFamily="34" charset="0"/>
              </a:rPr>
              <a:t>(1).</a:t>
            </a:r>
            <a:br>
              <a:rPr lang="en-US" sz="1600" b="0" i="0" dirty="0">
                <a:solidFill>
                  <a:schemeClr val="tx2">
                    <a:lumMod val="75000"/>
                  </a:schemeClr>
                </a:solidFill>
                <a:effectLst/>
                <a:latin typeface="Arial" panose="020B0604020202020204" pitchFamily="34" charset="0"/>
                <a:cs typeface="Arial" panose="020B0604020202020204" pitchFamily="34" charset="0"/>
              </a:rPr>
            </a:br>
            <a:br>
              <a:rPr lang="en-US" sz="1600" b="0" i="0" dirty="0">
                <a:solidFill>
                  <a:schemeClr val="tx2">
                    <a:lumMod val="75000"/>
                  </a:schemeClr>
                </a:solidFill>
                <a:effectLst/>
                <a:latin typeface="Arial" panose="020B0604020202020204" pitchFamily="34" charset="0"/>
                <a:cs typeface="Arial" panose="020B0604020202020204" pitchFamily="34" charset="0"/>
              </a:rPr>
            </a:br>
            <a:r>
              <a:rPr lang="en-US" sz="1600" b="0" i="0" dirty="0">
                <a:solidFill>
                  <a:schemeClr val="tx2">
                    <a:lumMod val="75000"/>
                  </a:schemeClr>
                </a:solidFill>
                <a:effectLst/>
                <a:latin typeface="Arial" panose="020B0604020202020204" pitchFamily="34" charset="0"/>
                <a:cs typeface="Arial" panose="020B0604020202020204" pitchFamily="34" charset="0"/>
              </a:rPr>
              <a:t>Carmona‐Moreno, E., Céspedes‐Lorente, J. and Martinez‐del‐Rio, J., 2012. Environmental human resource management and competitive advantage. </a:t>
            </a:r>
            <a:r>
              <a:rPr lang="en-US" sz="1600" b="0" i="1" dirty="0">
                <a:solidFill>
                  <a:schemeClr val="tx2">
                    <a:lumMod val="75000"/>
                  </a:schemeClr>
                </a:solidFill>
                <a:effectLst/>
                <a:latin typeface="Arial" panose="020B0604020202020204" pitchFamily="34" charset="0"/>
                <a:cs typeface="Arial" panose="020B0604020202020204" pitchFamily="34" charset="0"/>
              </a:rPr>
              <a:t>Management Research: Journal of the Iberoamerican Academy of Management</a:t>
            </a:r>
            <a:r>
              <a:rPr lang="en-US" sz="1600" b="0" i="0" dirty="0">
                <a:solidFill>
                  <a:schemeClr val="tx2">
                    <a:lumMod val="75000"/>
                  </a:schemeClr>
                </a:solidFill>
                <a:effectLst/>
                <a:latin typeface="Arial" panose="020B0604020202020204" pitchFamily="34" charset="0"/>
                <a:cs typeface="Arial" panose="020B0604020202020204" pitchFamily="34" charset="0"/>
              </a:rPr>
              <a:t>, </a:t>
            </a:r>
            <a:r>
              <a:rPr lang="en-US" sz="1600" b="0" i="1" dirty="0">
                <a:solidFill>
                  <a:schemeClr val="tx2">
                    <a:lumMod val="75000"/>
                  </a:schemeClr>
                </a:solidFill>
                <a:effectLst/>
                <a:latin typeface="Arial" panose="020B0604020202020204" pitchFamily="34" charset="0"/>
                <a:cs typeface="Arial" panose="020B0604020202020204" pitchFamily="34" charset="0"/>
              </a:rPr>
              <a:t>10</a:t>
            </a:r>
            <a:r>
              <a:rPr lang="en-US" sz="1600" b="0" i="0" dirty="0">
                <a:solidFill>
                  <a:schemeClr val="tx2">
                    <a:lumMod val="75000"/>
                  </a:schemeClr>
                </a:solidFill>
                <a:effectLst/>
                <a:latin typeface="Arial" panose="020B0604020202020204" pitchFamily="34" charset="0"/>
                <a:cs typeface="Arial" panose="020B0604020202020204" pitchFamily="34" charset="0"/>
              </a:rPr>
              <a:t>(2), pp.125-142.</a:t>
            </a:r>
            <a:br>
              <a:rPr lang="en-US" sz="1600" b="0" i="0" dirty="0">
                <a:solidFill>
                  <a:schemeClr val="tx2">
                    <a:lumMod val="75000"/>
                  </a:schemeClr>
                </a:solidFill>
                <a:effectLst/>
                <a:latin typeface="Arial" panose="020B0604020202020204" pitchFamily="34" charset="0"/>
                <a:cs typeface="Arial" panose="020B0604020202020204" pitchFamily="34" charset="0"/>
              </a:rPr>
            </a:br>
            <a:br>
              <a:rPr lang="en-US" sz="1600" b="0" i="0" dirty="0">
                <a:solidFill>
                  <a:schemeClr val="tx2">
                    <a:lumMod val="75000"/>
                  </a:schemeClr>
                </a:solidFill>
                <a:effectLst/>
                <a:latin typeface="Arial" panose="020B0604020202020204" pitchFamily="34" charset="0"/>
                <a:cs typeface="Arial" panose="020B0604020202020204" pitchFamily="34" charset="0"/>
              </a:rPr>
            </a:br>
            <a:r>
              <a:rPr lang="en-US" sz="1600" b="0" i="0" dirty="0">
                <a:solidFill>
                  <a:schemeClr val="tx2">
                    <a:lumMod val="75000"/>
                  </a:schemeClr>
                </a:solidFill>
                <a:effectLst/>
                <a:latin typeface="Arial" panose="020B0604020202020204" pitchFamily="34" charset="0"/>
                <a:cs typeface="Arial" panose="020B0604020202020204" pitchFamily="34" charset="0"/>
              </a:rPr>
              <a:t>Schuler, R.S. and MacMillan, I.C., 1984. Gaining competitive advantage through human resource management practices. </a:t>
            </a:r>
            <a:r>
              <a:rPr lang="en-US" sz="1600" b="0" i="1" dirty="0">
                <a:solidFill>
                  <a:schemeClr val="tx2">
                    <a:lumMod val="75000"/>
                  </a:schemeClr>
                </a:solidFill>
                <a:effectLst/>
                <a:latin typeface="Arial" panose="020B0604020202020204" pitchFamily="34" charset="0"/>
                <a:cs typeface="Arial" panose="020B0604020202020204" pitchFamily="34" charset="0"/>
              </a:rPr>
              <a:t>Human resource management</a:t>
            </a:r>
            <a:r>
              <a:rPr lang="en-US" sz="1600" b="0" i="0" dirty="0">
                <a:solidFill>
                  <a:schemeClr val="tx2">
                    <a:lumMod val="75000"/>
                  </a:schemeClr>
                </a:solidFill>
                <a:effectLst/>
                <a:latin typeface="Arial" panose="020B0604020202020204" pitchFamily="34" charset="0"/>
                <a:cs typeface="Arial" panose="020B0604020202020204" pitchFamily="34" charset="0"/>
              </a:rPr>
              <a:t>, </a:t>
            </a:r>
            <a:r>
              <a:rPr lang="en-US" sz="1600" b="0" i="1" dirty="0">
                <a:solidFill>
                  <a:schemeClr val="tx2">
                    <a:lumMod val="75000"/>
                  </a:schemeClr>
                </a:solidFill>
                <a:effectLst/>
                <a:latin typeface="Arial" panose="020B0604020202020204" pitchFamily="34" charset="0"/>
                <a:cs typeface="Arial" panose="020B0604020202020204" pitchFamily="34" charset="0"/>
              </a:rPr>
              <a:t>23</a:t>
            </a:r>
            <a:r>
              <a:rPr lang="en-US" sz="1600" b="0" i="0" dirty="0">
                <a:solidFill>
                  <a:schemeClr val="tx2">
                    <a:lumMod val="75000"/>
                  </a:schemeClr>
                </a:solidFill>
                <a:effectLst/>
                <a:latin typeface="Arial" panose="020B0604020202020204" pitchFamily="34" charset="0"/>
                <a:cs typeface="Arial" panose="020B0604020202020204" pitchFamily="34" charset="0"/>
              </a:rPr>
              <a:t>(3), pp.241-255.</a:t>
            </a:r>
            <a:br>
              <a:rPr lang="en-US" sz="1600" b="0" i="0" dirty="0">
                <a:solidFill>
                  <a:schemeClr val="tx2">
                    <a:lumMod val="75000"/>
                  </a:schemeClr>
                </a:solidFill>
                <a:effectLst/>
                <a:latin typeface="Arial" panose="020B0604020202020204" pitchFamily="34" charset="0"/>
                <a:cs typeface="Arial" panose="020B0604020202020204" pitchFamily="34" charset="0"/>
              </a:rPr>
            </a:br>
            <a:br>
              <a:rPr lang="en-US" sz="1600" b="0" i="0" dirty="0">
                <a:solidFill>
                  <a:schemeClr val="tx2">
                    <a:lumMod val="75000"/>
                  </a:schemeClr>
                </a:solidFill>
                <a:effectLst/>
                <a:latin typeface="Arial" panose="020B0604020202020204" pitchFamily="34" charset="0"/>
                <a:cs typeface="Arial" panose="020B0604020202020204" pitchFamily="34" charset="0"/>
              </a:rPr>
            </a:br>
            <a:endParaRPr lang="en-US" sz="1600" dirty="0">
              <a:solidFill>
                <a:schemeClr val="tx2">
                  <a:lumMod val="75000"/>
                </a:schemeClr>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9686B015-35CE-0384-9A22-7AAAB8C902C6}"/>
              </a:ext>
            </a:extLst>
          </p:cNvPr>
          <p:cNvSpPr txBox="1"/>
          <p:nvPr/>
        </p:nvSpPr>
        <p:spPr>
          <a:xfrm>
            <a:off x="1171519" y="804334"/>
            <a:ext cx="3164648" cy="5249332"/>
          </a:xfrm>
          <a:prstGeom prst="rect">
            <a:avLst/>
          </a:prstGeom>
        </p:spPr>
        <p:txBody>
          <a:bodyPr vert="horz" lIns="91440" tIns="45720" rIns="91440" bIns="45720" rtlCol="0" anchor="ctr">
            <a:normAutofit/>
          </a:bodyPr>
          <a:lstStyle/>
          <a:p>
            <a:pPr algn="r">
              <a:spcBef>
                <a:spcPts val="1000"/>
              </a:spcBef>
              <a:buClr>
                <a:schemeClr val="accent1"/>
              </a:buClr>
            </a:pPr>
            <a:r>
              <a:rPr lang="en-US" sz="2400" dirty="0">
                <a:solidFill>
                  <a:schemeClr val="tx2">
                    <a:lumMod val="75000"/>
                  </a:schemeClr>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38281886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4723</TotalTime>
  <Words>1005</Words>
  <Application>Microsoft Office PowerPoint</Application>
  <PresentationFormat>Widescreen</PresentationFormat>
  <Paragraphs>59</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Wisp</vt:lpstr>
      <vt:lpstr>MASTER OF BUSINESS ADMINISTRATION</vt:lpstr>
      <vt:lpstr>1. Introduction 2. Porter`s five forces 3. Examples of journals 4. Advertised job 5. Interview questions 6. Conclusion 7. References</vt:lpstr>
      <vt:lpstr>Introduction </vt:lpstr>
      <vt:lpstr>PowerPoint Presentation</vt:lpstr>
      <vt:lpstr>PowerPoint Presentation</vt:lpstr>
      <vt:lpstr>PowerPoint Presentation</vt:lpstr>
      <vt:lpstr>PowerPoint Presentation</vt:lpstr>
      <vt:lpstr>PowerPoint Presentation</vt:lpstr>
      <vt:lpstr>Job description &amp; responsibilities </vt:lpstr>
      <vt:lpstr>Person specifications &amp; benefits</vt:lpstr>
      <vt:lpstr>Interview questions: </vt:lpstr>
      <vt:lpstr>Conclusion </vt:lpstr>
      <vt:lpstr>Any questions? </vt:lpstr>
      <vt:lpstr>   App, S., Merk, J. and Büttgen, M., 2012. Employer branding: Sustainable HRM as a competitive advantage in the market for high-quality employees. Management revue, pp.262-278.  Bruijl, D. and Gerard, H.T., 2018. The relevance of Porter's five forces in today's innovative and changing business environment. Available at SSRN 3192207.  Budiharso, T., Makruf, I. and Mujahid, I., 2022. Porter’s Five Forces: Evaluating Education Management Practices in the Postgraduate Program of UIN RM Said Surakarta, Indonesia. Journal of Social Studies Education Research, 13(1), pp.164-192.  Burkhonovich, M.R. and Kadirovna, A.M., 2022. Improvement of organizational economic impact of product cost reduction based on cost-effective use of resources. Thematics Journal of Economics, 8(1).  Carmona‐Moreno, E., Céspedes‐Lorente, J. and Martinez‐del‐Rio, J., 2012. Environmental human resource management and competitive advantage. Management Research: Journal of the Iberoamerican Academy of Management, 10(2), pp.125-142.  Schuler, R.S. and MacMillan, I.C., 1984. Gaining competitive advantage through human resource management practices. Human resource management, 23(3), pp.241-255.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MASTER OF BUSINESS ADMINISTRATION</dc:title>
  <dc:creator>Daniela Cioranu</dc:creator>
  <cp:lastModifiedBy>Daniela Cioranu</cp:lastModifiedBy>
  <cp:revision>27</cp:revision>
  <dcterms:created xsi:type="dcterms:W3CDTF">2023-02-12T20:35:29Z</dcterms:created>
  <dcterms:modified xsi:type="dcterms:W3CDTF">2023-02-22T21:16:11Z</dcterms:modified>
</cp:coreProperties>
</file>