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1"/>
  </p:notesMasterIdLst>
  <p:handoutMasterIdLst>
    <p:handoutMasterId r:id="rId42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  <p:sldId id="266" r:id="rId11"/>
    <p:sldId id="267" r:id="rId12"/>
    <p:sldId id="268" r:id="rId13"/>
    <p:sldId id="269" r:id="rId14"/>
    <p:sldId id="270" r:id="rId15"/>
    <p:sldId id="257" r:id="rId16"/>
    <p:sldId id="272" r:id="rId17"/>
    <p:sldId id="277" r:id="rId18"/>
    <p:sldId id="273" r:id="rId19"/>
    <p:sldId id="271" r:id="rId20"/>
    <p:sldId id="279" r:id="rId21"/>
    <p:sldId id="280" r:id="rId22"/>
    <p:sldId id="274" r:id="rId23"/>
    <p:sldId id="278" r:id="rId24"/>
    <p:sldId id="298" r:id="rId25"/>
    <p:sldId id="275" r:id="rId26"/>
    <p:sldId id="299" r:id="rId27"/>
    <p:sldId id="281" r:id="rId28"/>
    <p:sldId id="282" r:id="rId29"/>
    <p:sldId id="284" r:id="rId30"/>
    <p:sldId id="285" r:id="rId31"/>
    <p:sldId id="288" r:id="rId32"/>
    <p:sldId id="292" r:id="rId33"/>
    <p:sldId id="294" r:id="rId34"/>
    <p:sldId id="295" r:id="rId35"/>
    <p:sldId id="290" r:id="rId36"/>
    <p:sldId id="289" r:id="rId37"/>
    <p:sldId id="296" r:id="rId38"/>
    <p:sldId id="287" r:id="rId39"/>
    <p:sldId id="297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111" autoAdjust="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33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33E9E-10BA-4ACF-9C16-1D1085C41FAE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8D0C5-BB48-4315-BC25-2DBEDEA9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2852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5C820-2D09-3840-9D8C-BE2608B18952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CB05DC-0837-894F-927F-5567274969D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42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Folder shows you what</a:t>
            </a:r>
            <a:r>
              <a:rPr lang="en-US" baseline="0" dirty="0" smtClean="0"/>
              <a:t> is in your folder – same function as under ‘Folders’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CB05DC-0837-894F-927F-5567274969DA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924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AD65C-926B-E941-9319-8B077882F60F}" type="datetimeFigureOut">
              <a:rPr lang="en-US" smtClean="0"/>
              <a:pPr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B29A7-8EA3-5F4A-BECC-8B3292A8EA3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www.refworks.com/tutorial" TargetMode="Externa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373" y="11682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Using other people’s </a:t>
            </a:r>
            <a:r>
              <a:rPr lang="en-US" dirty="0" smtClean="0"/>
              <a:t>words</a:t>
            </a:r>
            <a:br>
              <a:rPr lang="en-US" dirty="0" smtClean="0"/>
            </a:br>
            <a:r>
              <a:rPr lang="en-US" dirty="0" smtClean="0"/>
              <a:t>Introduction to study skills essential to the Humanities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409" y="3402355"/>
            <a:ext cx="3982024" cy="318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05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</a:t>
            </a:r>
            <a:r>
              <a:rPr lang="en-US" dirty="0" smtClean="0"/>
              <a:t>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322064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Referencing</a:t>
            </a:r>
          </a:p>
          <a:p>
            <a:r>
              <a:rPr lang="en-US" dirty="0" smtClean="0"/>
              <a:t>Plagiarism</a:t>
            </a:r>
          </a:p>
          <a:p>
            <a:r>
              <a:rPr lang="en-US" dirty="0" smtClean="0"/>
              <a:t>Paraphrasing </a:t>
            </a:r>
          </a:p>
          <a:p>
            <a:r>
              <a:rPr lang="en-US" dirty="0" smtClean="0"/>
              <a:t>Ref list OR bibliography</a:t>
            </a:r>
          </a:p>
          <a:p>
            <a:r>
              <a:rPr lang="en-US" dirty="0" err="1" smtClean="0"/>
              <a:t>Uisng</a:t>
            </a:r>
            <a:r>
              <a:rPr lang="en-US" dirty="0" smtClean="0"/>
              <a:t> </a:t>
            </a:r>
            <a:r>
              <a:rPr lang="en-US" dirty="0" err="1" smtClean="0"/>
              <a:t>RefWorks</a:t>
            </a:r>
            <a:r>
              <a:rPr lang="en-US" dirty="0" smtClean="0"/>
              <a:t> – </a:t>
            </a:r>
            <a:r>
              <a:rPr lang="en-US" dirty="0" smtClean="0"/>
              <a:t>another time……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524" y="1785159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71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44" b="97656" l="2597" r="8935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82436" y="177800"/>
            <a:ext cx="4889500" cy="6502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492" y="2138653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What is referencing?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33492" y="3886200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No, really…what is this all about?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41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 =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Citing your sources – </a:t>
            </a:r>
          </a:p>
          <a:p>
            <a:pPr lvl="1"/>
            <a:r>
              <a:rPr lang="en-US" dirty="0" smtClean="0"/>
              <a:t>showing the reader which book (or source) you got your info out of, who said it and when</a:t>
            </a:r>
          </a:p>
          <a:p>
            <a:r>
              <a:rPr lang="en-US" dirty="0" smtClean="0"/>
              <a:t>Acknowledging the source of the info is expected scholarly practice</a:t>
            </a:r>
          </a:p>
          <a:p>
            <a:r>
              <a:rPr lang="en-US" dirty="0" smtClean="0"/>
              <a:t>This is usually done twice in each essay.</a:t>
            </a:r>
          </a:p>
          <a:p>
            <a:pPr lvl="1"/>
            <a:r>
              <a:rPr lang="en-US" dirty="0" smtClean="0"/>
              <a:t>Once in the text (in brief)</a:t>
            </a:r>
          </a:p>
          <a:p>
            <a:pPr lvl="1"/>
            <a:r>
              <a:rPr lang="en-US" dirty="0" smtClean="0"/>
              <a:t>Again in the final list (in full)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9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 needed for a full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Author’s surname and initial</a:t>
            </a:r>
          </a:p>
          <a:p>
            <a:r>
              <a:rPr lang="en-US" dirty="0" smtClean="0"/>
              <a:t>The date of the publication</a:t>
            </a:r>
          </a:p>
          <a:p>
            <a:r>
              <a:rPr lang="en-US" dirty="0" smtClean="0"/>
              <a:t>The name of the book, chapter or article</a:t>
            </a:r>
          </a:p>
          <a:p>
            <a:r>
              <a:rPr lang="en-US" dirty="0" smtClean="0"/>
              <a:t>The publisher and the publisher’s location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BUT….as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3" y="3771201"/>
            <a:ext cx="9144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65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US" dirty="0" smtClean="0"/>
              <a:t>Every </a:t>
            </a:r>
            <a:r>
              <a:rPr lang="en-US" dirty="0" err="1" smtClean="0"/>
              <a:t>deptartment</a:t>
            </a:r>
            <a:r>
              <a:rPr lang="en-US" dirty="0" smtClean="0"/>
              <a:t>/discipline </a:t>
            </a:r>
            <a:r>
              <a:rPr lang="en-US" dirty="0" smtClean="0"/>
              <a:t>has a </a:t>
            </a:r>
            <a:r>
              <a:rPr lang="en-US" i="1" dirty="0" smtClean="0"/>
              <a:t>different style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0422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NO!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8924" b="892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8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NO! No more…..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8002" b="28002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2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686" y="1499776"/>
            <a:ext cx="4337238" cy="462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48553" r="-48553"/>
          <a:stretch>
            <a:fillRect/>
          </a:stretch>
        </p:blipFill>
        <p:spPr>
          <a:xfrm>
            <a:off x="280416" y="1600200"/>
            <a:ext cx="8229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3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436418" y="2130425"/>
            <a:ext cx="7335982" cy="1470025"/>
          </a:xfrm>
        </p:spPr>
        <p:txBody>
          <a:bodyPr/>
          <a:lstStyle/>
          <a:p>
            <a:pPr algn="l"/>
            <a:r>
              <a:rPr lang="en-US" dirty="0" smtClean="0"/>
              <a:t>The rationale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676" y="977351"/>
            <a:ext cx="4855155" cy="484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44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reasons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Signals you have joined the academic community</a:t>
            </a:r>
          </a:p>
          <a:p>
            <a:r>
              <a:rPr lang="en-US" dirty="0" smtClean="0"/>
              <a:t>Gives credibility to your work</a:t>
            </a:r>
          </a:p>
          <a:p>
            <a:r>
              <a:rPr lang="en-US" dirty="0" smtClean="0"/>
              <a:t>Shows your lecturer you have been reading</a:t>
            </a:r>
          </a:p>
          <a:p>
            <a:r>
              <a:rPr lang="en-US" dirty="0" smtClean="0"/>
              <a:t>Creates a ‘sharing trail’</a:t>
            </a:r>
          </a:p>
          <a:p>
            <a:r>
              <a:rPr lang="en-US" dirty="0" smtClean="0"/>
              <a:t>Ideas belong to their authors</a:t>
            </a:r>
          </a:p>
          <a:p>
            <a:r>
              <a:rPr lang="en-US" dirty="0" smtClean="0"/>
              <a:t>Avoids the crime of plagiarism</a:t>
            </a:r>
          </a:p>
          <a:p>
            <a:r>
              <a:rPr lang="en-US" dirty="0" smtClean="0"/>
              <a:t>(Go towards your word count)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01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Citing also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Develops your discussion</a:t>
            </a:r>
          </a:p>
          <a:p>
            <a:r>
              <a:rPr lang="en-US" dirty="0" smtClean="0"/>
              <a:t>Backs up your claims</a:t>
            </a:r>
          </a:p>
          <a:p>
            <a:r>
              <a:rPr lang="en-US" dirty="0" smtClean="0"/>
              <a:t>Adds authority to your writing</a:t>
            </a:r>
          </a:p>
          <a:p>
            <a:r>
              <a:rPr lang="en-US" dirty="0" smtClean="0"/>
              <a:t>Brings in other ideas which augments and deepens your work</a:t>
            </a:r>
          </a:p>
          <a:p>
            <a:r>
              <a:rPr lang="en-US" dirty="0" smtClean="0"/>
              <a:t>Demonstrates awareness of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89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sources you refer to should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be relevant (!)</a:t>
            </a:r>
          </a:p>
          <a:p>
            <a:r>
              <a:rPr lang="en-US" dirty="0" smtClean="0"/>
              <a:t>Be from reliable sources – not Wiki or the Daily Mail (!)</a:t>
            </a:r>
          </a:p>
          <a:p>
            <a:r>
              <a:rPr lang="en-US" dirty="0" smtClean="0"/>
              <a:t>Support your claims</a:t>
            </a:r>
          </a:p>
          <a:p>
            <a:r>
              <a:rPr lang="en-US" dirty="0" smtClean="0"/>
              <a:t>Be accurate and complete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0168" y="3675306"/>
            <a:ext cx="2794000" cy="279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86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2384" b="238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55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Plagiarism is…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Including another person’s ideas (words, images, diagrams etc.)  in your essay</a:t>
            </a:r>
          </a:p>
          <a:p>
            <a:pPr lvl="1"/>
            <a:r>
              <a:rPr lang="en-US" dirty="0" smtClean="0"/>
              <a:t>Without attributing them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dirty="0" smtClean="0"/>
              <a:t>   to their original author</a:t>
            </a:r>
          </a:p>
          <a:p>
            <a:pPr lvl="1"/>
            <a:r>
              <a:rPr lang="en-US" dirty="0" smtClean="0"/>
              <a:t>Suggesting that they were </a:t>
            </a:r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dirty="0" smtClean="0"/>
              <a:t>   written by you</a:t>
            </a:r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r>
              <a:rPr lang="en-US" dirty="0" smtClean="0"/>
              <a:t>…another word for stealing……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3895" y="2979953"/>
            <a:ext cx="3550968" cy="355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35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have I plagiarised?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80035" y="1909894"/>
            <a:ext cx="8686800" cy="4525963"/>
          </a:xfrm>
        </p:spPr>
        <p:txBody>
          <a:bodyPr>
            <a:normAutofit/>
          </a:bodyPr>
          <a:lstStyle/>
          <a:p>
            <a:pPr lvl="1"/>
            <a:r>
              <a:rPr lang="en-GB" sz="3200" dirty="0" smtClean="0"/>
              <a:t> Copying </a:t>
            </a:r>
            <a:r>
              <a:rPr lang="en-GB" sz="3200" dirty="0"/>
              <a:t>or pasting text and images without </a:t>
            </a:r>
            <a:r>
              <a:rPr lang="en-GB" sz="3200" dirty="0" smtClean="0"/>
              <a:t>      saying </a:t>
            </a:r>
            <a:r>
              <a:rPr lang="en-GB" sz="3200" dirty="0"/>
              <a:t>where they came from</a:t>
            </a:r>
          </a:p>
          <a:p>
            <a:pPr lvl="1"/>
            <a:r>
              <a:rPr lang="en-GB" sz="3200" dirty="0" smtClean="0"/>
              <a:t> Not </a:t>
            </a:r>
            <a:r>
              <a:rPr lang="en-GB" sz="3200" dirty="0"/>
              <a:t>showing when a quote is a quote</a:t>
            </a:r>
          </a:p>
          <a:p>
            <a:pPr lvl="1"/>
            <a:r>
              <a:rPr lang="en-GB" sz="3200" dirty="0" smtClean="0"/>
              <a:t> Summarising </a:t>
            </a:r>
            <a:r>
              <a:rPr lang="en-GB" sz="3200" dirty="0"/>
              <a:t>information without showing </a:t>
            </a:r>
            <a:r>
              <a:rPr lang="en-GB" sz="3200" dirty="0" smtClean="0"/>
              <a:t> the </a:t>
            </a:r>
            <a:r>
              <a:rPr lang="en-GB" sz="3200" dirty="0"/>
              <a:t>original source</a:t>
            </a:r>
          </a:p>
          <a:p>
            <a:pPr lvl="1"/>
            <a:r>
              <a:rPr lang="en-GB" sz="3200" dirty="0" smtClean="0"/>
              <a:t> Changing </a:t>
            </a:r>
            <a:r>
              <a:rPr lang="en-GB" sz="3200" dirty="0"/>
              <a:t>a few words in a section of text </a:t>
            </a:r>
            <a:r>
              <a:rPr lang="en-GB" sz="3200" dirty="0" smtClean="0"/>
              <a:t> without </a:t>
            </a:r>
            <a:r>
              <a:rPr lang="en-GB" sz="3200" dirty="0"/>
              <a:t>acknowledging the original </a:t>
            </a:r>
            <a:r>
              <a:rPr lang="en-GB" sz="3200" dirty="0" smtClean="0"/>
              <a:t>author</a:t>
            </a:r>
            <a:endParaRPr lang="en-GB" sz="3200" dirty="0"/>
          </a:p>
        </p:txBody>
      </p:sp>
      <p:pic>
        <p:nvPicPr>
          <p:cNvPr id="5122" name="Picture 2" descr="C:\Users\luci\AppData\Local\Microsoft\Windows\Temporary Internet Files\Content.IE5\DLIYC64I\MC9000844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9188" y="0"/>
            <a:ext cx="1267647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8347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Deliberate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Copying words directly from</a:t>
            </a:r>
          </a:p>
          <a:p>
            <a:pPr lvl="1"/>
            <a:r>
              <a:rPr lang="en-US" dirty="0" smtClean="0"/>
              <a:t>Book, journal, web site, student’s work</a:t>
            </a:r>
          </a:p>
          <a:p>
            <a:r>
              <a:rPr lang="en-US" dirty="0" smtClean="0"/>
              <a:t>Getting someone else to write your paper</a:t>
            </a:r>
          </a:p>
          <a:p>
            <a:r>
              <a:rPr lang="en-US" dirty="0" smtClean="0"/>
              <a:t>Sharing your work with others</a:t>
            </a:r>
          </a:p>
          <a:p>
            <a:r>
              <a:rPr lang="en-US" dirty="0" smtClean="0"/>
              <a:t>Buying an essay</a:t>
            </a:r>
          </a:p>
          <a:p>
            <a:pPr lvl="1"/>
            <a:r>
              <a:rPr lang="en-US" dirty="0" smtClean="0"/>
              <a:t>Internet</a:t>
            </a:r>
          </a:p>
          <a:p>
            <a:pPr lvl="1"/>
            <a:r>
              <a:rPr lang="en-US" dirty="0" smtClean="0"/>
              <a:t>Paying someone to write it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383" y="3846829"/>
            <a:ext cx="2330115" cy="2772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3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Accidental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Carelessness, forgetfulness</a:t>
            </a:r>
          </a:p>
          <a:p>
            <a:r>
              <a:rPr lang="en-US" dirty="0" smtClean="0"/>
              <a:t>Lack of knowledge</a:t>
            </a:r>
          </a:p>
          <a:p>
            <a:r>
              <a:rPr lang="en-US" dirty="0" smtClean="0"/>
              <a:t>Poor academic skills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-1" b="9145"/>
          <a:stretch/>
        </p:blipFill>
        <p:spPr>
          <a:xfrm>
            <a:off x="4780932" y="2946792"/>
            <a:ext cx="3724209" cy="338366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7200" y="43943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The University does not distinguish between intentional or unintentional unfair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26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types of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Paraphrase plagiarism</a:t>
            </a:r>
          </a:p>
          <a:p>
            <a:pPr lvl="1"/>
            <a:r>
              <a:rPr lang="en-US" dirty="0" smtClean="0"/>
              <a:t>Altering odd words in a chunk of text</a:t>
            </a:r>
          </a:p>
          <a:p>
            <a:r>
              <a:rPr lang="en-US" dirty="0" smtClean="0"/>
              <a:t>Term plagiarism</a:t>
            </a:r>
          </a:p>
          <a:p>
            <a:pPr lvl="1"/>
            <a:r>
              <a:rPr lang="en-US" dirty="0" smtClean="0"/>
              <a:t>Using a short phrase without acknowledgement</a:t>
            </a:r>
          </a:p>
          <a:p>
            <a:pPr lvl="1"/>
            <a:r>
              <a:rPr lang="en-US" dirty="0" smtClean="0"/>
              <a:t> (‘I have a dream’ (Luther King, 1963))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0" y="4430713"/>
            <a:ext cx="279400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682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Grey areas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dirty="0" smtClean="0"/>
              <a:t>Common knowledge (not expert) or generally accepted facts</a:t>
            </a:r>
          </a:p>
          <a:p>
            <a:pPr marL="742950" lvl="2" indent="-342900"/>
            <a:r>
              <a:rPr lang="en-US" dirty="0" smtClean="0"/>
              <a:t>Info </a:t>
            </a:r>
            <a:r>
              <a:rPr lang="en-US" dirty="0"/>
              <a:t>found unreferenced in respectable sources (5)</a:t>
            </a:r>
          </a:p>
          <a:p>
            <a:r>
              <a:rPr lang="en-US" sz="2800" dirty="0" smtClean="0"/>
              <a:t>Examples:</a:t>
            </a:r>
          </a:p>
          <a:p>
            <a:pPr lvl="1"/>
            <a:r>
              <a:rPr lang="en-US" sz="2400" dirty="0" smtClean="0"/>
              <a:t>Dolphins are mammals </a:t>
            </a:r>
          </a:p>
          <a:p>
            <a:pPr lvl="1"/>
            <a:r>
              <a:rPr lang="en-US" sz="2400" dirty="0" smtClean="0"/>
              <a:t>Car emissions contribute to atmospheric co2</a:t>
            </a:r>
            <a:endParaRPr lang="en-US" dirty="0" smtClean="0"/>
          </a:p>
          <a:p>
            <a:r>
              <a:rPr lang="en-US" sz="2800" dirty="0" smtClean="0"/>
              <a:t>Historical events (not documents) – </a:t>
            </a:r>
          </a:p>
          <a:p>
            <a:r>
              <a:rPr lang="en-US" sz="2800" dirty="0" smtClean="0"/>
              <a:t>Example:</a:t>
            </a:r>
          </a:p>
          <a:p>
            <a:pPr lvl="1"/>
            <a:r>
              <a:rPr lang="en-US" dirty="0" smtClean="0"/>
              <a:t>Battle of Hastings 1066</a:t>
            </a:r>
          </a:p>
          <a:p>
            <a:endParaRPr lang="en-US" sz="2800" dirty="0"/>
          </a:p>
          <a:p>
            <a:endParaRPr lang="en-US" sz="28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2909" y="3809480"/>
            <a:ext cx="2133636" cy="2848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19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Detection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70485" cy="45259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Detection software is linked to all electronic </a:t>
            </a:r>
            <a:r>
              <a:rPr lang="en-US" dirty="0" smtClean="0"/>
              <a:t>submissions</a:t>
            </a:r>
          </a:p>
          <a:p>
            <a:r>
              <a:rPr lang="en-US" dirty="0" smtClean="0"/>
              <a:t>We may put up ‘Utility Indicator’ links </a:t>
            </a:r>
          </a:p>
          <a:p>
            <a:pPr lvl="1"/>
            <a:r>
              <a:rPr lang="en-US" dirty="0" smtClean="0"/>
              <a:t>pre-submission link</a:t>
            </a:r>
            <a:endParaRPr lang="en-US" dirty="0" smtClean="0"/>
          </a:p>
          <a:p>
            <a:r>
              <a:rPr lang="en-US" dirty="0" smtClean="0"/>
              <a:t>Even without software </a:t>
            </a:r>
          </a:p>
          <a:p>
            <a:pPr marL="0" indent="0">
              <a:buNone/>
            </a:pPr>
            <a:r>
              <a:rPr lang="en-US" dirty="0" smtClean="0"/>
              <a:t>    staff are plagiarism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bloodhounds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271"/>
          <a:stretch/>
        </p:blipFill>
        <p:spPr>
          <a:xfrm flipH="1">
            <a:off x="5427685" y="1417638"/>
            <a:ext cx="3524952" cy="443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20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Reasons given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ran out of time</a:t>
            </a:r>
          </a:p>
          <a:p>
            <a:r>
              <a:rPr lang="en-US" dirty="0"/>
              <a:t>You thought no one would notice</a:t>
            </a:r>
          </a:p>
          <a:p>
            <a:r>
              <a:rPr lang="en-US" dirty="0"/>
              <a:t>You thought no one would </a:t>
            </a:r>
            <a:r>
              <a:rPr lang="en-US" dirty="0" err="1"/>
              <a:t>realise</a:t>
            </a:r>
            <a:endParaRPr lang="en-US" dirty="0"/>
          </a:p>
          <a:p>
            <a:r>
              <a:rPr lang="en-US" dirty="0"/>
              <a:t>You thought no one would care</a:t>
            </a:r>
          </a:p>
          <a:p>
            <a:r>
              <a:rPr lang="en-US" dirty="0"/>
              <a:t>You couldn’t do the work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yourself</a:t>
            </a:r>
          </a:p>
          <a:p>
            <a:r>
              <a:rPr lang="en-US" dirty="0" smtClean="0"/>
              <a:t>You didn’t know the rules!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6250" l="5938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397225" y="2664083"/>
            <a:ext cx="5591890" cy="419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0672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would you do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common reason is time. </a:t>
            </a:r>
          </a:p>
          <a:p>
            <a:r>
              <a:rPr lang="en-GB" dirty="0" smtClean="0"/>
              <a:t>Second most common –the ‘value’ or weighting or importance of the task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The closer you are to the deadline the more likely it is to happen.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341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Punishment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981" y="3879428"/>
            <a:ext cx="3577141" cy="26828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69027"/>
            <a:ext cx="8229600" cy="4525963"/>
          </a:xfrm>
        </p:spPr>
        <p:txBody>
          <a:bodyPr/>
          <a:lstStyle/>
          <a:p>
            <a:r>
              <a:rPr lang="en-US" dirty="0"/>
              <a:t>First offence </a:t>
            </a:r>
            <a:endParaRPr lang="en-US" dirty="0" smtClean="0"/>
          </a:p>
          <a:p>
            <a:pPr lvl="1"/>
            <a:r>
              <a:rPr lang="en-US" dirty="0" smtClean="0"/>
              <a:t>warning </a:t>
            </a:r>
            <a:r>
              <a:rPr lang="en-US" dirty="0"/>
              <a:t>and resubmission (?capped)</a:t>
            </a:r>
          </a:p>
          <a:p>
            <a:r>
              <a:rPr lang="en-US" dirty="0"/>
              <a:t>Second </a:t>
            </a:r>
            <a:r>
              <a:rPr lang="en-US" dirty="0" smtClean="0"/>
              <a:t>offence</a:t>
            </a:r>
          </a:p>
          <a:p>
            <a:pPr lvl="1"/>
            <a:r>
              <a:rPr lang="en-US" dirty="0" smtClean="0"/>
              <a:t> </a:t>
            </a:r>
            <a:r>
              <a:rPr lang="en-US" dirty="0"/>
              <a:t>depending on </a:t>
            </a:r>
            <a:r>
              <a:rPr lang="en-US" dirty="0" smtClean="0"/>
              <a:t>type, </a:t>
            </a:r>
            <a:r>
              <a:rPr lang="en-US" dirty="0"/>
              <a:t>possible </a:t>
            </a:r>
            <a:r>
              <a:rPr lang="en-US" dirty="0" smtClean="0"/>
              <a:t>fail with capped </a:t>
            </a:r>
            <a:r>
              <a:rPr lang="en-US" dirty="0" err="1" smtClean="0"/>
              <a:t>resits</a:t>
            </a:r>
            <a:r>
              <a:rPr lang="en-US" dirty="0" smtClean="0"/>
              <a:t> for script, or module</a:t>
            </a:r>
          </a:p>
          <a:p>
            <a:r>
              <a:rPr lang="en-US" dirty="0" smtClean="0"/>
              <a:t>Third offence </a:t>
            </a:r>
          </a:p>
          <a:p>
            <a:pPr lvl="1"/>
            <a:r>
              <a:rPr lang="en-US" dirty="0" smtClean="0"/>
              <a:t>Bye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24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Don’t </a:t>
            </a:r>
            <a:r>
              <a:rPr lang="en-US" dirty="0" err="1" smtClean="0"/>
              <a:t>plagiarise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7392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don’t </a:t>
            </a:r>
            <a:r>
              <a:rPr lang="en-US" dirty="0"/>
              <a:t>you </a:t>
            </a:r>
            <a:r>
              <a:rPr lang="en-US" dirty="0" smtClean="0"/>
              <a:t>need to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Your own information, observation, ideas, experiences, conclusions.</a:t>
            </a:r>
          </a:p>
          <a:p>
            <a:r>
              <a:rPr lang="en-US" dirty="0" smtClean="0"/>
              <a:t>If you are writing up your findings from field data or experiments</a:t>
            </a:r>
          </a:p>
          <a:p>
            <a:r>
              <a:rPr lang="en-US" dirty="0" smtClean="0"/>
              <a:t>If you use your own images</a:t>
            </a:r>
          </a:p>
          <a:p>
            <a:r>
              <a:rPr lang="en-US" dirty="0" smtClean="0"/>
              <a:t>Common knowledge…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78" t="5099" r="5955" b="34207"/>
          <a:stretch/>
        </p:blipFill>
        <p:spPr>
          <a:xfrm>
            <a:off x="5513388" y="3940198"/>
            <a:ext cx="3537231" cy="276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0620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660400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/>
              <a:t>If in doubt – cite.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5105400"/>
            <a:ext cx="6400800" cy="1752600"/>
          </a:xfrm>
        </p:spPr>
        <p:txBody>
          <a:bodyPr/>
          <a:lstStyle/>
          <a:p>
            <a:r>
              <a:rPr lang="en-US" dirty="0"/>
              <a:t>Better safe than sorry.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1851" y="1828800"/>
            <a:ext cx="3175000" cy="318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2245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avoid </a:t>
            </a:r>
            <a:r>
              <a:rPr lang="en-US" dirty="0" err="1" smtClean="0"/>
              <a:t>plagiarising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Take clear and accurate notes</a:t>
            </a:r>
          </a:p>
          <a:p>
            <a:r>
              <a:rPr lang="en-US" dirty="0" smtClean="0"/>
              <a:t>Don’t copy other’s work</a:t>
            </a:r>
          </a:p>
          <a:p>
            <a:r>
              <a:rPr lang="en-US" dirty="0" smtClean="0"/>
              <a:t>Cite when you paraphrase</a:t>
            </a:r>
          </a:p>
          <a:p>
            <a:r>
              <a:rPr lang="en-US" dirty="0" smtClean="0"/>
              <a:t>Use </a:t>
            </a:r>
            <a:r>
              <a:rPr lang="en-US" dirty="0" err="1" smtClean="0"/>
              <a:t>RefWorks</a:t>
            </a:r>
            <a:endParaRPr lang="en-US" dirty="0" smtClean="0"/>
          </a:p>
          <a:p>
            <a:pPr lvl="1"/>
            <a:r>
              <a:rPr lang="en-US" dirty="0" smtClean="0"/>
              <a:t>Or Word References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6200" y="4881757"/>
            <a:ext cx="3530600" cy="1625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5300" y="2697357"/>
            <a:ext cx="1841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234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RefWorks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44050" r="-4405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459028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</a:t>
            </a:r>
            <a:r>
              <a:rPr lang="en-US" dirty="0" err="1" smtClean="0"/>
              <a:t>efWorks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Online reference management and storage database</a:t>
            </a:r>
          </a:p>
          <a:p>
            <a:r>
              <a:rPr lang="en-US" dirty="0" smtClean="0"/>
              <a:t>Directly stores references from online sources into your account</a:t>
            </a:r>
          </a:p>
          <a:p>
            <a:r>
              <a:rPr lang="en-US" dirty="0" smtClean="0"/>
              <a:t>Stores them in your chosen form</a:t>
            </a:r>
          </a:p>
          <a:p>
            <a:r>
              <a:rPr lang="en-US" dirty="0" smtClean="0"/>
              <a:t>Automatically puts refs into your essay with ‘Write n Cite’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08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 steps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Make an account</a:t>
            </a:r>
          </a:p>
          <a:p>
            <a:pPr lvl="1"/>
            <a:r>
              <a:rPr lang="en-US" dirty="0" smtClean="0"/>
              <a:t>Got to Learning Resources on TSD website</a:t>
            </a:r>
          </a:p>
          <a:p>
            <a:pPr lvl="1"/>
            <a:r>
              <a:rPr lang="en-US" dirty="0" smtClean="0"/>
              <a:t>Catalogue</a:t>
            </a:r>
          </a:p>
          <a:p>
            <a:pPr lvl="1"/>
            <a:r>
              <a:rPr lang="en-US" dirty="0" smtClean="0"/>
              <a:t>Online resources</a:t>
            </a:r>
          </a:p>
          <a:p>
            <a:pPr lvl="1"/>
            <a:r>
              <a:rPr lang="en-US" dirty="0" err="1" smtClean="0"/>
              <a:t>RefWorks</a:t>
            </a:r>
            <a:r>
              <a:rPr lang="en-US" dirty="0" smtClean="0"/>
              <a:t> – click on link</a:t>
            </a:r>
          </a:p>
          <a:p>
            <a:pPr lvl="1"/>
            <a:r>
              <a:rPr lang="en-US" dirty="0" smtClean="0"/>
              <a:t>Log in with Athens password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1644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Toolbar functions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</a:p>
          <a:p>
            <a:pPr lvl="1"/>
            <a:r>
              <a:rPr lang="en-US" dirty="0" smtClean="0"/>
              <a:t>Add new refs</a:t>
            </a:r>
            <a:r>
              <a:rPr lang="en-US" dirty="0"/>
              <a:t> </a:t>
            </a:r>
            <a:r>
              <a:rPr lang="en-US" dirty="0" smtClean="0"/>
              <a:t>– manual entries </a:t>
            </a:r>
          </a:p>
          <a:p>
            <a:pPr lvl="1"/>
            <a:r>
              <a:rPr lang="en-US" dirty="0" smtClean="0"/>
              <a:t>Import – from journals  </a:t>
            </a:r>
          </a:p>
          <a:p>
            <a:pPr lvl="1"/>
            <a:r>
              <a:rPr lang="en-US" dirty="0" smtClean="0"/>
              <a:t>Export </a:t>
            </a:r>
          </a:p>
          <a:p>
            <a:r>
              <a:rPr lang="en-US" dirty="0" smtClean="0"/>
              <a:t>Search - obvious</a:t>
            </a:r>
          </a:p>
          <a:p>
            <a:r>
              <a:rPr lang="en-US" dirty="0" smtClean="0"/>
              <a:t>Bibliography – choose a style</a:t>
            </a:r>
          </a:p>
          <a:p>
            <a:r>
              <a:rPr lang="en-US" dirty="0" smtClean="0"/>
              <a:t>Tools – Write n Cite, Language, </a:t>
            </a:r>
          </a:p>
          <a:p>
            <a:r>
              <a:rPr lang="en-US" dirty="0" smtClean="0"/>
              <a:t>Help - tutorial</a:t>
            </a:r>
          </a:p>
        </p:txBody>
      </p:sp>
    </p:spTree>
    <p:extLst>
      <p:ext uri="{BB962C8B-B14F-4D97-AF65-F5344CB8AC3E}">
        <p14:creationId xmlns:p14="http://schemas.microsoft.com/office/powerpoint/2010/main" val="32946517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Choose a style</a:t>
            </a:r>
          </a:p>
          <a:p>
            <a:r>
              <a:rPr lang="en-US" dirty="0" smtClean="0"/>
              <a:t>Scroll down to Trinity St David options</a:t>
            </a:r>
          </a:p>
          <a:p>
            <a:r>
              <a:rPr lang="en-US" dirty="0" smtClean="0"/>
              <a:t>Choose </a:t>
            </a:r>
            <a:r>
              <a:rPr lang="en-US" smtClean="0"/>
              <a:t>file type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9739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60400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 smtClean="0">
                <a:hlinkClick r:id="rId2"/>
              </a:rPr>
              <a:t>http://www.refworks.com/tutorial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4903" y="2466767"/>
            <a:ext cx="5278152" cy="389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8118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your refs will be listed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1808" b="1180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8168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Word – Manage sources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-136314" b="-136314"/>
          <a:stretch>
            <a:fillRect/>
          </a:stretch>
        </p:blipFill>
        <p:spPr>
          <a:xfrm>
            <a:off x="457200" y="171600"/>
            <a:ext cx="8229600" cy="4525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0275" b="69069"/>
          <a:stretch/>
        </p:blipFill>
        <p:spPr>
          <a:xfrm>
            <a:off x="3187484" y="3376706"/>
            <a:ext cx="2444718" cy="2121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071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Don’t </a:t>
            </a:r>
            <a:r>
              <a:rPr lang="en-US" dirty="0" err="1" smtClean="0"/>
              <a:t>plagiarise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8264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8903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2646</TotalTime>
  <Words>825</Words>
  <Application>Microsoft Office PowerPoint</Application>
  <PresentationFormat>On-screen Show (4:3)</PresentationFormat>
  <Paragraphs>163</Paragraphs>
  <Slides>39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Arial</vt:lpstr>
      <vt:lpstr>Calibri</vt:lpstr>
      <vt:lpstr>Black</vt:lpstr>
      <vt:lpstr>Using other people’s words Introduction to study skills essential to the Humanities</vt:lpstr>
      <vt:lpstr>Today’s session</vt:lpstr>
      <vt:lpstr>What is referencing?</vt:lpstr>
      <vt:lpstr>Referencing =</vt:lpstr>
      <vt:lpstr>Info needed for a full reference</vt:lpstr>
      <vt:lpstr>Every deptartment/discipline has a different style</vt:lpstr>
      <vt:lpstr>NO!</vt:lpstr>
      <vt:lpstr>NO! No more…..</vt:lpstr>
      <vt:lpstr>PowerPoint Presentation</vt:lpstr>
      <vt:lpstr>PowerPoint Presentation</vt:lpstr>
      <vt:lpstr>The rationale</vt:lpstr>
      <vt:lpstr>Good reasons </vt:lpstr>
      <vt:lpstr>Citing also</vt:lpstr>
      <vt:lpstr>The sources you refer to should</vt:lpstr>
      <vt:lpstr>PowerPoint Presentation</vt:lpstr>
      <vt:lpstr>Plagiarism is… </vt:lpstr>
      <vt:lpstr>When have I plagiarised?</vt:lpstr>
      <vt:lpstr>Deliberate plagiarism</vt:lpstr>
      <vt:lpstr>Accidental plagiarism</vt:lpstr>
      <vt:lpstr>Other types of plagiarism</vt:lpstr>
      <vt:lpstr>Grey areas</vt:lpstr>
      <vt:lpstr>Detection </vt:lpstr>
      <vt:lpstr>Reasons given</vt:lpstr>
      <vt:lpstr>Why would you do it?</vt:lpstr>
      <vt:lpstr>Punishment  </vt:lpstr>
      <vt:lpstr>Don’t plagiarise.</vt:lpstr>
      <vt:lpstr>What don’t you need to reference?</vt:lpstr>
      <vt:lpstr>If in doubt – cite. </vt:lpstr>
      <vt:lpstr>How to avoid plagiarising</vt:lpstr>
      <vt:lpstr>RefWorks</vt:lpstr>
      <vt:lpstr>RefWorks </vt:lpstr>
      <vt:lpstr>First steps</vt:lpstr>
      <vt:lpstr>Toolbar functions</vt:lpstr>
      <vt:lpstr>Bibliography </vt:lpstr>
      <vt:lpstr>http://www.refworks.com/tutorial</vt:lpstr>
      <vt:lpstr>How your refs will be listed</vt:lpstr>
      <vt:lpstr>Word – Manage sources</vt:lpstr>
      <vt:lpstr>Don’t plagiarise.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other people’s words</dc:title>
  <dc:creator>Luci Attala</dc:creator>
  <cp:lastModifiedBy>Ros Coard</cp:lastModifiedBy>
  <cp:revision>35</cp:revision>
  <dcterms:created xsi:type="dcterms:W3CDTF">2011-09-12T14:50:53Z</dcterms:created>
  <dcterms:modified xsi:type="dcterms:W3CDTF">2018-09-18T12:34:55Z</dcterms:modified>
</cp:coreProperties>
</file>