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5"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8B3905-69FC-C340-4F30-75E038060D13}" v="1" dt="2023-02-17T15:31:47.655"/>
    <p1510:client id="{617D67F0-33C7-0638-66DF-3ECC9097DBF3}" v="311" dt="2023-02-17T17:13:52.914"/>
    <p1510:client id="{94ACBB1E-DC56-4962-BF4A-51C0F66B4373}" v="672" dt="2023-02-17T11:21:31.638"/>
    <p1510:client id="{C5A38E29-C6A3-842B-2F11-6CA6B742E8EE}" v="701" dt="2023-02-17T17:33:38.387"/>
    <p1510:client id="{E5902135-BFF4-5705-E70D-782D45EC72FB}" v="198" dt="2023-02-17T11:09:57.882"/>
    <p1510:client id="{EFD0D40F-269D-DC3C-7EB5-A12C34A072AD}" v="265" dt="2023-02-17T17:48:40.849"/>
    <p1510:client id="{FAE6D33C-8C0D-AF43-7C36-FAAEB5150FFF}" v="509" dt="2023-02-17T11:19:24.8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445763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647F38-B617-4D2F-AE0A-013F0C4D2C57}" type="datetimeFigureOut">
              <a:rPr lang="en-US" dirty="0"/>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a:p>
        </p:txBody>
      </p:sp>
    </p:spTree>
    <p:extLst>
      <p:ext uri="{BB962C8B-B14F-4D97-AF65-F5344CB8AC3E}">
        <p14:creationId xmlns:p14="http://schemas.microsoft.com/office/powerpoint/2010/main" val="34730163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52410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2127393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54983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00382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98842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470260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32084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288898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772735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861362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334306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150826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367330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880179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303755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2/17/2023</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69256755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forms.office.com/Pages/ShareFormPage.aspx?id=-REPTm4EBUWcuNshUjEeIdHD7QbcTwJGgYNiANqBqkRUMkNGOFYxU0pLRkpJQVdETllUMFlHV0dHRi4u&amp;sharetoken=IRNAY6vAfIx2MnimwW07"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30" name="Rectangle 18">
            <a:extLst>
              <a:ext uri="{FF2B5EF4-FFF2-40B4-BE49-F238E27FC236}">
                <a16:creationId xmlns:a16="http://schemas.microsoft.com/office/drawing/2014/main" id="{56F87C5C-DF35-42D8-B5FF-555DE3593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B2D2BF3-27D6-4D20-A622-9DDF2ACE6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2616" y="1411015"/>
            <a:ext cx="7808159" cy="4103960"/>
          </a:xfrm>
          <a:prstGeom prst="rect">
            <a:avLst/>
          </a:prstGeom>
          <a:solidFill>
            <a:schemeClr val="bg2"/>
          </a:solid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4F3CC3B-9F6E-462F-947B-ABEDF0800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2692398" y="1871131"/>
            <a:ext cx="6815669" cy="1515533"/>
          </a:xfrm>
        </p:spPr>
        <p:txBody>
          <a:bodyPr>
            <a:normAutofit/>
          </a:bodyPr>
          <a:lstStyle/>
          <a:p>
            <a:pPr>
              <a:lnSpc>
                <a:spcPct val="90000"/>
              </a:lnSpc>
            </a:pPr>
            <a:r>
              <a:rPr lang="en-GB" sz="4200" b="1">
                <a:cs typeface="Calibri Light"/>
              </a:rPr>
              <a:t>Are Digital Skills Important For Study And Work</a:t>
            </a:r>
            <a:endParaRPr lang="en-GB" sz="4200" b="1"/>
          </a:p>
        </p:txBody>
      </p:sp>
      <p:sp>
        <p:nvSpPr>
          <p:cNvPr id="3" name="Subtitle 2"/>
          <p:cNvSpPr>
            <a:spLocks noGrp="1"/>
          </p:cNvSpPr>
          <p:nvPr>
            <p:ph type="subTitle" idx="1"/>
          </p:nvPr>
        </p:nvSpPr>
        <p:spPr>
          <a:xfrm>
            <a:off x="2692398" y="3657597"/>
            <a:ext cx="6815669" cy="1320802"/>
          </a:xfrm>
        </p:spPr>
        <p:txBody>
          <a:bodyPr vert="horz" lIns="91440" tIns="45720" rIns="91440" bIns="45720" rtlCol="0">
            <a:normAutofit/>
          </a:bodyPr>
          <a:lstStyle/>
          <a:p>
            <a:pPr>
              <a:lnSpc>
                <a:spcPct val="90000"/>
              </a:lnSpc>
            </a:pPr>
            <a:r>
              <a:rPr lang="en-GB" sz="800">
                <a:cs typeface="Calibri"/>
              </a:rPr>
              <a:t>Charlotte Jackson 2223874</a:t>
            </a:r>
          </a:p>
          <a:p>
            <a:pPr>
              <a:lnSpc>
                <a:spcPct val="90000"/>
              </a:lnSpc>
            </a:pPr>
            <a:r>
              <a:rPr lang="en-GB" sz="800">
                <a:cs typeface="Calibri"/>
              </a:rPr>
              <a:t>Deborah Agada 2224942</a:t>
            </a:r>
          </a:p>
          <a:p>
            <a:pPr>
              <a:lnSpc>
                <a:spcPct val="90000"/>
              </a:lnSpc>
            </a:pPr>
            <a:r>
              <a:rPr lang="en-GB" sz="800">
                <a:cs typeface="Calibri"/>
              </a:rPr>
              <a:t>Amanda Ashfield 2226431</a:t>
            </a:r>
          </a:p>
          <a:p>
            <a:pPr>
              <a:lnSpc>
                <a:spcPct val="90000"/>
              </a:lnSpc>
            </a:pPr>
            <a:r>
              <a:rPr lang="en-GB" sz="800">
                <a:cs typeface="Calibri"/>
              </a:rPr>
              <a:t>Modul code: LCHS4002_BIRM</a:t>
            </a:r>
          </a:p>
          <a:p>
            <a:pPr>
              <a:lnSpc>
                <a:spcPct val="90000"/>
              </a:lnSpc>
            </a:pPr>
            <a:r>
              <a:rPr lang="en-GB" sz="800">
                <a:cs typeface="Calibri"/>
              </a:rPr>
              <a:t>Module title: DIGITAL SKILL</a:t>
            </a:r>
          </a:p>
          <a:p>
            <a:pPr>
              <a:lnSpc>
                <a:spcPct val="90000"/>
              </a:lnSpc>
            </a:pPr>
            <a:r>
              <a:rPr lang="en-GB" sz="800">
                <a:latin typeface="Garamond"/>
                <a:cs typeface="Calibri"/>
              </a:rPr>
              <a:t>Lecturer Name: Zahida khan</a:t>
            </a:r>
            <a:endParaRPr lang="en-GB" sz="800">
              <a:latin typeface="Calibri"/>
              <a:cs typeface="Calibri"/>
            </a:endParaRPr>
          </a:p>
        </p:txBody>
      </p:sp>
      <p:cxnSp>
        <p:nvCxnSpPr>
          <p:cNvPr id="25" name="Straight Connector 24">
            <a:extLst>
              <a:ext uri="{FF2B5EF4-FFF2-40B4-BE49-F238E27FC236}">
                <a16:creationId xmlns:a16="http://schemas.microsoft.com/office/drawing/2014/main" id="{D33B4346-E27D-4B30-9B39-4FD2767340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0B587-5D21-2ED3-D543-8A52F1F616A5}"/>
              </a:ext>
            </a:extLst>
          </p:cNvPr>
          <p:cNvSpPr>
            <a:spLocks noGrp="1"/>
          </p:cNvSpPr>
          <p:nvPr>
            <p:ph type="title"/>
          </p:nvPr>
        </p:nvSpPr>
        <p:spPr/>
        <p:txBody>
          <a:bodyPr/>
          <a:lstStyle/>
          <a:p>
            <a:r>
              <a:rPr lang="en-GB" b="1">
                <a:solidFill>
                  <a:schemeClr val="accent2">
                    <a:lumMod val="75000"/>
                  </a:schemeClr>
                </a:solidFill>
              </a:rPr>
              <a:t>INTRODUCTION</a:t>
            </a:r>
          </a:p>
        </p:txBody>
      </p:sp>
      <p:sp>
        <p:nvSpPr>
          <p:cNvPr id="3" name="Content Placeholder 2">
            <a:extLst>
              <a:ext uri="{FF2B5EF4-FFF2-40B4-BE49-F238E27FC236}">
                <a16:creationId xmlns:a16="http://schemas.microsoft.com/office/drawing/2014/main" id="{B12788A5-17FC-83B0-F02C-469239768794}"/>
              </a:ext>
            </a:extLst>
          </p:cNvPr>
          <p:cNvSpPr>
            <a:spLocks noGrp="1"/>
          </p:cNvSpPr>
          <p:nvPr>
            <p:ph idx="1"/>
          </p:nvPr>
        </p:nvSpPr>
        <p:spPr/>
        <p:txBody>
          <a:bodyPr/>
          <a:lstStyle/>
          <a:p>
            <a:pPr marL="0" indent="0">
              <a:buNone/>
            </a:pPr>
            <a:r>
              <a:rPr lang="en-GB"/>
              <a:t> </a:t>
            </a:r>
          </a:p>
        </p:txBody>
      </p:sp>
      <p:pic>
        <p:nvPicPr>
          <p:cNvPr id="4" name="Picture 3">
            <a:extLst>
              <a:ext uri="{FF2B5EF4-FFF2-40B4-BE49-F238E27FC236}">
                <a16:creationId xmlns:a16="http://schemas.microsoft.com/office/drawing/2014/main" id="{E6FC4E9A-7AE2-D365-8EF4-BF7F879DA728}"/>
              </a:ext>
            </a:extLst>
          </p:cNvPr>
          <p:cNvPicPr>
            <a:picLocks noChangeAspect="1"/>
          </p:cNvPicPr>
          <p:nvPr/>
        </p:nvPicPr>
        <p:blipFill>
          <a:blip r:embed="rId2"/>
          <a:stretch>
            <a:fillRect/>
          </a:stretch>
        </p:blipFill>
        <p:spPr>
          <a:xfrm>
            <a:off x="8888361" y="690212"/>
            <a:ext cx="2467927" cy="1645284"/>
          </a:xfrm>
          <a:prstGeom prst="rect">
            <a:avLst/>
          </a:prstGeom>
        </p:spPr>
      </p:pic>
      <p:sp>
        <p:nvSpPr>
          <p:cNvPr id="5" name="TextBox 4">
            <a:extLst>
              <a:ext uri="{FF2B5EF4-FFF2-40B4-BE49-F238E27FC236}">
                <a16:creationId xmlns:a16="http://schemas.microsoft.com/office/drawing/2014/main" id="{74655AB7-E38A-DD40-E378-61F99D37ACDA}"/>
              </a:ext>
            </a:extLst>
          </p:cNvPr>
          <p:cNvSpPr txBox="1"/>
          <p:nvPr/>
        </p:nvSpPr>
        <p:spPr>
          <a:xfrm>
            <a:off x="1399128" y="2496551"/>
            <a:ext cx="9950276" cy="4078039"/>
          </a:xfrm>
          <a:prstGeom prst="rect">
            <a:avLst/>
          </a:prstGeom>
          <a:noFill/>
        </p:spPr>
        <p:txBody>
          <a:bodyPr wrap="square" lIns="91440" tIns="45720" rIns="91440" bIns="45720" rtlCol="0" anchor="t">
            <a:spAutoFit/>
          </a:bodyPr>
          <a:lstStyle/>
          <a:p>
            <a:r>
              <a:rPr lang="en-GB" sz="1600"/>
              <a:t>In the recent era of globalisation, there is fast pace of digitalisation in case of education, business and other sectors. </a:t>
            </a:r>
          </a:p>
          <a:p>
            <a:r>
              <a:rPr lang="en-GB" sz="1600"/>
              <a:t>Having digital skills provide a scope to the students to improve their abilities in learning and development (van Laar et al., 2019).</a:t>
            </a:r>
          </a:p>
          <a:p>
            <a:r>
              <a:rPr lang="en-GB" sz="1600"/>
              <a:t>In the professional career, digital skill and technical knowledge are useful to achieve the career success and thus this study is helpful to analyse the importance of digital skill in studying and professional career (van Laar et al., 2019). </a:t>
            </a:r>
          </a:p>
          <a:p>
            <a:r>
              <a:rPr lang="en-GB" sz="1600"/>
              <a:t>The research question is, are digital skills important for study and work?</a:t>
            </a:r>
          </a:p>
          <a:p>
            <a:r>
              <a:rPr lang="en-GB" sz="1600"/>
              <a:t>Sub questions:</a:t>
            </a:r>
          </a:p>
          <a:p>
            <a:r>
              <a:rPr lang="en-GB" sz="1600"/>
              <a:t>What are the digital skills?</a:t>
            </a:r>
          </a:p>
          <a:p>
            <a:r>
              <a:rPr lang="en-GB" sz="1600"/>
              <a:t>What is the importance of digital skills in studying and professional career?</a:t>
            </a:r>
          </a:p>
          <a:p>
            <a:r>
              <a:rPr lang="en-GB" sz="1600"/>
              <a:t>What would be the recommended suitable suggestions for developing digital skills in order to achieve success in both academic and professional career?</a:t>
            </a:r>
          </a:p>
          <a:p>
            <a:r>
              <a:rPr lang="en-GB"/>
              <a:t>                                          </a:t>
            </a:r>
          </a:p>
          <a:p>
            <a:endParaRPr lang="en-GB"/>
          </a:p>
          <a:p>
            <a:r>
              <a:rPr lang="en-GB"/>
              <a:t>                                                                                                                </a:t>
            </a:r>
            <a:r>
              <a:rPr lang="en-GB" sz="1100"/>
              <a:t>PRESENTER DEBORAH AGADA </a:t>
            </a:r>
          </a:p>
          <a:p>
            <a:r>
              <a:rPr lang="en-GB" sz="1100"/>
              <a:t>                                                                                                                                                                                                  STUDENT ID 2224942</a:t>
            </a:r>
          </a:p>
          <a:p>
            <a:r>
              <a:rPr lang="en-GB"/>
              <a:t>                               </a:t>
            </a:r>
            <a:endParaRPr lang="en-GB" sz="1100"/>
          </a:p>
        </p:txBody>
      </p:sp>
    </p:spTree>
    <p:extLst>
      <p:ext uri="{BB962C8B-B14F-4D97-AF65-F5344CB8AC3E}">
        <p14:creationId xmlns:p14="http://schemas.microsoft.com/office/powerpoint/2010/main" val="3914526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EEEA6-3DE8-E92F-C266-9100C25AD380}"/>
              </a:ext>
            </a:extLst>
          </p:cNvPr>
          <p:cNvSpPr>
            <a:spLocks noGrp="1"/>
          </p:cNvSpPr>
          <p:nvPr>
            <p:ph type="title"/>
          </p:nvPr>
        </p:nvSpPr>
        <p:spPr/>
        <p:txBody>
          <a:bodyPr/>
          <a:lstStyle/>
          <a:p>
            <a:r>
              <a:rPr lang="en-GB" b="1">
                <a:solidFill>
                  <a:schemeClr val="accent2">
                    <a:lumMod val="75000"/>
                  </a:schemeClr>
                </a:solidFill>
              </a:rPr>
              <a:t>RATIONALE OF THE RESEARCH</a:t>
            </a:r>
          </a:p>
        </p:txBody>
      </p:sp>
      <p:sp>
        <p:nvSpPr>
          <p:cNvPr id="3" name="Content Placeholder 2">
            <a:extLst>
              <a:ext uri="{FF2B5EF4-FFF2-40B4-BE49-F238E27FC236}">
                <a16:creationId xmlns:a16="http://schemas.microsoft.com/office/drawing/2014/main" id="{EE1A52AB-EB44-04FD-ECE9-4E2A79D0886F}"/>
              </a:ext>
            </a:extLst>
          </p:cNvPr>
          <p:cNvSpPr>
            <a:spLocks noGrp="1"/>
          </p:cNvSpPr>
          <p:nvPr>
            <p:ph idx="1"/>
          </p:nvPr>
        </p:nvSpPr>
        <p:spPr/>
        <p:txBody>
          <a:bodyPr>
            <a:normAutofit fontScale="55000" lnSpcReduction="20000"/>
          </a:bodyPr>
          <a:lstStyle/>
          <a:p>
            <a:pPr marL="0" indent="0">
              <a:buNone/>
            </a:pPr>
            <a:r>
              <a:rPr lang="en-GB"/>
              <a:t>Digital skill can be defined as the ability to identify, evaluate, use, share and create content by using digital device. Like computer and smartphones (</a:t>
            </a:r>
            <a:r>
              <a:rPr lang="en-GB" err="1"/>
              <a:t>Falloon</a:t>
            </a:r>
            <a:r>
              <a:rPr lang="en-GB"/>
              <a:t>, 2020). </a:t>
            </a:r>
          </a:p>
          <a:p>
            <a:pPr marL="0" indent="0">
              <a:buNone/>
            </a:pPr>
            <a:r>
              <a:rPr lang="en-GB"/>
              <a:t>The important digital skills are digital business analysis, content creation, website designer and development of mobile apps, data analytics and science, web app developmental </a:t>
            </a:r>
            <a:r>
              <a:rPr lang="en-GB" err="1"/>
              <a:t>programing</a:t>
            </a:r>
            <a:r>
              <a:rPr lang="en-GB"/>
              <a:t> skill, data visualisation and search engine optimisation skill (</a:t>
            </a:r>
            <a:r>
              <a:rPr lang="en-GB" err="1"/>
              <a:t>Hämäläinen</a:t>
            </a:r>
            <a:r>
              <a:rPr lang="en-GB"/>
              <a:t> et al., 2021).</a:t>
            </a:r>
          </a:p>
          <a:p>
            <a:pPr marL="0" indent="0">
              <a:buNone/>
            </a:pPr>
            <a:r>
              <a:rPr lang="en-GB"/>
              <a:t>The importance of digital skills includes,</a:t>
            </a:r>
          </a:p>
          <a:p>
            <a:pPr marL="0" indent="0">
              <a:buNone/>
            </a:pPr>
            <a:r>
              <a:rPr lang="en-GB"/>
              <a:t>Improving learning and professional development</a:t>
            </a:r>
          </a:p>
          <a:p>
            <a:pPr marL="0" indent="0">
              <a:buNone/>
            </a:pPr>
            <a:r>
              <a:rPr lang="en-GB"/>
              <a:t>Having strong technical knowledge further helps in doing research and completing the academic course successfully.</a:t>
            </a:r>
          </a:p>
          <a:p>
            <a:pPr marL="0" indent="0">
              <a:buNone/>
            </a:pPr>
            <a:r>
              <a:rPr lang="en-GB"/>
              <a:t>It helps in professional career to maximise individual productivity and overall performance of the team.</a:t>
            </a:r>
          </a:p>
          <a:p>
            <a:pPr marL="0" indent="0">
              <a:buNone/>
            </a:pPr>
            <a:r>
              <a:rPr lang="en-GB"/>
              <a:t>The individual would be able to increase creativity and technical innovation to contribute positively in organisational success and achieve professional career aim (Van </a:t>
            </a:r>
            <a:r>
              <a:rPr lang="en-GB" err="1"/>
              <a:t>Laar</a:t>
            </a:r>
            <a:r>
              <a:rPr lang="en-GB"/>
              <a:t> et al., 2020). </a:t>
            </a:r>
          </a:p>
          <a:p>
            <a:pPr marL="0" indent="0">
              <a:buNone/>
            </a:pPr>
            <a:r>
              <a:rPr lang="en-GB"/>
              <a:t>                                                                                                               PRESENTER DEBORAH AGADA </a:t>
            </a:r>
          </a:p>
          <a:p>
            <a:pPr marL="0" indent="0">
              <a:buNone/>
            </a:pPr>
            <a:r>
              <a:rPr lang="en-GB"/>
              <a:t>                                                                                                                STUDENT ID 2224942</a:t>
            </a:r>
          </a:p>
          <a:p>
            <a:pPr marL="0" indent="0">
              <a:buNone/>
            </a:pPr>
            <a:endParaRPr lang="en-GB"/>
          </a:p>
          <a:p>
            <a:pPr marL="0" indent="0">
              <a:buNone/>
            </a:pPr>
            <a:endParaRPr lang="en-GB"/>
          </a:p>
        </p:txBody>
      </p:sp>
    </p:spTree>
    <p:extLst>
      <p:ext uri="{BB962C8B-B14F-4D97-AF65-F5344CB8AC3E}">
        <p14:creationId xmlns:p14="http://schemas.microsoft.com/office/powerpoint/2010/main" val="1192187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7FC8B-2817-8BBA-75A5-46ECEDE49C6B}"/>
              </a:ext>
            </a:extLst>
          </p:cNvPr>
          <p:cNvSpPr>
            <a:spLocks noGrp="1"/>
          </p:cNvSpPr>
          <p:nvPr>
            <p:ph type="title"/>
          </p:nvPr>
        </p:nvSpPr>
        <p:spPr/>
        <p:txBody>
          <a:bodyPr/>
          <a:lstStyle/>
          <a:p>
            <a:r>
              <a:rPr lang="en-GB" b="1">
                <a:solidFill>
                  <a:schemeClr val="accent2">
                    <a:lumMod val="75000"/>
                  </a:schemeClr>
                </a:solidFill>
              </a:rPr>
              <a:t>PROPOSESD METHOD</a:t>
            </a:r>
          </a:p>
        </p:txBody>
      </p:sp>
      <p:sp>
        <p:nvSpPr>
          <p:cNvPr id="3" name="Content Placeholder 2">
            <a:extLst>
              <a:ext uri="{FF2B5EF4-FFF2-40B4-BE49-F238E27FC236}">
                <a16:creationId xmlns:a16="http://schemas.microsoft.com/office/drawing/2014/main" id="{CE562825-B864-10C8-BA24-B125488B9230}"/>
              </a:ext>
            </a:extLst>
          </p:cNvPr>
          <p:cNvSpPr>
            <a:spLocks noGrp="1"/>
          </p:cNvSpPr>
          <p:nvPr>
            <p:ph idx="1"/>
          </p:nvPr>
        </p:nvSpPr>
        <p:spPr>
          <a:xfrm>
            <a:off x="1196440" y="2576725"/>
            <a:ext cx="9601196" cy="3655402"/>
          </a:xfrm>
        </p:spPr>
        <p:txBody>
          <a:bodyPr>
            <a:normAutofit fontScale="25000" lnSpcReduction="20000"/>
          </a:bodyPr>
          <a:lstStyle/>
          <a:p>
            <a:pPr marL="0" indent="0">
              <a:buNone/>
            </a:pPr>
            <a:endParaRPr lang="en-GB">
              <a:ea typeface="+mn-lt"/>
              <a:cs typeface="+mn-lt"/>
            </a:endParaRPr>
          </a:p>
          <a:p>
            <a:pPr>
              <a:buSzPct val="114999"/>
            </a:pPr>
            <a:endParaRPr lang="en-GB">
              <a:ea typeface="+mn-lt"/>
              <a:cs typeface="+mn-lt"/>
            </a:endParaRPr>
          </a:p>
          <a:p>
            <a:pPr>
              <a:buSzPct val="114999"/>
            </a:pPr>
            <a:endParaRPr lang="en-GB">
              <a:ea typeface="+mn-lt"/>
              <a:cs typeface="+mn-lt"/>
            </a:endParaRPr>
          </a:p>
          <a:p>
            <a:pPr>
              <a:buSzPct val="114999"/>
            </a:pPr>
            <a:endParaRPr lang="en-GB">
              <a:ea typeface="+mn-lt"/>
              <a:cs typeface="+mn-lt"/>
            </a:endParaRPr>
          </a:p>
          <a:p>
            <a:pPr>
              <a:buSzPct val="114999"/>
            </a:pPr>
            <a:endParaRPr lang="en-GB">
              <a:ea typeface="+mn-lt"/>
              <a:cs typeface="+mn-lt"/>
            </a:endParaRPr>
          </a:p>
          <a:p>
            <a:pPr>
              <a:buSzPct val="114999"/>
            </a:pPr>
            <a:r>
              <a:rPr lang="en-GB" sz="3600">
                <a:latin typeface="Arial Nova"/>
                <a:ea typeface="+mn-lt"/>
                <a:cs typeface="+mn-lt"/>
                <a:hlinkClick r:id="rId2"/>
              </a:rPr>
              <a:t>questionnaire</a:t>
            </a:r>
            <a:endParaRPr lang="en-GB" sz="3600">
              <a:latin typeface="Arial Nova"/>
              <a:ea typeface="+mn-lt"/>
              <a:cs typeface="+mn-lt"/>
            </a:endParaRPr>
          </a:p>
          <a:p>
            <a:pPr>
              <a:buSzPct val="114999"/>
            </a:pPr>
            <a:endParaRPr lang="en-GB">
              <a:ea typeface="+mn-lt"/>
              <a:cs typeface="+mn-lt"/>
            </a:endParaRPr>
          </a:p>
          <a:p>
            <a:pPr>
              <a:buSzPct val="114999"/>
            </a:pPr>
            <a:r>
              <a:rPr lang="en-GB" sz="3600">
                <a:latin typeface="Arial Nova"/>
                <a:ea typeface="+mn-lt"/>
                <a:cs typeface="+mn-lt"/>
              </a:rPr>
              <a:t>2. Do you think digital skills are important for students? Closed question  Yes/ No</a:t>
            </a:r>
          </a:p>
          <a:p>
            <a:pPr>
              <a:buSzPct val="114999"/>
            </a:pPr>
            <a:r>
              <a:rPr lang="en-GB" sz="3600">
                <a:latin typeface="Arial Nova"/>
                <a:ea typeface="+mn-lt"/>
                <a:cs typeface="+mn-lt"/>
              </a:rPr>
              <a:t>5. Are digital skills useful for students? Open question asking for opinion</a:t>
            </a:r>
          </a:p>
          <a:p>
            <a:pPr>
              <a:buSzPct val="114999"/>
            </a:pPr>
            <a:r>
              <a:rPr lang="en-GB" sz="3600">
                <a:latin typeface="Arial Nova"/>
                <a:ea typeface="+mn-lt"/>
                <a:cs typeface="+mn-lt"/>
              </a:rPr>
              <a:t>6. I feel that using outlook email is the most important digital skills to have? This is a </a:t>
            </a:r>
            <a:r>
              <a:rPr lang="en-GB" sz="3600" err="1">
                <a:latin typeface="Arial Nova"/>
                <a:ea typeface="+mn-lt"/>
                <a:cs typeface="+mn-lt"/>
              </a:rPr>
              <a:t>likert</a:t>
            </a:r>
            <a:r>
              <a:rPr lang="en-GB" sz="3600">
                <a:latin typeface="Arial Nova"/>
                <a:ea typeface="+mn-lt"/>
                <a:cs typeface="+mn-lt"/>
              </a:rPr>
              <a:t> scale question. </a:t>
            </a:r>
            <a:r>
              <a:rPr lang="en-GB" sz="3600" err="1">
                <a:latin typeface="Arial Nova"/>
                <a:ea typeface="+mn-lt"/>
                <a:cs typeface="+mn-lt"/>
              </a:rPr>
              <a:t>Stongly</a:t>
            </a:r>
            <a:r>
              <a:rPr lang="en-GB" sz="3600">
                <a:latin typeface="Arial Nova"/>
                <a:ea typeface="+mn-lt"/>
                <a:cs typeface="+mn-lt"/>
              </a:rPr>
              <a:t> agree – Strongly </a:t>
            </a:r>
            <a:r>
              <a:rPr lang="en-GB" sz="3600" err="1">
                <a:latin typeface="Arial Nova"/>
                <a:ea typeface="+mn-lt"/>
                <a:cs typeface="+mn-lt"/>
              </a:rPr>
              <a:t>diagree</a:t>
            </a:r>
            <a:endParaRPr lang="en-GB" sz="3600">
              <a:latin typeface="Arial Nova"/>
              <a:ea typeface="+mn-lt"/>
              <a:cs typeface="+mn-lt"/>
            </a:endParaRPr>
          </a:p>
          <a:p>
            <a:pPr>
              <a:buSzPct val="114999"/>
            </a:pPr>
            <a:endParaRPr lang="en-GB" sz="3600">
              <a:latin typeface="Arial Nova"/>
              <a:ea typeface="+mn-lt"/>
              <a:cs typeface="+mn-lt"/>
            </a:endParaRPr>
          </a:p>
          <a:p>
            <a:pPr>
              <a:buSzPct val="114999"/>
            </a:pPr>
            <a:endParaRPr lang="en-GB" sz="3600">
              <a:latin typeface="Arial Nova"/>
              <a:ea typeface="+mn-lt"/>
              <a:cs typeface="+mn-lt"/>
            </a:endParaRPr>
          </a:p>
          <a:p>
            <a:pPr>
              <a:buSzPct val="114999"/>
            </a:pPr>
            <a:endParaRPr lang="en-GB">
              <a:ea typeface="+mn-lt"/>
              <a:cs typeface="+mn-lt"/>
            </a:endParaRPr>
          </a:p>
          <a:p>
            <a:pPr>
              <a:buSzPct val="114999"/>
            </a:pPr>
            <a:endParaRPr lang="en-GB">
              <a:ea typeface="+mn-lt"/>
              <a:cs typeface="+mn-lt"/>
            </a:endParaRPr>
          </a:p>
          <a:p>
            <a:pPr>
              <a:buSzPct val="114999"/>
            </a:pPr>
            <a:endParaRPr lang="en-GB">
              <a:ea typeface="+mn-lt"/>
              <a:cs typeface="+mn-lt"/>
            </a:endParaRPr>
          </a:p>
          <a:p>
            <a:pPr>
              <a:buSzPct val="114999"/>
            </a:pPr>
            <a:r>
              <a:rPr lang="en-GB">
                <a:ea typeface="+mn-lt"/>
                <a:cs typeface="+mn-lt"/>
              </a:rPr>
              <a:t>.</a:t>
            </a:r>
            <a:r>
              <a:rPr lang="en-GB"/>
              <a:t>                                                     </a:t>
            </a:r>
          </a:p>
          <a:p>
            <a:pPr marL="0" indent="0" algn="r">
              <a:spcBef>
                <a:spcPts val="1400"/>
              </a:spcBef>
              <a:buSzPct val="114999"/>
              <a:buNone/>
            </a:pPr>
            <a:r>
              <a:rPr lang="en-GB"/>
              <a:t>                                                                                                                                          PRE SENTER       </a:t>
            </a:r>
          </a:p>
          <a:p>
            <a:pPr marL="0" indent="0" algn="r">
              <a:spcBef>
                <a:spcPts val="1400"/>
              </a:spcBef>
              <a:buNone/>
            </a:pPr>
            <a:endParaRPr lang="en-GB"/>
          </a:p>
          <a:p>
            <a:pPr marL="0" indent="0" algn="r">
              <a:spcBef>
                <a:spcPts val="1400"/>
              </a:spcBef>
              <a:buNone/>
            </a:pPr>
            <a:r>
              <a:rPr lang="en-GB"/>
              <a:t>                                                                                                                                         CHARLOTTE JACKSON</a:t>
            </a:r>
          </a:p>
          <a:p>
            <a:pPr marL="0" indent="0">
              <a:buSzPct val="114999"/>
              <a:buNone/>
            </a:pPr>
            <a:r>
              <a:rPr lang="en-GB"/>
              <a:t>                                                                                                             </a:t>
            </a:r>
          </a:p>
        </p:txBody>
      </p:sp>
      <p:pic>
        <p:nvPicPr>
          <p:cNvPr id="4" name="Picture 4" descr="Bubble sheet test paper and pencil">
            <a:extLst>
              <a:ext uri="{FF2B5EF4-FFF2-40B4-BE49-F238E27FC236}">
                <a16:creationId xmlns:a16="http://schemas.microsoft.com/office/drawing/2014/main" id="{0A46A6AE-8CFB-053A-3AF7-9541569BD67A}"/>
              </a:ext>
            </a:extLst>
          </p:cNvPr>
          <p:cNvPicPr>
            <a:picLocks noChangeAspect="1"/>
          </p:cNvPicPr>
          <p:nvPr/>
        </p:nvPicPr>
        <p:blipFill>
          <a:blip r:embed="rId3"/>
          <a:stretch>
            <a:fillRect/>
          </a:stretch>
        </p:blipFill>
        <p:spPr>
          <a:xfrm>
            <a:off x="1300348" y="4597322"/>
            <a:ext cx="1902032" cy="1235848"/>
          </a:xfrm>
          <a:prstGeom prst="rect">
            <a:avLst/>
          </a:prstGeom>
        </p:spPr>
      </p:pic>
    </p:spTree>
    <p:extLst>
      <p:ext uri="{BB962C8B-B14F-4D97-AF65-F5344CB8AC3E}">
        <p14:creationId xmlns:p14="http://schemas.microsoft.com/office/powerpoint/2010/main" val="17201273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D1E77-AAF8-58D8-07BE-05D98FC2B51C}"/>
              </a:ext>
            </a:extLst>
          </p:cNvPr>
          <p:cNvSpPr>
            <a:spLocks noGrp="1"/>
          </p:cNvSpPr>
          <p:nvPr>
            <p:ph type="title"/>
          </p:nvPr>
        </p:nvSpPr>
        <p:spPr/>
        <p:txBody>
          <a:bodyPr/>
          <a:lstStyle/>
          <a:p>
            <a:r>
              <a:rPr lang="en-GB" b="1">
                <a:solidFill>
                  <a:schemeClr val="accent2">
                    <a:lumMod val="75000"/>
                  </a:schemeClr>
                </a:solidFill>
              </a:rPr>
              <a:t>ETHICAL CONSIDERATIONS</a:t>
            </a:r>
          </a:p>
        </p:txBody>
      </p:sp>
      <p:sp>
        <p:nvSpPr>
          <p:cNvPr id="3" name="Content Placeholder 2">
            <a:extLst>
              <a:ext uri="{FF2B5EF4-FFF2-40B4-BE49-F238E27FC236}">
                <a16:creationId xmlns:a16="http://schemas.microsoft.com/office/drawing/2014/main" id="{8C5F6A75-C09C-C9C7-2175-B21BA0938858}"/>
              </a:ext>
            </a:extLst>
          </p:cNvPr>
          <p:cNvSpPr>
            <a:spLocks noGrp="1"/>
          </p:cNvSpPr>
          <p:nvPr>
            <p:ph idx="1"/>
          </p:nvPr>
        </p:nvSpPr>
        <p:spPr>
          <a:xfrm>
            <a:off x="1226128" y="2606413"/>
            <a:ext cx="9749637" cy="3576235"/>
          </a:xfrm>
        </p:spPr>
        <p:txBody>
          <a:bodyPr>
            <a:normAutofit fontScale="70000" lnSpcReduction="20000"/>
          </a:bodyPr>
          <a:lstStyle/>
          <a:p>
            <a:r>
              <a:rPr lang="en-GB">
                <a:ea typeface="+mn-lt"/>
                <a:cs typeface="+mn-lt"/>
              </a:rPr>
              <a:t>Ethical principles are effective for the researcher to utilise valid data for further in-depth critical research. The ethical considerations are,</a:t>
            </a:r>
          </a:p>
          <a:p>
            <a:pPr>
              <a:buSzPct val="114999"/>
            </a:pPr>
            <a:r>
              <a:rPr lang="en-GB">
                <a:ea typeface="+mn-lt"/>
                <a:cs typeface="+mn-lt"/>
              </a:rPr>
              <a:t> Implementing Data Protection  Act 2018, for protecting the gathered data and ensuring that the data will be utilised only for this research purpose is necessary (Aspers and Corte, 2019).</a:t>
            </a:r>
          </a:p>
          <a:p>
            <a:pPr>
              <a:buSzPct val="114999"/>
            </a:pPr>
            <a:r>
              <a:rPr lang="en-GB">
                <a:ea typeface="+mn-lt"/>
                <a:cs typeface="+mn-lt"/>
              </a:rPr>
              <a:t> The consent form will be provided to all the participants. </a:t>
            </a:r>
          </a:p>
          <a:p>
            <a:pPr>
              <a:buSzPct val="114999"/>
            </a:pPr>
            <a:r>
              <a:rPr lang="en-GB">
                <a:ea typeface="+mn-lt"/>
                <a:cs typeface="+mn-lt"/>
              </a:rPr>
              <a:t>Respect and integrity is mandatory during the research as well as the researcher needs to maintain fairness and open mindfulness in gathering data and interpreting it to meet the research aim.</a:t>
            </a:r>
          </a:p>
          <a:p>
            <a:pPr>
              <a:buSzPct val="114999"/>
            </a:pPr>
            <a:r>
              <a:rPr lang="en-GB">
                <a:ea typeface="+mn-lt"/>
                <a:cs typeface="+mn-lt"/>
              </a:rPr>
              <a:t> Safety and security is ensured along with handling the participants fairly. Data validity and reliability is maintained to ensure quality standard of the paper. </a:t>
            </a:r>
          </a:p>
          <a:p>
            <a:pPr>
              <a:buSzPct val="114999"/>
            </a:pPr>
            <a:endParaRPr lang="en-GB">
              <a:ea typeface="+mn-lt"/>
              <a:cs typeface="+mn-lt"/>
            </a:endParaRPr>
          </a:p>
          <a:p>
            <a:pPr>
              <a:buSzPct val="114999"/>
            </a:pPr>
            <a:r>
              <a:rPr lang="en-GB">
                <a:ea typeface="+mn-lt"/>
                <a:cs typeface="+mn-lt"/>
              </a:rPr>
              <a:t>                                                                                                            PRESENTER</a:t>
            </a:r>
          </a:p>
          <a:p>
            <a:pPr marL="0" indent="0">
              <a:buSzPct val="114999"/>
              <a:buNone/>
            </a:pPr>
            <a:r>
              <a:rPr lang="en-GB">
                <a:ea typeface="+mn-lt"/>
                <a:cs typeface="+mn-lt"/>
              </a:rPr>
              <a:t>                                                                                                                                   AMANDA ASHFIELD </a:t>
            </a:r>
            <a:endParaRPr lang="en-GB"/>
          </a:p>
          <a:p>
            <a:pPr>
              <a:buSzPct val="114999"/>
            </a:pPr>
            <a:endParaRPr lang="en-GB"/>
          </a:p>
          <a:p>
            <a:pPr>
              <a:buSzPct val="114999"/>
            </a:pPr>
            <a:endParaRPr lang="en-GB"/>
          </a:p>
          <a:p>
            <a:pPr>
              <a:buSzPct val="114999"/>
            </a:pPr>
            <a:endParaRPr lang="en-GB"/>
          </a:p>
        </p:txBody>
      </p:sp>
    </p:spTree>
    <p:extLst>
      <p:ext uri="{BB962C8B-B14F-4D97-AF65-F5344CB8AC3E}">
        <p14:creationId xmlns:p14="http://schemas.microsoft.com/office/powerpoint/2010/main" val="2978011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A8D9FF2E-62F1-7F9F-03A4-E4C2184B5F93}"/>
              </a:ext>
            </a:extLst>
          </p:cNvPr>
          <p:cNvGraphicFramePr>
            <a:graphicFrameLocks noGrp="1"/>
          </p:cNvGraphicFramePr>
          <p:nvPr>
            <p:extLst>
              <p:ext uri="{D42A27DB-BD31-4B8C-83A1-F6EECF244321}">
                <p14:modId xmlns:p14="http://schemas.microsoft.com/office/powerpoint/2010/main" val="3893651035"/>
              </p:ext>
            </p:extLst>
          </p:nvPr>
        </p:nvGraphicFramePr>
        <p:xfrm>
          <a:off x="1899621" y="3154052"/>
          <a:ext cx="8168640" cy="1010920"/>
        </p:xfrm>
        <a:graphic>
          <a:graphicData uri="http://schemas.openxmlformats.org/drawingml/2006/table">
            <a:tbl>
              <a:tblPr firstRow="1" bandRow="1">
                <a:tableStyleId>{5C22544A-7EE6-4342-B048-85BDC9FD1C3A}</a:tableStyleId>
              </a:tblPr>
              <a:tblGrid>
                <a:gridCol w="2722880">
                  <a:extLst>
                    <a:ext uri="{9D8B030D-6E8A-4147-A177-3AD203B41FA5}">
                      <a16:colId xmlns:a16="http://schemas.microsoft.com/office/drawing/2014/main" val="2305799143"/>
                    </a:ext>
                  </a:extLst>
                </a:gridCol>
                <a:gridCol w="2722880">
                  <a:extLst>
                    <a:ext uri="{9D8B030D-6E8A-4147-A177-3AD203B41FA5}">
                      <a16:colId xmlns:a16="http://schemas.microsoft.com/office/drawing/2014/main" val="2313204544"/>
                    </a:ext>
                  </a:extLst>
                </a:gridCol>
                <a:gridCol w="2722880">
                  <a:extLst>
                    <a:ext uri="{9D8B030D-6E8A-4147-A177-3AD203B41FA5}">
                      <a16:colId xmlns:a16="http://schemas.microsoft.com/office/drawing/2014/main" val="467920705"/>
                    </a:ext>
                  </a:extLst>
                </a:gridCol>
              </a:tblGrid>
              <a:tr h="370840">
                <a:tc>
                  <a:txBody>
                    <a:bodyPr/>
                    <a:lstStyle/>
                    <a:p>
                      <a:r>
                        <a:rPr lang="en-GB" dirty="0"/>
                        <a:t>WEEK 7</a:t>
                      </a:r>
                    </a:p>
                  </a:txBody>
                  <a:tcPr/>
                </a:tc>
                <a:tc>
                  <a:txBody>
                    <a:bodyPr/>
                    <a:lstStyle/>
                    <a:p>
                      <a:r>
                        <a:rPr lang="en-GB" dirty="0"/>
                        <a:t>WEEK 8</a:t>
                      </a:r>
                    </a:p>
                  </a:txBody>
                  <a:tcPr/>
                </a:tc>
                <a:tc>
                  <a:txBody>
                    <a:bodyPr/>
                    <a:lstStyle/>
                    <a:p>
                      <a:r>
                        <a:rPr lang="en-GB" dirty="0"/>
                        <a:t>WEEK 9/10</a:t>
                      </a:r>
                    </a:p>
                  </a:txBody>
                  <a:tcPr/>
                </a:tc>
                <a:extLst>
                  <a:ext uri="{0D108BD9-81ED-4DB2-BD59-A6C34878D82A}">
                    <a16:rowId xmlns:a16="http://schemas.microsoft.com/office/drawing/2014/main" val="3309163484"/>
                  </a:ext>
                </a:extLst>
              </a:tr>
              <a:tr h="370840">
                <a:tc>
                  <a:txBody>
                    <a:bodyPr/>
                    <a:lstStyle/>
                    <a:p>
                      <a:r>
                        <a:rPr lang="en-GB" dirty="0"/>
                        <a:t>COLLECTOIN OF DATA</a:t>
                      </a:r>
                    </a:p>
                  </a:txBody>
                  <a:tcPr/>
                </a:tc>
                <a:tc>
                  <a:txBody>
                    <a:bodyPr/>
                    <a:lstStyle/>
                    <a:p>
                      <a:r>
                        <a:rPr lang="en-GB" dirty="0"/>
                        <a:t>DATA ANALYSIS</a:t>
                      </a:r>
                    </a:p>
                  </a:txBody>
                  <a:tcPr/>
                </a:tc>
                <a:tc>
                  <a:txBody>
                    <a:bodyPr/>
                    <a:lstStyle/>
                    <a:p>
                      <a:r>
                        <a:rPr lang="en-GB" dirty="0"/>
                        <a:t>FINAL REPORT WRITE UP</a:t>
                      </a:r>
                    </a:p>
                  </a:txBody>
                  <a:tcPr/>
                </a:tc>
                <a:extLst>
                  <a:ext uri="{0D108BD9-81ED-4DB2-BD59-A6C34878D82A}">
                    <a16:rowId xmlns:a16="http://schemas.microsoft.com/office/drawing/2014/main" val="822390234"/>
                  </a:ext>
                </a:extLst>
              </a:tr>
            </a:tbl>
          </a:graphicData>
        </a:graphic>
      </p:graphicFrame>
      <p:sp>
        <p:nvSpPr>
          <p:cNvPr id="6" name="Title 1">
            <a:extLst>
              <a:ext uri="{FF2B5EF4-FFF2-40B4-BE49-F238E27FC236}">
                <a16:creationId xmlns:a16="http://schemas.microsoft.com/office/drawing/2014/main" id="{B8394711-61CF-F9E5-BAE2-ACA970A9C729}"/>
              </a:ext>
            </a:extLst>
          </p:cNvPr>
          <p:cNvSpPr txBox="1">
            <a:spLocks/>
          </p:cNvSpPr>
          <p:nvPr/>
        </p:nvSpPr>
        <p:spPr>
          <a:xfrm>
            <a:off x="1295402" y="982132"/>
            <a:ext cx="9601196" cy="1303867"/>
          </a:xfrm>
          <a:prstGeom prst="rect">
            <a:avLst/>
          </a:prstGeom>
        </p:spPr>
        <p:txBody>
          <a:bodyPr lIns="91440" tIns="45720" rIns="91440" bIns="45720" anchor="t"/>
          <a:lst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chemeClr val="accent2">
                    <a:lumMod val="75000"/>
                  </a:schemeClr>
                </a:solidFill>
              </a:rPr>
              <a:t>RESEARCH TIMELINE</a:t>
            </a:r>
          </a:p>
        </p:txBody>
      </p:sp>
      <p:sp>
        <p:nvSpPr>
          <p:cNvPr id="7" name="TextBox 6">
            <a:extLst>
              <a:ext uri="{FF2B5EF4-FFF2-40B4-BE49-F238E27FC236}">
                <a16:creationId xmlns:a16="http://schemas.microsoft.com/office/drawing/2014/main" id="{57A76DC8-DDFA-D3AB-8183-EDE269E2B81E}"/>
              </a:ext>
            </a:extLst>
          </p:cNvPr>
          <p:cNvSpPr txBox="1"/>
          <p:nvPr/>
        </p:nvSpPr>
        <p:spPr>
          <a:xfrm>
            <a:off x="2115110" y="4412315"/>
            <a:ext cx="546286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In this slide we will be talking about our plan from  week 7.</a:t>
            </a:r>
          </a:p>
          <a:p>
            <a:r>
              <a:rPr lang="en-GB" dirty="0"/>
              <a:t>We collected our data in week 7</a:t>
            </a:r>
          </a:p>
          <a:p>
            <a:r>
              <a:rPr lang="en-GB" dirty="0"/>
              <a:t>And week 8 we will be analysing  data</a:t>
            </a:r>
          </a:p>
          <a:p>
            <a:r>
              <a:rPr lang="en-GB" dirty="0"/>
              <a:t>In week 9/10 we will give final report write up.</a:t>
            </a:r>
          </a:p>
        </p:txBody>
      </p:sp>
      <p:sp>
        <p:nvSpPr>
          <p:cNvPr id="8" name="TextBox 7">
            <a:extLst>
              <a:ext uri="{FF2B5EF4-FFF2-40B4-BE49-F238E27FC236}">
                <a16:creationId xmlns:a16="http://schemas.microsoft.com/office/drawing/2014/main" id="{4E0147E4-D0F0-A94D-CB57-80AF2DE76ADF}"/>
              </a:ext>
            </a:extLst>
          </p:cNvPr>
          <p:cNvSpPr txBox="1"/>
          <p:nvPr/>
        </p:nvSpPr>
        <p:spPr>
          <a:xfrm>
            <a:off x="7199779" y="570099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Presenter</a:t>
            </a:r>
            <a:endParaRPr lang="en-US" dirty="0"/>
          </a:p>
          <a:p>
            <a:r>
              <a:rPr lang="en-GB" dirty="0"/>
              <a:t>Charlotte Jackson</a:t>
            </a:r>
          </a:p>
        </p:txBody>
      </p:sp>
    </p:spTree>
    <p:extLst>
      <p:ext uri="{BB962C8B-B14F-4D97-AF65-F5344CB8AC3E}">
        <p14:creationId xmlns:p14="http://schemas.microsoft.com/office/powerpoint/2010/main" val="4156348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23AAA-611F-9791-BFFF-4B798CD4B015}"/>
              </a:ext>
            </a:extLst>
          </p:cNvPr>
          <p:cNvSpPr>
            <a:spLocks noGrp="1"/>
          </p:cNvSpPr>
          <p:nvPr>
            <p:ph type="title"/>
          </p:nvPr>
        </p:nvSpPr>
        <p:spPr>
          <a:xfrm>
            <a:off x="1295402" y="982132"/>
            <a:ext cx="9601196" cy="1303867"/>
          </a:xfrm>
        </p:spPr>
        <p:txBody>
          <a:bodyPr>
            <a:normAutofit/>
          </a:bodyPr>
          <a:lstStyle/>
          <a:p>
            <a:pPr>
              <a:lnSpc>
                <a:spcPct val="90000"/>
              </a:lnSpc>
            </a:pPr>
            <a:br>
              <a:rPr lang="en-GB" sz="4100">
                <a:solidFill>
                  <a:srgbClr val="262626"/>
                </a:solidFill>
              </a:rPr>
            </a:br>
            <a:r>
              <a:rPr lang="en-GB" sz="4100" b="1">
                <a:solidFill>
                  <a:srgbClr val="262626"/>
                </a:solidFill>
              </a:rPr>
              <a:t>HYPOTHESIS</a:t>
            </a:r>
          </a:p>
        </p:txBody>
      </p:sp>
      <p:sp>
        <p:nvSpPr>
          <p:cNvPr id="3" name="Content Placeholder 2">
            <a:extLst>
              <a:ext uri="{FF2B5EF4-FFF2-40B4-BE49-F238E27FC236}">
                <a16:creationId xmlns:a16="http://schemas.microsoft.com/office/drawing/2014/main" id="{8B192A79-9F89-580D-EE3D-CC24A04A9269}"/>
              </a:ext>
            </a:extLst>
          </p:cNvPr>
          <p:cNvSpPr>
            <a:spLocks noGrp="1"/>
          </p:cNvSpPr>
          <p:nvPr>
            <p:ph idx="1"/>
          </p:nvPr>
        </p:nvSpPr>
        <p:spPr>
          <a:xfrm>
            <a:off x="1295402" y="2556932"/>
            <a:ext cx="6256866" cy="3318936"/>
          </a:xfrm>
        </p:spPr>
        <p:txBody>
          <a:bodyPr>
            <a:normAutofit/>
          </a:bodyPr>
          <a:lstStyle/>
          <a:p>
            <a:pPr>
              <a:lnSpc>
                <a:spcPct val="90000"/>
              </a:lnSpc>
            </a:pPr>
            <a:r>
              <a:rPr lang="en-GB" sz="1500">
                <a:solidFill>
                  <a:srgbClr val="262626"/>
                </a:solidFill>
              </a:rPr>
              <a:t>The hypotheses of the research are such as,</a:t>
            </a:r>
          </a:p>
          <a:p>
            <a:pPr>
              <a:lnSpc>
                <a:spcPct val="90000"/>
              </a:lnSpc>
              <a:buSzPct val="114999"/>
            </a:pPr>
            <a:r>
              <a:rPr lang="en-GB" sz="1500">
                <a:solidFill>
                  <a:srgbClr val="262626"/>
                </a:solidFill>
              </a:rPr>
              <a:t>Alternative hypothesis H1: The digital skills are important for study and work.</a:t>
            </a:r>
          </a:p>
          <a:p>
            <a:pPr>
              <a:lnSpc>
                <a:spcPct val="90000"/>
              </a:lnSpc>
              <a:buSzPct val="114999"/>
            </a:pPr>
            <a:r>
              <a:rPr lang="en-GB" sz="1500">
                <a:solidFill>
                  <a:srgbClr val="262626"/>
                </a:solidFill>
              </a:rPr>
              <a:t>Null hypothesis H0: The digital skills are not important for study and work.</a:t>
            </a:r>
          </a:p>
          <a:p>
            <a:pPr>
              <a:lnSpc>
                <a:spcPct val="90000"/>
              </a:lnSpc>
              <a:buSzPct val="114999"/>
            </a:pPr>
            <a:r>
              <a:rPr lang="en-GB" sz="1500">
                <a:solidFill>
                  <a:srgbClr val="262626"/>
                </a:solidFill>
              </a:rPr>
              <a:t>The research objectives are,</a:t>
            </a:r>
          </a:p>
          <a:p>
            <a:pPr>
              <a:lnSpc>
                <a:spcPct val="90000"/>
              </a:lnSpc>
              <a:buSzPct val="114999"/>
            </a:pPr>
            <a:r>
              <a:rPr lang="en-GB" sz="1500">
                <a:solidFill>
                  <a:srgbClr val="262626"/>
                </a:solidFill>
              </a:rPr>
              <a:t>§To understand the digital skills</a:t>
            </a:r>
          </a:p>
          <a:p>
            <a:pPr>
              <a:lnSpc>
                <a:spcPct val="90000"/>
              </a:lnSpc>
              <a:buSzPct val="114999"/>
            </a:pPr>
            <a:r>
              <a:rPr lang="en-GB" sz="1500">
                <a:solidFill>
                  <a:srgbClr val="262626"/>
                </a:solidFill>
              </a:rPr>
              <a:t>§To analyse the importance of digital skills in studying and professional career</a:t>
            </a:r>
          </a:p>
          <a:p>
            <a:pPr>
              <a:lnSpc>
                <a:spcPct val="90000"/>
              </a:lnSpc>
              <a:buSzPct val="114999"/>
            </a:pPr>
            <a:r>
              <a:rPr lang="en-GB" sz="1500">
                <a:solidFill>
                  <a:srgbClr val="262626"/>
                </a:solidFill>
              </a:rPr>
              <a:t>§To recommend some suitable suggestions for developing digital skills in order to achieve success in both academic and professional career</a:t>
            </a:r>
          </a:p>
          <a:p>
            <a:pPr>
              <a:lnSpc>
                <a:spcPct val="90000"/>
              </a:lnSpc>
              <a:buSzPct val="114999"/>
            </a:pPr>
            <a:r>
              <a:rPr lang="en-GB" sz="1500">
                <a:solidFill>
                  <a:srgbClr val="262626"/>
                </a:solidFill>
              </a:rPr>
              <a:t>                                                                 PRESENTER</a:t>
            </a:r>
          </a:p>
          <a:p>
            <a:pPr>
              <a:lnSpc>
                <a:spcPct val="90000"/>
              </a:lnSpc>
              <a:buSzPct val="114999"/>
            </a:pPr>
            <a:r>
              <a:rPr lang="en-GB" sz="1500">
                <a:solidFill>
                  <a:srgbClr val="262626"/>
                </a:solidFill>
              </a:rPr>
              <a:t>                                                      AMANDA  ASHFIELD</a:t>
            </a:r>
          </a:p>
          <a:p>
            <a:pPr>
              <a:lnSpc>
                <a:spcPct val="90000"/>
              </a:lnSpc>
              <a:buSzPct val="114999"/>
            </a:pPr>
            <a:endParaRPr lang="en-GB" sz="1500">
              <a:solidFill>
                <a:srgbClr val="262626"/>
              </a:solidFill>
            </a:endParaRPr>
          </a:p>
          <a:p>
            <a:pPr>
              <a:lnSpc>
                <a:spcPct val="90000"/>
              </a:lnSpc>
              <a:buSzPct val="114999"/>
            </a:pPr>
            <a:endParaRPr lang="en-GB" sz="1500">
              <a:solidFill>
                <a:srgbClr val="262626"/>
              </a:solidFill>
            </a:endParaRPr>
          </a:p>
        </p:txBody>
      </p:sp>
      <p:pic>
        <p:nvPicPr>
          <p:cNvPr id="4" name="Picture 4" descr="Diagram&#10;&#10;Description automatically generated">
            <a:extLst>
              <a:ext uri="{FF2B5EF4-FFF2-40B4-BE49-F238E27FC236}">
                <a16:creationId xmlns:a16="http://schemas.microsoft.com/office/drawing/2014/main" id="{9D2B12A5-C20B-9102-95E0-8DFBED42B8DE}"/>
              </a:ext>
            </a:extLst>
          </p:cNvPr>
          <p:cNvPicPr>
            <a:picLocks noChangeAspect="1"/>
          </p:cNvPicPr>
          <p:nvPr/>
        </p:nvPicPr>
        <p:blipFill>
          <a:blip r:embed="rId3"/>
          <a:stretch>
            <a:fillRect/>
          </a:stretch>
        </p:blipFill>
        <p:spPr>
          <a:xfrm>
            <a:off x="8085026" y="3329554"/>
            <a:ext cx="2739728" cy="1595891"/>
          </a:xfrm>
          <a:prstGeom prst="rect">
            <a:avLst/>
          </a:prstGeom>
          <a:ln w="57150" cmpd="thickThin">
            <a:solidFill>
              <a:srgbClr val="7F7F7F"/>
            </a:solidFill>
            <a:miter lim="800000"/>
          </a:ln>
        </p:spPr>
      </p:pic>
    </p:spTree>
    <p:extLst>
      <p:ext uri="{BB962C8B-B14F-4D97-AF65-F5344CB8AC3E}">
        <p14:creationId xmlns:p14="http://schemas.microsoft.com/office/powerpoint/2010/main" val="2163986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F2182-3B2B-3428-9A58-53A34EEEE9DE}"/>
              </a:ext>
            </a:extLst>
          </p:cNvPr>
          <p:cNvSpPr>
            <a:spLocks noGrp="1"/>
          </p:cNvSpPr>
          <p:nvPr>
            <p:ph type="title"/>
          </p:nvPr>
        </p:nvSpPr>
        <p:spPr>
          <a:xfrm>
            <a:off x="1295402" y="982132"/>
            <a:ext cx="9601196" cy="1303867"/>
          </a:xfrm>
        </p:spPr>
        <p:txBody>
          <a:bodyPr>
            <a:normAutofit/>
          </a:bodyPr>
          <a:lstStyle/>
          <a:p>
            <a:r>
              <a:rPr lang="en-GB">
                <a:solidFill>
                  <a:srgbClr val="262626"/>
                </a:solidFill>
              </a:rPr>
              <a:t>	REFERENCE LIST</a:t>
            </a:r>
          </a:p>
        </p:txBody>
      </p:sp>
      <p:sp>
        <p:nvSpPr>
          <p:cNvPr id="3" name="Content Placeholder 2">
            <a:extLst>
              <a:ext uri="{FF2B5EF4-FFF2-40B4-BE49-F238E27FC236}">
                <a16:creationId xmlns:a16="http://schemas.microsoft.com/office/drawing/2014/main" id="{5793108C-981D-B8FB-934A-947A6912C38C}"/>
              </a:ext>
            </a:extLst>
          </p:cNvPr>
          <p:cNvSpPr>
            <a:spLocks noGrp="1"/>
          </p:cNvSpPr>
          <p:nvPr>
            <p:ph idx="1"/>
          </p:nvPr>
        </p:nvSpPr>
        <p:spPr>
          <a:xfrm>
            <a:off x="1295402" y="2556932"/>
            <a:ext cx="6256866" cy="3318936"/>
          </a:xfrm>
        </p:spPr>
        <p:txBody>
          <a:bodyPr>
            <a:normAutofit fontScale="47500" lnSpcReduction="20000"/>
          </a:bodyPr>
          <a:lstStyle/>
          <a:p>
            <a:r>
              <a:rPr lang="en-GB">
                <a:solidFill>
                  <a:srgbClr val="262626"/>
                </a:solidFill>
              </a:rPr>
              <a:t>Aspers, P. and Corte, U., 2019. What is qualitative in qualitative research. Qualitative sociology, 42(2), pp.139-160.</a:t>
            </a:r>
          </a:p>
          <a:p>
            <a:r>
              <a:rPr lang="en-GB" err="1">
                <a:solidFill>
                  <a:srgbClr val="262626"/>
                </a:solidFill>
              </a:rPr>
              <a:t>Falloon</a:t>
            </a:r>
            <a:r>
              <a:rPr lang="en-GB">
                <a:solidFill>
                  <a:srgbClr val="262626"/>
                </a:solidFill>
              </a:rPr>
              <a:t>, G., 2020. From digital literacy to digital competence: the teacher digital competency (TDC) framework. Educational Technology Research and Development, 68, pp.2449-2472.</a:t>
            </a:r>
          </a:p>
          <a:p>
            <a:r>
              <a:rPr lang="en-GB" err="1">
                <a:solidFill>
                  <a:srgbClr val="262626"/>
                </a:solidFill>
              </a:rPr>
              <a:t>Hämäläinen</a:t>
            </a:r>
            <a:r>
              <a:rPr lang="en-GB">
                <a:solidFill>
                  <a:srgbClr val="262626"/>
                </a:solidFill>
              </a:rPr>
              <a:t>, R., </a:t>
            </a:r>
            <a:r>
              <a:rPr lang="en-GB" err="1">
                <a:solidFill>
                  <a:srgbClr val="262626"/>
                </a:solidFill>
              </a:rPr>
              <a:t>Nissinen</a:t>
            </a:r>
            <a:r>
              <a:rPr lang="en-GB">
                <a:solidFill>
                  <a:srgbClr val="262626"/>
                </a:solidFill>
              </a:rPr>
              <a:t>, K., </a:t>
            </a:r>
            <a:r>
              <a:rPr lang="en-GB" err="1">
                <a:solidFill>
                  <a:srgbClr val="262626"/>
                </a:solidFill>
              </a:rPr>
              <a:t>Mannonen</a:t>
            </a:r>
            <a:r>
              <a:rPr lang="en-GB">
                <a:solidFill>
                  <a:srgbClr val="262626"/>
                </a:solidFill>
              </a:rPr>
              <a:t>, J., </a:t>
            </a:r>
            <a:r>
              <a:rPr lang="en-GB" err="1">
                <a:solidFill>
                  <a:srgbClr val="262626"/>
                </a:solidFill>
              </a:rPr>
              <a:t>Lämsä</a:t>
            </a:r>
            <a:r>
              <a:rPr lang="en-GB">
                <a:solidFill>
                  <a:srgbClr val="262626"/>
                </a:solidFill>
              </a:rPr>
              <a:t>, J., </a:t>
            </a:r>
            <a:r>
              <a:rPr lang="en-GB" err="1">
                <a:solidFill>
                  <a:srgbClr val="262626"/>
                </a:solidFill>
              </a:rPr>
              <a:t>Leino</a:t>
            </a:r>
            <a:r>
              <a:rPr lang="en-GB">
                <a:solidFill>
                  <a:srgbClr val="262626"/>
                </a:solidFill>
              </a:rPr>
              <a:t>, K. and </a:t>
            </a:r>
            <a:r>
              <a:rPr lang="en-GB" err="1">
                <a:solidFill>
                  <a:srgbClr val="262626"/>
                </a:solidFill>
              </a:rPr>
              <a:t>Taajamo</a:t>
            </a:r>
            <a:r>
              <a:rPr lang="en-GB">
                <a:solidFill>
                  <a:srgbClr val="262626"/>
                </a:solidFill>
              </a:rPr>
              <a:t>, M., 2021. Understanding teaching professionals' digital competence: What do PIAAC and TALIS reveal about technology-related skills, attitudes, and knowledge?. Computers in Human </a:t>
            </a:r>
            <a:r>
              <a:rPr lang="en-GB" err="1">
                <a:solidFill>
                  <a:srgbClr val="262626"/>
                </a:solidFill>
              </a:rPr>
              <a:t>Behavior</a:t>
            </a:r>
            <a:r>
              <a:rPr lang="en-GB">
                <a:solidFill>
                  <a:srgbClr val="262626"/>
                </a:solidFill>
              </a:rPr>
              <a:t>, 117, p.106672.</a:t>
            </a:r>
          </a:p>
          <a:p>
            <a:r>
              <a:rPr lang="en-GB">
                <a:solidFill>
                  <a:srgbClr val="262626"/>
                </a:solidFill>
              </a:rPr>
              <a:t>Saunders, M., Lewis, P. and Thornhill, A., 2009. Research Onion. Research methods for business students, pp.136-162.</a:t>
            </a:r>
          </a:p>
          <a:p>
            <a:r>
              <a:rPr lang="en-GB">
                <a:solidFill>
                  <a:srgbClr val="262626"/>
                </a:solidFill>
              </a:rPr>
              <a:t>van </a:t>
            </a:r>
            <a:r>
              <a:rPr lang="en-GB" err="1">
                <a:solidFill>
                  <a:srgbClr val="262626"/>
                </a:solidFill>
              </a:rPr>
              <a:t>Laar</a:t>
            </a:r>
            <a:r>
              <a:rPr lang="en-GB">
                <a:solidFill>
                  <a:srgbClr val="262626"/>
                </a:solidFill>
              </a:rPr>
              <a:t>, E., van </a:t>
            </a:r>
            <a:r>
              <a:rPr lang="en-GB" err="1">
                <a:solidFill>
                  <a:srgbClr val="262626"/>
                </a:solidFill>
              </a:rPr>
              <a:t>Deursen</a:t>
            </a:r>
            <a:r>
              <a:rPr lang="en-GB">
                <a:solidFill>
                  <a:srgbClr val="262626"/>
                </a:solidFill>
              </a:rPr>
              <a:t>, A.J., van Dijk, J.A. and de </a:t>
            </a:r>
            <a:r>
              <a:rPr lang="en-GB" err="1">
                <a:solidFill>
                  <a:srgbClr val="262626"/>
                </a:solidFill>
              </a:rPr>
              <a:t>Haan</a:t>
            </a:r>
            <a:r>
              <a:rPr lang="en-GB">
                <a:solidFill>
                  <a:srgbClr val="262626"/>
                </a:solidFill>
              </a:rPr>
              <a:t>, J., 2019. Determinants of 21st-century digital skills: A large-scale survey among working professionals. Computers in human </a:t>
            </a:r>
            <a:r>
              <a:rPr lang="en-GB" err="1">
                <a:solidFill>
                  <a:srgbClr val="262626"/>
                </a:solidFill>
              </a:rPr>
              <a:t>behavior</a:t>
            </a:r>
            <a:r>
              <a:rPr lang="en-GB">
                <a:solidFill>
                  <a:srgbClr val="262626"/>
                </a:solidFill>
              </a:rPr>
              <a:t>, 100, pp.93-104.</a:t>
            </a:r>
          </a:p>
          <a:p>
            <a:r>
              <a:rPr lang="en-GB">
                <a:solidFill>
                  <a:srgbClr val="262626"/>
                </a:solidFill>
              </a:rPr>
              <a:t>Van </a:t>
            </a:r>
            <a:r>
              <a:rPr lang="en-GB" err="1">
                <a:solidFill>
                  <a:srgbClr val="262626"/>
                </a:solidFill>
              </a:rPr>
              <a:t>Laar</a:t>
            </a:r>
            <a:r>
              <a:rPr lang="en-GB">
                <a:solidFill>
                  <a:srgbClr val="262626"/>
                </a:solidFill>
              </a:rPr>
              <a:t>, E., Van </a:t>
            </a:r>
            <a:r>
              <a:rPr lang="en-GB" err="1">
                <a:solidFill>
                  <a:srgbClr val="262626"/>
                </a:solidFill>
              </a:rPr>
              <a:t>Deursen</a:t>
            </a:r>
            <a:r>
              <a:rPr lang="en-GB">
                <a:solidFill>
                  <a:srgbClr val="262626"/>
                </a:solidFill>
              </a:rPr>
              <a:t>, A.J., Van Dijk, J.A. and de </a:t>
            </a:r>
            <a:r>
              <a:rPr lang="en-GB" err="1">
                <a:solidFill>
                  <a:srgbClr val="262626"/>
                </a:solidFill>
              </a:rPr>
              <a:t>Haan</a:t>
            </a:r>
            <a:r>
              <a:rPr lang="en-GB">
                <a:solidFill>
                  <a:srgbClr val="262626"/>
                </a:solidFill>
              </a:rPr>
              <a:t>, J., 2020. Determinants of 21st-century skills and 21st-century digital skills for workers: A systematic literature review. Sage Open, 10(1), p.2158244019900176.</a:t>
            </a:r>
          </a:p>
          <a:p>
            <a:endParaRPr lang="en-GB">
              <a:solidFill>
                <a:srgbClr val="262626"/>
              </a:solidFill>
            </a:endParaRPr>
          </a:p>
        </p:txBody>
      </p:sp>
      <p:pic>
        <p:nvPicPr>
          <p:cNvPr id="7" name="Graphic 6" descr="Books">
            <a:extLst>
              <a:ext uri="{FF2B5EF4-FFF2-40B4-BE49-F238E27FC236}">
                <a16:creationId xmlns:a16="http://schemas.microsoft.com/office/drawing/2014/main" id="{0EB5FE00-ED1A-03EA-B8B7-2031E66C1E1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85026" y="2757636"/>
            <a:ext cx="2739728" cy="2739728"/>
          </a:xfrm>
          <a:prstGeom prst="rect">
            <a:avLst/>
          </a:prstGeom>
          <a:ln w="57150" cmpd="thickThin">
            <a:solidFill>
              <a:srgbClr val="7F7F7F"/>
            </a:solidFill>
            <a:miter lim="800000"/>
          </a:ln>
        </p:spPr>
      </p:pic>
    </p:spTree>
    <p:extLst>
      <p:ext uri="{BB962C8B-B14F-4D97-AF65-F5344CB8AC3E}">
        <p14:creationId xmlns:p14="http://schemas.microsoft.com/office/powerpoint/2010/main" val="1404566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575D7A7-3C36-4508-9BC6-70A93BD3C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8" name="Picture 7">
              <a:extLst>
                <a:ext uri="{FF2B5EF4-FFF2-40B4-BE49-F238E27FC236}">
                  <a16:creationId xmlns:a16="http://schemas.microsoft.com/office/drawing/2014/main" id="{BC964A0D-06B7-4C16-AC9F-20ADDA8059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a:extLst>
                <a:ext uri="{FF2B5EF4-FFF2-40B4-BE49-F238E27FC236}">
                  <a16:creationId xmlns:a16="http://schemas.microsoft.com/office/drawing/2014/main" id="{F5703F5C-55DF-45CD-BC3F-3BE8F1033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0" name="Picture 9">
              <a:extLst>
                <a:ext uri="{FF2B5EF4-FFF2-40B4-BE49-F238E27FC236}">
                  <a16:creationId xmlns:a16="http://schemas.microsoft.com/office/drawing/2014/main" id="{A8C7134F-70F9-4826-A97E-9B39AEA08F5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1" name="Picture 10">
              <a:extLst>
                <a:ext uri="{FF2B5EF4-FFF2-40B4-BE49-F238E27FC236}">
                  <a16:creationId xmlns:a16="http://schemas.microsoft.com/office/drawing/2014/main" id="{39351E73-B6DD-4B56-8EE9-C16B5711C46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3" name="Straight Connector 12">
            <a:extLst>
              <a:ext uri="{FF2B5EF4-FFF2-40B4-BE49-F238E27FC236}">
                <a16:creationId xmlns:a16="http://schemas.microsoft.com/office/drawing/2014/main" id="{AE446D0E-6531-40B7-A182-FB86024397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15" name="Rectangle 14">
            <a:extLst>
              <a:ext uri="{FF2B5EF4-FFF2-40B4-BE49-F238E27FC236}">
                <a16:creationId xmlns:a16="http://schemas.microsoft.com/office/drawing/2014/main" id="{D59C2C63-D709-4949-9465-29A52CBED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EFD2038-15D6-4003-8350-AFEC394EE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920" y="1399880"/>
            <a:ext cx="7808159" cy="4103960"/>
          </a:xfrm>
          <a:prstGeom prst="rect">
            <a:avLst/>
          </a:prstGeom>
          <a:solidFill>
            <a:schemeClr val="tx2">
              <a:lumMod val="90000"/>
              <a:lumOff val="10000"/>
            </a:schemeClr>
          </a:solid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CF519C2-F6BE-41BE-A50E-54B98359C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solidFill>
              <a:schemeClr val="accent1"/>
            </a:solidFill>
            <a:miter lim="800000"/>
          </a:ln>
        </p:spPr>
        <p:style>
          <a:lnRef idx="1">
            <a:schemeClr val="accent1"/>
          </a:lnRef>
          <a:fillRef idx="3">
            <a:schemeClr val="accent1"/>
          </a:fillRef>
          <a:effectRef idx="2">
            <a:schemeClr val="accent1"/>
          </a:effectRef>
          <a:fontRef idx="minor">
            <a:schemeClr val="lt1"/>
          </a:fontRef>
        </p:style>
      </p:sp>
      <p:grpSp>
        <p:nvGrpSpPr>
          <p:cNvPr id="21" name="Group 20">
            <a:extLst>
              <a:ext uri="{FF2B5EF4-FFF2-40B4-BE49-F238E27FC236}">
                <a16:creationId xmlns:a16="http://schemas.microsoft.com/office/drawing/2014/main" id="{7767AD93-AD3E-4C62-97D5-E54E14B2EAD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3631"/>
            <a:ext cx="12231160" cy="659658"/>
            <a:chOff x="-16934" y="3123631"/>
            <a:chExt cx="12231160" cy="659658"/>
          </a:xfrm>
        </p:grpSpPr>
        <p:sp>
          <p:nvSpPr>
            <p:cNvPr id="22" name="Rounded Rectangle 17">
              <a:extLst>
                <a:ext uri="{FF2B5EF4-FFF2-40B4-BE49-F238E27FC236}">
                  <a16:creationId xmlns:a16="http://schemas.microsoft.com/office/drawing/2014/main" id="{AA443E8D-EC07-4B8F-B370-2A1153F350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30976" y="312363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841F0AA1-D12D-4FDB-BF66-D9398ED9303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5536"/>
              <a:ext cx="2478024" cy="612648"/>
            </a:xfrm>
            <a:prstGeom prst="rect">
              <a:avLst/>
            </a:prstGeom>
          </p:spPr>
        </p:pic>
        <p:sp>
          <p:nvSpPr>
            <p:cNvPr id="24" name="Rounded Rectangle 20">
              <a:extLst>
                <a:ext uri="{FF2B5EF4-FFF2-40B4-BE49-F238E27FC236}">
                  <a16:creationId xmlns:a16="http://schemas.microsoft.com/office/drawing/2014/main" id="{E2B949DE-0178-4942-80DE-811C1AA4F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17803" y="312492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284AA86D-EAE1-4E3F-A54C-7F1E390B6D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5536"/>
              <a:ext cx="2478024" cy="612648"/>
            </a:xfrm>
            <a:prstGeom prst="rect">
              <a:avLst/>
            </a:prstGeom>
          </p:spPr>
        </p:pic>
      </p:grpSp>
      <p:sp>
        <p:nvSpPr>
          <p:cNvPr id="2" name="Title 1">
            <a:extLst>
              <a:ext uri="{FF2B5EF4-FFF2-40B4-BE49-F238E27FC236}">
                <a16:creationId xmlns:a16="http://schemas.microsoft.com/office/drawing/2014/main" id="{13B8A48B-2E39-8379-4192-F113CEFB52A8}"/>
              </a:ext>
            </a:extLst>
          </p:cNvPr>
          <p:cNvSpPr>
            <a:spLocks noGrp="1"/>
          </p:cNvSpPr>
          <p:nvPr>
            <p:ph type="title"/>
          </p:nvPr>
        </p:nvSpPr>
        <p:spPr>
          <a:xfrm>
            <a:off x="2692398" y="1871131"/>
            <a:ext cx="6815669" cy="1515533"/>
          </a:xfrm>
        </p:spPr>
        <p:txBody>
          <a:bodyPr vert="horz" lIns="91440" tIns="45720" rIns="91440" bIns="45720" rtlCol="0" anchor="b">
            <a:normAutofit/>
          </a:bodyPr>
          <a:lstStyle/>
          <a:p>
            <a:r>
              <a:rPr lang="en-US" sz="5400">
                <a:solidFill>
                  <a:schemeClr val="bg1"/>
                </a:solidFill>
              </a:rPr>
              <a:t>THANK YOU</a:t>
            </a:r>
          </a:p>
        </p:txBody>
      </p:sp>
      <p:cxnSp>
        <p:nvCxnSpPr>
          <p:cNvPr id="27" name="Straight Connector 26">
            <a:extLst>
              <a:ext uri="{FF2B5EF4-FFF2-40B4-BE49-F238E27FC236}">
                <a16:creationId xmlns:a16="http://schemas.microsoft.com/office/drawing/2014/main" id="{0772CE55-4C36-44F1-A9BD-379BEB8431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4547051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Organic</vt:lpstr>
      <vt:lpstr>Are Digital Skills Important For Study And Work</vt:lpstr>
      <vt:lpstr>INTRODUCTION</vt:lpstr>
      <vt:lpstr>RATIONALE OF THE RESEARCH</vt:lpstr>
      <vt:lpstr>PROPOSESD METHOD</vt:lpstr>
      <vt:lpstr>ETHICAL CONSIDERATIONS</vt:lpstr>
      <vt:lpstr>PowerPoint Presentation</vt:lpstr>
      <vt:lpstr> HYPOTHESIS</vt:lpstr>
      <vt:lpstr> REFERENCE LIST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264</cp:revision>
  <dcterms:created xsi:type="dcterms:W3CDTF">2023-02-10T15:10:28Z</dcterms:created>
  <dcterms:modified xsi:type="dcterms:W3CDTF">2023-02-17T17:51:00Z</dcterms:modified>
</cp:coreProperties>
</file>