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6" r:id="rId1"/>
  </p:sldMasterIdLst>
  <p:sldIdLst>
    <p:sldId id="256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26AF4CC-9043-AFA1-A897-EFF0A77B307F}" v="28" dt="2022-10-26T10:47:54.293"/>
    <p1510:client id="{B4EF0AB2-16B8-256A-3CF9-771C0D71C6CE}" v="59" dt="2022-10-26T11:50:15.191"/>
    <p1510:client id="{E4E1973A-B7A1-4E47-A62F-E007982BFD26}" v="142" dt="2022-10-26T10:43:11.50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zia Razzaque (1711140)" userId="S::1711140@student.uwtsd.ac.uk::3b922d2c-0f83-4b1a-8cc3-98ea1ae0a50e" providerId="AD" clId="Web-{326AF4CC-9043-AFA1-A897-EFF0A77B307F}"/>
    <pc:docChg chg="modSld">
      <pc:chgData name="Rezia Razzaque (1711140)" userId="S::1711140@student.uwtsd.ac.uk::3b922d2c-0f83-4b1a-8cc3-98ea1ae0a50e" providerId="AD" clId="Web-{326AF4CC-9043-AFA1-A897-EFF0A77B307F}" dt="2022-10-26T10:47:54.293" v="30" actId="20577"/>
      <pc:docMkLst>
        <pc:docMk/>
      </pc:docMkLst>
      <pc:sldChg chg="modSp">
        <pc:chgData name="Rezia Razzaque (1711140)" userId="S::1711140@student.uwtsd.ac.uk::3b922d2c-0f83-4b1a-8cc3-98ea1ae0a50e" providerId="AD" clId="Web-{326AF4CC-9043-AFA1-A897-EFF0A77B307F}" dt="2022-10-26T10:47:32.246" v="22" actId="20577"/>
        <pc:sldMkLst>
          <pc:docMk/>
          <pc:sldMk cId="3316474260" sldId="258"/>
        </pc:sldMkLst>
        <pc:spChg chg="mod">
          <ac:chgData name="Rezia Razzaque (1711140)" userId="S::1711140@student.uwtsd.ac.uk::3b922d2c-0f83-4b1a-8cc3-98ea1ae0a50e" providerId="AD" clId="Web-{326AF4CC-9043-AFA1-A897-EFF0A77B307F}" dt="2022-10-26T10:47:32.246" v="22" actId="20577"/>
          <ac:spMkLst>
            <pc:docMk/>
            <pc:sldMk cId="3316474260" sldId="258"/>
            <ac:spMk id="2" creationId="{7F09322D-05D2-9C08-34AD-65F31BBBF9EC}"/>
          </ac:spMkLst>
        </pc:spChg>
        <pc:spChg chg="mod">
          <ac:chgData name="Rezia Razzaque (1711140)" userId="S::1711140@student.uwtsd.ac.uk::3b922d2c-0f83-4b1a-8cc3-98ea1ae0a50e" providerId="AD" clId="Web-{326AF4CC-9043-AFA1-A897-EFF0A77B307F}" dt="2022-10-26T10:47:09.886" v="16" actId="20577"/>
          <ac:spMkLst>
            <pc:docMk/>
            <pc:sldMk cId="3316474260" sldId="258"/>
            <ac:spMk id="3" creationId="{104934DB-F13E-C997-24BF-AA17830B8A90}"/>
          </ac:spMkLst>
        </pc:spChg>
      </pc:sldChg>
      <pc:sldChg chg="modSp">
        <pc:chgData name="Rezia Razzaque (1711140)" userId="S::1711140@student.uwtsd.ac.uk::3b922d2c-0f83-4b1a-8cc3-98ea1ae0a50e" providerId="AD" clId="Web-{326AF4CC-9043-AFA1-A897-EFF0A77B307F}" dt="2022-10-26T10:47:39.339" v="25" actId="20577"/>
        <pc:sldMkLst>
          <pc:docMk/>
          <pc:sldMk cId="2094873886" sldId="259"/>
        </pc:sldMkLst>
        <pc:spChg chg="mod">
          <ac:chgData name="Rezia Razzaque (1711140)" userId="S::1711140@student.uwtsd.ac.uk::3b922d2c-0f83-4b1a-8cc3-98ea1ae0a50e" providerId="AD" clId="Web-{326AF4CC-9043-AFA1-A897-EFF0A77B307F}" dt="2022-10-26T10:47:39.339" v="25" actId="20577"/>
          <ac:spMkLst>
            <pc:docMk/>
            <pc:sldMk cId="2094873886" sldId="259"/>
            <ac:spMk id="2" creationId="{00A4DCE8-AB88-AA37-9081-9A204920B288}"/>
          </ac:spMkLst>
        </pc:spChg>
        <pc:spChg chg="mod">
          <ac:chgData name="Rezia Razzaque (1711140)" userId="S::1711140@student.uwtsd.ac.uk::3b922d2c-0f83-4b1a-8cc3-98ea1ae0a50e" providerId="AD" clId="Web-{326AF4CC-9043-AFA1-A897-EFF0A77B307F}" dt="2022-10-26T10:46:49.573" v="14" actId="20577"/>
          <ac:spMkLst>
            <pc:docMk/>
            <pc:sldMk cId="2094873886" sldId="259"/>
            <ac:spMk id="3" creationId="{E93F68C6-BF6F-710A-81CF-8FC7F455D0A7}"/>
          </ac:spMkLst>
        </pc:spChg>
      </pc:sldChg>
      <pc:sldChg chg="modSp">
        <pc:chgData name="Rezia Razzaque (1711140)" userId="S::1711140@student.uwtsd.ac.uk::3b922d2c-0f83-4b1a-8cc3-98ea1ae0a50e" providerId="AD" clId="Web-{326AF4CC-9043-AFA1-A897-EFF0A77B307F}" dt="2022-10-26T10:47:54.293" v="30" actId="20577"/>
        <pc:sldMkLst>
          <pc:docMk/>
          <pc:sldMk cId="121060604" sldId="260"/>
        </pc:sldMkLst>
        <pc:spChg chg="mod">
          <ac:chgData name="Rezia Razzaque (1711140)" userId="S::1711140@student.uwtsd.ac.uk::3b922d2c-0f83-4b1a-8cc3-98ea1ae0a50e" providerId="AD" clId="Web-{326AF4CC-9043-AFA1-A897-EFF0A77B307F}" dt="2022-10-26T10:47:54.293" v="30" actId="20577"/>
          <ac:spMkLst>
            <pc:docMk/>
            <pc:sldMk cId="121060604" sldId="260"/>
            <ac:spMk id="2" creationId="{6DD067E4-B8DB-6274-6D27-1AC4F5CA10FA}"/>
          </ac:spMkLst>
        </pc:spChg>
      </pc:sldChg>
    </pc:docChg>
  </pc:docChgLst>
  <pc:docChgLst>
    <pc:chgData name="Rezia Razzaque (1711140)" userId="S::1711140@student.uwtsd.ac.uk::3b922d2c-0f83-4b1a-8cc3-98ea1ae0a50e" providerId="AD" clId="Web-{B4EF0AB2-16B8-256A-3CF9-771C0D71C6CE}"/>
    <pc:docChg chg="modSld">
      <pc:chgData name="Rezia Razzaque (1711140)" userId="S::1711140@student.uwtsd.ac.uk::3b922d2c-0f83-4b1a-8cc3-98ea1ae0a50e" providerId="AD" clId="Web-{B4EF0AB2-16B8-256A-3CF9-771C0D71C6CE}" dt="2022-10-26T11:50:15.191" v="58" actId="20577"/>
      <pc:docMkLst>
        <pc:docMk/>
      </pc:docMkLst>
      <pc:sldChg chg="modSp">
        <pc:chgData name="Rezia Razzaque (1711140)" userId="S::1711140@student.uwtsd.ac.uk::3b922d2c-0f83-4b1a-8cc3-98ea1ae0a50e" providerId="AD" clId="Web-{B4EF0AB2-16B8-256A-3CF9-771C0D71C6CE}" dt="2022-10-26T11:50:15.191" v="58" actId="20577"/>
        <pc:sldMkLst>
          <pc:docMk/>
          <pc:sldMk cId="121060604" sldId="260"/>
        </pc:sldMkLst>
        <pc:spChg chg="mod">
          <ac:chgData name="Rezia Razzaque (1711140)" userId="S::1711140@student.uwtsd.ac.uk::3b922d2c-0f83-4b1a-8cc3-98ea1ae0a50e" providerId="AD" clId="Web-{B4EF0AB2-16B8-256A-3CF9-771C0D71C6CE}" dt="2022-10-26T11:50:15.191" v="58" actId="20577"/>
          <ac:spMkLst>
            <pc:docMk/>
            <pc:sldMk cId="121060604" sldId="260"/>
            <ac:spMk id="3" creationId="{E1F6B56C-4BA8-79B8-FC17-283C3D1F0E7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10/26/2022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1453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10/26/2022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157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10/26/2022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760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10/26/2022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3759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10/26/2022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8397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10/26/2022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6850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10/26/2022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5588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10/26/2022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2533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10/26/2022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0137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2A279-0833-481D-8C56-F67FD0AC6C50}" type="datetime1">
              <a:rPr lang="en-US" smtClean="0"/>
              <a:t>10/26/2022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4555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DA83-5663-4C9C-B9AA-0B40A3DAFF81}" type="datetime1">
              <a:rPr lang="en-US" smtClean="0"/>
              <a:t>10/26/2022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8379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10/26/2022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3161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22" r:id="rId2"/>
    <p:sldLayoutId id="2147483823" r:id="rId3"/>
    <p:sldLayoutId id="2147483824" r:id="rId4"/>
    <p:sldLayoutId id="2147483825" r:id="rId5"/>
    <p:sldLayoutId id="2147483819" r:id="rId6"/>
    <p:sldLayoutId id="2147483815" r:id="rId7"/>
    <p:sldLayoutId id="2147483816" r:id="rId8"/>
    <p:sldLayoutId id="2147483817" r:id="rId9"/>
    <p:sldLayoutId id="2147483818" r:id="rId10"/>
    <p:sldLayoutId id="2147483820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6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1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1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1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1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hs.uk/mental-health/social-care-and-your-rights/mental-health-and-the-law/mental-health-act" TargetMode="External"/><Relationship Id="rId2" Type="http://schemas.openxmlformats.org/officeDocument/2006/relationships/hyperlink" Target="https://www.nhs.uk/mental-health/conditions/schizophrenia/overview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mind.org.uk/news-campaigns/news/mental-health-act-overlooks-the-dignity-and-human-rights-of-people-with-mental-health-problems-finds-report/" TargetMode="External"/><Relationship Id="rId4" Type="http://schemas.openxmlformats.org/officeDocument/2006/relationships/hyperlink" Target="https://www.mind.org.uk/information-support/legal-rights/mental-health-act-1983/about-the-mha-1983/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medical-dictionary.thefreedictionary.com/Madhouses+Act+1774" TargetMode="External"/><Relationship Id="rId3" Type="http://schemas.openxmlformats.org/officeDocument/2006/relationships/hyperlink" Target="https://medlineplus.gov/mentaldisorders.html" TargetMode="External"/><Relationship Id="rId7" Type="http://schemas.openxmlformats.org/officeDocument/2006/relationships/hyperlink" Target="https://www.synergyresearchcenters.com/why-is-it-important-to-study-schizophrenia/#:~:text=Schizophrenia%20studies%20can%20aid%20in%20the%20development%20of,take%20care%20of%20themselves%20and%20make%20healthy%20choices." TargetMode="External"/><Relationship Id="rId2" Type="http://schemas.openxmlformats.org/officeDocument/2006/relationships/hyperlink" Target="https://www.nhs.uk/mental-health/conditions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scie.org.uk/children/care/mental-health/recommendations" TargetMode="External"/><Relationship Id="rId5" Type="http://schemas.openxmlformats.org/officeDocument/2006/relationships/hyperlink" Target="https://www.peoplefirstinfo.org.uk/money-and-legal/legal/the-mental-health-act/" TargetMode="External"/><Relationship Id="rId10" Type="http://schemas.openxmlformats.org/officeDocument/2006/relationships/hyperlink" Target="https://www.cambridge.org/core/journals/bjpsych-bulletin/article/application-of-mental-health-legislation-in-younger-children/102DD5AA1D48518947E74C26DB856329" TargetMode="External"/><Relationship Id="rId4" Type="http://schemas.openxmlformats.org/officeDocument/2006/relationships/hyperlink" Target="https://www.nhs.uk/mental-health/social-care-and-your-rights/mental-health-and-the-law/mental-health-act/" TargetMode="External"/><Relationship Id="rId9" Type="http://schemas.openxmlformats.org/officeDocument/2006/relationships/hyperlink" Target="https://www.healthyplace.com/other-info/mental-illness-overview/the-history-of-mental-illness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ho.int/news-room/fact-sheets/detail/mental-disorders" TargetMode="External"/><Relationship Id="rId2" Type="http://schemas.openxmlformats.org/officeDocument/2006/relationships/hyperlink" Target="https://onlinelibrary.wiley.com/doi/abs/10.1037/0002-9432.74.4.529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25">
            <a:extLst>
              <a:ext uri="{FF2B5EF4-FFF2-40B4-BE49-F238E27FC236}">
                <a16:creationId xmlns:a16="http://schemas.microsoft.com/office/drawing/2014/main" id="{E75F8FC7-2268-462F-AFF6-A4A975C344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3343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38013" y="639098"/>
            <a:ext cx="4813072" cy="3571186"/>
          </a:xfrm>
        </p:spPr>
        <p:txBody>
          <a:bodyPr>
            <a:normAutofit/>
          </a:bodyPr>
          <a:lstStyle/>
          <a:p>
            <a:br>
              <a:rPr lang="en-GB" sz="2000" b="1">
                <a:latin typeface="Calibri"/>
                <a:cs typeface="Calibri"/>
              </a:rPr>
            </a:br>
            <a:br>
              <a:rPr lang="en-GB" sz="2000" b="1">
                <a:latin typeface="Calibri"/>
                <a:cs typeface="Calibri"/>
              </a:rPr>
            </a:br>
            <a:br>
              <a:rPr lang="en-GB" sz="2000" b="1">
                <a:latin typeface="Calibri"/>
                <a:cs typeface="Calibri"/>
              </a:rPr>
            </a:br>
            <a:r>
              <a:rPr lang="en-GB" sz="2000" b="1">
                <a:latin typeface="Calibri"/>
                <a:cs typeface="Calibri"/>
              </a:rPr>
              <a:t>Rezia Razzaque  </a:t>
            </a:r>
            <a:br>
              <a:rPr lang="en-GB" sz="2000" b="1">
                <a:latin typeface="Calibri"/>
                <a:cs typeface="Calibri"/>
              </a:rPr>
            </a:br>
            <a:r>
              <a:rPr lang="en-GB" sz="2000" b="1">
                <a:latin typeface="Calibri"/>
                <a:cs typeface="Calibri"/>
              </a:rPr>
              <a:t>Student Number: 1711140</a:t>
            </a:r>
            <a:br>
              <a:rPr lang="en-GB" sz="2000" b="1">
                <a:latin typeface="Calibri"/>
                <a:cs typeface="Calibri"/>
              </a:rPr>
            </a:br>
            <a:r>
              <a:rPr lang="en-GB" sz="2000" b="1">
                <a:latin typeface="Calibri"/>
                <a:ea typeface="+mj-lt"/>
                <a:cs typeface="Calibri"/>
              </a:rPr>
              <a:t>Module Name:  Mental Disorders and Psychopathology</a:t>
            </a:r>
            <a:endParaRPr lang="en-US" sz="2000">
              <a:ea typeface="+mj-lt"/>
              <a:cs typeface="+mj-lt"/>
            </a:endParaRPr>
          </a:p>
          <a:p>
            <a:r>
              <a:rPr lang="en-GB" sz="2000" b="1">
                <a:latin typeface="Calibri"/>
                <a:ea typeface="+mj-lt"/>
                <a:cs typeface="Calibri"/>
              </a:rPr>
              <a:t>Module No: BMHP6006</a:t>
            </a:r>
            <a:endParaRPr lang="en-US" sz="2000">
              <a:ea typeface="+mj-lt"/>
              <a:cs typeface="+mj-lt"/>
            </a:endParaRPr>
          </a:p>
          <a:p>
            <a:r>
              <a:rPr lang="en-GB" sz="2000" b="1">
                <a:latin typeface="Calibri"/>
                <a:ea typeface="+mj-lt"/>
                <a:cs typeface="Calibri"/>
              </a:rPr>
              <a:t>Lecturer: Chloe Harris   </a:t>
            </a:r>
            <a:br>
              <a:rPr lang="en-GB" sz="2000" b="1">
                <a:latin typeface="Calibri"/>
                <a:ea typeface="+mj-lt"/>
                <a:cs typeface="Calibri"/>
              </a:rPr>
            </a:br>
            <a:br>
              <a:rPr lang="en-GB" sz="2000" b="1">
                <a:latin typeface="Calibri"/>
                <a:ea typeface="+mj-lt"/>
                <a:cs typeface="Calibri"/>
              </a:rPr>
            </a:br>
            <a:r>
              <a:rPr lang="en-GB" sz="2000" b="1">
                <a:latin typeface="Calibri"/>
                <a:ea typeface="+mj-lt"/>
                <a:cs typeface="Calibri"/>
              </a:rPr>
              <a:t>Debate References                                                                       </a:t>
            </a:r>
            <a:br>
              <a:rPr lang="en-GB" sz="2000" b="1">
                <a:latin typeface="Calibri"/>
                <a:ea typeface="+mj-lt"/>
                <a:cs typeface="Calibri"/>
              </a:rPr>
            </a:br>
            <a:br>
              <a:rPr lang="en-GB" sz="2000" b="1">
                <a:latin typeface="Calibri"/>
                <a:ea typeface="+mj-lt"/>
                <a:cs typeface="Calibri"/>
              </a:rPr>
            </a:br>
            <a:endParaRPr lang="en-GB" sz="2000" b="1">
              <a:latin typeface="Calibri"/>
              <a:ea typeface="+mj-lt"/>
              <a:cs typeface="Calibri"/>
            </a:endParaRPr>
          </a:p>
        </p:txBody>
      </p:sp>
      <p:pic>
        <p:nvPicPr>
          <p:cNvPr id="4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344700DB-6323-6802-1DB5-BC535BE789E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340"/>
          <a:stretch/>
        </p:blipFill>
        <p:spPr>
          <a:xfrm>
            <a:off x="633999" y="640081"/>
            <a:ext cx="5462001" cy="5054156"/>
          </a:xfrm>
          <a:prstGeom prst="rect">
            <a:avLst/>
          </a:prstGeom>
        </p:spPr>
      </p:pic>
      <p:cxnSp>
        <p:nvCxnSpPr>
          <p:cNvPr id="35" name="Straight Connector 27">
            <a:extLst>
              <a:ext uri="{FF2B5EF4-FFF2-40B4-BE49-F238E27FC236}">
                <a16:creationId xmlns:a16="http://schemas.microsoft.com/office/drawing/2014/main" id="{BEF45B32-FB97-49CC-B778-CA7CF87BEF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858549" y="4371149"/>
            <a:ext cx="45720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29">
            <a:extLst>
              <a:ext uri="{FF2B5EF4-FFF2-40B4-BE49-F238E27FC236}">
                <a16:creationId xmlns:a16="http://schemas.microsoft.com/office/drawing/2014/main" id="{7EE051E9-6C07-4FBB-B4F7-EDF8DDEAA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09322D-05D2-9C08-34AD-65F31BBBF9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+mj-lt"/>
                <a:cs typeface="+mj-lt"/>
              </a:rPr>
              <a:t>References Page 1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4934DB-F13E-C997-24BF-AA17830B8A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 lnSpcReduction="10000"/>
          </a:bodyPr>
          <a:lstStyle/>
          <a:p>
            <a:r>
              <a:rPr lang="en-US" sz="1400" b="1" dirty="0">
                <a:ea typeface="+mn-lt"/>
                <a:cs typeface="+mn-lt"/>
              </a:rPr>
              <a:t>A. Mickel 2008. Community Care. Mental health Act 2007 How it affects </a:t>
            </a:r>
            <a:r>
              <a:rPr lang="en-US" sz="1400" b="1" dirty="0" err="1">
                <a:ea typeface="+mn-lt"/>
                <a:cs typeface="+mn-lt"/>
              </a:rPr>
              <a:t>carers</a:t>
            </a:r>
            <a:r>
              <a:rPr lang="en-US" sz="1400" b="1" dirty="0">
                <a:ea typeface="+mn-lt"/>
                <a:cs typeface="+mn-lt"/>
              </a:rPr>
              <a:t>. Available </a:t>
            </a:r>
            <a:r>
              <a:rPr lang="en-US" sz="1400" b="1" dirty="0" err="1">
                <a:ea typeface="+mn-lt"/>
                <a:cs typeface="+mn-lt"/>
              </a:rPr>
              <a:t>at:https</a:t>
            </a:r>
            <a:r>
              <a:rPr lang="en-US" sz="1400" b="1" dirty="0">
                <a:ea typeface="+mn-lt"/>
                <a:cs typeface="+mn-lt"/>
              </a:rPr>
              <a:t>://www.communitycare.co.uk/2008/10/29/mental-health-act-2007-how-it-affects-carers/ Assessed on 19th October 2022.</a:t>
            </a: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en-US" sz="1400" dirty="0">
                <a:ea typeface="+mn-lt"/>
                <a:cs typeface="+mn-lt"/>
              </a:rPr>
              <a:t>CDC,2021 Internation classification of disease. Available at :</a:t>
            </a:r>
            <a:r>
              <a:rPr lang="en-US" sz="1400" dirty="0">
                <a:latin typeface="Calibri"/>
                <a:cs typeface="Calibri"/>
              </a:rPr>
              <a:t>https://www.cdc.gov/nchs/icd/icd10.htm Assessed on 12th October 2022.</a:t>
            </a:r>
            <a:endParaRPr lang="en-US" sz="1400" dirty="0">
              <a:ea typeface="+mn-lt"/>
              <a:cs typeface="+mn-lt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en-US" sz="1400" dirty="0">
                <a:ea typeface="+mn-lt"/>
                <a:cs typeface="+mn-lt"/>
              </a:rPr>
              <a:t>Gov. Uk 2022. Reforming the mental health act. Available at: </a:t>
            </a:r>
            <a:r>
              <a:rPr lang="en-US" sz="1400" dirty="0">
                <a:latin typeface="Calibri"/>
                <a:cs typeface="Calibri"/>
              </a:rPr>
              <a:t>https://www.gov.uk/government/consultations/reforming-the-mental-health-act/reforming-the-mental-health-act-summary Assessed on 12th October 2022.</a:t>
            </a: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en-US" sz="1400" dirty="0">
                <a:latin typeface="Calibri"/>
                <a:cs typeface="Calibri"/>
              </a:rPr>
              <a:t>NHS,2022.Sczhiophrenia Available at: </a:t>
            </a:r>
            <a:r>
              <a:rPr lang="en-US" sz="1400" dirty="0">
                <a:latin typeface="Calibri"/>
                <a:cs typeface="Calibri"/>
                <a:hlinkClick r:id="rId2"/>
              </a:rPr>
              <a:t>https://www.nhs.uk/mental-health/conditions/schizophrenia/overview/</a:t>
            </a:r>
            <a:r>
              <a:rPr lang="en-US" sz="1400" dirty="0">
                <a:latin typeface="Calibri"/>
                <a:cs typeface="Calibri"/>
              </a:rPr>
              <a:t> Assessed on 10th October 2022.</a:t>
            </a:r>
            <a:endParaRPr lang="en-US" sz="1400" dirty="0">
              <a:ea typeface="+mn-lt"/>
              <a:cs typeface="+mn-lt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en-US" sz="1400" dirty="0">
                <a:ea typeface="+mn-lt"/>
                <a:cs typeface="+mn-lt"/>
              </a:rPr>
              <a:t>NHS,2022a. Mental Health Act. Available at: </a:t>
            </a:r>
            <a:r>
              <a:rPr lang="en-US" sz="1400" dirty="0">
                <a:latin typeface="Calibri"/>
                <a:cs typeface="Calibri"/>
                <a:hlinkClick r:id="rId3"/>
              </a:rPr>
              <a:t>https://www.nhs.uk/mental-health/social-care-and-your-rights/mental-health-and-the-law/mental-health-act</a:t>
            </a:r>
            <a:r>
              <a:rPr lang="en-US" sz="1400" dirty="0">
                <a:latin typeface="Calibri"/>
                <a:cs typeface="Calibri"/>
              </a:rPr>
              <a:t>. Assessed on 14th October 2022.</a:t>
            </a:r>
            <a:endParaRPr lang="en-US" sz="1400" dirty="0">
              <a:ea typeface="+mn-lt"/>
              <a:cs typeface="+mn-lt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en-US" sz="1400" dirty="0">
                <a:ea typeface="+mn-lt"/>
                <a:cs typeface="+mn-lt"/>
              </a:rPr>
              <a:t>Mind, 2022.mrntal health Act 1983. Available at: </a:t>
            </a:r>
            <a:r>
              <a:rPr lang="en-US" sz="1400" dirty="0">
                <a:latin typeface="Calibri"/>
                <a:ea typeface="+mn-lt"/>
                <a:cs typeface="Calibri"/>
                <a:hlinkClick r:id="rId4"/>
              </a:rPr>
              <a:t>https://www.mind.org.uk/information-support/legal-rights/mental-health-act-1983/about-the-mha-1983/</a:t>
            </a:r>
            <a:r>
              <a:rPr lang="en-US" sz="1400" dirty="0">
                <a:latin typeface="Calibri"/>
                <a:ea typeface="+mn-lt"/>
                <a:cs typeface="Calibri"/>
              </a:rPr>
              <a:t> assessed on 13th October 2022.</a:t>
            </a: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en-US" sz="1400" dirty="0">
                <a:ea typeface="+mn-lt"/>
                <a:cs typeface="+mn-lt"/>
              </a:rPr>
              <a:t>Mind, 2022a. Mental health act overlooks the dignity and human rights of people with mental health problems, finds report. Available at: </a:t>
            </a:r>
            <a:r>
              <a:rPr lang="en-US" sz="1400" dirty="0">
                <a:latin typeface="Calibri"/>
                <a:ea typeface="+mn-lt"/>
                <a:cs typeface="Calibri"/>
                <a:hlinkClick r:id="rId5"/>
              </a:rPr>
              <a:t>https://www.mind.org.uk/news-campaigns/news/mental-health-act-overlooks-the-dignity-and-human-rights-of-people-with-mental-health-problems-finds-report/</a:t>
            </a:r>
            <a:r>
              <a:rPr lang="en-US" sz="1400" dirty="0">
                <a:latin typeface="Calibri"/>
                <a:ea typeface="+mn-lt"/>
                <a:cs typeface="Calibri"/>
              </a:rPr>
              <a:t> Assessed on 19th October 2022.</a:t>
            </a: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endParaRPr lang="en-US" sz="1400" dirty="0">
              <a:latin typeface="Calibri"/>
              <a:ea typeface="+mn-lt"/>
              <a:cs typeface="Calibri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endParaRPr lang="en-US" sz="1400" dirty="0">
              <a:latin typeface="Calibri"/>
              <a:ea typeface="+mn-lt"/>
              <a:cs typeface="Calibri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endParaRPr lang="en-US" sz="1400" dirty="0">
              <a:latin typeface="Calibri"/>
              <a:ea typeface="+mn-lt"/>
              <a:cs typeface="Calibri"/>
            </a:endParaRPr>
          </a:p>
          <a:p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33164742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4DCE8-AB88-AA37-9081-9A204920B2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+mj-lt"/>
                <a:cs typeface="+mj-lt"/>
              </a:rPr>
              <a:t>References  Page 2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3F68C6-BF6F-710A-81CF-8FC7F455D0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 fontScale="92500" lnSpcReduction="20000"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en-US" sz="1400" dirty="0">
                <a:ea typeface="+mn-lt"/>
                <a:cs typeface="+mn-lt"/>
              </a:rPr>
              <a:t>Mental Health Conditions 2020. Available at </a:t>
            </a:r>
            <a:r>
              <a:rPr lang="en-US" sz="1400" dirty="0">
                <a:ea typeface="+mn-lt"/>
                <a:cs typeface="+mn-lt"/>
                <a:hlinkClick r:id="rId2"/>
              </a:rPr>
              <a:t>https://www.nhs.uk/mental-health/conditions/</a:t>
            </a:r>
            <a:r>
              <a:rPr lang="en-US" sz="1400" dirty="0">
                <a:ea typeface="+mn-lt"/>
                <a:cs typeface="+mn-lt"/>
              </a:rPr>
              <a:t> Assessed on 29.09.22</a:t>
            </a: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en-US" sz="1400" dirty="0" err="1">
                <a:latin typeface="Calibri"/>
                <a:ea typeface="+mn-lt"/>
                <a:cs typeface="Calibri"/>
              </a:rPr>
              <a:t>Medlineplus</a:t>
            </a:r>
            <a:r>
              <a:rPr lang="en-US" sz="1400" dirty="0">
                <a:latin typeface="Calibri"/>
                <a:ea typeface="+mn-lt"/>
                <a:cs typeface="Calibri"/>
              </a:rPr>
              <a:t>, 2020. Mental disorders. Available at: </a:t>
            </a:r>
            <a:r>
              <a:rPr lang="en-US" sz="1400" dirty="0">
                <a:ea typeface="+mn-lt"/>
                <a:cs typeface="+mn-lt"/>
                <a:hlinkClick r:id="rId3"/>
              </a:rPr>
              <a:t>https://medlineplus.gov/mentaldisorders.html</a:t>
            </a:r>
            <a:r>
              <a:rPr lang="en-US" sz="1400" dirty="0">
                <a:ea typeface="+mn-lt"/>
                <a:cs typeface="+mn-lt"/>
              </a:rPr>
              <a:t>  Assessed on 5th October2022.</a:t>
            </a: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en-US" sz="1400" dirty="0">
                <a:ea typeface="+mn-lt"/>
                <a:cs typeface="+mn-lt"/>
              </a:rPr>
              <a:t>NHS.GOV 2022, Mental Health Act. Available at: </a:t>
            </a:r>
            <a:r>
              <a:rPr lang="en-US" sz="1400" dirty="0">
                <a:latin typeface="Calibri"/>
                <a:ea typeface="+mn-lt"/>
                <a:cs typeface="Calibri"/>
                <a:hlinkClick r:id="rId4"/>
              </a:rPr>
              <a:t>https://www.nhs.uk/mental-health/social-care-and-your-rights/mental-health-and-the-law/mental-health-act/</a:t>
            </a:r>
            <a:r>
              <a:rPr lang="en-US" sz="1400" dirty="0">
                <a:latin typeface="Calibri"/>
                <a:ea typeface="+mn-lt"/>
                <a:cs typeface="Calibri"/>
              </a:rPr>
              <a:t> Assessed on 20th October 2022.</a:t>
            </a:r>
            <a:endParaRPr lang="en-US" sz="1400" dirty="0">
              <a:ea typeface="+mn-lt"/>
              <a:cs typeface="+mn-lt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en-US" sz="1400" dirty="0">
                <a:ea typeface="+mn-lt"/>
                <a:cs typeface="+mn-lt"/>
              </a:rPr>
              <a:t>People first 2021, the Mental Health Act. Available at: </a:t>
            </a:r>
            <a:r>
              <a:rPr lang="en-US" sz="1400" dirty="0">
                <a:latin typeface="Calibri"/>
                <a:cs typeface="Calibri"/>
                <a:hlinkClick r:id="rId5"/>
              </a:rPr>
              <a:t>https://www.peoplefirstinfo.org.uk/money-and-legal/legal/the-mental-health-act/</a:t>
            </a:r>
            <a:r>
              <a:rPr lang="en-US" sz="1400" dirty="0">
                <a:latin typeface="Calibri"/>
                <a:cs typeface="Calibri"/>
              </a:rPr>
              <a:t> Assessed on 14th October 2022.</a:t>
            </a:r>
            <a:endParaRPr lang="en-US" sz="1400" dirty="0">
              <a:latin typeface="Calibri"/>
              <a:ea typeface="+mn-lt"/>
              <a:cs typeface="Calibri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en-US" sz="1400" dirty="0">
                <a:ea typeface="+mn-lt"/>
                <a:cs typeface="+mn-lt"/>
              </a:rPr>
              <a:t>SCIE, 2022. Improving mental health for young people in care. Available at: </a:t>
            </a:r>
            <a:r>
              <a:rPr lang="en-US" sz="1400" dirty="0">
                <a:latin typeface="Calibri"/>
                <a:cs typeface="Calibri"/>
                <a:hlinkClick r:id="rId6"/>
              </a:rPr>
              <a:t>https://www.scie.org.uk/children/care/mental-health/recommendations</a:t>
            </a:r>
            <a:r>
              <a:rPr lang="en-US" sz="1400" dirty="0">
                <a:latin typeface="Calibri"/>
                <a:cs typeface="Calibri"/>
              </a:rPr>
              <a:t>. </a:t>
            </a:r>
            <a:r>
              <a:rPr lang="en-US" sz="1400" dirty="0" err="1">
                <a:latin typeface="Calibri"/>
                <a:cs typeface="Calibri"/>
              </a:rPr>
              <a:t>Asessed</a:t>
            </a:r>
            <a:r>
              <a:rPr lang="en-US" sz="1400" dirty="0">
                <a:latin typeface="Calibri"/>
                <a:cs typeface="Calibri"/>
              </a:rPr>
              <a:t> on the 14th October 2022.</a:t>
            </a:r>
            <a:endParaRPr lang="en-US" sz="1400" dirty="0">
              <a:latin typeface="Calibri"/>
              <a:ea typeface="+mn-lt"/>
              <a:cs typeface="Calibri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en-US" sz="1400" i="1" dirty="0">
                <a:ea typeface="+mn-lt"/>
                <a:cs typeface="+mn-lt"/>
              </a:rPr>
              <a:t>The Mental Health Act 2007</a:t>
            </a:r>
            <a:r>
              <a:rPr lang="en-US" sz="1400" dirty="0">
                <a:ea typeface="+mn-lt"/>
                <a:cs typeface="+mn-lt"/>
              </a:rPr>
              <a:t>.1.</a:t>
            </a:r>
            <a:r>
              <a:rPr lang="en-US" sz="1400" dirty="0">
                <a:ea typeface="+mn-lt"/>
                <a:cs typeface="+mn-lt"/>
                <a:hlinkClick r:id="rId7"/>
              </a:rPr>
              <a:t>https://www.synergyresearchcenters.com/why-is-it-important-to-study-schizophrenia/#:~:text=Schizophrenia%20studies%20can%20aid%20in%20the%20development%20of,take%20care%20of%20themselves%20and%20make%20healthy%20choices.</a:t>
            </a:r>
            <a:r>
              <a:rPr lang="en-US" sz="1400" dirty="0">
                <a:ea typeface="+mn-lt"/>
                <a:cs typeface="+mn-lt"/>
              </a:rPr>
              <a:t> Assessed on 29.09.22 </a:t>
            </a: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en-US" sz="1400" dirty="0">
                <a:ea typeface="+mn-lt"/>
                <a:cs typeface="+mn-lt"/>
              </a:rPr>
              <a:t>The free Dictionary,2022. Mad House 1774. Available at: </a:t>
            </a:r>
            <a:r>
              <a:rPr lang="en-US" sz="1400" dirty="0">
                <a:latin typeface="Calibri"/>
                <a:ea typeface="+mn-lt"/>
                <a:cs typeface="Calibri"/>
                <a:hlinkClick r:id="rId8"/>
              </a:rPr>
              <a:t>https://medical-dictionary.thefreedictionary.com/Madhouses+Act+1774</a:t>
            </a:r>
            <a:r>
              <a:rPr lang="en-US" sz="1400" dirty="0">
                <a:latin typeface="Calibri"/>
                <a:ea typeface="+mn-lt"/>
                <a:cs typeface="Calibri"/>
              </a:rPr>
              <a:t>. Assessed on 13th October 2022.</a:t>
            </a:r>
            <a:endParaRPr lang="en-US" sz="1400" dirty="0">
              <a:ea typeface="+mn-lt"/>
              <a:cs typeface="+mn-lt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en-US" sz="1400" dirty="0">
                <a:ea typeface="+mn-lt"/>
                <a:cs typeface="+mn-lt"/>
              </a:rPr>
              <a:t>Tracey.N,2019. Healthy place. The history of mental illness. Available at : </a:t>
            </a:r>
            <a:r>
              <a:rPr lang="en-US" sz="1400" dirty="0">
                <a:latin typeface="Calibri"/>
                <a:ea typeface="+mn-lt"/>
                <a:cs typeface="Calibri"/>
                <a:hlinkClick r:id="rId9"/>
              </a:rPr>
              <a:t>https://www.healthyplace.com/other-info/mental-illness-overview/the-history-of-mental-illness</a:t>
            </a:r>
            <a:r>
              <a:rPr lang="en-US" sz="1400" dirty="0">
                <a:latin typeface="Calibri"/>
                <a:ea typeface="+mn-lt"/>
                <a:cs typeface="Calibri"/>
              </a:rPr>
              <a:t> Assessed on 12th October 2022.</a:t>
            </a:r>
            <a:endParaRPr lang="en-US" sz="1400" dirty="0">
              <a:ea typeface="+mn-lt"/>
              <a:cs typeface="+mn-lt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en-GB" sz="1400" dirty="0">
                <a:latin typeface="Calibri Light"/>
                <a:ea typeface="+mn-lt"/>
                <a:cs typeface="Calibri Light"/>
              </a:rPr>
              <a:t>Thomas, V., Chipchase, B., Rippon, L. and McArdle, P., (2015). The application of mental health legislation in younger children. </a:t>
            </a:r>
            <a:r>
              <a:rPr lang="en-GB" sz="1400" i="1" dirty="0" err="1">
                <a:latin typeface="Calibri Light"/>
                <a:ea typeface="+mn-lt"/>
                <a:cs typeface="Calibri Light"/>
              </a:rPr>
              <a:t>BJPsych</a:t>
            </a:r>
            <a:r>
              <a:rPr lang="en-GB" sz="1400" i="1" dirty="0">
                <a:latin typeface="Calibri Light"/>
                <a:ea typeface="+mn-lt"/>
                <a:cs typeface="Calibri Light"/>
              </a:rPr>
              <a:t> Bulletin</a:t>
            </a:r>
            <a:r>
              <a:rPr lang="en-GB" sz="1400" dirty="0">
                <a:latin typeface="Calibri Light"/>
                <a:ea typeface="+mn-lt"/>
                <a:cs typeface="Calibri Light"/>
              </a:rPr>
              <a:t>, </a:t>
            </a:r>
            <a:r>
              <a:rPr lang="en-GB" sz="1400" i="1" dirty="0">
                <a:latin typeface="Calibri Light"/>
                <a:ea typeface="+mn-lt"/>
                <a:cs typeface="Calibri Light"/>
              </a:rPr>
              <a:t>39</a:t>
            </a:r>
            <a:r>
              <a:rPr lang="en-GB" sz="1400" dirty="0">
                <a:latin typeface="Calibri Light"/>
                <a:ea typeface="+mn-lt"/>
                <a:cs typeface="Calibri Light"/>
              </a:rPr>
              <a:t>(6), pp.302-304. Available at: </a:t>
            </a:r>
            <a:r>
              <a:rPr lang="en-GB" sz="1400" dirty="0">
                <a:latin typeface="Calibri Light"/>
                <a:ea typeface="+mn-lt"/>
                <a:cs typeface="Calibri Light"/>
                <a:hlinkClick r:id="rId10"/>
              </a:rPr>
              <a:t>https://www.cambridge.org/core/journals/bjpsych-bulletin/article/application-of-mental-health-legislation-in-younger-children/102DD5AA1D48518947E74C26DB856329</a:t>
            </a:r>
            <a:r>
              <a:rPr lang="en-GB" sz="1400" dirty="0">
                <a:latin typeface="Calibri Light"/>
                <a:ea typeface="+mn-lt"/>
                <a:cs typeface="Calibri Light"/>
              </a:rPr>
              <a:t> ( Accessed 24 October 2022).</a:t>
            </a:r>
            <a:endParaRPr lang="en-US" sz="1400" dirty="0">
              <a:latin typeface="Calibri"/>
              <a:ea typeface="+mn-lt"/>
              <a:cs typeface="Calibri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endParaRPr lang="en-US" sz="1400" dirty="0">
              <a:ea typeface="+mn-lt"/>
              <a:cs typeface="+mn-lt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endParaRPr lang="en-US" sz="1400" dirty="0">
              <a:latin typeface="Speak Pro" panose="020F0502020204030204"/>
              <a:cs typeface="Calibri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endParaRPr lang="en-US" sz="1400" dirty="0">
              <a:latin typeface="Calibri"/>
              <a:cs typeface="Calibri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endParaRPr lang="en-US" sz="1400" dirty="0">
              <a:latin typeface="Calibri"/>
              <a:cs typeface="Calibri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48738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D067E4-B8DB-6274-6D27-1AC4F5CA10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+mj-lt"/>
                <a:cs typeface="+mj-lt"/>
              </a:rPr>
              <a:t>References Page 3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F6B56C-4BA8-79B8-FC17-283C3D1F0E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r>
              <a:rPr lang="en-GB" sz="1400" dirty="0">
                <a:latin typeface="Calibri Light"/>
                <a:ea typeface="+mn-lt"/>
                <a:cs typeface="Calibri Light"/>
              </a:rPr>
              <a:t>Thompson, V.L.S., Noel, J.G. and Campbell, J.,( 2004). Stigmatization, discrimination, and mental health: The impact of multiple identity status. </a:t>
            </a:r>
            <a:r>
              <a:rPr lang="en-GB" sz="1400" i="1" dirty="0">
                <a:latin typeface="Calibri Light"/>
                <a:ea typeface="+mn-lt"/>
                <a:cs typeface="Calibri Light"/>
              </a:rPr>
              <a:t>American Journal of Orthopsychiatry</a:t>
            </a:r>
            <a:r>
              <a:rPr lang="en-GB" sz="1400" dirty="0">
                <a:latin typeface="Calibri Light"/>
                <a:ea typeface="+mn-lt"/>
                <a:cs typeface="Calibri Light"/>
              </a:rPr>
              <a:t>, </a:t>
            </a:r>
            <a:r>
              <a:rPr lang="en-GB" sz="1400" i="1" dirty="0">
                <a:latin typeface="Calibri Light"/>
                <a:ea typeface="+mn-lt"/>
                <a:cs typeface="Calibri Light"/>
              </a:rPr>
              <a:t>74</a:t>
            </a:r>
            <a:r>
              <a:rPr lang="en-GB" sz="1400" dirty="0">
                <a:latin typeface="Calibri Light"/>
                <a:ea typeface="+mn-lt"/>
                <a:cs typeface="Calibri Light"/>
              </a:rPr>
              <a:t>(4), pp.529-544. Available at: </a:t>
            </a:r>
            <a:r>
              <a:rPr lang="en-GB" sz="1400" dirty="0">
                <a:latin typeface="Calibri Light"/>
                <a:ea typeface="+mn-lt"/>
                <a:cs typeface="Calibri Light"/>
                <a:hlinkClick r:id="rId2"/>
              </a:rPr>
              <a:t>https://onlinelibrary.wiley.com/doi/abs/10.1037/0002-9432.74.4.529</a:t>
            </a:r>
            <a:r>
              <a:rPr lang="en-GB" sz="1400" dirty="0">
                <a:latin typeface="Calibri Light"/>
                <a:ea typeface="+mn-lt"/>
                <a:cs typeface="Calibri Light"/>
              </a:rPr>
              <a:t>  (Assessed on 24th October 2022)</a:t>
            </a:r>
            <a:endParaRPr lang="en-US" sz="1400" dirty="0">
              <a:ea typeface="+mn-lt"/>
              <a:cs typeface="+mn-lt"/>
            </a:endParaRPr>
          </a:p>
          <a:p>
            <a:r>
              <a:rPr lang="en-US" sz="1400" dirty="0">
                <a:ea typeface="+mn-lt"/>
                <a:cs typeface="+mn-lt"/>
              </a:rPr>
              <a:t>WHO (2019). </a:t>
            </a:r>
            <a:r>
              <a:rPr lang="en-US" sz="1400" i="1" dirty="0">
                <a:ea typeface="+mn-lt"/>
                <a:cs typeface="+mn-lt"/>
              </a:rPr>
              <a:t>Mental disorders</a:t>
            </a:r>
            <a:r>
              <a:rPr lang="en-US" sz="1400" dirty="0">
                <a:ea typeface="+mn-lt"/>
                <a:cs typeface="+mn-lt"/>
              </a:rPr>
              <a:t>. [online] Who.int. Available at: </a:t>
            </a:r>
            <a:r>
              <a:rPr lang="en-US" sz="1400" dirty="0">
                <a:ea typeface="+mn-lt"/>
                <a:cs typeface="+mn-lt"/>
                <a:hlinkClick r:id="rId3"/>
              </a:rPr>
              <a:t>https://www.who.int/news-room/fact-sheets/detail/mental-disorders</a:t>
            </a:r>
            <a:r>
              <a:rPr lang="en-US" sz="1400" dirty="0">
                <a:ea typeface="+mn-lt"/>
                <a:cs typeface="+mn-lt"/>
              </a:rPr>
              <a:t> .. Assessed on 10th October 2022 </a:t>
            </a:r>
            <a:endParaRPr lang="en-GB" sz="1400">
              <a:latin typeface="Calibri Light"/>
              <a:cs typeface="Calibri Light"/>
            </a:endParaRPr>
          </a:p>
          <a:p>
            <a:r>
              <a:rPr lang="en-US" sz="1400" dirty="0" err="1">
                <a:latin typeface="Speak Pro"/>
                <a:cs typeface="Calibri Light"/>
              </a:rPr>
              <a:t>Villians.Z</a:t>
            </a:r>
            <a:r>
              <a:rPr lang="en-US" sz="1400" dirty="0">
                <a:latin typeface="Speak Pro"/>
                <a:cs typeface="Calibri Light"/>
              </a:rPr>
              <a:t> 2017. Good therapy. Exclusion from school linked to poor mental health in children. Available</a:t>
            </a:r>
            <a:r>
              <a:rPr lang="en-US" sz="1400" dirty="0">
                <a:ea typeface="+mn-lt"/>
                <a:cs typeface="Calibri Light"/>
              </a:rPr>
              <a:t> </a:t>
            </a:r>
            <a:r>
              <a:rPr lang="en-US" sz="1400" dirty="0" err="1">
                <a:ea typeface="+mn-lt"/>
                <a:cs typeface="Calibri Light"/>
              </a:rPr>
              <a:t>at:</a:t>
            </a:r>
            <a:r>
              <a:rPr lang="en-US" sz="1400" dirty="0" err="1">
                <a:ea typeface="+mn-lt"/>
                <a:cs typeface="+mn-lt"/>
              </a:rPr>
              <a:t>https</a:t>
            </a:r>
            <a:r>
              <a:rPr lang="en-US" sz="1400" dirty="0">
                <a:ea typeface="+mn-lt"/>
                <a:cs typeface="+mn-lt"/>
              </a:rPr>
              <a:t>://www.goodtherapy.org/blog/exclusion-from-school-linked-to-poor-mental-health-in-children-0913171#:~:text=Exclusion%20from%20school%2C%20such%20as%20through%20suspension%20or,issues%20are%20more%20likely</a:t>
            </a:r>
            <a:r>
              <a:rPr lang="en-US" sz="1400">
                <a:ea typeface="+mn-lt"/>
                <a:cs typeface="+mn-lt"/>
              </a:rPr>
              <a:t>%20to%20experience%20school%20exclusion.  assessed on 26th October 2022.</a:t>
            </a:r>
            <a:endParaRPr lang="en-US" sz="1400">
              <a:latin typeface="Speak Pro"/>
              <a:cs typeface="Calibri Light"/>
            </a:endParaRPr>
          </a:p>
          <a:p>
            <a:endParaRPr lang="en-GB" sz="1400" dirty="0">
              <a:latin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121060604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VTI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Georgia Pro Cond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Speak Pro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RetrospectVTI</vt:lpstr>
      <vt:lpstr>   Rezia Razzaque   Student Number: 1711140 Module Name:  Mental Disorders and Psychopathology Module No: BMHP6006 Lecturer: Chloe Harris     Debate References                                                                         </vt:lpstr>
      <vt:lpstr>References Page 1</vt:lpstr>
      <vt:lpstr>References  Page 2</vt:lpstr>
      <vt:lpstr>References Page 3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133</cp:revision>
  <dcterms:created xsi:type="dcterms:W3CDTF">2022-10-26T08:59:40Z</dcterms:created>
  <dcterms:modified xsi:type="dcterms:W3CDTF">2022-10-26T11:50:19Z</dcterms:modified>
</cp:coreProperties>
</file>