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F8F7C-777B-4AFA-B56B-A1FCEE590D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EEB8B8-FB28-4BA3-950F-642DD7811F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FB66F8-5D38-4FED-9C6C-DB4C7F197E06}"/>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5" name="Footer Placeholder 4">
            <a:extLst>
              <a:ext uri="{FF2B5EF4-FFF2-40B4-BE49-F238E27FC236}">
                <a16:creationId xmlns:a16="http://schemas.microsoft.com/office/drawing/2014/main" id="{AAFFF06A-38DB-4576-B4D7-BF733CA06E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54D8E7-B87B-4877-B741-ACBCA5633429}"/>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3288788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B7967-28C1-4140-9656-7EF47EDDB4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59AC04-1BC6-4DE4-83FA-DF4624AF9B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F87DC3-E19A-4D90-AF1F-0AF6D1F09836}"/>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5" name="Footer Placeholder 4">
            <a:extLst>
              <a:ext uri="{FF2B5EF4-FFF2-40B4-BE49-F238E27FC236}">
                <a16:creationId xmlns:a16="http://schemas.microsoft.com/office/drawing/2014/main" id="{5486F6A6-F4DA-4E16-B305-891811D3C9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76749B-BC99-4CEF-B9ED-F8B8840A4B75}"/>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104680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8DC5-9E5B-4274-B9CB-31D556E335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27B6C5-E040-4881-AD49-41DDF0EB3A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379DF7-24B1-4F99-B8F0-28262E1D19F7}"/>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5" name="Footer Placeholder 4">
            <a:extLst>
              <a:ext uri="{FF2B5EF4-FFF2-40B4-BE49-F238E27FC236}">
                <a16:creationId xmlns:a16="http://schemas.microsoft.com/office/drawing/2014/main" id="{34B61DF7-4890-49BB-AC86-6A6DA49C2B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64D09A-5E89-41EE-BD94-DD5DB89169CA}"/>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4126180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E12A2-C4A6-4B76-9C4C-AA5A7CBFE6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4129A6-4DCC-492B-B49D-930F90C034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630293-B95F-4CCE-A8FA-496E843B29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B1DF4E-188B-41E9-AB24-9E41736E832C}"/>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6" name="Footer Placeholder 5">
            <a:extLst>
              <a:ext uri="{FF2B5EF4-FFF2-40B4-BE49-F238E27FC236}">
                <a16:creationId xmlns:a16="http://schemas.microsoft.com/office/drawing/2014/main" id="{C9BFCF4D-2F13-4923-A799-F48AEC3CF5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9F5037-4410-4CE4-B6EC-289497CE3AED}"/>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2133599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681CF-20C1-49E9-A5D0-D1B6FD35BD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04B01-4192-44FC-A92D-1D626A54F2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17D411-4432-46BD-93F2-1F6608BE75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F863D4-026A-46FC-8C53-496E20D19F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E4778F-078C-4627-9C9C-774B9A1F2F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7CDF95-7D1A-44A8-8D21-B09949971F1D}"/>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8" name="Footer Placeholder 7">
            <a:extLst>
              <a:ext uri="{FF2B5EF4-FFF2-40B4-BE49-F238E27FC236}">
                <a16:creationId xmlns:a16="http://schemas.microsoft.com/office/drawing/2014/main" id="{192517D7-620E-4CBE-B51B-D145F9065B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779D8F-BBB5-4F28-B8B6-405B88D0C142}"/>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346923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57238-3E1C-448D-85FD-F3CDAA769F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7230BD-1AAA-46C3-B7C4-F06CEABBAE50}"/>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4" name="Footer Placeholder 3">
            <a:extLst>
              <a:ext uri="{FF2B5EF4-FFF2-40B4-BE49-F238E27FC236}">
                <a16:creationId xmlns:a16="http://schemas.microsoft.com/office/drawing/2014/main" id="{6E9DBF8E-18C5-48E9-B9E7-886F17B475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DCEE16-3155-47E5-B44A-00179EF6DAB4}"/>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2605795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553C27-1397-471E-A5AC-0EC5F42D1E17}"/>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3" name="Footer Placeholder 2">
            <a:extLst>
              <a:ext uri="{FF2B5EF4-FFF2-40B4-BE49-F238E27FC236}">
                <a16:creationId xmlns:a16="http://schemas.microsoft.com/office/drawing/2014/main" id="{C2EC8393-4224-455A-8D1C-817C0B1DA7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AAE185-F8E9-4DFA-A1B3-4636936A7715}"/>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91315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8AB75-930C-408B-A45A-1D2ABEEA2A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33153E-F5EC-4E91-B0AD-BFD1B0D328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0DF3D9-7B7B-426F-B111-272D3458A3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7DDAA8-9347-492D-9C7E-8BC857AE150A}"/>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6" name="Footer Placeholder 5">
            <a:extLst>
              <a:ext uri="{FF2B5EF4-FFF2-40B4-BE49-F238E27FC236}">
                <a16:creationId xmlns:a16="http://schemas.microsoft.com/office/drawing/2014/main" id="{E8FA50FE-5D46-4504-B65D-F979D85421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08C47-A4F5-4CDB-BA6B-3067F2E3EDB5}"/>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234614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13B25-9EA9-406F-9D56-8BD51B41C6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D1AC37-B29A-4240-A46E-95AE107D9A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82C677-D136-4B65-ACFD-92E1CD5958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85A33-6D24-4CF1-B532-295F282E41D9}"/>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6" name="Footer Placeholder 5">
            <a:extLst>
              <a:ext uri="{FF2B5EF4-FFF2-40B4-BE49-F238E27FC236}">
                <a16:creationId xmlns:a16="http://schemas.microsoft.com/office/drawing/2014/main" id="{B67DA68A-9338-4200-9472-5FD27AD6B8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697BFD-A143-4AD6-A49E-B08FBAB8FF40}"/>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3306676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5A281-33F3-4616-B3B9-B098723616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0F0047-D0DE-4F6E-95AC-C5E545689C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13EF6B-60DA-4BC6-B8B5-7E0B1CE81326}"/>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5" name="Footer Placeholder 4">
            <a:extLst>
              <a:ext uri="{FF2B5EF4-FFF2-40B4-BE49-F238E27FC236}">
                <a16:creationId xmlns:a16="http://schemas.microsoft.com/office/drawing/2014/main" id="{B665F5A5-8A1B-4600-A5B7-161ECE437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B17206-6B7B-4832-9585-2BC76ADCBD2D}"/>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2614093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FD9AB2-FAC6-4185-8191-7B95D30EDC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583264-E576-40A4-9059-BA3A820077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C89922-6A8F-478F-A239-83CF4682EF2F}"/>
              </a:ext>
            </a:extLst>
          </p:cNvPr>
          <p:cNvSpPr>
            <a:spLocks noGrp="1"/>
          </p:cNvSpPr>
          <p:nvPr>
            <p:ph type="dt" sz="half" idx="10"/>
          </p:nvPr>
        </p:nvSpPr>
        <p:spPr/>
        <p:txBody>
          <a:bodyPr/>
          <a:lstStyle/>
          <a:p>
            <a:fld id="{B9DCA2C0-D790-48FB-B997-785945A398A2}" type="datetimeFigureOut">
              <a:rPr lang="en-GB" smtClean="0"/>
              <a:t>13/02/2020</a:t>
            </a:fld>
            <a:endParaRPr lang="en-GB"/>
          </a:p>
        </p:txBody>
      </p:sp>
      <p:sp>
        <p:nvSpPr>
          <p:cNvPr id="5" name="Footer Placeholder 4">
            <a:extLst>
              <a:ext uri="{FF2B5EF4-FFF2-40B4-BE49-F238E27FC236}">
                <a16:creationId xmlns:a16="http://schemas.microsoft.com/office/drawing/2014/main" id="{91383752-1CE9-4F43-BF4A-D60746286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E5259E-CB8A-4D3B-A8EF-EC4EE6B24E4D}"/>
              </a:ext>
            </a:extLst>
          </p:cNvPr>
          <p:cNvSpPr>
            <a:spLocks noGrp="1"/>
          </p:cNvSpPr>
          <p:nvPr>
            <p:ph type="sldNum" sz="quarter" idx="12"/>
          </p:nvPr>
        </p:nvSpPr>
        <p:spPr/>
        <p:txBody>
          <a:bodyPr/>
          <a:lstStyle/>
          <a:p>
            <a:fld id="{3E4B9745-2386-4F93-82C8-7084E878D980}" type="slidenum">
              <a:rPr lang="en-GB" smtClean="0"/>
              <a:t>‹#›</a:t>
            </a:fld>
            <a:endParaRPr lang="en-GB"/>
          </a:p>
        </p:txBody>
      </p:sp>
    </p:spTree>
    <p:extLst>
      <p:ext uri="{BB962C8B-B14F-4D97-AF65-F5344CB8AC3E}">
        <p14:creationId xmlns:p14="http://schemas.microsoft.com/office/powerpoint/2010/main" val="2949506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D4882A-F690-4C87-AD83-070C3A44D0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01120F-2711-4C7D-8E03-3ED4A04836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C822C7-0848-43A5-B7D1-4C15F3FDEB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DCA2C0-D790-48FB-B997-785945A398A2}" type="datetimeFigureOut">
              <a:rPr lang="en-GB" smtClean="0"/>
              <a:t>13/02/2020</a:t>
            </a:fld>
            <a:endParaRPr lang="en-GB"/>
          </a:p>
        </p:txBody>
      </p:sp>
      <p:sp>
        <p:nvSpPr>
          <p:cNvPr id="5" name="Footer Placeholder 4">
            <a:extLst>
              <a:ext uri="{FF2B5EF4-FFF2-40B4-BE49-F238E27FC236}">
                <a16:creationId xmlns:a16="http://schemas.microsoft.com/office/drawing/2014/main" id="{13E23268-7958-4E1E-B0FB-E1F37109AE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4D8F76-5910-4866-9959-5C10DE2776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B9745-2386-4F93-82C8-7084E878D980}" type="slidenum">
              <a:rPr lang="en-GB" smtClean="0"/>
              <a:t>‹#›</a:t>
            </a:fld>
            <a:endParaRPr lang="en-GB"/>
          </a:p>
        </p:txBody>
      </p:sp>
    </p:spTree>
    <p:extLst>
      <p:ext uri="{BB962C8B-B14F-4D97-AF65-F5344CB8AC3E}">
        <p14:creationId xmlns:p14="http://schemas.microsoft.com/office/powerpoint/2010/main" val="199877622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1.jpg"/><Relationship Id="rId7" Type="http://schemas.openxmlformats.org/officeDocument/2006/relationships/image" Target="../media/image5.jpg"/><Relationship Id="rId2" Type="http://schemas.openxmlformats.org/officeDocument/2006/relationships/hyperlink" Target="https://www.cement.org/cement-concrete-applications/how-concrete-is-made" TargetMode="Externa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 Id="rId9"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76EFD0-829E-42E8-B6A8-FBD9B1DA7576}"/>
              </a:ext>
            </a:extLst>
          </p:cNvPr>
          <p:cNvSpPr txBox="1"/>
          <p:nvPr/>
        </p:nvSpPr>
        <p:spPr>
          <a:xfrm>
            <a:off x="384313" y="315345"/>
            <a:ext cx="1020417" cy="400110"/>
          </a:xfrm>
          <a:prstGeom prst="rect">
            <a:avLst/>
          </a:prstGeom>
          <a:noFill/>
        </p:spPr>
        <p:txBody>
          <a:bodyPr wrap="square" rtlCol="0">
            <a:spAutoFit/>
          </a:bodyPr>
          <a:lstStyle/>
          <a:p>
            <a:r>
              <a:rPr lang="en-GB" sz="1000" dirty="0"/>
              <a:t>How is concrete manufactured?</a:t>
            </a:r>
          </a:p>
        </p:txBody>
      </p:sp>
      <p:sp>
        <p:nvSpPr>
          <p:cNvPr id="6" name="TextBox 5">
            <a:extLst>
              <a:ext uri="{FF2B5EF4-FFF2-40B4-BE49-F238E27FC236}">
                <a16:creationId xmlns:a16="http://schemas.microsoft.com/office/drawing/2014/main" id="{298514D8-9AEF-4B0C-A960-16C25191577A}"/>
              </a:ext>
            </a:extLst>
          </p:cNvPr>
          <p:cNvSpPr txBox="1"/>
          <p:nvPr/>
        </p:nvSpPr>
        <p:spPr>
          <a:xfrm>
            <a:off x="318052" y="639576"/>
            <a:ext cx="2928730" cy="2554545"/>
          </a:xfrm>
          <a:prstGeom prst="rect">
            <a:avLst/>
          </a:prstGeom>
          <a:noFill/>
        </p:spPr>
        <p:txBody>
          <a:bodyPr wrap="square" rtlCol="0">
            <a:spAutoFit/>
          </a:bodyPr>
          <a:lstStyle/>
          <a:p>
            <a:r>
              <a:rPr lang="en-GB" sz="1000" dirty="0"/>
              <a:t>Essentially concrete is a mix of paste and aggregates. Portland cement and water is what is used to make this paste which coats the surface of the finer and more coarse aggregates. The next stage is for hydration to take place which is a chemical reaction which hardens the paste to give concrete the immense strength that it has. The below image fromhttps://image.slidesharecdn.com/cementmaterialschrachtrization2-150411150710-conversion-gate01/95/cement-materials-characterization-2-11-638.jpg?cb=1428764967  indicates how the cement used for concrete is manufactured and start of the concrete process begins. The Portland cement used for concrete is extracted by a process called quarrying. Hard rocks like limestone, slates and some shales. Blasting may also be used at this point. </a:t>
            </a:r>
          </a:p>
        </p:txBody>
      </p:sp>
      <p:sp>
        <p:nvSpPr>
          <p:cNvPr id="7" name="TextBox 6">
            <a:extLst>
              <a:ext uri="{FF2B5EF4-FFF2-40B4-BE49-F238E27FC236}">
                <a16:creationId xmlns:a16="http://schemas.microsoft.com/office/drawing/2014/main" id="{FB62189F-B15A-4B53-9210-1C4E04D08D03}"/>
              </a:ext>
            </a:extLst>
          </p:cNvPr>
          <p:cNvSpPr txBox="1"/>
          <p:nvPr/>
        </p:nvSpPr>
        <p:spPr>
          <a:xfrm>
            <a:off x="8401879" y="4776353"/>
            <a:ext cx="3472069" cy="1323439"/>
          </a:xfrm>
          <a:prstGeom prst="rect">
            <a:avLst/>
          </a:prstGeom>
          <a:noFill/>
        </p:spPr>
        <p:txBody>
          <a:bodyPr wrap="square" rtlCol="0">
            <a:spAutoFit/>
          </a:bodyPr>
          <a:lstStyle/>
          <a:p>
            <a:r>
              <a:rPr lang="en-GB" sz="1000" dirty="0"/>
              <a:t>References</a:t>
            </a:r>
          </a:p>
          <a:p>
            <a:r>
              <a:rPr lang="en-GB" sz="1000" dirty="0"/>
              <a:t>How concrete is made 2019 available at </a:t>
            </a:r>
            <a:r>
              <a:rPr lang="en-GB" sz="1000" u="sng" dirty="0">
                <a:hlinkClick r:id="rId2">
                  <a:extLst>
                    <a:ext uri="{A12FA001-AC4F-418D-AE19-62706E023703}">
                      <ahyp:hlinkClr xmlns:ahyp="http://schemas.microsoft.com/office/drawing/2018/hyperlinkcolor" val="tx"/>
                    </a:ext>
                  </a:extLst>
                </a:hlinkClick>
              </a:rPr>
              <a:t>https://www.cement.org/cement-concrete-applications/how-concrete-is-made</a:t>
            </a:r>
            <a:endParaRPr lang="en-GB" sz="1000" u="sng" dirty="0"/>
          </a:p>
          <a:p>
            <a:r>
              <a:rPr lang="en-GB" sz="1000" dirty="0"/>
              <a:t>Concrete sustainability report 2011 (online) available at https://www.nrmca.org/sustainability/CSR04%20-%20Life%20Cycle%20Assessment%20of%20Concrete%20Buildings.pdf</a:t>
            </a:r>
          </a:p>
        </p:txBody>
      </p:sp>
      <p:pic>
        <p:nvPicPr>
          <p:cNvPr id="9" name="Picture 8" descr="A close up of a map&#10;&#10;Description automatically generated">
            <a:extLst>
              <a:ext uri="{FF2B5EF4-FFF2-40B4-BE49-F238E27FC236}">
                <a16:creationId xmlns:a16="http://schemas.microsoft.com/office/drawing/2014/main" id="{23EE5770-6CBB-47B4-9A95-B3F44E4003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052" y="3194121"/>
            <a:ext cx="2332383" cy="1751116"/>
          </a:xfrm>
          <a:prstGeom prst="rect">
            <a:avLst/>
          </a:prstGeom>
        </p:spPr>
      </p:pic>
      <p:sp>
        <p:nvSpPr>
          <p:cNvPr id="10" name="TextBox 9">
            <a:extLst>
              <a:ext uri="{FF2B5EF4-FFF2-40B4-BE49-F238E27FC236}">
                <a16:creationId xmlns:a16="http://schemas.microsoft.com/office/drawing/2014/main" id="{CE06842D-0556-4456-95BD-8F8C1AB32501}"/>
              </a:ext>
            </a:extLst>
          </p:cNvPr>
          <p:cNvSpPr txBox="1"/>
          <p:nvPr/>
        </p:nvSpPr>
        <p:spPr>
          <a:xfrm>
            <a:off x="3776870" y="315345"/>
            <a:ext cx="3790121" cy="707886"/>
          </a:xfrm>
          <a:prstGeom prst="rect">
            <a:avLst/>
          </a:prstGeom>
          <a:noFill/>
        </p:spPr>
        <p:txBody>
          <a:bodyPr wrap="square" rtlCol="0">
            <a:spAutoFit/>
          </a:bodyPr>
          <a:lstStyle/>
          <a:p>
            <a:r>
              <a:rPr lang="en-GB" sz="1000" dirty="0"/>
              <a:t>Through this poster I will give an overview of concrete. I will show how it is extracted manufactured, transported, used in construction and its life cycle and I will use images to aid me explanation and help give a scope of what this poster is  presenting.</a:t>
            </a:r>
          </a:p>
        </p:txBody>
      </p:sp>
      <p:sp>
        <p:nvSpPr>
          <p:cNvPr id="11" name="Rectangle 10">
            <a:extLst>
              <a:ext uri="{FF2B5EF4-FFF2-40B4-BE49-F238E27FC236}">
                <a16:creationId xmlns:a16="http://schemas.microsoft.com/office/drawing/2014/main" id="{1A38F3E1-F059-4051-A87E-BB141FF5C332}"/>
              </a:ext>
            </a:extLst>
          </p:cNvPr>
          <p:cNvSpPr/>
          <p:nvPr/>
        </p:nvSpPr>
        <p:spPr>
          <a:xfrm>
            <a:off x="4580280" y="3003087"/>
            <a:ext cx="2791850"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solidFill>
                <a:effectLst/>
              </a:rPr>
              <a:t>Concrete</a:t>
            </a:r>
          </a:p>
        </p:txBody>
      </p:sp>
      <p:sp>
        <p:nvSpPr>
          <p:cNvPr id="12" name="TextBox 11">
            <a:extLst>
              <a:ext uri="{FF2B5EF4-FFF2-40B4-BE49-F238E27FC236}">
                <a16:creationId xmlns:a16="http://schemas.microsoft.com/office/drawing/2014/main" id="{8F2FF8D5-F354-43B0-AB8D-438F57FF2D00}"/>
              </a:ext>
            </a:extLst>
          </p:cNvPr>
          <p:cNvSpPr txBox="1"/>
          <p:nvPr/>
        </p:nvSpPr>
        <p:spPr>
          <a:xfrm>
            <a:off x="8766313" y="286133"/>
            <a:ext cx="2928730" cy="1323439"/>
          </a:xfrm>
          <a:prstGeom prst="rect">
            <a:avLst/>
          </a:prstGeom>
          <a:noFill/>
        </p:spPr>
        <p:txBody>
          <a:bodyPr wrap="square" rtlCol="0">
            <a:spAutoFit/>
          </a:bodyPr>
          <a:lstStyle/>
          <a:p>
            <a:r>
              <a:rPr lang="en-GB" sz="1000" dirty="0"/>
              <a:t>Life cycle assessment</a:t>
            </a:r>
          </a:p>
          <a:p>
            <a:r>
              <a:rPr lang="en-GB" sz="1000" dirty="0"/>
              <a:t>90% of concretes mixture is made up of sand, stone, gravel and water. Very little energy is required for the process of extracting these materials and also combining the materials in a concrete plant and transporting the concrete to the construction site needs little energy so therefore, only a small amount of CO2 is emitted into the atmosphere.</a:t>
            </a:r>
          </a:p>
        </p:txBody>
      </p:sp>
      <p:pic>
        <p:nvPicPr>
          <p:cNvPr id="14" name="Picture 13" descr="A close up of a piece of paper&#10;&#10;Description automatically generated">
            <a:extLst>
              <a:ext uri="{FF2B5EF4-FFF2-40B4-BE49-F238E27FC236}">
                <a16:creationId xmlns:a16="http://schemas.microsoft.com/office/drawing/2014/main" id="{4ECA8E79-3F1C-4D2C-8D3B-E710D7BEC8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6312" y="1609572"/>
            <a:ext cx="2802835" cy="1451680"/>
          </a:xfrm>
          <a:prstGeom prst="rect">
            <a:avLst/>
          </a:prstGeom>
        </p:spPr>
      </p:pic>
      <p:sp>
        <p:nvSpPr>
          <p:cNvPr id="15" name="TextBox 14">
            <a:extLst>
              <a:ext uri="{FF2B5EF4-FFF2-40B4-BE49-F238E27FC236}">
                <a16:creationId xmlns:a16="http://schemas.microsoft.com/office/drawing/2014/main" id="{84666849-F87A-420C-BD2F-A5D3424B2C6E}"/>
              </a:ext>
            </a:extLst>
          </p:cNvPr>
          <p:cNvSpPr txBox="1"/>
          <p:nvPr/>
        </p:nvSpPr>
        <p:spPr>
          <a:xfrm>
            <a:off x="7432814" y="1643896"/>
            <a:ext cx="1414667" cy="1077218"/>
          </a:xfrm>
          <a:prstGeom prst="rect">
            <a:avLst/>
          </a:prstGeom>
          <a:noFill/>
        </p:spPr>
        <p:txBody>
          <a:bodyPr wrap="square" rtlCol="0">
            <a:spAutoFit/>
          </a:bodyPr>
          <a:lstStyle/>
          <a:p>
            <a:r>
              <a:rPr lang="en-GB" sz="800" dirty="0"/>
              <a:t>Image fromhttps://image.slidesharecdn.com/singhaiankit4thcreditresearchformwork-170212222708/95/all-you-need-to-know-about-construction-formwork-6-638.jpg?cb=1486938493 </a:t>
            </a:r>
          </a:p>
        </p:txBody>
      </p:sp>
      <p:sp>
        <p:nvSpPr>
          <p:cNvPr id="16" name="TextBox 15">
            <a:extLst>
              <a:ext uri="{FF2B5EF4-FFF2-40B4-BE49-F238E27FC236}">
                <a16:creationId xmlns:a16="http://schemas.microsoft.com/office/drawing/2014/main" id="{3FB99698-9196-4120-A388-D3CDAB37C1E9}"/>
              </a:ext>
            </a:extLst>
          </p:cNvPr>
          <p:cNvSpPr txBox="1"/>
          <p:nvPr/>
        </p:nvSpPr>
        <p:spPr>
          <a:xfrm>
            <a:off x="8808161" y="3324673"/>
            <a:ext cx="2791850" cy="707886"/>
          </a:xfrm>
          <a:prstGeom prst="rect">
            <a:avLst/>
          </a:prstGeom>
          <a:noFill/>
        </p:spPr>
        <p:txBody>
          <a:bodyPr wrap="square" rtlCol="0">
            <a:spAutoFit/>
          </a:bodyPr>
          <a:lstStyle/>
          <a:p>
            <a:r>
              <a:rPr lang="en-GB" sz="1000" dirty="0" err="1"/>
              <a:t>Byproducts</a:t>
            </a:r>
            <a:r>
              <a:rPr lang="en-GB" sz="1000" dirty="0"/>
              <a:t> like fly ash, blast furnace slag and silica fume are used to supplement to the portion of cement used in concrete. These products would otherwise be put in wasteland.</a:t>
            </a:r>
          </a:p>
        </p:txBody>
      </p:sp>
      <p:sp>
        <p:nvSpPr>
          <p:cNvPr id="17" name="TextBox 16">
            <a:extLst>
              <a:ext uri="{FF2B5EF4-FFF2-40B4-BE49-F238E27FC236}">
                <a16:creationId xmlns:a16="http://schemas.microsoft.com/office/drawing/2014/main" id="{7D8FCBCE-A759-4C01-99FF-A9A109022535}"/>
              </a:ext>
            </a:extLst>
          </p:cNvPr>
          <p:cNvSpPr txBox="1"/>
          <p:nvPr/>
        </p:nvSpPr>
        <p:spPr>
          <a:xfrm>
            <a:off x="238538" y="4976859"/>
            <a:ext cx="2332383" cy="861774"/>
          </a:xfrm>
          <a:prstGeom prst="rect">
            <a:avLst/>
          </a:prstGeom>
          <a:noFill/>
        </p:spPr>
        <p:txBody>
          <a:bodyPr wrap="square" rtlCol="0">
            <a:spAutoFit/>
          </a:bodyPr>
          <a:lstStyle/>
          <a:p>
            <a:r>
              <a:rPr lang="en-GB" sz="1000" dirty="0"/>
              <a:t>How concrete is transported image from forrestlogistics.com.au/</a:t>
            </a:r>
            <a:r>
              <a:rPr lang="en-GB" sz="1000" dirty="0" err="1"/>
              <a:t>wp</a:t>
            </a:r>
            <a:r>
              <a:rPr lang="en-GB" sz="1000" dirty="0"/>
              <a:t>-content/uploads/bigstock-148808669-845x321.jpg</a:t>
            </a:r>
          </a:p>
          <a:p>
            <a:r>
              <a:rPr lang="en-GB" sz="1000" dirty="0"/>
              <a:t>  </a:t>
            </a:r>
          </a:p>
        </p:txBody>
      </p:sp>
      <p:pic>
        <p:nvPicPr>
          <p:cNvPr id="19" name="Picture 18" descr="A picture containing truck, machine, outdoor, transport&#10;&#10;Description automatically generated">
            <a:extLst>
              <a:ext uri="{FF2B5EF4-FFF2-40B4-BE49-F238E27FC236}">
                <a16:creationId xmlns:a16="http://schemas.microsoft.com/office/drawing/2014/main" id="{7C014363-DDAE-4A20-8F21-23EF344DFA5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8052" y="5500925"/>
            <a:ext cx="2007792" cy="1317092"/>
          </a:xfrm>
          <a:prstGeom prst="rect">
            <a:avLst/>
          </a:prstGeom>
        </p:spPr>
      </p:pic>
      <p:sp>
        <p:nvSpPr>
          <p:cNvPr id="20" name="Rectangle 19">
            <a:extLst>
              <a:ext uri="{FF2B5EF4-FFF2-40B4-BE49-F238E27FC236}">
                <a16:creationId xmlns:a16="http://schemas.microsoft.com/office/drawing/2014/main" id="{E9EFFF3F-9D89-4E43-A3DD-E39883B0B429}"/>
              </a:ext>
            </a:extLst>
          </p:cNvPr>
          <p:cNvSpPr/>
          <p:nvPr/>
        </p:nvSpPr>
        <p:spPr>
          <a:xfrm>
            <a:off x="3425688" y="1361378"/>
            <a:ext cx="2597426" cy="338554"/>
          </a:xfrm>
          <a:prstGeom prst="rect">
            <a:avLst/>
          </a:prstGeom>
        </p:spPr>
        <p:txBody>
          <a:bodyPr wrap="square">
            <a:spAutoFit/>
          </a:bodyPr>
          <a:lstStyle/>
          <a:p>
            <a:r>
              <a:rPr lang="en-GB" sz="800" dirty="0"/>
              <a:t>https://www.constructioncanada.net/wp-content/uploads/2010/01/dreamstime_6114637.jpg</a:t>
            </a:r>
          </a:p>
        </p:txBody>
      </p:sp>
      <p:pic>
        <p:nvPicPr>
          <p:cNvPr id="22" name="Picture 21" descr="A picture containing outdoor, building, tower, large&#10;&#10;Description automatically generated">
            <a:extLst>
              <a:ext uri="{FF2B5EF4-FFF2-40B4-BE49-F238E27FC236}">
                <a16:creationId xmlns:a16="http://schemas.microsoft.com/office/drawing/2014/main" id="{92630A17-64A3-448E-B437-0E54269EED9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78168" y="1699932"/>
            <a:ext cx="1901688" cy="1426266"/>
          </a:xfrm>
          <a:prstGeom prst="rect">
            <a:avLst/>
          </a:prstGeom>
        </p:spPr>
      </p:pic>
      <p:pic>
        <p:nvPicPr>
          <p:cNvPr id="25" name="Picture 24" descr="A large white building&#10;&#10;Description automatically generated">
            <a:extLst>
              <a:ext uri="{FF2B5EF4-FFF2-40B4-BE49-F238E27FC236}">
                <a16:creationId xmlns:a16="http://schemas.microsoft.com/office/drawing/2014/main" id="{27E48F9D-115A-4C94-BACA-B62AB49FA01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69462" y="1499244"/>
            <a:ext cx="2176252" cy="1358342"/>
          </a:xfrm>
          <a:prstGeom prst="rect">
            <a:avLst/>
          </a:prstGeom>
        </p:spPr>
      </p:pic>
      <p:sp>
        <p:nvSpPr>
          <p:cNvPr id="26" name="TextBox 25">
            <a:extLst>
              <a:ext uri="{FF2B5EF4-FFF2-40B4-BE49-F238E27FC236}">
                <a16:creationId xmlns:a16="http://schemas.microsoft.com/office/drawing/2014/main" id="{9A45DAD0-C633-45BC-A4CA-7C77353619D1}"/>
              </a:ext>
            </a:extLst>
          </p:cNvPr>
          <p:cNvSpPr txBox="1"/>
          <p:nvPr/>
        </p:nvSpPr>
        <p:spPr>
          <a:xfrm>
            <a:off x="5719705" y="1074531"/>
            <a:ext cx="1212575" cy="707886"/>
          </a:xfrm>
          <a:prstGeom prst="rect">
            <a:avLst/>
          </a:prstGeom>
          <a:noFill/>
        </p:spPr>
        <p:txBody>
          <a:bodyPr wrap="square" rtlCol="0">
            <a:spAutoFit/>
          </a:bodyPr>
          <a:lstStyle/>
          <a:p>
            <a:r>
              <a:rPr lang="en-GB" sz="800" dirty="0"/>
              <a:t>https://theconstructor.org/wp-content/uploads/2016/09/sustainable-concrete-construction.jpg</a:t>
            </a:r>
          </a:p>
        </p:txBody>
      </p:sp>
      <p:sp>
        <p:nvSpPr>
          <p:cNvPr id="28" name="TextBox 27">
            <a:extLst>
              <a:ext uri="{FF2B5EF4-FFF2-40B4-BE49-F238E27FC236}">
                <a16:creationId xmlns:a16="http://schemas.microsoft.com/office/drawing/2014/main" id="{8D3C3564-E313-4E71-B941-0F0DDFECCA0D}"/>
              </a:ext>
            </a:extLst>
          </p:cNvPr>
          <p:cNvSpPr txBox="1"/>
          <p:nvPr/>
        </p:nvSpPr>
        <p:spPr>
          <a:xfrm>
            <a:off x="2901703" y="3461784"/>
            <a:ext cx="1901688" cy="1169551"/>
          </a:xfrm>
          <a:prstGeom prst="rect">
            <a:avLst/>
          </a:prstGeom>
          <a:noFill/>
        </p:spPr>
        <p:txBody>
          <a:bodyPr wrap="square" rtlCol="0">
            <a:spAutoFit/>
          </a:bodyPr>
          <a:lstStyle/>
          <a:p>
            <a:r>
              <a:rPr lang="en-GB" sz="1000" dirty="0"/>
              <a:t>Advantages of concrete</a:t>
            </a:r>
          </a:p>
          <a:p>
            <a:pPr marL="171450" indent="-171450">
              <a:buFont typeface="Arial" panose="020B0604020202020204" pitchFamily="34" charset="0"/>
              <a:buChar char="•"/>
            </a:pPr>
            <a:r>
              <a:rPr lang="en-GB" sz="1000" dirty="0"/>
              <a:t>Relatively cheap</a:t>
            </a:r>
          </a:p>
          <a:p>
            <a:pPr marL="171450" indent="-171450">
              <a:buFont typeface="Arial" panose="020B0604020202020204" pitchFamily="34" charset="0"/>
              <a:buChar char="•"/>
            </a:pPr>
            <a:r>
              <a:rPr lang="en-GB" sz="1000" dirty="0"/>
              <a:t>Long life span</a:t>
            </a:r>
          </a:p>
          <a:p>
            <a:pPr marL="171450" indent="-171450">
              <a:buFont typeface="Arial" panose="020B0604020202020204" pitchFamily="34" charset="0"/>
              <a:buChar char="•"/>
            </a:pPr>
            <a:r>
              <a:rPr lang="en-GB" sz="1000" dirty="0"/>
              <a:t>Can be easily shaped before hardening to desired shape</a:t>
            </a:r>
          </a:p>
          <a:p>
            <a:pPr marL="171450" indent="-171450">
              <a:buFont typeface="Arial" panose="020B0604020202020204" pitchFamily="34" charset="0"/>
              <a:buChar char="•"/>
            </a:pPr>
            <a:r>
              <a:rPr lang="en-GB" sz="1000" dirty="0"/>
              <a:t>Non combustible</a:t>
            </a:r>
          </a:p>
          <a:p>
            <a:endParaRPr lang="en-GB" sz="1000" dirty="0"/>
          </a:p>
        </p:txBody>
      </p:sp>
      <p:sp>
        <p:nvSpPr>
          <p:cNvPr id="29" name="TextBox 28">
            <a:extLst>
              <a:ext uri="{FF2B5EF4-FFF2-40B4-BE49-F238E27FC236}">
                <a16:creationId xmlns:a16="http://schemas.microsoft.com/office/drawing/2014/main" id="{4FC79B99-06F2-4B21-BD87-0616E04068AF}"/>
              </a:ext>
            </a:extLst>
          </p:cNvPr>
          <p:cNvSpPr txBox="1"/>
          <p:nvPr/>
        </p:nvSpPr>
        <p:spPr>
          <a:xfrm>
            <a:off x="5101039" y="5171527"/>
            <a:ext cx="2277718" cy="1323439"/>
          </a:xfrm>
          <a:prstGeom prst="rect">
            <a:avLst/>
          </a:prstGeom>
          <a:noFill/>
        </p:spPr>
        <p:txBody>
          <a:bodyPr wrap="square" rtlCol="0">
            <a:spAutoFit/>
          </a:bodyPr>
          <a:lstStyle/>
          <a:p>
            <a:r>
              <a:rPr lang="en-GB" sz="1000" dirty="0"/>
              <a:t>Conclusion</a:t>
            </a:r>
          </a:p>
          <a:p>
            <a:r>
              <a:rPr lang="en-GB" sz="1000" dirty="0"/>
              <a:t>In conclusion concrete is the most commonly used material in construction because of its strength, which leads to a long life span with little maintenance worries and also it is an economical resource which emits little CO2 into the atmosphere.</a:t>
            </a:r>
          </a:p>
        </p:txBody>
      </p:sp>
      <p:pic>
        <p:nvPicPr>
          <p:cNvPr id="31" name="Picture 30" descr="A screenshot of a cell phone&#10;&#10;Description automatically generated">
            <a:extLst>
              <a:ext uri="{FF2B5EF4-FFF2-40B4-BE49-F238E27FC236}">
                <a16:creationId xmlns:a16="http://schemas.microsoft.com/office/drawing/2014/main" id="{06473CA8-79DD-4809-A9B3-0632A76BB39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96000" y="3866876"/>
            <a:ext cx="2242724" cy="1222122"/>
          </a:xfrm>
          <a:prstGeom prst="rect">
            <a:avLst/>
          </a:prstGeom>
        </p:spPr>
      </p:pic>
      <p:sp>
        <p:nvSpPr>
          <p:cNvPr id="32" name="TextBox 31">
            <a:extLst>
              <a:ext uri="{FF2B5EF4-FFF2-40B4-BE49-F238E27FC236}">
                <a16:creationId xmlns:a16="http://schemas.microsoft.com/office/drawing/2014/main" id="{721FE963-8F99-492D-B69E-C56C56CCE5EF}"/>
              </a:ext>
            </a:extLst>
          </p:cNvPr>
          <p:cNvSpPr txBox="1"/>
          <p:nvPr/>
        </p:nvSpPr>
        <p:spPr>
          <a:xfrm>
            <a:off x="5004589" y="3926417"/>
            <a:ext cx="742154" cy="954107"/>
          </a:xfrm>
          <a:prstGeom prst="rect">
            <a:avLst/>
          </a:prstGeom>
          <a:noFill/>
        </p:spPr>
        <p:txBody>
          <a:bodyPr wrap="square" rtlCol="0">
            <a:spAutoFit/>
          </a:bodyPr>
          <a:lstStyle/>
          <a:p>
            <a:r>
              <a:rPr lang="en-GB" sz="800" dirty="0"/>
              <a:t>Image from http://www.nrmca.org/sustainability/EPDProgram/LCA_files/image002.jpg</a:t>
            </a:r>
          </a:p>
        </p:txBody>
      </p:sp>
      <p:pic>
        <p:nvPicPr>
          <p:cNvPr id="36" name="Picture 35" descr="A close up of a map&#10;&#10;Description automatically generated">
            <a:extLst>
              <a:ext uri="{FF2B5EF4-FFF2-40B4-BE49-F238E27FC236}">
                <a16:creationId xmlns:a16="http://schemas.microsoft.com/office/drawing/2014/main" id="{AED3BC12-029E-4CC8-8EAE-F434EABC1D8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19158" y="5016842"/>
            <a:ext cx="2250304" cy="1841158"/>
          </a:xfrm>
          <a:prstGeom prst="rect">
            <a:avLst/>
          </a:prstGeom>
        </p:spPr>
      </p:pic>
      <p:sp>
        <p:nvSpPr>
          <p:cNvPr id="37" name="TextBox 36">
            <a:extLst>
              <a:ext uri="{FF2B5EF4-FFF2-40B4-BE49-F238E27FC236}">
                <a16:creationId xmlns:a16="http://schemas.microsoft.com/office/drawing/2014/main" id="{2CAD4972-0868-4B3A-93E2-16201C0C29DF}"/>
              </a:ext>
            </a:extLst>
          </p:cNvPr>
          <p:cNvSpPr txBox="1"/>
          <p:nvPr/>
        </p:nvSpPr>
        <p:spPr>
          <a:xfrm>
            <a:off x="3102485" y="4477937"/>
            <a:ext cx="1420891" cy="584775"/>
          </a:xfrm>
          <a:prstGeom prst="rect">
            <a:avLst/>
          </a:prstGeom>
          <a:noFill/>
        </p:spPr>
        <p:txBody>
          <a:bodyPr wrap="square" rtlCol="0">
            <a:spAutoFit/>
          </a:bodyPr>
          <a:lstStyle/>
          <a:p>
            <a:r>
              <a:rPr lang="en-GB" sz="800" dirty="0"/>
              <a:t>Image from mcgrawimages.buildingmedia.com/CE/</a:t>
            </a:r>
            <a:r>
              <a:rPr lang="en-GB" sz="800" dirty="0" err="1"/>
              <a:t>CE_images</a:t>
            </a:r>
            <a:r>
              <a:rPr lang="en-GB" sz="800" dirty="0"/>
              <a:t>/2013/Apr_CalStar-Products-6.jpg</a:t>
            </a:r>
          </a:p>
        </p:txBody>
      </p:sp>
      <p:sp>
        <p:nvSpPr>
          <p:cNvPr id="38" name="TextBox 37">
            <a:extLst>
              <a:ext uri="{FF2B5EF4-FFF2-40B4-BE49-F238E27FC236}">
                <a16:creationId xmlns:a16="http://schemas.microsoft.com/office/drawing/2014/main" id="{CBDEB7CC-0A18-492A-AF42-9C87F4EC4F6F}"/>
              </a:ext>
            </a:extLst>
          </p:cNvPr>
          <p:cNvSpPr txBox="1"/>
          <p:nvPr/>
        </p:nvSpPr>
        <p:spPr>
          <a:xfrm>
            <a:off x="8140147" y="6234760"/>
            <a:ext cx="3459864" cy="400110"/>
          </a:xfrm>
          <a:prstGeom prst="rect">
            <a:avLst/>
          </a:prstGeom>
          <a:noFill/>
        </p:spPr>
        <p:txBody>
          <a:bodyPr wrap="square" rtlCol="0">
            <a:spAutoFit/>
          </a:bodyPr>
          <a:lstStyle/>
          <a:p>
            <a:r>
              <a:rPr lang="en-GB" sz="1000" dirty="0"/>
              <a:t>George Lumsdaine 1809700 Quantity Surveying Life cycle </a:t>
            </a:r>
            <a:r>
              <a:rPr lang="en-GB" sz="1000"/>
              <a:t>Assessment Poster.</a:t>
            </a:r>
          </a:p>
        </p:txBody>
      </p:sp>
    </p:spTree>
    <p:extLst>
      <p:ext uri="{BB962C8B-B14F-4D97-AF65-F5344CB8AC3E}">
        <p14:creationId xmlns:p14="http://schemas.microsoft.com/office/powerpoint/2010/main" val="415400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745</TotalTime>
  <Words>527</Words>
  <Application>Microsoft Office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concrete</dc:title>
  <dc:creator>George Lumsdaine</dc:creator>
  <cp:lastModifiedBy>George Lumsdaine</cp:lastModifiedBy>
  <cp:revision>9</cp:revision>
  <dcterms:created xsi:type="dcterms:W3CDTF">2020-02-13T11:22:19Z</dcterms:created>
  <dcterms:modified xsi:type="dcterms:W3CDTF">2020-02-13T23:47:37Z</dcterms:modified>
</cp:coreProperties>
</file>