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40"/>
  </p:notesMasterIdLst>
  <p:handoutMasterIdLst>
    <p:handoutMasterId r:id="rId41"/>
  </p:handoutMasterIdLst>
  <p:sldIdLst>
    <p:sldId id="257" r:id="rId2"/>
    <p:sldId id="261" r:id="rId3"/>
    <p:sldId id="358" r:id="rId4"/>
    <p:sldId id="357" r:id="rId5"/>
    <p:sldId id="307" r:id="rId6"/>
    <p:sldId id="344" r:id="rId7"/>
    <p:sldId id="342" r:id="rId8"/>
    <p:sldId id="258" r:id="rId9"/>
    <p:sldId id="366" r:id="rId10"/>
    <p:sldId id="340" r:id="rId11"/>
    <p:sldId id="368" r:id="rId12"/>
    <p:sldId id="434" r:id="rId13"/>
    <p:sldId id="367" r:id="rId14"/>
    <p:sldId id="423" r:id="rId15"/>
    <p:sldId id="428" r:id="rId16"/>
    <p:sldId id="408" r:id="rId17"/>
    <p:sldId id="341" r:id="rId18"/>
    <p:sldId id="262" r:id="rId19"/>
    <p:sldId id="329" r:id="rId20"/>
    <p:sldId id="324" r:id="rId21"/>
    <p:sldId id="334" r:id="rId22"/>
    <p:sldId id="414" r:id="rId23"/>
    <p:sldId id="328" r:id="rId24"/>
    <p:sldId id="348" r:id="rId25"/>
    <p:sldId id="432" r:id="rId26"/>
    <p:sldId id="427" r:id="rId27"/>
    <p:sldId id="410" r:id="rId28"/>
    <p:sldId id="425" r:id="rId29"/>
    <p:sldId id="412" r:id="rId30"/>
    <p:sldId id="431" r:id="rId31"/>
    <p:sldId id="437" r:id="rId32"/>
    <p:sldId id="435" r:id="rId33"/>
    <p:sldId id="336" r:id="rId34"/>
    <p:sldId id="430" r:id="rId35"/>
    <p:sldId id="426" r:id="rId36"/>
    <p:sldId id="436" r:id="rId37"/>
    <p:sldId id="429" r:id="rId38"/>
    <p:sldId id="433" r:id="rId3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04"/>
    <p:restoredTop sz="64015" autoAdjust="0"/>
  </p:normalViewPr>
  <p:slideViewPr>
    <p:cSldViewPr>
      <p:cViewPr varScale="1">
        <p:scale>
          <a:sx n="70" d="100"/>
          <a:sy n="70" d="100"/>
        </p:scale>
        <p:origin x="2448"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u="sng" dirty="0" err="1">
                <a:latin typeface="Arial" panose="020B0604020202020204" pitchFamily="34" charset="0"/>
              </a:rPr>
              <a:t>Dysgu</a:t>
            </a:r>
            <a:r>
              <a:rPr lang="en-US" altLang="en-US" b="1" u="sng" dirty="0">
                <a:latin typeface="Arial" panose="020B0604020202020204" pitchFamily="34" charset="0"/>
              </a:rPr>
              <a:t> – Learning </a:t>
            </a:r>
          </a:p>
          <a:p>
            <a:pPr eaLnBrk="1" hangingPunct="1"/>
            <a:endParaRPr lang="en-US" altLang="en-US" b="1" u="sng" dirty="0">
              <a:latin typeface="Arial" panose="020B0604020202020204" pitchFamily="34" charset="0"/>
            </a:endParaRPr>
          </a:p>
          <a:p>
            <a:pPr eaLnBrk="1" hangingPunct="1"/>
            <a:r>
              <a:rPr lang="en-US" altLang="en-US" b="1" u="sng" dirty="0" err="1">
                <a:latin typeface="Arial" panose="020B0604020202020204" pitchFamily="34" charset="0"/>
              </a:rPr>
              <a:t>Addysgu</a:t>
            </a:r>
            <a:r>
              <a:rPr lang="en-US" altLang="en-US" b="1" u="sng" dirty="0">
                <a:latin typeface="Arial" panose="020B0604020202020204" pitchFamily="34" charset="0"/>
              </a:rPr>
              <a:t> – Teaching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r>
              <a:rPr lang="en-US" altLang="en-US" dirty="0">
                <a:latin typeface="Arial" panose="020B0604020202020204" pitchFamily="34" charset="0"/>
              </a:rPr>
              <a:t>Indicative content from PV3 relevant to this lecture</a:t>
            </a:r>
          </a:p>
          <a:p>
            <a:pPr eaLnBrk="1" hangingPunct="1"/>
            <a:endParaRPr lang="en-US" altLang="en-US" dirty="0">
              <a:latin typeface="Arial" panose="020B0604020202020204" pitchFamily="34" charset="0"/>
            </a:endParaRPr>
          </a:p>
          <a:p>
            <a:pPr eaLnBrk="1" hangingPunct="1"/>
            <a:r>
              <a:rPr lang="en-US" sz="1200" kern="1200" dirty="0">
                <a:solidFill>
                  <a:schemeClr val="tx1"/>
                </a:solidFill>
                <a:effectLst/>
                <a:latin typeface="Arial" charset="0"/>
                <a:ea typeface="MS PGothic" pitchFamily="34" charset="-128"/>
                <a:cs typeface="MS PGothic" charset="0"/>
              </a:rPr>
              <a:t>will involve the modelling of a range of teaching/facilitation styles, followed by a review focusing on the strengths and limitations of each style.</a:t>
            </a:r>
            <a:r>
              <a:rPr lang="en-GB" dirty="0">
                <a:effectLst/>
              </a:rPr>
              <a:t> </a:t>
            </a:r>
          </a:p>
          <a:p>
            <a:pPr eaLnBrk="1" hangingPunct="1"/>
            <a:endParaRPr lang="en-GB" altLang="en-US" dirty="0">
              <a:effectLst/>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3035805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2601461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1938023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Consider various educational theorists approaches to learning</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446533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Developed out of </a:t>
            </a:r>
            <a:r>
              <a:rPr lang="en-GB" sz="1200" i="1" dirty="0"/>
              <a:t>Pavlov’s work  -</a:t>
            </a:r>
            <a:r>
              <a:rPr lang="en-GB" sz="1200" dirty="0"/>
              <a:t>repeatedly pairing a neutral stimulus (one that does not elicit a response) with a potent stimulus - a response can be elicited, even when the potent stimulus is removed.</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7</a:t>
            </a:fld>
            <a:endParaRPr lang="en-US" altLang="en-US"/>
          </a:p>
        </p:txBody>
      </p:sp>
    </p:spTree>
    <p:extLst>
      <p:ext uri="{BB962C8B-B14F-4D97-AF65-F5344CB8AC3E}">
        <p14:creationId xmlns:p14="http://schemas.microsoft.com/office/powerpoint/2010/main" val="2437187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85883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914400" eaLnBrk="0" latinLnBrk="0" hangingPunct="0">
              <a:lnSpc>
                <a:spcPct val="90000"/>
              </a:lnSpc>
              <a:spcBef>
                <a:spcPct val="20000"/>
              </a:spcBef>
              <a:buClrTx/>
              <a:buSzTx/>
              <a:buFont typeface="Arial" panose="020B0604020202020204" pitchFamily="34" charset="0"/>
              <a:buChar char="•"/>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Skinner’s contribution to learning theory </a:t>
            </a:r>
          </a:p>
          <a:p>
            <a:pPr marL="0" marR="0" lvl="0" indent="0" defTabSz="914400" eaLnBrk="0" latinLnBrk="0" hangingPunct="0">
              <a:lnSpc>
                <a:spcPct val="90000"/>
              </a:lnSpc>
              <a:spcBef>
                <a:spcPct val="20000"/>
              </a:spcBef>
              <a:buClrTx/>
              <a:buSzTx/>
              <a:buFont typeface="Arial" panose="020B0604020202020204" pitchFamily="34" charset="0"/>
              <a:buChar char="•"/>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“An observable response changes in frequency or duration as the result of a consequence” </a:t>
            </a:r>
          </a:p>
          <a:p>
            <a:pPr marL="0" marR="0" lvl="0" indent="0" defTabSz="914400" eaLnBrk="0" latinLnBrk="0" hangingPunct="0">
              <a:lnSpc>
                <a:spcPct val="90000"/>
              </a:lnSpc>
              <a:spcBef>
                <a:spcPct val="20000"/>
              </a:spcBef>
              <a:buClrTx/>
              <a:buSzTx/>
              <a:buFont typeface="Arial" panose="020B0604020202020204" pitchFamily="34" charset="0"/>
              <a:buChar char="•"/>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A consequence is “any outcome that occurs after the </a:t>
            </a:r>
            <a:r>
              <a:rPr kumimoji="0" lang="en-US" altLang="en-US" sz="1200" b="0" i="0" u="none" strike="noStrike" kern="1200" cap="none" normalizeH="0" baseline="0" dirty="0" err="1">
                <a:ln>
                  <a:noFill/>
                </a:ln>
                <a:solidFill>
                  <a:schemeClr val="tx1"/>
                </a:solidFill>
                <a:effectLst/>
                <a:latin typeface="Arial" charset="0"/>
                <a:ea typeface="MS PGothic" pitchFamily="34" charset="-128"/>
                <a:cs typeface="MS PGothic" charset="0"/>
              </a:rPr>
              <a:t>behaviour</a:t>
            </a: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 and influences future </a:t>
            </a:r>
            <a:r>
              <a:rPr kumimoji="0" lang="en-US" altLang="en-US" sz="1200" b="0" i="0" u="none" strike="noStrike" kern="1200" cap="none" normalizeH="0" baseline="0" dirty="0" err="1">
                <a:ln>
                  <a:noFill/>
                </a:ln>
                <a:solidFill>
                  <a:schemeClr val="tx1"/>
                </a:solidFill>
                <a:effectLst/>
                <a:latin typeface="Arial" charset="0"/>
                <a:ea typeface="MS PGothic" pitchFamily="34" charset="-128"/>
                <a:cs typeface="MS PGothic" charset="0"/>
              </a:rPr>
              <a:t>behaviours</a:t>
            </a: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 </a:t>
            </a:r>
          </a:p>
          <a:p>
            <a:pPr marL="0" marR="0" lvl="0" indent="0" defTabSz="914400" eaLnBrk="0" latinLnBrk="0" hangingPunct="0">
              <a:lnSpc>
                <a:spcPct val="90000"/>
              </a:lnSpc>
              <a:spcBef>
                <a:spcPct val="20000"/>
              </a:spcBef>
              <a:buClrTx/>
              <a:buSzTx/>
              <a:buFont typeface="Arial" panose="020B0604020202020204" pitchFamily="34" charset="0"/>
              <a:buNone/>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(Eggen &amp; Kauchak, 2004, p. 200) </a:t>
            </a:r>
          </a:p>
          <a:p>
            <a:pPr marL="0" marR="0" lvl="0" indent="0" defTabSz="914400" eaLnBrk="0" latinLnBrk="0" hangingPunct="0">
              <a:lnSpc>
                <a:spcPct val="90000"/>
              </a:lnSpc>
              <a:spcBef>
                <a:spcPct val="20000"/>
              </a:spcBef>
              <a:buClrTx/>
              <a:buSzTx/>
              <a:buFont typeface="Arial" panose="020B0604020202020204" pitchFamily="34" charset="0"/>
              <a:buNone/>
              <a:tabLst/>
            </a:pPr>
            <a:endPar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endParaRPr>
          </a:p>
          <a:p>
            <a:pPr marL="0" marR="0" lvl="0" indent="0" defTabSz="914400" eaLnBrk="0" latinLnBrk="0" hangingPunct="0">
              <a:lnSpc>
                <a:spcPct val="90000"/>
              </a:lnSpc>
              <a:spcBef>
                <a:spcPct val="20000"/>
              </a:spcBef>
              <a:buClrTx/>
              <a:buSzTx/>
              <a:buFont typeface="Arial" panose="020B0604020202020204" pitchFamily="34" charset="0"/>
              <a:buNone/>
              <a:tabLst/>
            </a:pPr>
            <a:endPar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endParaRP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3347473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2724200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26431619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309443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2551650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Focusing on  …strengths and limitations to these learning theories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3127135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Write a little summary to answer </a:t>
            </a:r>
            <a:r>
              <a:rPr lang="en-US" b="1" dirty="0"/>
              <a:t>… ‘How do we learn?’ – just to yourself – notes on paper – think your yourself.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err="1"/>
              <a:t>Ysgrifennwch</a:t>
            </a:r>
            <a:r>
              <a:rPr lang="en-US" dirty="0"/>
              <a:t> </a:t>
            </a:r>
            <a:r>
              <a:rPr lang="en-US" dirty="0" err="1"/>
              <a:t>crynodeb</a:t>
            </a:r>
            <a:r>
              <a:rPr lang="en-US" dirty="0"/>
              <a:t> </a:t>
            </a:r>
            <a:r>
              <a:rPr lang="en-US" dirty="0" err="1"/>
              <a:t>i</a:t>
            </a:r>
            <a:r>
              <a:rPr lang="en-US" dirty="0"/>
              <a:t> </a:t>
            </a:r>
            <a:r>
              <a:rPr lang="en-US" dirty="0" err="1"/>
              <a:t>ateb</a:t>
            </a:r>
            <a:r>
              <a:rPr lang="en-US" dirty="0"/>
              <a:t> … ‘Sut </a:t>
            </a:r>
            <a:r>
              <a:rPr lang="en-US" dirty="0" err="1"/>
              <a:t>i</a:t>
            </a:r>
            <a:r>
              <a:rPr lang="en-US" dirty="0"/>
              <a:t> </a:t>
            </a:r>
            <a:r>
              <a:rPr lang="en-US" dirty="0" err="1"/>
              <a:t>ni’n</a:t>
            </a:r>
            <a:r>
              <a:rPr lang="en-US" dirty="0"/>
              <a:t> </a:t>
            </a:r>
            <a:r>
              <a:rPr lang="en-US" dirty="0" err="1"/>
              <a:t>dysgu</a:t>
            </a:r>
            <a:r>
              <a:rPr lang="en-US" dirty="0"/>
              <a:t>?’  write something down from your perspective as you’ll need it later on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15</a:t>
            </a:fld>
            <a:endParaRPr lang="en-US" altLang="en-US"/>
          </a:p>
        </p:txBody>
      </p:sp>
    </p:spTree>
    <p:extLst>
      <p:ext uri="{BB962C8B-B14F-4D97-AF65-F5344CB8AC3E}">
        <p14:creationId xmlns:p14="http://schemas.microsoft.com/office/powerpoint/2010/main" val="17853308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2063658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do your 50% more likely to remember the experience in comparison to listening / reading  about it. </a:t>
            </a:r>
          </a:p>
          <a:p>
            <a:endParaRPr lang="en-US" dirty="0"/>
          </a:p>
          <a:p>
            <a:r>
              <a:rPr lang="en-GB" sz="1200" b="1" dirty="0"/>
              <a:t>constructivist theory </a:t>
            </a:r>
            <a:r>
              <a:rPr lang="en-GB" sz="1200" dirty="0"/>
              <a:t>is based on the belief that children are active participants who construct learning by interacting with their environment and making connections between new experiences and previous learning .       </a:t>
            </a:r>
            <a:r>
              <a:rPr lang="en-US" dirty="0"/>
              <a:t>Child </a:t>
            </a:r>
            <a:r>
              <a:rPr lang="en-US" dirty="0" err="1"/>
              <a:t>centred</a:t>
            </a:r>
            <a:r>
              <a:rPr lang="en-US" dirty="0"/>
              <a:t> approaches in primary schools …especially early years settings. </a:t>
            </a:r>
          </a:p>
          <a:p>
            <a:endParaRPr lang="en-GB" sz="12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There is </a:t>
            </a:r>
            <a:r>
              <a:rPr lang="en-GB" sz="1200" i="1" dirty="0"/>
              <a:t>assimilation</a:t>
            </a:r>
            <a:r>
              <a:rPr lang="en-GB" sz="1200" dirty="0"/>
              <a:t> when a child responds to a new event in a way that is consistent with an existing schema. </a:t>
            </a:r>
            <a:r>
              <a:rPr lang="en-US" dirty="0"/>
              <a:t>Schema = pattern of thought and the relationship between them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Piaget observed his children’s cognitive development and thinking and concluded that the human infant actively seeks to make sense of the world. He saw and believed that </a:t>
            </a:r>
            <a:r>
              <a:rPr lang="en-GB" dirty="0"/>
              <a:t>Individual engagement with his/her surroundings were critical in order for learning to occur. </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16877746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18</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p:txBody>
      </p:sp>
    </p:spTree>
    <p:extLst>
      <p:ext uri="{BB962C8B-B14F-4D97-AF65-F5344CB8AC3E}">
        <p14:creationId xmlns:p14="http://schemas.microsoft.com/office/powerpoint/2010/main" val="10688757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3216844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Through communication and social interaction with others /  adults or more knowledgeable peers - children can achieve higher levels of understanding than they would independently. </a:t>
            </a:r>
          </a:p>
          <a:p>
            <a:pPr eaLnBrk="1" hangingPunct="1">
              <a:defRPr/>
            </a:pPr>
            <a:endParaRPr lang="en-GB" sz="1200"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The gap between what a child can do on their own and what a child can do with support and guidance he called the </a:t>
            </a:r>
            <a:r>
              <a:rPr lang="en-GB" sz="1200" b="1" dirty="0"/>
              <a:t>‘Zone of Proximal Development</a:t>
            </a:r>
            <a:r>
              <a:rPr lang="en-GB" sz="1200" dirty="0"/>
              <a:t>’ . </a:t>
            </a:r>
            <a:r>
              <a:rPr lang="en-GB" sz="1200" dirty="0" err="1"/>
              <a:t>Pwysleisiwyd</a:t>
            </a:r>
            <a:r>
              <a:rPr lang="en-GB" sz="1200" dirty="0"/>
              <a:t> </a:t>
            </a:r>
            <a:r>
              <a:rPr lang="en-GB" sz="1200" dirty="0" err="1"/>
              <a:t>pwysigrwydd</a:t>
            </a:r>
            <a:r>
              <a:rPr lang="en-GB" sz="1200" dirty="0"/>
              <a:t> bod </a:t>
            </a:r>
            <a:r>
              <a:rPr lang="en-GB" sz="1200" dirty="0" err="1"/>
              <a:t>yr</a:t>
            </a:r>
            <a:r>
              <a:rPr lang="en-GB" sz="1200" dirty="0"/>
              <a:t> </a:t>
            </a:r>
            <a:r>
              <a:rPr lang="en-GB" sz="1200" dirty="0" err="1"/>
              <a:t>oedolyn</a:t>
            </a:r>
            <a:r>
              <a:rPr lang="en-GB" sz="1200" dirty="0"/>
              <a:t> </a:t>
            </a:r>
            <a:r>
              <a:rPr lang="en-GB" sz="1200" dirty="0" err="1"/>
              <a:t>yn</a:t>
            </a:r>
            <a:r>
              <a:rPr lang="en-GB" sz="1200" dirty="0"/>
              <a:t> </a:t>
            </a:r>
            <a:r>
              <a:rPr lang="en-GB" sz="1200" dirty="0" err="1"/>
              <a:t>cyfateb</a:t>
            </a:r>
            <a:r>
              <a:rPr lang="en-GB" sz="1200" dirty="0"/>
              <a:t> y </a:t>
            </a:r>
            <a:r>
              <a:rPr lang="en-GB" sz="1200" dirty="0" err="1"/>
              <a:t>weithgareddau</a:t>
            </a:r>
            <a:r>
              <a:rPr lang="en-GB" sz="1200" dirty="0"/>
              <a:t> </a:t>
            </a:r>
            <a:r>
              <a:rPr lang="en-GB" sz="1200" dirty="0" err="1"/>
              <a:t>gyda</a:t>
            </a:r>
            <a:r>
              <a:rPr lang="en-GB" sz="1200" dirty="0"/>
              <a:t> </a:t>
            </a:r>
            <a:r>
              <a:rPr lang="en-GB" sz="1200" dirty="0" err="1"/>
              <a:t>lefel</a:t>
            </a:r>
            <a:r>
              <a:rPr lang="en-GB" sz="1200" dirty="0"/>
              <a:t> </a:t>
            </a:r>
            <a:r>
              <a:rPr lang="en-GB" sz="1200" dirty="0" err="1"/>
              <a:t>nesaf</a:t>
            </a:r>
            <a:r>
              <a:rPr lang="en-GB" sz="1200" dirty="0"/>
              <a:t> </a:t>
            </a:r>
            <a:r>
              <a:rPr lang="en-GB" sz="1200" dirty="0" err="1"/>
              <a:t>yn</a:t>
            </a:r>
            <a:r>
              <a:rPr lang="en-GB" sz="1200" dirty="0"/>
              <a:t> </a:t>
            </a:r>
            <a:r>
              <a:rPr lang="en-GB" sz="1200" dirty="0" err="1"/>
              <a:t>nadtblygiad</a:t>
            </a:r>
            <a:r>
              <a:rPr lang="en-GB" sz="1200" dirty="0"/>
              <a:t> y </a:t>
            </a:r>
            <a:r>
              <a:rPr lang="en-GB" sz="1200" dirty="0" err="1"/>
              <a:t>plentyn</a:t>
            </a:r>
            <a:r>
              <a:rPr lang="en-GB" sz="1200" dirty="0"/>
              <a:t>. </a:t>
            </a:r>
          </a:p>
          <a:p>
            <a:pPr eaLnBrk="1" hangingPunct="1">
              <a:defRPr/>
            </a:pPr>
            <a:endParaRPr lang="en-GB" sz="1200"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The child will not be able to take the next step in their development unless they are supported in the ZPD. emphasised the role of the practitioner in matching learning activities to the child’s level of development. </a:t>
            </a:r>
            <a:r>
              <a:rPr lang="en-GB" sz="1200" kern="1200" dirty="0">
                <a:solidFill>
                  <a:schemeClr val="tx1"/>
                </a:solidFill>
                <a:effectLst/>
                <a:latin typeface="Arial" charset="0"/>
                <a:ea typeface="MS PGothic" pitchFamily="34" charset="-128"/>
                <a:cs typeface="MS PGothic" charset="0"/>
              </a:rPr>
              <a:t>This support is sometimes known as </a:t>
            </a:r>
            <a:r>
              <a:rPr lang="en-GB" sz="1200" b="1" kern="1200" dirty="0">
                <a:solidFill>
                  <a:schemeClr val="tx1"/>
                </a:solidFill>
                <a:effectLst/>
                <a:latin typeface="Arial" charset="0"/>
                <a:ea typeface="MS PGothic" pitchFamily="34" charset="-128"/>
                <a:cs typeface="MS PGothic" charset="0"/>
              </a:rPr>
              <a:t>scaffolding </a:t>
            </a:r>
            <a:r>
              <a:rPr lang="en-GB" sz="1200" kern="1200" dirty="0">
                <a:solidFill>
                  <a:schemeClr val="tx1"/>
                </a:solidFill>
                <a:effectLst/>
                <a:latin typeface="Arial" charset="0"/>
                <a:ea typeface="MS PGothic" pitchFamily="34" charset="-128"/>
                <a:cs typeface="MS PGothic" charset="0"/>
              </a:rPr>
              <a:t>(see also Bruner) and is seen as the main role of adults/teachers. </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endParaRPr lang="en-GB" sz="1200" dirty="0"/>
          </a:p>
          <a:p>
            <a:endParaRPr lang="en-US" dirty="0"/>
          </a:p>
          <a:p>
            <a:r>
              <a:rPr lang="en-US" dirty="0"/>
              <a:t>What might this ‘scaffolding’ be in your context for very young children?  Tying laces? Making knots? Kicking and stopping a ball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4170359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23</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23812725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41453973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This will be the first time you will go into a break out room – well on this module anyway – and I’d like to show you when your in that space what will be there and how to find things.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We’ll talk about what you’ll do in there in a min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24625328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err="1"/>
              <a:t>e.e.</a:t>
            </a:r>
            <a:r>
              <a:rPr lang="en-US" dirty="0"/>
              <a:t> </a:t>
            </a:r>
            <a:r>
              <a:rPr lang="en-US" dirty="0" err="1"/>
              <a:t>wrth</a:t>
            </a:r>
            <a:r>
              <a:rPr lang="en-US" dirty="0"/>
              <a:t> …</a:t>
            </a:r>
            <a:r>
              <a:rPr lang="en-US" dirty="0" err="1"/>
              <a:t>adeiladu</a:t>
            </a:r>
            <a:r>
              <a:rPr lang="en-US" dirty="0"/>
              <a:t> </a:t>
            </a:r>
            <a:r>
              <a:rPr lang="en-US" dirty="0" err="1"/>
              <a:t>lloches</a:t>
            </a:r>
            <a:r>
              <a:rPr lang="en-US" dirty="0"/>
              <a:t> </a:t>
            </a:r>
            <a:r>
              <a:rPr lang="en-US" dirty="0" err="1"/>
              <a:t>tu</a:t>
            </a:r>
            <a:r>
              <a:rPr lang="en-US" dirty="0"/>
              <a:t> </a:t>
            </a:r>
            <a:r>
              <a:rPr lang="en-US" dirty="0" err="1"/>
              <a:t>allan</a:t>
            </a:r>
            <a:r>
              <a:rPr lang="en-US" dirty="0"/>
              <a:t>? Neu </a:t>
            </a:r>
            <a:r>
              <a:rPr lang="en-US" dirty="0" err="1"/>
              <a:t>wrth</a:t>
            </a:r>
            <a:r>
              <a:rPr lang="en-US" dirty="0"/>
              <a:t> </a:t>
            </a:r>
            <a:r>
              <a:rPr lang="en-US" dirty="0" err="1"/>
              <a:t>cynnu</a:t>
            </a:r>
            <a:r>
              <a:rPr lang="en-US" dirty="0"/>
              <a:t> </a:t>
            </a:r>
            <a:r>
              <a:rPr lang="en-US" dirty="0" err="1"/>
              <a:t>tân</a:t>
            </a:r>
            <a:r>
              <a:rPr lang="en-US" dirty="0"/>
              <a:t>? Neu </a:t>
            </a:r>
            <a:r>
              <a:rPr lang="en-US" dirty="0" err="1"/>
              <a:t>wrth</a:t>
            </a:r>
            <a:r>
              <a:rPr lang="en-US" dirty="0"/>
              <a:t> </a:t>
            </a:r>
            <a:r>
              <a:rPr lang="en-US" dirty="0" err="1"/>
              <a:t>ddringo</a:t>
            </a:r>
            <a:r>
              <a:rPr lang="en-US" dirty="0"/>
              <a:t> </a:t>
            </a:r>
            <a:r>
              <a:rPr lang="en-US" dirty="0" err="1"/>
              <a:t>wal</a:t>
            </a:r>
            <a:r>
              <a:rPr lang="en-US" dirty="0"/>
              <a:t> </a:t>
            </a:r>
            <a:r>
              <a:rPr lang="en-US" dirty="0" err="1"/>
              <a:t>dringo</a:t>
            </a:r>
            <a:r>
              <a:rPr lang="en-US" dirty="0"/>
              <a: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e.g. by …building a den in the outdoors? Or by lighting a fire? Or by climbing a climbing wall?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What might this ‘scaffolding’ be in your context for very young children?  Tying laces? Making knots? Kicking and stopping a ball / carrying and placing / </a:t>
            </a:r>
          </a:p>
          <a:p>
            <a:r>
              <a:rPr lang="en-US" dirty="0"/>
              <a:t>Result to group task …</a:t>
            </a:r>
          </a:p>
          <a:p>
            <a:r>
              <a:rPr lang="en-US" dirty="0"/>
              <a:t>1. As an adult - set the high standards by modeling / examples provided when scaffolding / question open questions to engage children thinking further / to be flexible </a:t>
            </a:r>
          </a:p>
          <a:p>
            <a:endParaRPr lang="en-US" dirty="0"/>
          </a:p>
          <a:p>
            <a:r>
              <a:rPr lang="en-US" dirty="0"/>
              <a:t>2. Provide children with space and time to explore and to react to the feedback and responses from other children and adults. i.e. listen and watch carefully group dynamics</a:t>
            </a:r>
          </a:p>
          <a:p>
            <a:endParaRPr lang="en-US" dirty="0"/>
          </a:p>
          <a:p>
            <a:r>
              <a:rPr lang="en-US" dirty="0"/>
              <a:t>3. Motivate to learn when things don’t go to plan!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Providing a combination of learning theories would be ideal – so that children are involved in plan do review … give feedback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1580710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11413848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Write a summary to answer … ‘How do we learn?’  /. </a:t>
            </a:r>
            <a:r>
              <a:rPr lang="en-US" dirty="0" err="1"/>
              <a:t>Ysgrifennwch</a:t>
            </a:r>
            <a:r>
              <a:rPr lang="en-US" dirty="0"/>
              <a:t> </a:t>
            </a:r>
            <a:r>
              <a:rPr lang="en-US" dirty="0" err="1"/>
              <a:t>crynodeb</a:t>
            </a:r>
            <a:r>
              <a:rPr lang="en-US" dirty="0"/>
              <a:t> </a:t>
            </a:r>
            <a:r>
              <a:rPr lang="en-US" dirty="0" err="1"/>
              <a:t>i</a:t>
            </a:r>
            <a:r>
              <a:rPr lang="en-US" dirty="0"/>
              <a:t> </a:t>
            </a:r>
            <a:r>
              <a:rPr lang="en-US" dirty="0" err="1"/>
              <a:t>ateb</a:t>
            </a:r>
            <a:r>
              <a:rPr lang="en-US" dirty="0"/>
              <a:t> … ‘Sut </a:t>
            </a:r>
            <a:r>
              <a:rPr lang="en-US" dirty="0" err="1"/>
              <a:t>i</a:t>
            </a:r>
            <a:r>
              <a:rPr lang="en-US" dirty="0"/>
              <a:t> </a:t>
            </a:r>
            <a:r>
              <a:rPr lang="en-US" dirty="0" err="1"/>
              <a:t>ni’n</a:t>
            </a:r>
            <a:r>
              <a:rPr lang="en-US" dirty="0"/>
              <a:t> </a:t>
            </a:r>
            <a:r>
              <a:rPr lang="en-US" dirty="0" err="1"/>
              <a:t>dysgu</a:t>
            </a:r>
            <a:r>
              <a:rPr lang="en-US" dirty="0"/>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26911956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3035520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14062450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3131896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24164676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them here of the top tips we had earlier from them….</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14606385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37</a:t>
            </a:fld>
            <a:endParaRPr lang="en-US" altLang="en-US"/>
          </a:p>
        </p:txBody>
      </p:sp>
    </p:spTree>
    <p:extLst>
      <p:ext uri="{BB962C8B-B14F-4D97-AF65-F5344CB8AC3E}">
        <p14:creationId xmlns:p14="http://schemas.microsoft.com/office/powerpoint/2010/main" val="28627429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3584617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hyperlink" Target="https://plato.stanford.edu/entries/behaviorism/"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plato.stanford.edu/entries/behaviorism/"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simplypsychology.org/Zone-of-Proximal-Development.html"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www.incredibleyear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1187624" y="790056"/>
            <a:ext cx="7654788" cy="3168352"/>
          </a:xfrm>
        </p:spPr>
        <p:txBody>
          <a:bodyPr/>
          <a:lstStyle/>
          <a:p>
            <a:pPr>
              <a:buFont typeface="Wingdings" panose="05000000000000000000" pitchFamily="2" charset="2"/>
              <a:buNone/>
              <a:defRPr/>
            </a:pPr>
            <a:r>
              <a:rPr lang="en-GB" altLang="en-US" sz="4000" b="1" dirty="0">
                <a:solidFill>
                  <a:schemeClr val="bg1">
                    <a:lumMod val="95000"/>
                  </a:schemeClr>
                </a:solidFill>
              </a:rPr>
              <a:t>BMOE 4003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Dysgu</a:t>
            </a:r>
            <a:br>
              <a:rPr lang="en-GB" altLang="en-US" sz="4000" b="1" dirty="0">
                <a:solidFill>
                  <a:schemeClr val="bg1">
                    <a:lumMod val="95000"/>
                  </a:schemeClr>
                </a:solidFill>
              </a:rPr>
            </a:br>
            <a:br>
              <a:rPr lang="en-GB" altLang="en-US" sz="4000" b="1" dirty="0">
                <a:solidFill>
                  <a:schemeClr val="bg1">
                    <a:lumMod val="95000"/>
                  </a:schemeClr>
                </a:solidFill>
              </a:rPr>
            </a:br>
            <a:r>
              <a:rPr lang="en-GB" altLang="en-US" sz="4000" b="1" dirty="0">
                <a:solidFill>
                  <a:schemeClr val="bg1">
                    <a:lumMod val="95000"/>
                  </a:schemeClr>
                </a:solidFill>
              </a:rPr>
              <a:t>Learning Theorists</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81816" y="3570506"/>
            <a:ext cx="4208648"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3</a:t>
            </a:r>
          </a:p>
          <a:p>
            <a:pPr>
              <a:buFont typeface="Wingdings" panose="05000000000000000000" pitchFamily="2" charset="2"/>
              <a:buNone/>
              <a:defRPr/>
            </a:pPr>
            <a:r>
              <a:rPr lang="en-GB" altLang="en-US" b="1" dirty="0">
                <a:solidFill>
                  <a:schemeClr val="bg1"/>
                </a:solidFill>
              </a:rPr>
              <a:t>8/2/2021</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022917" y="4725144"/>
            <a:ext cx="4567404" cy="830997"/>
          </a:xfrm>
          <a:prstGeom prst="rect">
            <a:avLst/>
          </a:prstGeom>
          <a:noFill/>
        </p:spPr>
        <p:txBody>
          <a:bodyPr wrap="none" rtlCol="0">
            <a:spAutoFit/>
          </a:bodyPr>
          <a:lstStyle/>
          <a:p>
            <a:pPr algn="ctr"/>
            <a:r>
              <a:rPr lang="en-GB" sz="2400" b="1" dirty="0">
                <a:solidFill>
                  <a:schemeClr val="bg1">
                    <a:lumMod val="95000"/>
                  </a:schemeClr>
                </a:solidFill>
                <a:latin typeface="+mn-lt"/>
              </a:rPr>
              <a:t>Heddwen Davies</a:t>
            </a:r>
          </a:p>
          <a:p>
            <a:pPr algn="ctr"/>
            <a:r>
              <a:rPr lang="en-GB" sz="2400" b="1" dirty="0" err="1">
                <a:solidFill>
                  <a:schemeClr val="bg1">
                    <a:lumMod val="95000"/>
                  </a:schemeClr>
                </a:solidFill>
                <a:latin typeface="+mn-lt"/>
              </a:rPr>
              <a:t>Heddwen.davies@uwtsd.ac.uk</a:t>
            </a:r>
            <a:endParaRPr lang="en-GB" sz="24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6156176"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of Module:</a:t>
            </a:r>
            <a:endParaRPr lang="en-US" altLang="en-US" sz="4000" b="1" dirty="0">
              <a:solidFill>
                <a:schemeClr val="bg1"/>
              </a:solidFill>
            </a:endParaRP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501174" y="748613"/>
            <a:ext cx="8141652" cy="5040560"/>
          </a:xfrm>
          <a:prstGeom prst="rect">
            <a:avLst/>
          </a:prstGeom>
        </p:spPr>
        <p:txBody>
          <a:bodyPr>
            <a:normAutofit/>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buNone/>
            </a:pPr>
            <a:r>
              <a:rPr lang="en-US" b="1" dirty="0"/>
              <a:t>The Aim</a:t>
            </a:r>
            <a:r>
              <a:rPr lang="en-US" dirty="0"/>
              <a:t> : is to explore a range of teaching and facilitation styles.</a:t>
            </a:r>
          </a:p>
          <a:p>
            <a:pPr marL="0" lvl="0" indent="0">
              <a:buNone/>
            </a:pPr>
            <a:endParaRPr lang="en-GB" dirty="0"/>
          </a:p>
          <a:p>
            <a:pPr marL="0" indent="0" hangingPunct="1">
              <a:buNone/>
            </a:pPr>
            <a:r>
              <a:rPr lang="en-GB" b="1" dirty="0"/>
              <a:t>Learning Outcome : </a:t>
            </a:r>
            <a:r>
              <a:rPr lang="en-US" dirty="0"/>
              <a:t>is to be able to identify, describe and evaluate the key characteristics of a range of teaching and facilitation styles;</a:t>
            </a:r>
          </a:p>
          <a:p>
            <a:pPr marL="0" indent="0" hangingPunct="1">
              <a:buNone/>
            </a:pPr>
            <a:endParaRPr lang="en-GB" dirty="0"/>
          </a:p>
          <a:p>
            <a:pPr marL="0" indent="0" hangingPunct="1">
              <a:buNone/>
            </a:pPr>
            <a:r>
              <a:rPr lang="en-GB" b="1" dirty="0"/>
              <a:t>Indicative content </a:t>
            </a:r>
            <a:r>
              <a:rPr lang="en-GB"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F88DAB3-8E43-4EA0-B087-BAFA1608A3B1}"/>
              </a:ext>
            </a:extLst>
          </p:cNvPr>
          <p:cNvSpPr>
            <a:spLocks noGrp="1"/>
          </p:cNvSpPr>
          <p:nvPr>
            <p:ph type="title"/>
          </p:nvPr>
        </p:nvSpPr>
        <p:spPr>
          <a:xfrm>
            <a:off x="457200" y="0"/>
            <a:ext cx="8229600" cy="1143000"/>
          </a:xfrm>
        </p:spPr>
        <p:txBody>
          <a:bodyPr/>
          <a:lstStyle/>
          <a:p>
            <a:r>
              <a:rPr lang="en-US" dirty="0"/>
              <a:t>Learning</a:t>
            </a:r>
          </a:p>
        </p:txBody>
      </p:sp>
      <p:pic>
        <p:nvPicPr>
          <p:cNvPr id="5" name="Picture 2" descr="threshold1">
            <a:extLst>
              <a:ext uri="{FF2B5EF4-FFF2-40B4-BE49-F238E27FC236}">
                <a16:creationId xmlns:a16="http://schemas.microsoft.com/office/drawing/2014/main" id="{C2FEB773-AE72-EC4A-A607-059FC15F37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457200" y="1268760"/>
            <a:ext cx="4038600" cy="3989040"/>
          </a:xfrm>
          <a:prstGeom prst="rect">
            <a:avLst/>
          </a:prstGeom>
          <a:solidFill>
            <a:srgbClr val="FFFFFF"/>
          </a:solidFill>
        </p:spPr>
      </p:pic>
      <p:sp>
        <p:nvSpPr>
          <p:cNvPr id="12" name="Content Placeholder 3">
            <a:extLst>
              <a:ext uri="{FF2B5EF4-FFF2-40B4-BE49-F238E27FC236}">
                <a16:creationId xmlns:a16="http://schemas.microsoft.com/office/drawing/2014/main" id="{F2FC727C-87FA-4166-8567-8F46139F77D5}"/>
              </a:ext>
            </a:extLst>
          </p:cNvPr>
          <p:cNvSpPr>
            <a:spLocks noGrp="1"/>
          </p:cNvSpPr>
          <p:nvPr>
            <p:ph sz="half" idx="2"/>
          </p:nvPr>
        </p:nvSpPr>
        <p:spPr>
          <a:xfrm>
            <a:off x="4669906" y="1628800"/>
            <a:ext cx="4038600" cy="3989040"/>
          </a:xfrm>
        </p:spPr>
        <p:txBody>
          <a:bodyPr/>
          <a:lstStyle/>
          <a:p>
            <a:pPr marL="0" indent="0" algn="ctr">
              <a:buNone/>
            </a:pPr>
            <a:r>
              <a:rPr lang="en-US" sz="3000" dirty="0"/>
              <a:t>Lead from the front and facilitate from the sides or the back - supporting learners construct meanings individually or with others socially. </a:t>
            </a:r>
          </a:p>
          <a:p>
            <a:endParaRPr lang="en-US" dirty="0"/>
          </a:p>
        </p:txBody>
      </p:sp>
    </p:spTree>
    <p:extLst>
      <p:ext uri="{BB962C8B-B14F-4D97-AF65-F5344CB8AC3E}">
        <p14:creationId xmlns:p14="http://schemas.microsoft.com/office/powerpoint/2010/main" val="2659754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41B5A-85D2-EE42-A505-C4CFDE89D44A}"/>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err="1"/>
              <a:t>Damcaniaethau</a:t>
            </a:r>
            <a:r>
              <a:rPr lang="en-US" sz="3700"/>
              <a:t> </a:t>
            </a:r>
            <a:r>
              <a:rPr lang="en-US" sz="3700" err="1"/>
              <a:t>syml</a:t>
            </a:r>
            <a:r>
              <a:rPr lang="en-US" sz="3700"/>
              <a:t> o </a:t>
            </a:r>
            <a:r>
              <a:rPr lang="en-US" sz="3700" err="1"/>
              <a:t>ddysgu</a:t>
            </a:r>
            <a:r>
              <a:rPr lang="en-US" sz="3700"/>
              <a:t> </a:t>
            </a:r>
            <a:br>
              <a:rPr lang="en-US" sz="3700"/>
            </a:br>
            <a:endParaRPr lang="en-US" sz="3700"/>
          </a:p>
        </p:txBody>
      </p:sp>
      <p:sp>
        <p:nvSpPr>
          <p:cNvPr id="3" name="Content Placeholder 2">
            <a:extLst>
              <a:ext uri="{FF2B5EF4-FFF2-40B4-BE49-F238E27FC236}">
                <a16:creationId xmlns:a16="http://schemas.microsoft.com/office/drawing/2014/main" id="{F73BADD2-F4A6-2B47-B46D-1F1AF4137C41}"/>
              </a:ext>
            </a:extLst>
          </p:cNvPr>
          <p:cNvSpPr>
            <a:spLocks noGrp="1"/>
          </p:cNvSpPr>
          <p:nvPr>
            <p:ph sz="half" idx="1"/>
          </p:nvPr>
        </p:nvSpPr>
        <p:spPr>
          <a:xfrm>
            <a:off x="251520" y="1196752"/>
            <a:ext cx="4038600" cy="3989040"/>
          </a:xfrm>
        </p:spPr>
        <p:txBody>
          <a:bodyPr wrap="square" anchor="t">
            <a:normAutofit lnSpcReduction="10000"/>
          </a:bodyPr>
          <a:lstStyle/>
          <a:p>
            <a:pPr>
              <a:lnSpc>
                <a:spcPct val="90000"/>
              </a:lnSpc>
            </a:pPr>
            <a:r>
              <a:rPr lang="en-US" sz="2400" dirty="0"/>
              <a:t>Mae </a:t>
            </a:r>
            <a:r>
              <a:rPr lang="en-US" sz="2400" dirty="0" err="1"/>
              <a:t>dysgu’n</a:t>
            </a:r>
            <a:r>
              <a:rPr lang="en-US" sz="2400" dirty="0"/>
              <a:t> </a:t>
            </a:r>
            <a:r>
              <a:rPr lang="en-US" sz="2400" dirty="0" err="1"/>
              <a:t>anodd</a:t>
            </a:r>
            <a:r>
              <a:rPr lang="en-US" sz="2400" dirty="0"/>
              <a:t> – pan </a:t>
            </a:r>
            <a:r>
              <a:rPr lang="en-US" sz="2400" dirty="0" err="1"/>
              <a:t>rydych</a:t>
            </a:r>
            <a:r>
              <a:rPr lang="en-US" sz="2400" dirty="0"/>
              <a:t> </a:t>
            </a:r>
            <a:r>
              <a:rPr lang="en-US" sz="2400" dirty="0" err="1"/>
              <a:t>yn</a:t>
            </a:r>
            <a:r>
              <a:rPr lang="en-US" sz="2400" dirty="0"/>
              <a:t> </a:t>
            </a:r>
            <a:r>
              <a:rPr lang="en-US" sz="2400" dirty="0" err="1"/>
              <a:t>dysgu</a:t>
            </a:r>
            <a:r>
              <a:rPr lang="en-US" sz="2400" dirty="0"/>
              <a:t> </a:t>
            </a:r>
            <a:r>
              <a:rPr lang="en-US" sz="2400" dirty="0" err="1"/>
              <a:t>mae’n</a:t>
            </a:r>
            <a:r>
              <a:rPr lang="en-US" sz="2400" dirty="0"/>
              <a:t> </a:t>
            </a:r>
            <a:r>
              <a:rPr lang="en-US" sz="2400" dirty="0" err="1"/>
              <a:t>anghyfforddus</a:t>
            </a:r>
            <a:r>
              <a:rPr lang="en-US" sz="2400" dirty="0"/>
              <a:t>, </a:t>
            </a:r>
            <a:r>
              <a:rPr lang="en-US" sz="2400" dirty="0" err="1"/>
              <a:t>anodd</a:t>
            </a:r>
            <a:r>
              <a:rPr lang="en-US" sz="2400" dirty="0"/>
              <a:t> ac </a:t>
            </a:r>
            <a:r>
              <a:rPr lang="en-US" sz="2400" dirty="0" err="1"/>
              <a:t>mae’n</a:t>
            </a:r>
            <a:r>
              <a:rPr lang="en-US" sz="2400" dirty="0"/>
              <a:t> </a:t>
            </a:r>
            <a:r>
              <a:rPr lang="en-US" sz="2400" dirty="0" err="1"/>
              <a:t>medru</a:t>
            </a:r>
            <a:r>
              <a:rPr lang="en-US" sz="2400" dirty="0"/>
              <a:t> </a:t>
            </a:r>
            <a:r>
              <a:rPr lang="en-US" sz="2400" dirty="0" err="1"/>
              <a:t>teimlo’n</a:t>
            </a:r>
            <a:r>
              <a:rPr lang="en-US" sz="2400" dirty="0"/>
              <a:t> </a:t>
            </a:r>
            <a:r>
              <a:rPr lang="en-US" sz="2400" dirty="0" err="1"/>
              <a:t>llethol</a:t>
            </a:r>
            <a:r>
              <a:rPr lang="en-US" sz="2400" dirty="0"/>
              <a:t> </a:t>
            </a:r>
            <a:r>
              <a:rPr lang="en-US" sz="2400" dirty="0" err="1"/>
              <a:t>ar</a:t>
            </a:r>
            <a:r>
              <a:rPr lang="en-US" sz="2400" dirty="0"/>
              <a:t> y </a:t>
            </a:r>
            <a:r>
              <a:rPr lang="en-US" sz="2400" dirty="0" err="1"/>
              <a:t>dechrau</a:t>
            </a:r>
            <a:r>
              <a:rPr lang="en-US" sz="2400" dirty="0"/>
              <a:t>.</a:t>
            </a:r>
          </a:p>
          <a:p>
            <a:pPr>
              <a:lnSpc>
                <a:spcPct val="90000"/>
              </a:lnSpc>
            </a:pPr>
            <a:r>
              <a:rPr lang="en-US" sz="2400" dirty="0"/>
              <a:t>Dim </a:t>
            </a:r>
            <a:r>
              <a:rPr lang="en-US" sz="2400" dirty="0" err="1"/>
              <a:t>gwybod</a:t>
            </a:r>
            <a:r>
              <a:rPr lang="en-US" sz="2400" dirty="0"/>
              <a:t> – </a:t>
            </a:r>
            <a:r>
              <a:rPr lang="en-US" sz="2400" dirty="0" err="1"/>
              <a:t>gwybod</a:t>
            </a:r>
            <a:r>
              <a:rPr lang="en-US" sz="2400" dirty="0"/>
              <a:t> – </a:t>
            </a:r>
            <a:r>
              <a:rPr lang="en-US" sz="2400" dirty="0" err="1"/>
              <a:t>gwybod</a:t>
            </a:r>
            <a:r>
              <a:rPr lang="en-US" sz="2400" dirty="0"/>
              <a:t> </a:t>
            </a:r>
            <a:r>
              <a:rPr lang="en-US" sz="2400" dirty="0" err="1"/>
              <a:t>sut</a:t>
            </a:r>
            <a:r>
              <a:rPr lang="en-US" sz="2400" dirty="0"/>
              <a:t> </a:t>
            </a:r>
            <a:r>
              <a:rPr lang="en-US" sz="2400" dirty="0" err="1"/>
              <a:t>i</a:t>
            </a:r>
            <a:r>
              <a:rPr lang="en-US" sz="2400" dirty="0"/>
              <a:t>…</a:t>
            </a:r>
          </a:p>
          <a:p>
            <a:pPr>
              <a:lnSpc>
                <a:spcPct val="90000"/>
              </a:lnSpc>
            </a:pPr>
            <a:r>
              <a:rPr lang="en-US" sz="2400" dirty="0" err="1"/>
              <a:t>Arwain</a:t>
            </a:r>
            <a:r>
              <a:rPr lang="en-US" sz="2400" dirty="0"/>
              <a:t> y </a:t>
            </a:r>
            <a:r>
              <a:rPr lang="en-US" sz="2400" dirty="0" err="1"/>
              <a:t>dysgu</a:t>
            </a:r>
            <a:r>
              <a:rPr lang="en-US" sz="2400" dirty="0"/>
              <a:t> a </a:t>
            </a:r>
            <a:r>
              <a:rPr lang="en-US" sz="2400" dirty="0" err="1"/>
              <a:t>chefnogi</a:t>
            </a:r>
            <a:r>
              <a:rPr lang="en-US" sz="2400" dirty="0"/>
              <a:t> </a:t>
            </a:r>
            <a:r>
              <a:rPr lang="en-US" sz="2400" dirty="0" err="1"/>
              <a:t>o’r</a:t>
            </a:r>
            <a:r>
              <a:rPr lang="en-US" sz="2400" dirty="0"/>
              <a:t> </a:t>
            </a:r>
            <a:r>
              <a:rPr lang="en-US" sz="2400" dirty="0" err="1"/>
              <a:t>ochr</a:t>
            </a:r>
            <a:r>
              <a:rPr lang="en-US" sz="2400" dirty="0"/>
              <a:t> / </a:t>
            </a:r>
            <a:r>
              <a:rPr lang="en-US" sz="2400" dirty="0" err="1"/>
              <a:t>cefn</a:t>
            </a:r>
            <a:r>
              <a:rPr lang="en-US" sz="2400" dirty="0"/>
              <a:t> – </a:t>
            </a:r>
            <a:r>
              <a:rPr lang="en-US" sz="2400" dirty="0" err="1"/>
              <a:t>wrth</a:t>
            </a:r>
            <a:r>
              <a:rPr lang="en-US" sz="2400" dirty="0"/>
              <a:t> </a:t>
            </a:r>
            <a:r>
              <a:rPr lang="en-US" sz="2400" dirty="0" err="1"/>
              <a:t>i</a:t>
            </a:r>
            <a:r>
              <a:rPr lang="en-US" sz="2400" dirty="0"/>
              <a:t> </a:t>
            </a:r>
            <a:r>
              <a:rPr lang="en-US" sz="2400" dirty="0" err="1"/>
              <a:t>ddysgwyr</a:t>
            </a:r>
            <a:r>
              <a:rPr lang="en-US" sz="2400" dirty="0"/>
              <a:t> </a:t>
            </a:r>
            <a:r>
              <a:rPr lang="en-US" sz="2400" dirty="0" err="1"/>
              <a:t>llunio</a:t>
            </a:r>
            <a:r>
              <a:rPr lang="en-US" sz="2400" dirty="0"/>
              <a:t> </a:t>
            </a:r>
            <a:r>
              <a:rPr lang="en-US" sz="2400" dirty="0" err="1"/>
              <a:t>ystyr</a:t>
            </a:r>
            <a:r>
              <a:rPr lang="en-US" sz="2400" dirty="0"/>
              <a:t> </a:t>
            </a:r>
            <a:r>
              <a:rPr lang="en-US" sz="2400" dirty="0" err="1"/>
              <a:t>ar</a:t>
            </a:r>
            <a:r>
              <a:rPr lang="en-US" sz="2400" dirty="0"/>
              <a:t> ben </a:t>
            </a:r>
            <a:r>
              <a:rPr lang="en-US" sz="2400" dirty="0" err="1"/>
              <a:t>ei</a:t>
            </a:r>
            <a:r>
              <a:rPr lang="en-US" sz="2400" dirty="0"/>
              <a:t> </a:t>
            </a:r>
            <a:r>
              <a:rPr lang="en-US" sz="2400" dirty="0" err="1"/>
              <a:t>hun</a:t>
            </a:r>
            <a:r>
              <a:rPr lang="en-US" sz="2400" dirty="0"/>
              <a:t> ag / neu </a:t>
            </a:r>
            <a:r>
              <a:rPr lang="en-US" sz="2400" dirty="0" err="1"/>
              <a:t>gydag</a:t>
            </a:r>
            <a:r>
              <a:rPr lang="en-US" sz="2400" dirty="0"/>
              <a:t> </a:t>
            </a:r>
            <a:r>
              <a:rPr lang="en-US" sz="2400" dirty="0" err="1"/>
              <a:t>eraill</a:t>
            </a:r>
            <a:r>
              <a:rPr lang="en-US" sz="2400" dirty="0"/>
              <a:t>. </a:t>
            </a:r>
          </a:p>
          <a:p>
            <a:pPr>
              <a:lnSpc>
                <a:spcPct val="90000"/>
              </a:lnSpc>
            </a:pPr>
            <a:endParaRPr lang="en-US" sz="2400" dirty="0"/>
          </a:p>
        </p:txBody>
      </p:sp>
      <p:pic>
        <p:nvPicPr>
          <p:cNvPr id="5" name="Picture 2" descr="threshold1">
            <a:extLst>
              <a:ext uri="{FF2B5EF4-FFF2-40B4-BE49-F238E27FC236}">
                <a16:creationId xmlns:a16="http://schemas.microsoft.com/office/drawing/2014/main" id="{96EA5CB9-70B7-8F4C-81DE-79739AFCC32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4648200" y="1202482"/>
            <a:ext cx="4038600" cy="3989040"/>
          </a:xfrm>
          <a:prstGeom prst="rect">
            <a:avLst/>
          </a:prstGeom>
          <a:solidFill>
            <a:srgbClr val="FFFFFF"/>
          </a:solidFill>
        </p:spPr>
      </p:pic>
    </p:spTree>
    <p:extLst>
      <p:ext uri="{BB962C8B-B14F-4D97-AF65-F5344CB8AC3E}">
        <p14:creationId xmlns:p14="http://schemas.microsoft.com/office/powerpoint/2010/main" val="3131638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1196752"/>
            <a:ext cx="8229600" cy="4248472"/>
          </a:xfrm>
        </p:spPr>
        <p:txBody>
          <a:bodyPr/>
          <a:lstStyle/>
          <a:p>
            <a:pPr marL="0" indent="0" algn="just">
              <a:buNone/>
            </a:pPr>
            <a:r>
              <a:rPr lang="en-GB" sz="3400" dirty="0"/>
              <a:t>Gain an awareness of :</a:t>
            </a:r>
          </a:p>
          <a:p>
            <a:pPr marL="0" indent="0" algn="just">
              <a:buNone/>
            </a:pPr>
            <a:r>
              <a:rPr lang="en-GB" sz="3400" dirty="0"/>
              <a:t>(</a:t>
            </a:r>
            <a:r>
              <a:rPr lang="en-GB" sz="3400" dirty="0" err="1"/>
              <a:t>i</a:t>
            </a:r>
            <a:r>
              <a:rPr lang="en-GB" sz="3400" dirty="0"/>
              <a:t>)a behaviourist learning theory</a:t>
            </a:r>
          </a:p>
          <a:p>
            <a:pPr marL="0" indent="0" algn="just">
              <a:buNone/>
            </a:pPr>
            <a:r>
              <a:rPr lang="en-GB" sz="3400" dirty="0"/>
              <a:t>(ii)a constructivist learning theory  </a:t>
            </a:r>
          </a:p>
          <a:p>
            <a:pPr marL="0" indent="0" algn="just">
              <a:buNone/>
            </a:pPr>
            <a:r>
              <a:rPr lang="en-GB" sz="3400" dirty="0"/>
              <a:t>And begin to evaluate </a:t>
            </a:r>
            <a:r>
              <a:rPr lang="en-GB" sz="3400"/>
              <a:t>their contribution as </a:t>
            </a:r>
            <a:r>
              <a:rPr lang="en-GB" sz="3400" dirty="0"/>
              <a:t>educational ideologies and how / when / where these can be applied to outdoor adventurous activities. </a:t>
            </a:r>
            <a:endParaRPr lang="en-GB" sz="3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4860032"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Main objective for today : </a:t>
            </a:r>
            <a:endParaRPr lang="en-US" altLang="en-US" sz="3600" b="1" dirty="0">
              <a:solidFill>
                <a:schemeClr val="bg1"/>
              </a:solidFill>
            </a:endParaRPr>
          </a:p>
        </p:txBody>
      </p:sp>
    </p:spTree>
    <p:extLst>
      <p:ext uri="{BB962C8B-B14F-4D97-AF65-F5344CB8AC3E}">
        <p14:creationId xmlns:p14="http://schemas.microsoft.com/office/powerpoint/2010/main" val="1147892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a:xfrm>
            <a:off x="361192" y="-353"/>
            <a:ext cx="8229600" cy="1143000"/>
          </a:xfrm>
        </p:spPr>
        <p:txBody>
          <a:bodyPr/>
          <a:lstStyle/>
          <a:p>
            <a:r>
              <a:rPr lang="en-US" dirty="0" err="1"/>
              <a:t>Behaviourism</a:t>
            </a:r>
            <a:endParaRPr lang="en-US" dirty="0"/>
          </a:p>
        </p:txBody>
      </p:sp>
      <p:sp>
        <p:nvSpPr>
          <p:cNvPr id="4" name="Content Placeholder 3">
            <a:extLst>
              <a:ext uri="{FF2B5EF4-FFF2-40B4-BE49-F238E27FC236}">
                <a16:creationId xmlns:a16="http://schemas.microsoft.com/office/drawing/2014/main" id="{C0E2C0D0-7BBC-164D-9A07-0793FA78A710}"/>
              </a:ext>
            </a:extLst>
          </p:cNvPr>
          <p:cNvSpPr>
            <a:spLocks noGrp="1"/>
          </p:cNvSpPr>
          <p:nvPr>
            <p:ph sz="half" idx="2"/>
          </p:nvPr>
        </p:nvSpPr>
        <p:spPr>
          <a:xfrm>
            <a:off x="1161719" y="4460129"/>
            <a:ext cx="2426260" cy="2067419"/>
          </a:xfrm>
        </p:spPr>
        <p:txBody>
          <a:bodyPr/>
          <a:lstStyle/>
          <a:p>
            <a:r>
              <a:rPr lang="en-US" dirty="0"/>
              <a:t>Pavlov </a:t>
            </a:r>
          </a:p>
          <a:p>
            <a:pPr marL="0" indent="0">
              <a:buNone/>
            </a:pPr>
            <a:r>
              <a:rPr lang="en-US" dirty="0"/>
              <a:t>1849 - 1936</a:t>
            </a:r>
          </a:p>
          <a:p>
            <a:endParaRPr lang="en-US" dirty="0"/>
          </a:p>
          <a:p>
            <a:pPr marL="0" indent="0">
              <a:buNone/>
            </a:pPr>
            <a:endParaRPr lang="en-US" dirty="0"/>
          </a:p>
          <a:p>
            <a:pPr marL="0" indent="0">
              <a:buNone/>
            </a:pPr>
            <a:endParaRPr lang="en-US" dirty="0"/>
          </a:p>
        </p:txBody>
      </p:sp>
      <p:pic>
        <p:nvPicPr>
          <p:cNvPr id="8" name="Picture 7">
            <a:extLst>
              <a:ext uri="{FF2B5EF4-FFF2-40B4-BE49-F238E27FC236}">
                <a16:creationId xmlns:a16="http://schemas.microsoft.com/office/drawing/2014/main" id="{0B043A4E-C3E4-5E4A-BB69-A010673753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5962982" y="2817904"/>
            <a:ext cx="1926807" cy="267593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42F10893-5F79-404C-870D-91FF1BD80612}"/>
              </a:ext>
            </a:extLst>
          </p:cNvPr>
          <p:cNvPicPr>
            <a:picLocks noChangeAspect="1"/>
          </p:cNvPicPr>
          <p:nvPr/>
        </p:nvPicPr>
        <p:blipFill>
          <a:blip r:embed="rId4"/>
          <a:stretch>
            <a:fillRect/>
          </a:stretch>
        </p:blipFill>
        <p:spPr>
          <a:xfrm>
            <a:off x="972070" y="1142646"/>
            <a:ext cx="2426260" cy="3283539"/>
          </a:xfrm>
          <a:prstGeom prst="rect">
            <a:avLst/>
          </a:prstGeom>
        </p:spPr>
      </p:pic>
      <p:sp>
        <p:nvSpPr>
          <p:cNvPr id="11" name="Content Placeholder 3">
            <a:extLst>
              <a:ext uri="{FF2B5EF4-FFF2-40B4-BE49-F238E27FC236}">
                <a16:creationId xmlns:a16="http://schemas.microsoft.com/office/drawing/2014/main" id="{477B9B6C-94B3-4B4D-8768-61C4DF8538EE}"/>
              </a:ext>
            </a:extLst>
          </p:cNvPr>
          <p:cNvSpPr txBox="1">
            <a:spLocks/>
          </p:cNvSpPr>
          <p:nvPr/>
        </p:nvSpPr>
        <p:spPr bwMode="auto">
          <a:xfrm>
            <a:off x="5745671" y="850900"/>
            <a:ext cx="309643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eaLnBrk="1" hangingPunct="1">
              <a:buFont typeface="Arial" panose="020B0604020202020204" pitchFamily="34" charset="0"/>
              <a:buNone/>
            </a:pPr>
            <a:endParaRPr lang="en-US" dirty="0"/>
          </a:p>
          <a:p>
            <a:pPr eaLnBrk="1" hangingPunct="1"/>
            <a:r>
              <a:rPr lang="en-US" dirty="0"/>
              <a:t>Skinner</a:t>
            </a:r>
          </a:p>
          <a:p>
            <a:pPr marL="0" indent="0" eaLnBrk="1" hangingPunct="1">
              <a:buFont typeface="Arial" panose="020B0604020202020204" pitchFamily="34" charset="0"/>
              <a:buNone/>
            </a:pPr>
            <a:r>
              <a:rPr lang="en-US" dirty="0"/>
              <a:t>1904 - 1990</a:t>
            </a:r>
          </a:p>
          <a:p>
            <a:pPr marL="0" indent="0" eaLnBrk="1" hangingPunct="1">
              <a:buFont typeface="Arial" panose="020B0604020202020204" pitchFamily="34" charset="0"/>
              <a:buNone/>
            </a:pPr>
            <a:endParaRPr lang="en-US" dirty="0"/>
          </a:p>
        </p:txBody>
      </p:sp>
    </p:spTree>
    <p:extLst>
      <p:ext uri="{BB962C8B-B14F-4D97-AF65-F5344CB8AC3E}">
        <p14:creationId xmlns:p14="http://schemas.microsoft.com/office/powerpoint/2010/main" val="193512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7618" y="2805647"/>
            <a:ext cx="3117032" cy="576064"/>
          </a:xfrm>
        </p:spPr>
        <p:txBody>
          <a:bodyPr>
            <a:normAutofit fontScale="90000"/>
          </a:bodyPr>
          <a:lstStyle/>
          <a:p>
            <a:r>
              <a:rPr lang="en-GB" sz="2800" b="1" u="sng" dirty="0"/>
              <a:t>Behaviourism</a:t>
            </a:r>
            <a:br>
              <a:rPr lang="en-GB" sz="2800" b="1" u="sng" dirty="0"/>
            </a:br>
            <a:br>
              <a:rPr lang="en-GB" sz="2800" b="1" u="sng" dirty="0"/>
            </a:br>
            <a:r>
              <a:rPr lang="en-GB" sz="2800" dirty="0">
                <a:solidFill>
                  <a:schemeClr val="tx1"/>
                </a:solidFill>
              </a:rPr>
              <a:t>Through positive and negative reinforcement</a:t>
            </a:r>
            <a:r>
              <a:rPr lang="en-GB" sz="2800" dirty="0"/>
              <a:t>.</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238078"/>
            <a:ext cx="5400600" cy="62872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908720"/>
            <a:ext cx="3742570" cy="830997"/>
          </a:xfrm>
          <a:prstGeom prst="rect">
            <a:avLst/>
          </a:prstGeom>
          <a:noFill/>
        </p:spPr>
        <p:txBody>
          <a:bodyPr wrap="square" rtlCol="0">
            <a:spAutoFit/>
          </a:bodyPr>
          <a:lstStyle/>
          <a:p>
            <a:endParaRPr lang="en-GB" sz="2400" dirty="0"/>
          </a:p>
          <a:p>
            <a:endParaRPr lang="en-GB" sz="2400" dirty="0"/>
          </a:p>
        </p:txBody>
      </p:sp>
    </p:spTree>
    <p:extLst>
      <p:ext uri="{BB962C8B-B14F-4D97-AF65-F5344CB8AC3E}">
        <p14:creationId xmlns:p14="http://schemas.microsoft.com/office/powerpoint/2010/main" val="1272752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880" y="-37127"/>
            <a:ext cx="8229600" cy="1143000"/>
          </a:xfrm>
        </p:spPr>
        <p:txBody>
          <a:bodyPr>
            <a:normAutofit/>
          </a:bodyPr>
          <a:lstStyle/>
          <a:p>
            <a:r>
              <a:rPr lang="en-GB" sz="2800" b="1" dirty="0"/>
              <a:t>		</a:t>
            </a:r>
            <a:r>
              <a:rPr lang="en-GB" sz="2800" b="1" u="sng" dirty="0"/>
              <a:t>Operant conditioning</a:t>
            </a: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66800" y="548639"/>
            <a:ext cx="2483768" cy="3449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65273" y="4220259"/>
            <a:ext cx="1686821" cy="369332"/>
          </a:xfrm>
          <a:prstGeom prst="rect">
            <a:avLst/>
          </a:prstGeom>
          <a:noFill/>
        </p:spPr>
        <p:txBody>
          <a:bodyPr wrap="square" rtlCol="0">
            <a:spAutoFit/>
          </a:bodyPr>
          <a:lstStyle/>
          <a:p>
            <a:r>
              <a:rPr lang="en-GB" b="1" dirty="0"/>
              <a:t>Skinner</a:t>
            </a:r>
          </a:p>
        </p:txBody>
      </p:sp>
      <p:sp>
        <p:nvSpPr>
          <p:cNvPr id="5" name="TextBox 4"/>
          <p:cNvSpPr txBox="1"/>
          <p:nvPr/>
        </p:nvSpPr>
        <p:spPr>
          <a:xfrm>
            <a:off x="2940968" y="1143000"/>
            <a:ext cx="6203032" cy="6124754"/>
          </a:xfrm>
          <a:prstGeom prst="rect">
            <a:avLst/>
          </a:prstGeom>
          <a:noFill/>
        </p:spPr>
        <p:txBody>
          <a:bodyPr wrap="square" rtlCol="0">
            <a:spAutoFit/>
          </a:bodyPr>
          <a:lstStyle/>
          <a:p>
            <a:r>
              <a:rPr lang="en-GB" sz="2800" dirty="0"/>
              <a:t>Coined by Skinner - actions followed by reinforcement are more likely to be repeated. Skinner went further than Pavlov and distinguished between </a:t>
            </a:r>
            <a:r>
              <a:rPr lang="en-GB" sz="2800" u="sng" dirty="0"/>
              <a:t>reflexive</a:t>
            </a:r>
            <a:r>
              <a:rPr lang="en-GB" sz="2800" dirty="0"/>
              <a:t> actions (Classic conditioning) and </a:t>
            </a:r>
            <a:r>
              <a:rPr lang="en-GB" sz="2800" u="sng" dirty="0"/>
              <a:t>learnt</a:t>
            </a:r>
            <a:r>
              <a:rPr lang="en-GB" sz="2800" dirty="0"/>
              <a:t> responses (Operant conditioning).</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sp>
        <p:nvSpPr>
          <p:cNvPr id="7" name="TextBox 6"/>
          <p:cNvSpPr txBox="1"/>
          <p:nvPr/>
        </p:nvSpPr>
        <p:spPr>
          <a:xfrm>
            <a:off x="2267744" y="6843216"/>
            <a:ext cx="6624736" cy="461665"/>
          </a:xfrm>
          <a:prstGeom prst="rect">
            <a:avLst/>
          </a:prstGeom>
          <a:noFill/>
        </p:spPr>
        <p:txBody>
          <a:bodyPr wrap="square" rtlCol="0">
            <a:spAutoFit/>
          </a:bodyPr>
          <a:lstStyle/>
          <a:p>
            <a:pPr algn="r"/>
            <a:r>
              <a:rPr lang="en-GB" sz="2400" dirty="0">
                <a:solidFill>
                  <a:schemeClr val="tx2"/>
                </a:solidFill>
              </a:rPr>
              <a:t>?</a:t>
            </a:r>
          </a:p>
        </p:txBody>
      </p:sp>
    </p:spTree>
    <p:extLst>
      <p:ext uri="{BB962C8B-B14F-4D97-AF65-F5344CB8AC3E}">
        <p14:creationId xmlns:p14="http://schemas.microsoft.com/office/powerpoint/2010/main" val="401320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What Is Operant Conditioning and How Does It Work?">
            <a:extLst>
              <a:ext uri="{FF2B5EF4-FFF2-40B4-BE49-F238E27FC236}">
                <a16:creationId xmlns:a16="http://schemas.microsoft.com/office/drawing/2014/main" id="{FEF17A4C-B8C3-6D44-A898-0E2A703EE6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808" y="188640"/>
            <a:ext cx="8028384" cy="535225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BC17164-15DE-F241-BB3E-A9B77DD51C58}"/>
              </a:ext>
            </a:extLst>
          </p:cNvPr>
          <p:cNvSpPr txBox="1"/>
          <p:nvPr/>
        </p:nvSpPr>
        <p:spPr>
          <a:xfrm>
            <a:off x="2051720" y="5949280"/>
            <a:ext cx="6950814" cy="646331"/>
          </a:xfrm>
          <a:prstGeom prst="rect">
            <a:avLst/>
          </a:prstGeom>
          <a:solidFill>
            <a:schemeClr val="bg1">
              <a:lumMod val="85000"/>
            </a:schemeClr>
          </a:solidFill>
        </p:spPr>
        <p:txBody>
          <a:bodyPr wrap="none" rtlCol="0">
            <a:spAutoFit/>
          </a:bodyPr>
          <a:lstStyle/>
          <a:p>
            <a:r>
              <a:rPr lang="en-GB" sz="3600" b="1" dirty="0">
                <a:latin typeface="+mn-lt"/>
              </a:rPr>
              <a:t>Skinner’s Operant conditioning</a:t>
            </a:r>
          </a:p>
        </p:txBody>
      </p:sp>
      <p:sp>
        <p:nvSpPr>
          <p:cNvPr id="4" name="TextBox 3">
            <a:extLst>
              <a:ext uri="{FF2B5EF4-FFF2-40B4-BE49-F238E27FC236}">
                <a16:creationId xmlns:a16="http://schemas.microsoft.com/office/drawing/2014/main" id="{0CCD0ADC-1256-C247-B3CF-0CCB85A49409}"/>
              </a:ext>
            </a:extLst>
          </p:cNvPr>
          <p:cNvSpPr txBox="1"/>
          <p:nvPr/>
        </p:nvSpPr>
        <p:spPr>
          <a:xfrm>
            <a:off x="7021725" y="262389"/>
            <a:ext cx="1564467" cy="646331"/>
          </a:xfrm>
          <a:prstGeom prst="rect">
            <a:avLst/>
          </a:prstGeom>
          <a:noFill/>
        </p:spPr>
        <p:txBody>
          <a:bodyPr wrap="square" rtlCol="0">
            <a:spAutoFit/>
          </a:bodyPr>
          <a:lstStyle/>
          <a:p>
            <a:r>
              <a:rPr lang="en-US" b="1" dirty="0">
                <a:solidFill>
                  <a:schemeClr val="bg1"/>
                </a:solidFill>
              </a:rPr>
              <a:t>Slide from Mara Mata</a:t>
            </a:r>
          </a:p>
        </p:txBody>
      </p:sp>
    </p:spTree>
    <p:extLst>
      <p:ext uri="{BB962C8B-B14F-4D97-AF65-F5344CB8AC3E}">
        <p14:creationId xmlns:p14="http://schemas.microsoft.com/office/powerpoint/2010/main" val="342400080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14144-AF5B-3943-8D06-B5F352320576}"/>
              </a:ext>
            </a:extLst>
          </p:cNvPr>
          <p:cNvSpPr>
            <a:spLocks noGrp="1"/>
          </p:cNvSpPr>
          <p:nvPr>
            <p:ph type="title"/>
          </p:nvPr>
        </p:nvSpPr>
        <p:spPr>
          <a:xfrm>
            <a:off x="-1918184" y="136646"/>
            <a:ext cx="8229600" cy="1143000"/>
          </a:xfrm>
        </p:spPr>
        <p:txBody>
          <a:bodyPr/>
          <a:lstStyle/>
          <a:p>
            <a:r>
              <a:rPr lang="en-US" sz="3600" dirty="0" err="1"/>
              <a:t>Behaviourist</a:t>
            </a:r>
            <a:r>
              <a:rPr lang="en-US" sz="3600" dirty="0"/>
              <a:t> model</a:t>
            </a:r>
          </a:p>
        </p:txBody>
      </p:sp>
      <p:sp>
        <p:nvSpPr>
          <p:cNvPr id="3" name="Content Placeholder 2">
            <a:extLst>
              <a:ext uri="{FF2B5EF4-FFF2-40B4-BE49-F238E27FC236}">
                <a16:creationId xmlns:a16="http://schemas.microsoft.com/office/drawing/2014/main" id="{F97DAF66-EFEF-8E4B-813A-4955BFF10BAB}"/>
              </a:ext>
            </a:extLst>
          </p:cNvPr>
          <p:cNvSpPr>
            <a:spLocks noGrp="1"/>
          </p:cNvSpPr>
          <p:nvPr>
            <p:ph sz="half" idx="1"/>
          </p:nvPr>
        </p:nvSpPr>
        <p:spPr>
          <a:xfrm>
            <a:off x="177316" y="1434480"/>
            <a:ext cx="4038600" cy="3989040"/>
          </a:xfrm>
        </p:spPr>
        <p:txBody>
          <a:bodyPr/>
          <a:lstStyle/>
          <a:p>
            <a:r>
              <a:rPr lang="en-US" i="1" dirty="0"/>
              <a:t>Mae </a:t>
            </a:r>
            <a:r>
              <a:rPr lang="en-US" i="1" dirty="0" err="1"/>
              <a:t>creaduriaid</a:t>
            </a:r>
            <a:r>
              <a:rPr lang="en-US" i="1" dirty="0"/>
              <a:t> </a:t>
            </a:r>
            <a:r>
              <a:rPr lang="en-US" i="1" dirty="0" err="1"/>
              <a:t>yn</a:t>
            </a:r>
            <a:r>
              <a:rPr lang="en-US" i="1" dirty="0"/>
              <a:t> </a:t>
            </a:r>
            <a:r>
              <a:rPr lang="en-US" i="1" dirty="0" err="1"/>
              <a:t>dysgu</a:t>
            </a:r>
            <a:r>
              <a:rPr lang="en-US" i="1" dirty="0"/>
              <a:t> </a:t>
            </a:r>
            <a:r>
              <a:rPr lang="en-US" i="1" dirty="0" err="1"/>
              <a:t>trwy</a:t>
            </a:r>
            <a:r>
              <a:rPr lang="en-US" i="1" dirty="0"/>
              <a:t> </a:t>
            </a:r>
            <a:r>
              <a:rPr lang="en-US" i="1" dirty="0" err="1"/>
              <a:t>gwneud</a:t>
            </a:r>
            <a:r>
              <a:rPr lang="en-US" i="1" dirty="0"/>
              <a:t> </a:t>
            </a:r>
            <a:r>
              <a:rPr lang="en-US" i="1" dirty="0" err="1"/>
              <a:t>cyswllt</a:t>
            </a:r>
            <a:r>
              <a:rPr lang="en-US" i="1" dirty="0"/>
              <a:t> </a:t>
            </a:r>
            <a:r>
              <a:rPr lang="en-US" i="1" dirty="0" err="1"/>
              <a:t>gyda</a:t>
            </a:r>
            <a:r>
              <a:rPr lang="en-US" i="1" dirty="0"/>
              <a:t> </a:t>
            </a:r>
            <a:r>
              <a:rPr lang="en-US" i="1" dirty="0" err="1"/>
              <a:t>phrofiad</a:t>
            </a:r>
            <a:r>
              <a:rPr lang="en-US" i="1" dirty="0"/>
              <a:t> ag </a:t>
            </a:r>
            <a:r>
              <a:rPr lang="en-US" i="1" dirty="0" err="1"/>
              <a:t>ymddygiad</a:t>
            </a:r>
            <a:r>
              <a:rPr lang="en-US" i="1" dirty="0"/>
              <a:t>. </a:t>
            </a:r>
          </a:p>
          <a:p>
            <a:r>
              <a:rPr lang="en-US" i="1" dirty="0" err="1"/>
              <a:t>Credir</a:t>
            </a:r>
            <a:r>
              <a:rPr lang="en-US" i="1" dirty="0"/>
              <a:t> taw ‘</a:t>
            </a:r>
            <a:r>
              <a:rPr lang="en-US" i="1" dirty="0" err="1"/>
              <a:t>gwyddoniaeth</a:t>
            </a:r>
            <a:r>
              <a:rPr lang="en-US" i="1" dirty="0"/>
              <a:t> o </a:t>
            </a:r>
            <a:r>
              <a:rPr lang="en-US" i="1" dirty="0" err="1"/>
              <a:t>ddysgu</a:t>
            </a:r>
            <a:r>
              <a:rPr lang="en-US" i="1" dirty="0"/>
              <a:t>’ …</a:t>
            </a:r>
            <a:r>
              <a:rPr lang="en-US" i="1" dirty="0" err="1"/>
              <a:t>oedd</a:t>
            </a:r>
            <a:r>
              <a:rPr lang="en-US" i="1" dirty="0"/>
              <a:t> </a:t>
            </a:r>
            <a:r>
              <a:rPr lang="en-US" i="1" dirty="0" err="1"/>
              <a:t>dysgu</a:t>
            </a:r>
            <a:r>
              <a:rPr lang="en-US" i="1" dirty="0"/>
              <a:t> </a:t>
            </a:r>
            <a:r>
              <a:rPr lang="en-US" i="1" dirty="0" err="1"/>
              <a:t>sgiliau</a:t>
            </a:r>
            <a:r>
              <a:rPr lang="en-US" i="1" dirty="0"/>
              <a:t> a </a:t>
            </a:r>
            <a:r>
              <a:rPr lang="en-US" i="1" dirty="0" err="1"/>
              <a:t>gwybodaeth</a:t>
            </a:r>
            <a:r>
              <a:rPr lang="en-US" i="1" dirty="0"/>
              <a:t>. </a:t>
            </a:r>
          </a:p>
        </p:txBody>
      </p:sp>
      <p:sp>
        <p:nvSpPr>
          <p:cNvPr id="4" name="Content Placeholder 3">
            <a:extLst>
              <a:ext uri="{FF2B5EF4-FFF2-40B4-BE49-F238E27FC236}">
                <a16:creationId xmlns:a16="http://schemas.microsoft.com/office/drawing/2014/main" id="{02B10251-6FED-4043-8422-CE32FD9BCC8A}"/>
              </a:ext>
            </a:extLst>
          </p:cNvPr>
          <p:cNvSpPr>
            <a:spLocks noGrp="1"/>
          </p:cNvSpPr>
          <p:nvPr>
            <p:ph sz="half" idx="2"/>
          </p:nvPr>
        </p:nvSpPr>
        <p:spPr>
          <a:xfrm>
            <a:off x="4398267" y="213421"/>
            <a:ext cx="4536504" cy="4968552"/>
          </a:xfrm>
        </p:spPr>
        <p:txBody>
          <a:bodyPr/>
          <a:lstStyle/>
          <a:p>
            <a:r>
              <a:rPr lang="en-US" sz="3000" b="1" dirty="0"/>
              <a:t>Living creatures learn by building up associations between their experience, their thinking and </a:t>
            </a:r>
            <a:r>
              <a:rPr lang="en-US" sz="3000" b="1" dirty="0" err="1"/>
              <a:t>behaviour</a:t>
            </a:r>
            <a:r>
              <a:rPr lang="en-US" sz="3000" b="1" dirty="0"/>
              <a:t>. </a:t>
            </a:r>
          </a:p>
          <a:p>
            <a:r>
              <a:rPr lang="en-US" sz="3000" b="1" dirty="0"/>
              <a:t>Early development of the ‘science of teaching’ … where skills and knowledge are taught. </a:t>
            </a:r>
          </a:p>
        </p:txBody>
      </p:sp>
    </p:spTree>
    <p:extLst>
      <p:ext uri="{BB962C8B-B14F-4D97-AF65-F5344CB8AC3E}">
        <p14:creationId xmlns:p14="http://schemas.microsoft.com/office/powerpoint/2010/main" val="4277467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D562-472B-2046-B48C-F7402C6746C2}"/>
              </a:ext>
            </a:extLst>
          </p:cNvPr>
          <p:cNvSpPr>
            <a:spLocks noGrp="1"/>
          </p:cNvSpPr>
          <p:nvPr>
            <p:ph type="title"/>
          </p:nvPr>
        </p:nvSpPr>
        <p:spPr/>
        <p:txBody>
          <a:bodyPr/>
          <a:lstStyle/>
          <a:p>
            <a:r>
              <a:rPr lang="en-GB" b="1" dirty="0">
                <a:solidFill>
                  <a:schemeClr val="accent5">
                    <a:lumMod val="75000"/>
                  </a:schemeClr>
                </a:solidFill>
              </a:rPr>
              <a:t>Personal reflection</a:t>
            </a:r>
            <a:endParaRPr lang="en-US" dirty="0"/>
          </a:p>
        </p:txBody>
      </p:sp>
      <p:sp>
        <p:nvSpPr>
          <p:cNvPr id="3" name="Content Placeholder 2">
            <a:extLst>
              <a:ext uri="{FF2B5EF4-FFF2-40B4-BE49-F238E27FC236}">
                <a16:creationId xmlns:a16="http://schemas.microsoft.com/office/drawing/2014/main" id="{028CCAD7-69D2-0F42-B0CE-AD4C50EE0BAA}"/>
              </a:ext>
            </a:extLst>
          </p:cNvPr>
          <p:cNvSpPr>
            <a:spLocks noGrp="1"/>
          </p:cNvSpPr>
          <p:nvPr>
            <p:ph sz="half" idx="1"/>
          </p:nvPr>
        </p:nvSpPr>
        <p:spPr/>
        <p:txBody>
          <a:bodyPr/>
          <a:lstStyle/>
          <a:p>
            <a:r>
              <a:rPr lang="en-US" dirty="0" err="1"/>
              <a:t>Meddyliwch</a:t>
            </a:r>
            <a:r>
              <a:rPr lang="en-US" dirty="0"/>
              <a:t> am </a:t>
            </a:r>
            <a:r>
              <a:rPr lang="en-US" dirty="0" err="1"/>
              <a:t>rywbeth</a:t>
            </a:r>
            <a:r>
              <a:rPr lang="en-US" dirty="0"/>
              <a:t> </a:t>
            </a:r>
            <a:r>
              <a:rPr lang="en-US" dirty="0" err="1"/>
              <a:t>caredig</a:t>
            </a:r>
            <a:r>
              <a:rPr lang="en-US" dirty="0"/>
              <a:t> </a:t>
            </a:r>
            <a:r>
              <a:rPr lang="en-US" dirty="0" err="1"/>
              <a:t>i</a:t>
            </a:r>
            <a:r>
              <a:rPr lang="en-US" dirty="0"/>
              <a:t> chi </a:t>
            </a:r>
            <a:r>
              <a:rPr lang="en-US" dirty="0" err="1"/>
              <a:t>wedi</a:t>
            </a:r>
            <a:r>
              <a:rPr lang="en-US" dirty="0"/>
              <a:t> </a:t>
            </a:r>
            <a:r>
              <a:rPr lang="en-US" dirty="0" err="1"/>
              <a:t>neud</a:t>
            </a:r>
            <a:r>
              <a:rPr lang="en-US" dirty="0"/>
              <a:t> </a:t>
            </a:r>
            <a:r>
              <a:rPr lang="en-US" dirty="0" err="1"/>
              <a:t>i</a:t>
            </a:r>
            <a:r>
              <a:rPr lang="en-US" dirty="0"/>
              <a:t> </a:t>
            </a:r>
            <a:r>
              <a:rPr lang="en-US" dirty="0" err="1"/>
              <a:t>rywun</a:t>
            </a:r>
            <a:r>
              <a:rPr lang="en-US" dirty="0"/>
              <a:t> …</a:t>
            </a:r>
          </a:p>
          <a:p>
            <a:r>
              <a:rPr lang="en-US" dirty="0" err="1"/>
              <a:t>Yna</a:t>
            </a:r>
            <a:r>
              <a:rPr lang="en-US" dirty="0"/>
              <a:t> – </a:t>
            </a:r>
            <a:r>
              <a:rPr lang="en-US" dirty="0" err="1"/>
              <a:t>sut</a:t>
            </a:r>
            <a:r>
              <a:rPr lang="en-US" dirty="0"/>
              <a:t> </a:t>
            </a:r>
            <a:r>
              <a:rPr lang="en-US" dirty="0" err="1"/>
              <a:t>roedd</a:t>
            </a:r>
            <a:r>
              <a:rPr lang="en-US" dirty="0"/>
              <a:t> </a:t>
            </a:r>
            <a:r>
              <a:rPr lang="en-US" dirty="0" err="1"/>
              <a:t>gwneud</a:t>
            </a:r>
            <a:r>
              <a:rPr lang="en-US" dirty="0"/>
              <a:t> y </a:t>
            </a:r>
            <a:r>
              <a:rPr lang="en-US" dirty="0" err="1"/>
              <a:t>weithgaredd</a:t>
            </a:r>
            <a:r>
              <a:rPr lang="en-US" dirty="0"/>
              <a:t> </a:t>
            </a:r>
            <a:r>
              <a:rPr lang="en-US" dirty="0" err="1"/>
              <a:t>caredig</a:t>
            </a:r>
            <a:r>
              <a:rPr lang="en-US" dirty="0"/>
              <a:t> </a:t>
            </a:r>
            <a:r>
              <a:rPr lang="en-US" dirty="0" err="1"/>
              <a:t>wedi</a:t>
            </a:r>
            <a:r>
              <a:rPr lang="en-US" dirty="0"/>
              <a:t> </a:t>
            </a:r>
            <a:r>
              <a:rPr lang="en-US" dirty="0" err="1"/>
              <a:t>hala</a:t>
            </a:r>
            <a:r>
              <a:rPr lang="en-US" dirty="0"/>
              <a:t> </a:t>
            </a:r>
            <a:r>
              <a:rPr lang="en-US" dirty="0" err="1"/>
              <a:t>chiiI</a:t>
            </a:r>
            <a:r>
              <a:rPr lang="en-US" dirty="0"/>
              <a:t> </a:t>
            </a:r>
            <a:r>
              <a:rPr lang="en-US" dirty="0" err="1"/>
              <a:t>deimlo</a:t>
            </a:r>
            <a:r>
              <a:rPr lang="en-US" dirty="0"/>
              <a:t>?</a:t>
            </a:r>
          </a:p>
        </p:txBody>
      </p:sp>
      <p:sp>
        <p:nvSpPr>
          <p:cNvPr id="4" name="Content Placeholder 3">
            <a:extLst>
              <a:ext uri="{FF2B5EF4-FFF2-40B4-BE49-F238E27FC236}">
                <a16:creationId xmlns:a16="http://schemas.microsoft.com/office/drawing/2014/main" id="{82D78AE0-CCF7-D643-B557-51EB6C2CF6EC}"/>
              </a:ext>
            </a:extLst>
          </p:cNvPr>
          <p:cNvSpPr>
            <a:spLocks noGrp="1"/>
          </p:cNvSpPr>
          <p:nvPr>
            <p:ph sz="half" idx="2"/>
          </p:nvPr>
        </p:nvSpPr>
        <p:spPr/>
        <p:txBody>
          <a:bodyPr/>
          <a:lstStyle/>
          <a:p>
            <a:r>
              <a:rPr lang="en-US" dirty="0"/>
              <a:t>Think of something nice you’ve done for someone …</a:t>
            </a:r>
          </a:p>
          <a:p>
            <a:endParaRPr lang="en-US" dirty="0"/>
          </a:p>
          <a:p>
            <a:r>
              <a:rPr lang="en-US" dirty="0"/>
              <a:t>Then – how does ‘doing this kind act’ make you feel? </a:t>
            </a:r>
          </a:p>
        </p:txBody>
      </p:sp>
    </p:spTree>
    <p:extLst>
      <p:ext uri="{BB962C8B-B14F-4D97-AF65-F5344CB8AC3E}">
        <p14:creationId xmlns:p14="http://schemas.microsoft.com/office/powerpoint/2010/main" val="1078972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5524D-E1BC-E446-A6E1-6D06AE232593}"/>
              </a:ext>
            </a:extLst>
          </p:cNvPr>
          <p:cNvSpPr>
            <a:spLocks noGrp="1"/>
          </p:cNvSpPr>
          <p:nvPr>
            <p:ph type="title"/>
          </p:nvPr>
        </p:nvSpPr>
        <p:spPr/>
        <p:txBody>
          <a:bodyPr/>
          <a:lstStyle/>
          <a:p>
            <a:r>
              <a:rPr lang="en-GB" b="1" dirty="0">
                <a:solidFill>
                  <a:schemeClr val="accent5">
                    <a:lumMod val="75000"/>
                  </a:schemeClr>
                </a:solidFill>
              </a:rPr>
              <a:t>Personal reflection</a:t>
            </a:r>
            <a:endParaRPr lang="en-US" dirty="0"/>
          </a:p>
        </p:txBody>
      </p:sp>
      <p:sp>
        <p:nvSpPr>
          <p:cNvPr id="3" name="Content Placeholder 2">
            <a:extLst>
              <a:ext uri="{FF2B5EF4-FFF2-40B4-BE49-F238E27FC236}">
                <a16:creationId xmlns:a16="http://schemas.microsoft.com/office/drawing/2014/main" id="{93E63A51-3BDC-A441-A8CD-749E0ADF3325}"/>
              </a:ext>
            </a:extLst>
          </p:cNvPr>
          <p:cNvSpPr>
            <a:spLocks noGrp="1"/>
          </p:cNvSpPr>
          <p:nvPr>
            <p:ph sz="half" idx="1"/>
          </p:nvPr>
        </p:nvSpPr>
        <p:spPr/>
        <p:txBody>
          <a:bodyPr/>
          <a:lstStyle/>
          <a:p>
            <a:r>
              <a:rPr lang="en-US" sz="2000" dirty="0"/>
              <a:t>Note of thanks to someone via Wrote a letter / e-mail / note</a:t>
            </a:r>
          </a:p>
          <a:p>
            <a:endParaRPr lang="en-US" sz="2000" dirty="0"/>
          </a:p>
          <a:p>
            <a:r>
              <a:rPr lang="en-US" sz="2000" dirty="0"/>
              <a:t>Sent someone a birthday card? / e-card? </a:t>
            </a:r>
          </a:p>
          <a:p>
            <a:endParaRPr lang="en-US" sz="2000" dirty="0"/>
          </a:p>
          <a:p>
            <a:r>
              <a:rPr lang="en-US" sz="2000" dirty="0"/>
              <a:t>Helped a friend or family member with – shopping / kept company whilst on a walk / made them a cup of tea</a:t>
            </a:r>
          </a:p>
          <a:p>
            <a:endParaRPr lang="en-US" dirty="0"/>
          </a:p>
        </p:txBody>
      </p:sp>
      <p:sp>
        <p:nvSpPr>
          <p:cNvPr id="4" name="Content Placeholder 3">
            <a:extLst>
              <a:ext uri="{FF2B5EF4-FFF2-40B4-BE49-F238E27FC236}">
                <a16:creationId xmlns:a16="http://schemas.microsoft.com/office/drawing/2014/main" id="{DF473AB3-D6CB-6D49-95CB-71D186248084}"/>
              </a:ext>
            </a:extLst>
          </p:cNvPr>
          <p:cNvSpPr>
            <a:spLocks noGrp="1"/>
          </p:cNvSpPr>
          <p:nvPr>
            <p:ph sz="half" idx="2"/>
          </p:nvPr>
        </p:nvSpPr>
        <p:spPr/>
        <p:txBody>
          <a:bodyPr/>
          <a:lstStyle/>
          <a:p>
            <a:pPr marL="0" indent="0">
              <a:buNone/>
            </a:pPr>
            <a:endParaRPr lang="en-US" sz="2000" dirty="0"/>
          </a:p>
          <a:p>
            <a:r>
              <a:rPr lang="en-US" sz="2000" dirty="0"/>
              <a:t>Helped animals </a:t>
            </a:r>
            <a:r>
              <a:rPr lang="en-US" sz="2000" dirty="0" err="1"/>
              <a:t>ie</a:t>
            </a:r>
            <a:r>
              <a:rPr lang="en-US" sz="2000" dirty="0"/>
              <a:t> fed birds in the garden or taken a pet for a walk or brushed their coat?</a:t>
            </a:r>
          </a:p>
          <a:p>
            <a:endParaRPr lang="en-US" sz="2000" dirty="0"/>
          </a:p>
          <a:p>
            <a:r>
              <a:rPr lang="en-US" sz="2000" dirty="0"/>
              <a:t> do you volunteer somewhere? – food bank / phoning and elderly person / relative who lives on their own / donate blood every 6months? </a:t>
            </a:r>
          </a:p>
          <a:p>
            <a:endParaRPr lang="en-US" dirty="0"/>
          </a:p>
        </p:txBody>
      </p:sp>
    </p:spTree>
    <p:extLst>
      <p:ext uri="{BB962C8B-B14F-4D97-AF65-F5344CB8AC3E}">
        <p14:creationId xmlns:p14="http://schemas.microsoft.com/office/powerpoint/2010/main" val="1001026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5" descr="A picture containing text, person, indoor, smiling&#10;&#10;Description automatically generated">
            <a:extLst>
              <a:ext uri="{FF2B5EF4-FFF2-40B4-BE49-F238E27FC236}">
                <a16:creationId xmlns:a16="http://schemas.microsoft.com/office/drawing/2014/main" id="{5818E508-876C-F947-8102-7F9A9621BF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3779912" y="620688"/>
            <a:ext cx="5111750" cy="43815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8" name="Content Placeholder 3">
            <a:extLst>
              <a:ext uri="{FF2B5EF4-FFF2-40B4-BE49-F238E27FC236}">
                <a16:creationId xmlns:a16="http://schemas.microsoft.com/office/drawing/2014/main" id="{03BFC5F3-DD6E-8147-9EC0-948645BAB7E3}"/>
              </a:ext>
            </a:extLst>
          </p:cNvPr>
          <p:cNvSpPr txBox="1">
            <a:spLocks/>
          </p:cNvSpPr>
          <p:nvPr/>
        </p:nvSpPr>
        <p:spPr bwMode="auto">
          <a:xfrm>
            <a:off x="426930" y="2025650"/>
            <a:ext cx="303858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ctr" eaLnBrk="1" hangingPunct="1">
              <a:buNone/>
            </a:pPr>
            <a:r>
              <a:rPr lang="en-US" dirty="0"/>
              <a:t>Dr Carolyn Webster-Stratton</a:t>
            </a:r>
          </a:p>
          <a:p>
            <a:pPr marL="0" indent="0" algn="ctr" eaLnBrk="1" hangingPunct="1">
              <a:buNone/>
            </a:pPr>
            <a:endParaRPr lang="en-US" dirty="0"/>
          </a:p>
          <a:p>
            <a:pPr marL="0" indent="0" algn="ctr" eaLnBrk="1" hangingPunct="1">
              <a:buNone/>
            </a:pPr>
            <a:r>
              <a:rPr lang="en-US" dirty="0"/>
              <a:t>Born 1947  </a:t>
            </a:r>
          </a:p>
        </p:txBody>
      </p:sp>
    </p:spTree>
    <p:extLst>
      <p:ext uri="{BB962C8B-B14F-4D97-AF65-F5344CB8AC3E}">
        <p14:creationId xmlns:p14="http://schemas.microsoft.com/office/powerpoint/2010/main" val="3940912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3">
            <a:extLst>
              <a:ext uri="{FF2B5EF4-FFF2-40B4-BE49-F238E27FC236}">
                <a16:creationId xmlns:a16="http://schemas.microsoft.com/office/drawing/2014/main" id="{A5F4861E-D222-C946-99D2-BFED81AFDBFD}"/>
              </a:ext>
            </a:extLst>
          </p:cNvPr>
          <p:cNvSpPr txBox="1">
            <a:spLocks/>
          </p:cNvSpPr>
          <p:nvPr/>
        </p:nvSpPr>
        <p:spPr bwMode="auto">
          <a:xfrm>
            <a:off x="374948" y="1434480"/>
            <a:ext cx="858954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eaLnBrk="1" hangingPunct="1">
              <a:buNone/>
            </a:pPr>
            <a:endParaRPr lang="en-US" dirty="0"/>
          </a:p>
          <a:p>
            <a:pPr eaLnBrk="1" hangingPunct="1"/>
            <a:r>
              <a:rPr lang="en-US" dirty="0"/>
              <a:t>strengths = </a:t>
            </a:r>
            <a:r>
              <a:rPr lang="en-US" b="1" dirty="0"/>
              <a:t>what does </a:t>
            </a:r>
            <a:r>
              <a:rPr lang="en-US" b="1" dirty="0" err="1"/>
              <a:t>behaviourism</a:t>
            </a:r>
            <a:r>
              <a:rPr lang="en-US" b="1" dirty="0"/>
              <a:t> promote? </a:t>
            </a:r>
          </a:p>
          <a:p>
            <a:pPr marL="0" indent="0" eaLnBrk="1" hangingPunct="1">
              <a:buNone/>
            </a:pPr>
            <a:endParaRPr lang="en-US" dirty="0"/>
          </a:p>
          <a:p>
            <a:pPr marL="0" indent="0" eaLnBrk="1" hangingPunct="1">
              <a:buFont typeface="Arial" panose="020B0604020202020204" pitchFamily="34" charset="0"/>
              <a:buNone/>
            </a:pPr>
            <a:endParaRPr lang="en-US" dirty="0"/>
          </a:p>
          <a:p>
            <a:pPr marL="0" indent="0" eaLnBrk="1" hangingPunct="1">
              <a:buFont typeface="Arial" panose="020B0604020202020204" pitchFamily="34" charset="0"/>
              <a:buNone/>
            </a:pPr>
            <a:endParaRPr lang="en-US" dirty="0"/>
          </a:p>
          <a:p>
            <a:pPr eaLnBrk="1" hangingPunct="1"/>
            <a:r>
              <a:rPr lang="en-US" b="1" dirty="0"/>
              <a:t>and limitations </a:t>
            </a:r>
            <a:r>
              <a:rPr lang="en-US" dirty="0"/>
              <a:t>= what may not have prominence? </a:t>
            </a:r>
          </a:p>
          <a:p>
            <a:pPr eaLnBrk="1" hangingPunct="1"/>
            <a:endParaRPr lang="en-US" dirty="0"/>
          </a:p>
        </p:txBody>
      </p:sp>
      <p:sp>
        <p:nvSpPr>
          <p:cNvPr id="8" name="Title 1">
            <a:extLst>
              <a:ext uri="{FF2B5EF4-FFF2-40B4-BE49-F238E27FC236}">
                <a16:creationId xmlns:a16="http://schemas.microsoft.com/office/drawing/2014/main" id="{8335E6B6-B7FE-334F-A5FA-5FDC9C2AD241}"/>
              </a:ext>
            </a:extLst>
          </p:cNvPr>
          <p:cNvSpPr txBox="1">
            <a:spLocks/>
          </p:cNvSpPr>
          <p:nvPr/>
        </p:nvSpPr>
        <p:spPr bwMode="auto">
          <a:xfrm>
            <a:off x="539452" y="310817"/>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b="1" dirty="0">
                <a:solidFill>
                  <a:schemeClr val="accent5">
                    <a:lumMod val="75000"/>
                  </a:schemeClr>
                </a:solidFill>
              </a:rPr>
              <a:t>Indicative Content </a:t>
            </a:r>
            <a:endParaRPr lang="en-US" dirty="0"/>
          </a:p>
        </p:txBody>
      </p:sp>
    </p:spTree>
    <p:extLst>
      <p:ext uri="{BB962C8B-B14F-4D97-AF65-F5344CB8AC3E}">
        <p14:creationId xmlns:p14="http://schemas.microsoft.com/office/powerpoint/2010/main" val="567503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AE5867A-8923-A041-B47D-82871A03E4DE}"/>
              </a:ext>
            </a:extLst>
          </p:cNvPr>
          <p:cNvSpPr>
            <a:spLocks noGrp="1"/>
          </p:cNvSpPr>
          <p:nvPr>
            <p:ph sz="half" idx="2"/>
          </p:nvPr>
        </p:nvSpPr>
        <p:spPr>
          <a:xfrm>
            <a:off x="4263210" y="692696"/>
            <a:ext cx="4495800" cy="2387152"/>
          </a:xfrm>
        </p:spPr>
        <p:txBody>
          <a:bodyPr/>
          <a:lstStyle/>
          <a:p>
            <a:pPr marL="0" indent="0">
              <a:buNone/>
            </a:pPr>
            <a:r>
              <a:rPr lang="en-GB" sz="3600" b="1" dirty="0">
                <a:solidFill>
                  <a:schemeClr val="accent5">
                    <a:lumMod val="75000"/>
                  </a:schemeClr>
                </a:solidFill>
              </a:rPr>
              <a:t>Summary :</a:t>
            </a:r>
          </a:p>
          <a:p>
            <a:pPr marL="0" indent="0">
              <a:buNone/>
            </a:pPr>
            <a:br>
              <a:rPr lang="en-GB" sz="3600" b="1" dirty="0">
                <a:solidFill>
                  <a:schemeClr val="accent5">
                    <a:lumMod val="75000"/>
                  </a:schemeClr>
                </a:solidFill>
              </a:rPr>
            </a:br>
            <a:r>
              <a:rPr lang="en-GB" sz="3600" b="1" dirty="0">
                <a:solidFill>
                  <a:schemeClr val="accent5">
                    <a:lumMod val="75000"/>
                  </a:schemeClr>
                </a:solidFill>
              </a:rPr>
              <a:t>‘How do we learn?’</a:t>
            </a:r>
            <a:endParaRPr lang="en-US" sz="3600" dirty="0"/>
          </a:p>
        </p:txBody>
      </p:sp>
      <p:sp>
        <p:nvSpPr>
          <p:cNvPr id="6" name="Content Placeholder 3">
            <a:extLst>
              <a:ext uri="{FF2B5EF4-FFF2-40B4-BE49-F238E27FC236}">
                <a16:creationId xmlns:a16="http://schemas.microsoft.com/office/drawing/2014/main" id="{CF2D1031-1586-4940-AAAA-8BCD3D50443A}"/>
              </a:ext>
            </a:extLst>
          </p:cNvPr>
          <p:cNvSpPr txBox="1">
            <a:spLocks/>
          </p:cNvSpPr>
          <p:nvPr/>
        </p:nvSpPr>
        <p:spPr bwMode="auto">
          <a:xfrm>
            <a:off x="251520" y="3212976"/>
            <a:ext cx="4038600" cy="238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eaLnBrk="1" hangingPunct="1">
              <a:buNone/>
            </a:pPr>
            <a:r>
              <a:rPr lang="en-GB" sz="3600" b="1" dirty="0" err="1">
                <a:solidFill>
                  <a:schemeClr val="accent5">
                    <a:lumMod val="75000"/>
                  </a:schemeClr>
                </a:solidFill>
              </a:rPr>
              <a:t>Crynodeb</a:t>
            </a:r>
            <a:r>
              <a:rPr lang="en-GB" sz="3600" b="1" dirty="0">
                <a:solidFill>
                  <a:schemeClr val="accent5">
                    <a:lumMod val="75000"/>
                  </a:schemeClr>
                </a:solidFill>
              </a:rPr>
              <a:t> : </a:t>
            </a:r>
          </a:p>
          <a:p>
            <a:pPr marL="0" indent="0" eaLnBrk="1" hangingPunct="1">
              <a:buNone/>
            </a:pPr>
            <a:br>
              <a:rPr lang="en-GB" sz="3600" b="1" dirty="0">
                <a:solidFill>
                  <a:schemeClr val="accent5">
                    <a:lumMod val="75000"/>
                  </a:schemeClr>
                </a:solidFill>
              </a:rPr>
            </a:br>
            <a:r>
              <a:rPr lang="en-GB" sz="3600" b="1" dirty="0">
                <a:solidFill>
                  <a:schemeClr val="accent5">
                    <a:lumMod val="75000"/>
                  </a:schemeClr>
                </a:solidFill>
              </a:rPr>
              <a:t>‘Sut i </a:t>
            </a:r>
            <a:r>
              <a:rPr lang="en-GB" sz="3600" b="1" dirty="0" err="1">
                <a:solidFill>
                  <a:schemeClr val="accent5">
                    <a:lumMod val="75000"/>
                  </a:schemeClr>
                </a:solidFill>
              </a:rPr>
              <a:t>ni’n</a:t>
            </a:r>
            <a:r>
              <a:rPr lang="en-GB" sz="3600" b="1" dirty="0">
                <a:solidFill>
                  <a:schemeClr val="accent5">
                    <a:lumMod val="75000"/>
                  </a:schemeClr>
                </a:solidFill>
              </a:rPr>
              <a:t> </a:t>
            </a:r>
            <a:r>
              <a:rPr lang="en-GB" sz="3600" b="1" dirty="0" err="1">
                <a:solidFill>
                  <a:schemeClr val="accent5">
                    <a:lumMod val="75000"/>
                  </a:schemeClr>
                </a:solidFill>
              </a:rPr>
              <a:t>dysgu</a:t>
            </a:r>
            <a:r>
              <a:rPr lang="en-GB" sz="3600" b="1" dirty="0">
                <a:solidFill>
                  <a:schemeClr val="accent5">
                    <a:lumMod val="75000"/>
                  </a:schemeClr>
                </a:solidFill>
              </a:rPr>
              <a:t>?’</a:t>
            </a:r>
            <a:endParaRPr lang="en-US" sz="3600" dirty="0"/>
          </a:p>
        </p:txBody>
      </p:sp>
    </p:spTree>
    <p:extLst>
      <p:ext uri="{BB962C8B-B14F-4D97-AF65-F5344CB8AC3E}">
        <p14:creationId xmlns:p14="http://schemas.microsoft.com/office/powerpoint/2010/main" val="811801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D715D24-164A-8344-A844-CF556C175FDE}"/>
              </a:ext>
            </a:extLst>
          </p:cNvPr>
          <p:cNvSpPr/>
          <p:nvPr/>
        </p:nvSpPr>
        <p:spPr>
          <a:xfrm>
            <a:off x="2730624" y="3374715"/>
            <a:ext cx="3682752" cy="1584176"/>
          </a:xfrm>
          <a:prstGeom prst="ellipse">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94F50A4-D1B3-E441-BA1B-41F6DE28511A}"/>
              </a:ext>
            </a:extLst>
          </p:cNvPr>
          <p:cNvSpPr>
            <a:spLocks noGrp="1"/>
          </p:cNvSpPr>
          <p:nvPr>
            <p:ph type="title"/>
          </p:nvPr>
        </p:nvSpPr>
        <p:spPr/>
        <p:txBody>
          <a:bodyPr/>
          <a:lstStyle/>
          <a:p>
            <a:r>
              <a:rPr lang="en-GB" b="1" dirty="0">
                <a:solidFill>
                  <a:schemeClr val="accent5">
                    <a:lumMod val="75000"/>
                  </a:schemeClr>
                </a:solidFill>
              </a:rPr>
              <a:t>Learning Theories</a:t>
            </a:r>
          </a:p>
        </p:txBody>
      </p:sp>
      <p:sp>
        <p:nvSpPr>
          <p:cNvPr id="3" name="TextBox 2">
            <a:extLst>
              <a:ext uri="{FF2B5EF4-FFF2-40B4-BE49-F238E27FC236}">
                <a16:creationId xmlns:a16="http://schemas.microsoft.com/office/drawing/2014/main" id="{F905662F-F27A-2D47-8104-B49959586389}"/>
              </a:ext>
            </a:extLst>
          </p:cNvPr>
          <p:cNvSpPr txBox="1"/>
          <p:nvPr/>
        </p:nvSpPr>
        <p:spPr>
          <a:xfrm>
            <a:off x="2999999" y="2073011"/>
            <a:ext cx="3144002" cy="646331"/>
          </a:xfrm>
          <a:prstGeom prst="rect">
            <a:avLst/>
          </a:prstGeom>
          <a:noFill/>
        </p:spPr>
        <p:txBody>
          <a:bodyPr wrap="none" rtlCol="0">
            <a:spAutoFit/>
          </a:bodyPr>
          <a:lstStyle/>
          <a:p>
            <a:pPr algn="ctr"/>
            <a:r>
              <a:rPr lang="en-GB" sz="3600" b="1" dirty="0">
                <a:latin typeface="+mn-lt"/>
              </a:rPr>
              <a:t>Behaviourism</a:t>
            </a:r>
          </a:p>
        </p:txBody>
      </p:sp>
      <p:sp>
        <p:nvSpPr>
          <p:cNvPr id="4" name="TextBox 3">
            <a:extLst>
              <a:ext uri="{FF2B5EF4-FFF2-40B4-BE49-F238E27FC236}">
                <a16:creationId xmlns:a16="http://schemas.microsoft.com/office/drawing/2014/main" id="{E4DDC1F2-C994-404D-B6C7-2EDAFB278732}"/>
              </a:ext>
            </a:extLst>
          </p:cNvPr>
          <p:cNvSpPr txBox="1"/>
          <p:nvPr/>
        </p:nvSpPr>
        <p:spPr>
          <a:xfrm>
            <a:off x="2990900" y="3822746"/>
            <a:ext cx="3422476" cy="646331"/>
          </a:xfrm>
          <a:prstGeom prst="rect">
            <a:avLst/>
          </a:prstGeom>
          <a:noFill/>
        </p:spPr>
        <p:txBody>
          <a:bodyPr wrap="none" rtlCol="0">
            <a:spAutoFit/>
          </a:bodyPr>
          <a:lstStyle/>
          <a:p>
            <a:pPr algn="ctr"/>
            <a:r>
              <a:rPr lang="en-GB" sz="3600" b="1" dirty="0">
                <a:latin typeface="+mn-lt"/>
              </a:rPr>
              <a:t>Constructivism</a:t>
            </a:r>
          </a:p>
        </p:txBody>
      </p:sp>
      <p:sp>
        <p:nvSpPr>
          <p:cNvPr id="6" name="TextBox 5">
            <a:extLst>
              <a:ext uri="{FF2B5EF4-FFF2-40B4-BE49-F238E27FC236}">
                <a16:creationId xmlns:a16="http://schemas.microsoft.com/office/drawing/2014/main" id="{02B91470-8637-E947-92A6-9E49BB6FABA3}"/>
              </a:ext>
            </a:extLst>
          </p:cNvPr>
          <p:cNvSpPr txBox="1"/>
          <p:nvPr/>
        </p:nvSpPr>
        <p:spPr>
          <a:xfrm>
            <a:off x="7380312" y="5785794"/>
            <a:ext cx="1564467" cy="646331"/>
          </a:xfrm>
          <a:prstGeom prst="rect">
            <a:avLst/>
          </a:prstGeom>
          <a:noFill/>
        </p:spPr>
        <p:txBody>
          <a:bodyPr wrap="square" rtlCol="0">
            <a:spAutoFit/>
          </a:bodyPr>
          <a:lstStyle/>
          <a:p>
            <a:r>
              <a:rPr lang="en-US" b="1" dirty="0">
                <a:solidFill>
                  <a:schemeClr val="bg1"/>
                </a:solidFill>
              </a:rPr>
              <a:t>Slide from Mara Mata</a:t>
            </a:r>
          </a:p>
        </p:txBody>
      </p:sp>
    </p:spTree>
    <p:extLst>
      <p:ext uri="{BB962C8B-B14F-4D97-AF65-F5344CB8AC3E}">
        <p14:creationId xmlns:p14="http://schemas.microsoft.com/office/powerpoint/2010/main" val="3699877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14144-AF5B-3943-8D06-B5F352320576}"/>
              </a:ext>
            </a:extLst>
          </p:cNvPr>
          <p:cNvSpPr>
            <a:spLocks noGrp="1"/>
          </p:cNvSpPr>
          <p:nvPr>
            <p:ph type="title"/>
          </p:nvPr>
        </p:nvSpPr>
        <p:spPr>
          <a:xfrm>
            <a:off x="1979712" y="-35379"/>
            <a:ext cx="8229600" cy="1143000"/>
          </a:xfrm>
        </p:spPr>
        <p:txBody>
          <a:bodyPr wrap="square" anchor="ctr">
            <a:normAutofit/>
          </a:bodyPr>
          <a:lstStyle/>
          <a:p>
            <a:r>
              <a:rPr lang="en-US" sz="3200" dirty="0"/>
              <a:t>Cognitive  Constructivism</a:t>
            </a:r>
          </a:p>
        </p:txBody>
      </p:sp>
      <p:sp>
        <p:nvSpPr>
          <p:cNvPr id="4" name="Content Placeholder 3">
            <a:extLst>
              <a:ext uri="{FF2B5EF4-FFF2-40B4-BE49-F238E27FC236}">
                <a16:creationId xmlns:a16="http://schemas.microsoft.com/office/drawing/2014/main" id="{02B10251-6FED-4043-8422-CE32FD9BCC8A}"/>
              </a:ext>
            </a:extLst>
          </p:cNvPr>
          <p:cNvSpPr>
            <a:spLocks noGrp="1"/>
          </p:cNvSpPr>
          <p:nvPr>
            <p:ph sz="half" idx="1"/>
          </p:nvPr>
        </p:nvSpPr>
        <p:spPr>
          <a:xfrm>
            <a:off x="258515" y="831272"/>
            <a:ext cx="4038600" cy="5195456"/>
          </a:xfrm>
        </p:spPr>
        <p:txBody>
          <a:bodyPr wrap="square" anchor="t">
            <a:normAutofit/>
          </a:bodyPr>
          <a:lstStyle/>
          <a:p>
            <a:r>
              <a:rPr lang="en-US" sz="3600" dirty="0"/>
              <a:t>Learning through an interaction between thought and experience. </a:t>
            </a:r>
          </a:p>
          <a:p>
            <a:endParaRPr lang="en-US" sz="3600" dirty="0"/>
          </a:p>
          <a:p>
            <a:r>
              <a:rPr lang="en-GB" sz="3600" dirty="0"/>
              <a:t>Children are not seen as passive learners </a:t>
            </a:r>
          </a:p>
          <a:p>
            <a:pPr marL="0" indent="0">
              <a:buNone/>
            </a:pPr>
            <a:endParaRPr lang="en-US" dirty="0"/>
          </a:p>
        </p:txBody>
      </p:sp>
      <p:pic>
        <p:nvPicPr>
          <p:cNvPr id="5" name="Picture 1" descr="C:\Documents and Settings\edu-se1\My Documents\My Pictures\jean-piaget1.png">
            <a:extLst>
              <a:ext uri="{FF2B5EF4-FFF2-40B4-BE49-F238E27FC236}">
                <a16:creationId xmlns:a16="http://schemas.microsoft.com/office/drawing/2014/main" id="{531F3649-62B4-0C4E-84A8-ECDF3ACA2253}"/>
              </a:ext>
            </a:extLst>
          </p:cNvPr>
          <p:cNvPicPr>
            <a:picLocks noChangeAspect="1" noChangeArrowheads="1"/>
          </p:cNvPicPr>
          <p:nvPr/>
        </p:nvPicPr>
        <p:blipFill rotWithShape="1">
          <a:blip r:embed="rId3" cstate="print"/>
          <a:srcRect t="13578" r="1" b="923"/>
          <a:stretch/>
        </p:blipFill>
        <p:spPr bwMode="auto">
          <a:xfrm>
            <a:off x="4873087" y="860992"/>
            <a:ext cx="3839914" cy="3792792"/>
          </a:xfrm>
          <a:prstGeom prst="rect">
            <a:avLst/>
          </a:prstGeom>
          <a:noFill/>
        </p:spPr>
      </p:pic>
      <p:sp>
        <p:nvSpPr>
          <p:cNvPr id="6" name="Rectangle 5">
            <a:extLst>
              <a:ext uri="{FF2B5EF4-FFF2-40B4-BE49-F238E27FC236}">
                <a16:creationId xmlns:a16="http://schemas.microsoft.com/office/drawing/2014/main" id="{7365C2F0-5C22-A24E-85A1-C3489BC4C52F}"/>
              </a:ext>
            </a:extLst>
          </p:cNvPr>
          <p:cNvSpPr/>
          <p:nvPr/>
        </p:nvSpPr>
        <p:spPr>
          <a:xfrm>
            <a:off x="5226998" y="5021221"/>
            <a:ext cx="3079689" cy="369332"/>
          </a:xfrm>
          <a:prstGeom prst="rect">
            <a:avLst/>
          </a:prstGeom>
        </p:spPr>
        <p:txBody>
          <a:bodyPr wrap="none">
            <a:spAutoFit/>
          </a:bodyPr>
          <a:lstStyle/>
          <a:p>
            <a:r>
              <a:rPr lang="en-US" dirty="0"/>
              <a:t>Jean Piaget 1896 – 1980</a:t>
            </a:r>
          </a:p>
        </p:txBody>
      </p:sp>
    </p:spTree>
    <p:extLst>
      <p:ext uri="{BB962C8B-B14F-4D97-AF65-F5344CB8AC3E}">
        <p14:creationId xmlns:p14="http://schemas.microsoft.com/office/powerpoint/2010/main" val="1645112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533400" y="762000"/>
            <a:ext cx="8467601" cy="5069160"/>
          </a:xfrm>
        </p:spPr>
        <p:txBody>
          <a:bodyPr>
            <a:noAutofit/>
          </a:bodyPr>
          <a:lstStyle/>
          <a:p>
            <a:pPr marL="0" indent="0" eaLnBrk="1" hangingPunct="1">
              <a:lnSpc>
                <a:spcPct val="90000"/>
              </a:lnSpc>
              <a:buNone/>
            </a:pPr>
            <a:r>
              <a:rPr lang="en-GB" sz="2100" dirty="0"/>
              <a:t>  </a:t>
            </a:r>
          </a:p>
          <a:p>
            <a:pPr eaLnBrk="1" hangingPunct="1">
              <a:lnSpc>
                <a:spcPct val="90000"/>
              </a:lnSpc>
            </a:pPr>
            <a:r>
              <a:rPr lang="en-GB" sz="2600" dirty="0"/>
              <a:t>Piaget felt that learning is a result of the child’s exploration of and interaction with the environment but importantly that learning is the result of </a:t>
            </a:r>
            <a:r>
              <a:rPr lang="en-GB" sz="2600" u="sng" dirty="0"/>
              <a:t>internal processes </a:t>
            </a:r>
            <a:r>
              <a:rPr lang="en-GB" sz="2600" dirty="0"/>
              <a:t>rather than </a:t>
            </a:r>
            <a:r>
              <a:rPr lang="en-GB" sz="2600" u="sng" dirty="0"/>
              <a:t>external stimuli.</a:t>
            </a:r>
          </a:p>
          <a:p>
            <a:pPr eaLnBrk="1" hangingPunct="1">
              <a:lnSpc>
                <a:spcPct val="90000"/>
              </a:lnSpc>
            </a:pPr>
            <a:endParaRPr lang="en-GB" sz="2600" dirty="0"/>
          </a:p>
          <a:p>
            <a:pPr eaLnBrk="1" hangingPunct="1">
              <a:lnSpc>
                <a:spcPct val="90000"/>
              </a:lnSpc>
            </a:pPr>
            <a:r>
              <a:rPr lang="en-GB" sz="2600" dirty="0"/>
              <a:t>Children pass through stages in which different types of learning occur – implying that children are only able to learn certain information and skills once they have reached a certain stage in their development. He linked this to the age of a child.</a:t>
            </a:r>
          </a:p>
        </p:txBody>
      </p:sp>
      <p:sp>
        <p:nvSpPr>
          <p:cNvPr id="11266" name="Rectangle 2"/>
          <p:cNvSpPr>
            <a:spLocks noGrp="1" noChangeArrowheads="1"/>
          </p:cNvSpPr>
          <p:nvPr>
            <p:ph type="title"/>
          </p:nvPr>
        </p:nvSpPr>
        <p:spPr>
          <a:xfrm>
            <a:off x="533400" y="0"/>
            <a:ext cx="8229600" cy="1143000"/>
          </a:xfrm>
        </p:spPr>
        <p:txBody>
          <a:bodyPr>
            <a:normAutofit/>
          </a:bodyPr>
          <a:lstStyle/>
          <a:p>
            <a:pPr algn="l" eaLnBrk="1" hangingPunct="1"/>
            <a:r>
              <a:rPr lang="en-GB" sz="3200" b="1" u="sng" dirty="0"/>
              <a:t>Cognitive Constructivism</a:t>
            </a:r>
            <a:r>
              <a:rPr lang="en-GB" sz="3200" dirty="0"/>
              <a:t> </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236297" y="4703060"/>
            <a:ext cx="1743808" cy="2014507"/>
          </a:xfrm>
          <a:prstGeom prst="rect">
            <a:avLst/>
          </a:prstGeom>
          <a:noFill/>
        </p:spPr>
      </p:pic>
    </p:spTree>
    <p:extLst>
      <p:ext uri="{BB962C8B-B14F-4D97-AF65-F5344CB8AC3E}">
        <p14:creationId xmlns:p14="http://schemas.microsoft.com/office/powerpoint/2010/main" val="175874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 calcmode="lin" valueType="num">
                                      <p:cBhvr additive="base">
                                        <p:cTn id="7"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anim calcmode="lin" valueType="num">
                                      <p:cBhvr additive="base">
                                        <p:cTn id="13"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dirty="0"/>
              <a:t>Social Constructivism</a:t>
            </a:r>
            <a:br>
              <a:rPr lang="en-US" sz="3700" dirty="0"/>
            </a:br>
            <a:endParaRPr lang="en-US" sz="3700" dirty="0"/>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127614"/>
            <a:ext cx="3610744" cy="3566434"/>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333258" y="1700808"/>
            <a:ext cx="4361656" cy="2776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3400" dirty="0"/>
              <a:t>Cognitive functions originate in </a:t>
            </a:r>
            <a:r>
              <a:rPr lang="en-GB" sz="3400" b="1" dirty="0"/>
              <a:t>social interaction </a:t>
            </a:r>
            <a:r>
              <a:rPr lang="en-GB" sz="3400" dirty="0"/>
              <a:t>and are then internalised on an individual level.  </a:t>
            </a:r>
          </a:p>
          <a:p>
            <a:pPr eaLnBrk="1" hangingPunct="1">
              <a:lnSpc>
                <a:spcPct val="90000"/>
              </a:lnSpc>
            </a:pPr>
            <a:endParaRPr lang="en-US" sz="1800" dirty="0"/>
          </a:p>
        </p:txBody>
      </p:sp>
      <p:sp>
        <p:nvSpPr>
          <p:cNvPr id="6" name="Title 1">
            <a:extLst>
              <a:ext uri="{FF2B5EF4-FFF2-40B4-BE49-F238E27FC236}">
                <a16:creationId xmlns:a16="http://schemas.microsoft.com/office/drawing/2014/main" id="{6CF04C5F-6B3A-F346-9BBC-52702832AB56}"/>
              </a:ext>
            </a:extLst>
          </p:cNvPr>
          <p:cNvSpPr txBox="1">
            <a:spLocks/>
          </p:cNvSpPr>
          <p:nvPr/>
        </p:nvSpPr>
        <p:spPr bwMode="auto">
          <a:xfrm>
            <a:off x="-345232" y="4694048"/>
            <a:ext cx="340506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52500" lnSpcReduction="20000"/>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lnSpc>
                <a:spcPct val="90000"/>
              </a:lnSpc>
            </a:pPr>
            <a:br>
              <a:rPr lang="en-US" sz="3700" dirty="0"/>
            </a:br>
            <a:r>
              <a:rPr lang="en-US" sz="3700" dirty="0"/>
              <a:t>Lev Vygotsky </a:t>
            </a:r>
          </a:p>
          <a:p>
            <a:pPr eaLnBrk="1" hangingPunct="1">
              <a:lnSpc>
                <a:spcPct val="90000"/>
              </a:lnSpc>
            </a:pPr>
            <a:endParaRPr lang="en-US" sz="3700" dirty="0"/>
          </a:p>
          <a:p>
            <a:pPr eaLnBrk="1" hangingPunct="1">
              <a:lnSpc>
                <a:spcPct val="90000"/>
              </a:lnSpc>
            </a:pPr>
            <a:r>
              <a:rPr lang="en-US" sz="3700" dirty="0"/>
              <a:t>1896 – 1934</a:t>
            </a:r>
            <a:br>
              <a:rPr lang="en-US" sz="3700" dirty="0"/>
            </a:br>
            <a:endParaRPr lang="en-US" sz="3700" dirty="0"/>
          </a:p>
        </p:txBody>
      </p:sp>
      <p:sp>
        <p:nvSpPr>
          <p:cNvPr id="3" name="Rectangle 2">
            <a:extLst>
              <a:ext uri="{FF2B5EF4-FFF2-40B4-BE49-F238E27FC236}">
                <a16:creationId xmlns:a16="http://schemas.microsoft.com/office/drawing/2014/main" id="{1D6A124A-76DA-3E4F-B70B-1C52306D0D9E}"/>
              </a:ext>
            </a:extLst>
          </p:cNvPr>
          <p:cNvSpPr/>
          <p:nvPr/>
        </p:nvSpPr>
        <p:spPr>
          <a:xfrm>
            <a:off x="3059832" y="4910970"/>
            <a:ext cx="6292107" cy="492443"/>
          </a:xfrm>
          <a:prstGeom prst="rect">
            <a:avLst/>
          </a:prstGeom>
        </p:spPr>
        <p:txBody>
          <a:bodyPr wrap="none">
            <a:spAutoFit/>
          </a:bodyPr>
          <a:lstStyle/>
          <a:p>
            <a:r>
              <a:rPr lang="en-GB" sz="2600" b="1" dirty="0"/>
              <a:t>‘Zone of Proximal Development’</a:t>
            </a:r>
            <a:r>
              <a:rPr lang="en-GB" sz="2600" dirty="0"/>
              <a:t> </a:t>
            </a:r>
            <a:endParaRPr lang="en-US" sz="2600" dirty="0"/>
          </a:p>
        </p:txBody>
      </p:sp>
    </p:spTree>
    <p:extLst>
      <p:ext uri="{BB962C8B-B14F-4D97-AF65-F5344CB8AC3E}">
        <p14:creationId xmlns:p14="http://schemas.microsoft.com/office/powerpoint/2010/main" val="212441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0E32-BCBF-5341-B9D1-31829EFBADE3}"/>
              </a:ext>
            </a:extLst>
          </p:cNvPr>
          <p:cNvSpPr>
            <a:spLocks noGrp="1"/>
          </p:cNvSpPr>
          <p:nvPr>
            <p:ph type="title"/>
          </p:nvPr>
        </p:nvSpPr>
        <p:spPr>
          <a:xfrm>
            <a:off x="457200" y="123899"/>
            <a:ext cx="8229600" cy="1143000"/>
          </a:xfrm>
        </p:spPr>
        <p:txBody>
          <a:bodyPr/>
          <a:lstStyle/>
          <a:p>
            <a:r>
              <a:rPr lang="en-US" dirty="0"/>
              <a:t>Lev Vygotsky 1896 - 1934</a:t>
            </a:r>
          </a:p>
        </p:txBody>
      </p:sp>
      <p:sp>
        <p:nvSpPr>
          <p:cNvPr id="3" name="Content Placeholder 2">
            <a:extLst>
              <a:ext uri="{FF2B5EF4-FFF2-40B4-BE49-F238E27FC236}">
                <a16:creationId xmlns:a16="http://schemas.microsoft.com/office/drawing/2014/main" id="{B8445891-26A7-BA4C-B5CF-470CDE8159BC}"/>
              </a:ext>
            </a:extLst>
          </p:cNvPr>
          <p:cNvSpPr>
            <a:spLocks noGrp="1"/>
          </p:cNvSpPr>
          <p:nvPr>
            <p:ph sz="half" idx="1"/>
          </p:nvPr>
        </p:nvSpPr>
        <p:spPr>
          <a:xfrm>
            <a:off x="323528" y="1266899"/>
            <a:ext cx="8363272" cy="3989040"/>
          </a:xfrm>
        </p:spPr>
        <p:txBody>
          <a:bodyPr/>
          <a:lstStyle/>
          <a:p>
            <a:r>
              <a:rPr lang="en-GB" sz="2400" dirty="0"/>
              <a:t>Mae </a:t>
            </a:r>
            <a:r>
              <a:rPr lang="en-GB" sz="2400" dirty="0" err="1"/>
              <a:t>datblygu</a:t>
            </a:r>
            <a:r>
              <a:rPr lang="en-GB" sz="2400" dirty="0"/>
              <a:t> </a:t>
            </a:r>
            <a:r>
              <a:rPr lang="en-GB" sz="2400" dirty="0" err="1"/>
              <a:t>sgiliau</a:t>
            </a:r>
            <a:r>
              <a:rPr lang="en-GB" sz="2400" dirty="0"/>
              <a:t> </a:t>
            </a:r>
            <a:r>
              <a:rPr lang="en-GB" sz="2400" dirty="0" err="1"/>
              <a:t>i</a:t>
            </a:r>
            <a:r>
              <a:rPr lang="en-GB" sz="2400" dirty="0"/>
              <a:t> </a:t>
            </a:r>
            <a:r>
              <a:rPr lang="en-GB" sz="2400" dirty="0" err="1"/>
              <a:t>siarad</a:t>
            </a:r>
            <a:r>
              <a:rPr lang="en-GB" sz="2400" dirty="0"/>
              <a:t> a </a:t>
            </a:r>
            <a:r>
              <a:rPr lang="en-GB" sz="2400" dirty="0" err="1"/>
              <a:t>chwarae</a:t>
            </a:r>
            <a:r>
              <a:rPr lang="en-GB" sz="2400" dirty="0"/>
              <a:t> </a:t>
            </a:r>
            <a:r>
              <a:rPr lang="en-GB" sz="2400" dirty="0" err="1"/>
              <a:t>yn</a:t>
            </a:r>
            <a:r>
              <a:rPr lang="en-GB" sz="2400" dirty="0"/>
              <a:t> </a:t>
            </a:r>
            <a:r>
              <a:rPr lang="en-GB" sz="2400" dirty="0" err="1"/>
              <a:t>agweddau</a:t>
            </a:r>
            <a:r>
              <a:rPr lang="en-GB" sz="2400" dirty="0"/>
              <a:t> </a:t>
            </a:r>
            <a:r>
              <a:rPr lang="en-GB" sz="2400" dirty="0" err="1"/>
              <a:t>pwysig</a:t>
            </a:r>
            <a:r>
              <a:rPr lang="en-GB" sz="2400" dirty="0"/>
              <a:t> </a:t>
            </a:r>
            <a:r>
              <a:rPr lang="en-GB" sz="2400" dirty="0" err="1"/>
              <a:t>iawn</a:t>
            </a:r>
            <a:r>
              <a:rPr lang="en-GB" sz="2400" dirty="0"/>
              <a:t> </a:t>
            </a:r>
            <a:r>
              <a:rPr lang="en-GB" sz="2400" dirty="0" err="1"/>
              <a:t>yn</a:t>
            </a:r>
            <a:r>
              <a:rPr lang="en-GB" sz="2400" dirty="0"/>
              <a:t> y broses </a:t>
            </a:r>
            <a:r>
              <a:rPr lang="en-GB" sz="2400" dirty="0" err="1"/>
              <a:t>dysgu</a:t>
            </a:r>
            <a:r>
              <a:rPr lang="en-GB" sz="2400" dirty="0"/>
              <a:t>. </a:t>
            </a:r>
          </a:p>
          <a:p>
            <a:r>
              <a:rPr lang="en-GB" sz="2400" dirty="0" err="1"/>
              <a:t>Trwy</a:t>
            </a:r>
            <a:r>
              <a:rPr lang="en-GB" sz="2400" dirty="0"/>
              <a:t> </a:t>
            </a:r>
            <a:r>
              <a:rPr lang="en-GB" sz="2400" dirty="0" err="1"/>
              <a:t>gyfathrebu</a:t>
            </a:r>
            <a:r>
              <a:rPr lang="en-GB" sz="2400" dirty="0"/>
              <a:t> a </a:t>
            </a:r>
            <a:r>
              <a:rPr lang="en-GB" sz="2400" dirty="0" err="1"/>
              <a:t>chymysgu’n</a:t>
            </a:r>
            <a:r>
              <a:rPr lang="en-GB" sz="2400" dirty="0"/>
              <a:t> </a:t>
            </a:r>
            <a:r>
              <a:rPr lang="en-GB" sz="2400" dirty="0" err="1"/>
              <a:t>cymdeithasol</a:t>
            </a:r>
            <a:r>
              <a:rPr lang="en-GB" sz="2400" dirty="0"/>
              <a:t> </a:t>
            </a:r>
            <a:r>
              <a:rPr lang="en-GB" sz="2400" dirty="0" err="1"/>
              <a:t>gydag</a:t>
            </a:r>
            <a:r>
              <a:rPr lang="en-GB" sz="2400" dirty="0"/>
              <a:t> </a:t>
            </a:r>
            <a:r>
              <a:rPr lang="en-GB" sz="2400" dirty="0" err="1"/>
              <a:t>oedolion</a:t>
            </a:r>
            <a:r>
              <a:rPr lang="en-GB" sz="2400" dirty="0"/>
              <a:t> neu plant </a:t>
            </a:r>
            <a:r>
              <a:rPr lang="en-GB" sz="2400" dirty="0" err="1"/>
              <a:t>sy’n</a:t>
            </a:r>
            <a:r>
              <a:rPr lang="en-GB" sz="2400" dirty="0"/>
              <a:t> </a:t>
            </a:r>
            <a:r>
              <a:rPr lang="en-GB" sz="2400" dirty="0" err="1"/>
              <a:t>mwy</a:t>
            </a:r>
            <a:r>
              <a:rPr lang="en-GB" sz="2400" dirty="0"/>
              <a:t> </a:t>
            </a:r>
            <a:r>
              <a:rPr lang="en-GB" sz="2400" dirty="0" err="1"/>
              <a:t>wybodus</a:t>
            </a:r>
            <a:r>
              <a:rPr lang="en-GB" sz="2400" dirty="0"/>
              <a:t> </a:t>
            </a:r>
            <a:r>
              <a:rPr lang="en-GB" sz="2400" dirty="0" err="1"/>
              <a:t>na</a:t>
            </a:r>
            <a:r>
              <a:rPr lang="en-GB" sz="2400" dirty="0"/>
              <a:t> </a:t>
            </a:r>
            <a:r>
              <a:rPr lang="en-GB" sz="2400" dirty="0" err="1"/>
              <a:t>hwy</a:t>
            </a:r>
            <a:r>
              <a:rPr lang="en-GB" sz="2400" dirty="0"/>
              <a:t> </a:t>
            </a:r>
            <a:r>
              <a:rPr lang="en-GB" sz="2400" dirty="0" err="1"/>
              <a:t>mae</a:t>
            </a:r>
            <a:r>
              <a:rPr lang="en-GB" sz="2400" dirty="0"/>
              <a:t> </a:t>
            </a:r>
            <a:r>
              <a:rPr lang="en-GB" sz="2400" dirty="0" err="1"/>
              <a:t>modd</a:t>
            </a:r>
            <a:r>
              <a:rPr lang="en-GB" sz="2400" dirty="0"/>
              <a:t> </a:t>
            </a:r>
            <a:r>
              <a:rPr lang="en-GB" sz="2400" dirty="0" err="1"/>
              <a:t>llwyddo</a:t>
            </a:r>
            <a:r>
              <a:rPr lang="en-GB" sz="2400" dirty="0"/>
              <a:t> </a:t>
            </a:r>
            <a:r>
              <a:rPr lang="en-GB" sz="2400" dirty="0" err="1"/>
              <a:t>i</a:t>
            </a:r>
            <a:r>
              <a:rPr lang="en-GB" sz="2400" dirty="0"/>
              <a:t> </a:t>
            </a:r>
            <a:r>
              <a:rPr lang="en-GB" sz="2400" dirty="0" err="1"/>
              <a:t>safon</a:t>
            </a:r>
            <a:r>
              <a:rPr lang="en-GB" sz="2400" dirty="0"/>
              <a:t> </a:t>
            </a:r>
            <a:r>
              <a:rPr lang="en-GB" sz="2400" dirty="0" err="1"/>
              <a:t>uwch</a:t>
            </a:r>
            <a:r>
              <a:rPr lang="en-GB" sz="2400" dirty="0"/>
              <a:t> o </a:t>
            </a:r>
            <a:r>
              <a:rPr lang="en-GB" sz="2400" dirty="0" err="1"/>
              <a:t>ddealltwriaeth</a:t>
            </a:r>
            <a:r>
              <a:rPr lang="en-GB" sz="2400" dirty="0"/>
              <a:t> </a:t>
            </a:r>
            <a:r>
              <a:rPr lang="en-GB" sz="2400" dirty="0" err="1"/>
              <a:t>na</a:t>
            </a:r>
            <a:r>
              <a:rPr lang="en-GB" sz="2400" dirty="0"/>
              <a:t> pe </a:t>
            </a:r>
            <a:r>
              <a:rPr lang="en-GB" sz="2400" dirty="0" err="1"/>
              <a:t>byddant</a:t>
            </a:r>
            <a:r>
              <a:rPr lang="en-GB" sz="2400" dirty="0"/>
              <a:t> </a:t>
            </a:r>
            <a:r>
              <a:rPr lang="en-GB" sz="2400" dirty="0" err="1"/>
              <a:t>ar</a:t>
            </a:r>
            <a:r>
              <a:rPr lang="en-GB" sz="2400" dirty="0"/>
              <a:t> ben </a:t>
            </a:r>
            <a:r>
              <a:rPr lang="en-GB" sz="2400" dirty="0" err="1"/>
              <a:t>eu</a:t>
            </a:r>
            <a:r>
              <a:rPr lang="en-GB" sz="2400" dirty="0"/>
              <a:t> </a:t>
            </a:r>
            <a:r>
              <a:rPr lang="en-GB" sz="2400" dirty="0" err="1"/>
              <a:t>hun</a:t>
            </a:r>
            <a:r>
              <a:rPr lang="en-GB" sz="2400" dirty="0"/>
              <a:t>. </a:t>
            </a:r>
          </a:p>
          <a:p>
            <a:r>
              <a:rPr lang="en-GB" sz="2400" dirty="0"/>
              <a:t>Mae </a:t>
            </a:r>
            <a:r>
              <a:rPr lang="en-GB" sz="2400" dirty="0" err="1"/>
              <a:t>bwlch</a:t>
            </a:r>
            <a:r>
              <a:rPr lang="en-GB" sz="2400" dirty="0"/>
              <a:t> </a:t>
            </a:r>
            <a:r>
              <a:rPr lang="en-GB" sz="2400" dirty="0" err="1"/>
              <a:t>rhwng</a:t>
            </a:r>
            <a:r>
              <a:rPr lang="en-GB" sz="2400" dirty="0"/>
              <a:t> plant </a:t>
            </a:r>
            <a:r>
              <a:rPr lang="en-GB" sz="2400" dirty="0" err="1"/>
              <a:t>yn</a:t>
            </a:r>
            <a:r>
              <a:rPr lang="en-GB" sz="2400" dirty="0"/>
              <a:t> </a:t>
            </a:r>
            <a:r>
              <a:rPr lang="en-GB" sz="2400" dirty="0" err="1"/>
              <a:t>medru</a:t>
            </a:r>
            <a:r>
              <a:rPr lang="en-GB" sz="2400" dirty="0"/>
              <a:t> </a:t>
            </a:r>
            <a:r>
              <a:rPr lang="en-GB" sz="2400" dirty="0" err="1"/>
              <a:t>llwyddo</a:t>
            </a:r>
            <a:r>
              <a:rPr lang="en-GB" sz="2400" dirty="0"/>
              <a:t> </a:t>
            </a:r>
            <a:r>
              <a:rPr lang="en-GB" sz="2400" dirty="0" err="1"/>
              <a:t>heb</a:t>
            </a:r>
            <a:r>
              <a:rPr lang="en-GB" sz="2400" dirty="0"/>
              <a:t> </a:t>
            </a:r>
            <a:r>
              <a:rPr lang="en-GB" sz="2400" dirty="0" err="1"/>
              <a:t>gymorth</a:t>
            </a:r>
            <a:r>
              <a:rPr lang="en-GB" sz="2400" dirty="0"/>
              <a:t> a </a:t>
            </a:r>
            <a:r>
              <a:rPr lang="en-GB" sz="2400" dirty="0" err="1"/>
              <a:t>beth</a:t>
            </a:r>
            <a:r>
              <a:rPr lang="en-GB" sz="2400" dirty="0"/>
              <a:t> </a:t>
            </a:r>
            <a:r>
              <a:rPr lang="en-GB" sz="2400" dirty="0" err="1"/>
              <a:t>maent</a:t>
            </a:r>
            <a:r>
              <a:rPr lang="en-GB" sz="2400" dirty="0"/>
              <a:t> </a:t>
            </a:r>
            <a:r>
              <a:rPr lang="en-GB" sz="2400" dirty="0" err="1"/>
              <a:t>yn</a:t>
            </a:r>
            <a:r>
              <a:rPr lang="en-GB" sz="2400" dirty="0"/>
              <a:t> </a:t>
            </a:r>
            <a:r>
              <a:rPr lang="en-GB" sz="2400" dirty="0" err="1"/>
              <a:t>medru</a:t>
            </a:r>
            <a:r>
              <a:rPr lang="en-GB" sz="2400" dirty="0"/>
              <a:t> </a:t>
            </a:r>
            <a:r>
              <a:rPr lang="en-GB" sz="2400" dirty="0" err="1"/>
              <a:t>cyflawni</a:t>
            </a:r>
            <a:r>
              <a:rPr lang="en-GB" sz="2400" dirty="0"/>
              <a:t> </a:t>
            </a:r>
            <a:r>
              <a:rPr lang="en-GB" sz="2400" dirty="0" err="1"/>
              <a:t>gyda</a:t>
            </a:r>
            <a:r>
              <a:rPr lang="en-GB" sz="2400" dirty="0"/>
              <a:t> </a:t>
            </a:r>
            <a:r>
              <a:rPr lang="en-GB" sz="2400" dirty="0" err="1"/>
              <a:t>chefnogaeth</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alw</a:t>
            </a:r>
            <a:r>
              <a:rPr lang="en-GB" sz="2400" dirty="0"/>
              <a:t> </a:t>
            </a:r>
            <a:r>
              <a:rPr lang="en-GB" sz="2400" dirty="0" err="1"/>
              <a:t>yn</a:t>
            </a:r>
            <a:r>
              <a:rPr lang="en-GB" sz="2400" dirty="0"/>
              <a:t> </a:t>
            </a:r>
            <a:r>
              <a:rPr lang="en-GB" sz="2400" dirty="0" err="1"/>
              <a:t>ôl</a:t>
            </a:r>
            <a:r>
              <a:rPr lang="en-GB" sz="2400" dirty="0"/>
              <a:t> </a:t>
            </a:r>
            <a:r>
              <a:rPr lang="en-GB" sz="2400" dirty="0" err="1"/>
              <a:t>ef</a:t>
            </a:r>
            <a:r>
              <a:rPr lang="en-GB" sz="2400" dirty="0"/>
              <a:t> </a:t>
            </a:r>
            <a:r>
              <a:rPr lang="en-GB" sz="2400" b="1" dirty="0"/>
              <a:t>‘Zone of Proximal Development</a:t>
            </a:r>
            <a:r>
              <a:rPr lang="en-GB" sz="2400" dirty="0"/>
              <a:t>” </a:t>
            </a:r>
          </a:p>
          <a:p>
            <a:r>
              <a:rPr lang="en-GB" sz="2400" dirty="0" err="1"/>
              <a:t>Pwysleisiwyd</a:t>
            </a:r>
            <a:r>
              <a:rPr lang="en-GB" sz="2400" dirty="0"/>
              <a:t> </a:t>
            </a:r>
            <a:r>
              <a:rPr lang="en-GB" sz="2400" dirty="0" err="1"/>
              <a:t>pwysigrwydd</a:t>
            </a:r>
            <a:r>
              <a:rPr lang="en-GB" sz="2400" dirty="0"/>
              <a:t> bod </a:t>
            </a:r>
            <a:r>
              <a:rPr lang="en-GB" sz="2400" dirty="0" err="1"/>
              <a:t>yr</a:t>
            </a:r>
            <a:r>
              <a:rPr lang="en-GB" sz="2400" dirty="0"/>
              <a:t> </a:t>
            </a:r>
            <a:r>
              <a:rPr lang="en-GB" sz="2400" dirty="0" err="1"/>
              <a:t>oedolyn</a:t>
            </a:r>
            <a:r>
              <a:rPr lang="en-GB" sz="2400" dirty="0"/>
              <a:t> </a:t>
            </a:r>
            <a:r>
              <a:rPr lang="en-GB" sz="2400" dirty="0" err="1"/>
              <a:t>yn</a:t>
            </a:r>
            <a:r>
              <a:rPr lang="en-GB" sz="2400" dirty="0"/>
              <a:t> </a:t>
            </a:r>
            <a:r>
              <a:rPr lang="en-GB" sz="2400" dirty="0" err="1"/>
              <a:t>cyfateb</a:t>
            </a:r>
            <a:r>
              <a:rPr lang="en-GB" sz="2400" dirty="0"/>
              <a:t> y </a:t>
            </a:r>
            <a:r>
              <a:rPr lang="en-GB" sz="2400" dirty="0" err="1"/>
              <a:t>weithgareddau</a:t>
            </a:r>
            <a:r>
              <a:rPr lang="en-GB" sz="2400" dirty="0"/>
              <a:t> </a:t>
            </a:r>
            <a:r>
              <a:rPr lang="en-GB" sz="2400" dirty="0" err="1"/>
              <a:t>gyda</a:t>
            </a:r>
            <a:r>
              <a:rPr lang="en-GB" sz="2400" dirty="0"/>
              <a:t> </a:t>
            </a:r>
            <a:r>
              <a:rPr lang="en-GB" sz="2400" dirty="0" err="1"/>
              <a:t>lefel</a:t>
            </a:r>
            <a:r>
              <a:rPr lang="en-GB" sz="2400" dirty="0"/>
              <a:t> </a:t>
            </a:r>
            <a:r>
              <a:rPr lang="en-GB" sz="2400" dirty="0" err="1"/>
              <a:t>nesf</a:t>
            </a:r>
            <a:r>
              <a:rPr lang="en-GB" sz="2400" dirty="0"/>
              <a:t> </a:t>
            </a:r>
            <a:r>
              <a:rPr lang="en-GB" sz="2400" dirty="0" err="1"/>
              <a:t>yn</a:t>
            </a:r>
            <a:r>
              <a:rPr lang="en-GB" sz="2400" dirty="0"/>
              <a:t> </a:t>
            </a:r>
            <a:r>
              <a:rPr lang="en-GB" sz="2400" dirty="0" err="1"/>
              <a:t>nadtblygiad</a:t>
            </a:r>
            <a:r>
              <a:rPr lang="en-GB" sz="2400" dirty="0"/>
              <a:t> y </a:t>
            </a:r>
            <a:r>
              <a:rPr lang="en-GB" sz="2400" dirty="0" err="1"/>
              <a:t>plentyn</a:t>
            </a:r>
            <a:r>
              <a:rPr lang="en-GB" sz="2400" dirty="0"/>
              <a:t>. </a:t>
            </a:r>
          </a:p>
          <a:p>
            <a:endParaRPr lang="en-US" dirty="0"/>
          </a:p>
        </p:txBody>
      </p:sp>
    </p:spTree>
    <p:extLst>
      <p:ext uri="{BB962C8B-B14F-4D97-AF65-F5344CB8AC3E}">
        <p14:creationId xmlns:p14="http://schemas.microsoft.com/office/powerpoint/2010/main" val="41775595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0" y="0"/>
            <a:ext cx="8963025" cy="5422629"/>
          </a:xfrm>
          <a:prstGeom prst="rect">
            <a:avLst/>
          </a:prstGeom>
          <a:noFill/>
        </p:spPr>
      </p:pic>
      <p:sp>
        <p:nvSpPr>
          <p:cNvPr id="2" name="Rectangle 1">
            <a:extLst>
              <a:ext uri="{FF2B5EF4-FFF2-40B4-BE49-F238E27FC236}">
                <a16:creationId xmlns:a16="http://schemas.microsoft.com/office/drawing/2014/main" id="{A9CB9A05-31B4-114D-8F1C-C0BC91E4569D}"/>
              </a:ext>
            </a:extLst>
          </p:cNvPr>
          <p:cNvSpPr/>
          <p:nvPr/>
        </p:nvSpPr>
        <p:spPr>
          <a:xfrm>
            <a:off x="3203848" y="5229200"/>
            <a:ext cx="5616624" cy="674031"/>
          </a:xfrm>
          <a:prstGeom prst="rect">
            <a:avLst/>
          </a:prstGeom>
        </p:spPr>
        <p:txBody>
          <a:bodyPr wrap="square">
            <a:spAutoFit/>
          </a:bodyPr>
          <a:lstStyle/>
          <a:p>
            <a:pPr eaLnBrk="1" hangingPunct="1">
              <a:lnSpc>
                <a:spcPct val="90000"/>
              </a:lnSpc>
            </a:pPr>
            <a:r>
              <a:rPr lang="en-US" sz="2400" b="1" dirty="0"/>
              <a:t>Vygotsky    1896 – 1934</a:t>
            </a:r>
            <a:br>
              <a:rPr lang="en-US" dirty="0"/>
            </a:br>
            <a:endParaRPr lang="en-US" dirty="0"/>
          </a:p>
        </p:txBody>
      </p:sp>
    </p:spTree>
    <p:extLst>
      <p:ext uri="{BB962C8B-B14F-4D97-AF65-F5344CB8AC3E}">
        <p14:creationId xmlns:p14="http://schemas.microsoft.com/office/powerpoint/2010/main" val="2222237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7D30BA-0BD3-D747-AAAE-77E35A81278D}"/>
              </a:ext>
            </a:extLst>
          </p:cNvPr>
          <p:cNvSpPr>
            <a:spLocks noGrp="1"/>
          </p:cNvSpPr>
          <p:nvPr>
            <p:ph sz="half" idx="1"/>
          </p:nvPr>
        </p:nvSpPr>
        <p:spPr>
          <a:xfrm>
            <a:off x="457200" y="1600201"/>
            <a:ext cx="4038600" cy="3989040"/>
          </a:xfrm>
        </p:spPr>
        <p:txBody>
          <a:bodyPr wrap="square" anchor="t">
            <a:normAutofit fontScale="92500" lnSpcReduction="10000"/>
          </a:bodyPr>
          <a:lstStyle/>
          <a:p>
            <a:pPr>
              <a:lnSpc>
                <a:spcPct val="130000"/>
              </a:lnSpc>
              <a:buClr>
                <a:schemeClr val="accent5"/>
              </a:buClr>
              <a:buFont typeface="Wingdings" pitchFamily="2" charset="2"/>
              <a:buChar char="§"/>
            </a:pPr>
            <a:r>
              <a:rPr lang="en-GB" sz="2400" dirty="0"/>
              <a:t>Rather than an acquisition of knowledge, learning is a process of </a:t>
            </a:r>
            <a:r>
              <a:rPr lang="en-GB" sz="2400" b="1" dirty="0"/>
              <a:t>social</a:t>
            </a:r>
            <a:r>
              <a:rPr lang="en-GB" sz="2400" dirty="0"/>
              <a:t> participation.</a:t>
            </a:r>
          </a:p>
          <a:p>
            <a:pPr>
              <a:lnSpc>
                <a:spcPct val="130000"/>
              </a:lnSpc>
              <a:buClr>
                <a:schemeClr val="accent5"/>
              </a:buClr>
              <a:buFont typeface="Wingdings" pitchFamily="2" charset="2"/>
              <a:buChar char="§"/>
            </a:pPr>
            <a:r>
              <a:rPr lang="en-US" altLang="en-US" sz="2400" dirty="0"/>
              <a:t>Learners may collaborate with </a:t>
            </a:r>
            <a:r>
              <a:rPr lang="en-US" altLang="en-US" sz="2400" b="1" dirty="0"/>
              <a:t>others</a:t>
            </a:r>
            <a:r>
              <a:rPr lang="en-US" altLang="en-US" sz="2400" dirty="0"/>
              <a:t> to organize their ideas and </a:t>
            </a:r>
            <a:r>
              <a:rPr lang="en-US" altLang="en-US" sz="2400" b="1" dirty="0"/>
              <a:t>learn from each other</a:t>
            </a:r>
            <a:r>
              <a:rPr lang="en-US" altLang="en-US" sz="2400" dirty="0"/>
              <a:t> to construct their own knowledge.</a:t>
            </a:r>
          </a:p>
          <a:p>
            <a:pPr>
              <a:lnSpc>
                <a:spcPct val="130000"/>
              </a:lnSpc>
            </a:pPr>
            <a:endParaRPr lang="en-GB" sz="2400" dirty="0"/>
          </a:p>
        </p:txBody>
      </p:sp>
      <p:pic>
        <p:nvPicPr>
          <p:cNvPr id="5" name="Picture 4" descr="Teacher showing scientific experiment to students">
            <a:extLst>
              <a:ext uri="{FF2B5EF4-FFF2-40B4-BE49-F238E27FC236}">
                <a16:creationId xmlns:a16="http://schemas.microsoft.com/office/drawing/2014/main" id="{2CEA8D81-FA0F-5545-8B69-ABEC7CFEDE37}"/>
              </a:ext>
            </a:extLst>
          </p:cNvPr>
          <p:cNvPicPr>
            <a:picLocks noChangeAspect="1"/>
          </p:cNvPicPr>
          <p:nvPr/>
        </p:nvPicPr>
        <p:blipFill rotWithShape="1">
          <a:blip r:embed="rId3">
            <a:extLst>
              <a:ext uri="{28A0092B-C50C-407E-A947-70E740481C1C}">
                <a14:useLocalDpi xmlns:a14="http://schemas.microsoft.com/office/drawing/2010/main" val="0"/>
              </a:ext>
            </a:extLst>
          </a:blip>
          <a:srcRect l="30897" r="1523" b="-2"/>
          <a:stretch/>
        </p:blipFill>
        <p:spPr>
          <a:xfrm>
            <a:off x="5094053" y="1600201"/>
            <a:ext cx="4038600" cy="3989040"/>
          </a:xfrm>
          <a:prstGeom prst="rect">
            <a:avLst/>
          </a:prstGeom>
          <a:noFill/>
        </p:spPr>
      </p:pic>
      <p:sp>
        <p:nvSpPr>
          <p:cNvPr id="7" name="Title 1">
            <a:extLst>
              <a:ext uri="{FF2B5EF4-FFF2-40B4-BE49-F238E27FC236}">
                <a16:creationId xmlns:a16="http://schemas.microsoft.com/office/drawing/2014/main" id="{18FC2F2B-EA81-5547-8FD4-7F18B6804FFC}"/>
              </a:ext>
            </a:extLst>
          </p:cNvPr>
          <p:cNvSpPr>
            <a:spLocks noGrp="1"/>
          </p:cNvSpPr>
          <p:nvPr>
            <p:ph type="title"/>
          </p:nvPr>
        </p:nvSpPr>
        <p:spPr>
          <a:xfrm>
            <a:off x="445057" y="260648"/>
            <a:ext cx="8229600" cy="1143000"/>
          </a:xfrm>
        </p:spPr>
        <p:txBody>
          <a:bodyPr/>
          <a:lstStyle/>
          <a:p>
            <a:r>
              <a:rPr lang="en-GB" b="1" dirty="0">
                <a:solidFill>
                  <a:schemeClr val="accent5">
                    <a:lumMod val="75000"/>
                  </a:schemeClr>
                </a:solidFill>
              </a:rPr>
              <a:t>Constructivism</a:t>
            </a:r>
          </a:p>
        </p:txBody>
      </p:sp>
      <p:sp>
        <p:nvSpPr>
          <p:cNvPr id="2" name="TextBox 1">
            <a:extLst>
              <a:ext uri="{FF2B5EF4-FFF2-40B4-BE49-F238E27FC236}">
                <a16:creationId xmlns:a16="http://schemas.microsoft.com/office/drawing/2014/main" id="{634CB1AC-8E75-9240-BA55-88E9A8F22775}"/>
              </a:ext>
            </a:extLst>
          </p:cNvPr>
          <p:cNvSpPr txBox="1"/>
          <p:nvPr/>
        </p:nvSpPr>
        <p:spPr>
          <a:xfrm>
            <a:off x="3529586" y="5312423"/>
            <a:ext cx="1564467" cy="307777"/>
          </a:xfrm>
          <a:prstGeom prst="rect">
            <a:avLst/>
          </a:prstGeom>
          <a:noFill/>
        </p:spPr>
        <p:txBody>
          <a:bodyPr wrap="none" rtlCol="0">
            <a:spAutoFit/>
          </a:bodyPr>
          <a:lstStyle/>
          <a:p>
            <a:r>
              <a:rPr lang="en-GB" sz="1400" dirty="0">
                <a:latin typeface="+mn-lt"/>
              </a:rPr>
              <a:t>(Chambers, 2011)</a:t>
            </a:r>
          </a:p>
        </p:txBody>
      </p:sp>
      <p:sp>
        <p:nvSpPr>
          <p:cNvPr id="4" name="TextBox 3">
            <a:extLst>
              <a:ext uri="{FF2B5EF4-FFF2-40B4-BE49-F238E27FC236}">
                <a16:creationId xmlns:a16="http://schemas.microsoft.com/office/drawing/2014/main" id="{28A4B16D-24B0-F94F-9A94-4490132BCCEE}"/>
              </a:ext>
            </a:extLst>
          </p:cNvPr>
          <p:cNvSpPr txBox="1"/>
          <p:nvPr/>
        </p:nvSpPr>
        <p:spPr>
          <a:xfrm>
            <a:off x="7380312" y="5785794"/>
            <a:ext cx="1564467" cy="646331"/>
          </a:xfrm>
          <a:prstGeom prst="rect">
            <a:avLst/>
          </a:prstGeom>
          <a:noFill/>
        </p:spPr>
        <p:txBody>
          <a:bodyPr wrap="square" rtlCol="0">
            <a:spAutoFit/>
          </a:bodyPr>
          <a:lstStyle/>
          <a:p>
            <a:r>
              <a:rPr lang="en-US" b="1" dirty="0">
                <a:solidFill>
                  <a:schemeClr val="bg1"/>
                </a:solidFill>
              </a:rPr>
              <a:t>Slide from Mara Mata</a:t>
            </a:r>
          </a:p>
        </p:txBody>
      </p:sp>
    </p:spTree>
    <p:extLst>
      <p:ext uri="{BB962C8B-B14F-4D97-AF65-F5344CB8AC3E}">
        <p14:creationId xmlns:p14="http://schemas.microsoft.com/office/powerpoint/2010/main" val="2647584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a:xfrm>
            <a:off x="2802386" y="0"/>
            <a:ext cx="8229600" cy="1143000"/>
          </a:xfrm>
        </p:spPr>
        <p:txBody>
          <a:bodyPr wrap="square" anchor="ctr">
            <a:normAutofit/>
          </a:bodyPr>
          <a:lstStyle/>
          <a:p>
            <a:pPr>
              <a:lnSpc>
                <a:spcPct val="90000"/>
              </a:lnSpc>
            </a:pPr>
            <a:r>
              <a:rPr lang="en-US" sz="3200"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1"/>
          </p:nvPr>
        </p:nvSpPr>
        <p:spPr>
          <a:xfrm>
            <a:off x="184322" y="404664"/>
            <a:ext cx="4316288" cy="5503335"/>
          </a:xfrm>
        </p:spPr>
        <p:txBody>
          <a:bodyPr wrap="square" anchor="t">
            <a:normAutofit lnSpcReduction="10000"/>
          </a:bodyPr>
          <a:lstStyle/>
          <a:p>
            <a:pPr>
              <a:lnSpc>
                <a:spcPct val="90000"/>
              </a:lnSpc>
            </a:pPr>
            <a:r>
              <a:rPr lang="en-GB" dirty="0"/>
              <a:t>Bruner (1996) stressed the importance of adult intervention to support or </a:t>
            </a:r>
            <a:r>
              <a:rPr lang="en-GB" b="1" dirty="0"/>
              <a:t>‘scaffold</a:t>
            </a:r>
            <a:r>
              <a:rPr lang="en-GB" dirty="0"/>
              <a:t>’ learning and to enable a child to make progress </a:t>
            </a:r>
          </a:p>
          <a:p>
            <a:pPr>
              <a:lnSpc>
                <a:spcPct val="90000"/>
              </a:lnSpc>
            </a:pPr>
            <a:endParaRPr lang="en-GB" dirty="0"/>
          </a:p>
          <a:p>
            <a:pPr>
              <a:lnSpc>
                <a:spcPct val="90000"/>
              </a:lnSpc>
            </a:pPr>
            <a:r>
              <a:rPr lang="en-GB" dirty="0"/>
              <a:t>Bruner (1996) proposed / introduced the idea of a </a:t>
            </a:r>
            <a:r>
              <a:rPr lang="en-GB" b="1" dirty="0"/>
              <a:t>‘spiral curriculum’, </a:t>
            </a:r>
            <a:r>
              <a:rPr lang="en-GB" dirty="0"/>
              <a:t>wherein a topic can be re-introduced at a more complex level as thinking skills develop </a:t>
            </a:r>
          </a:p>
          <a:p>
            <a:pPr>
              <a:lnSpc>
                <a:spcPct val="90000"/>
              </a:lnSpc>
            </a:pPr>
            <a:endParaRPr lang="en-US" sz="1800" dirty="0"/>
          </a:p>
        </p:txBody>
      </p:sp>
      <p:pic>
        <p:nvPicPr>
          <p:cNvPr id="5" name="Picture 1" descr="page9image28565008">
            <a:extLst>
              <a:ext uri="{FF2B5EF4-FFF2-40B4-BE49-F238E27FC236}">
                <a16:creationId xmlns:a16="http://schemas.microsoft.com/office/drawing/2014/main" id="{EC3F657D-735B-9848-8CCE-367030C189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68" r="12911" b="2"/>
          <a:stretch/>
        </p:blipFill>
        <p:spPr bwMode="auto">
          <a:xfrm>
            <a:off x="4897886" y="980728"/>
            <a:ext cx="4038600" cy="3989040"/>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CA1B4DCA-8FB7-F546-9394-63DE90EF5037}"/>
              </a:ext>
            </a:extLst>
          </p:cNvPr>
          <p:cNvSpPr txBox="1">
            <a:spLocks/>
          </p:cNvSpPr>
          <p:nvPr/>
        </p:nvSpPr>
        <p:spPr bwMode="auto">
          <a:xfrm>
            <a:off x="4897886" y="5065608"/>
            <a:ext cx="4485184" cy="842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70000" lnSpcReduction="20000"/>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lnSpc>
                <a:spcPct val="90000"/>
              </a:lnSpc>
            </a:pPr>
            <a:r>
              <a:rPr lang="en-US" sz="2800" dirty="0"/>
              <a:t>Jerome Bruner </a:t>
            </a:r>
          </a:p>
          <a:p>
            <a:pPr eaLnBrk="1" hangingPunct="1">
              <a:lnSpc>
                <a:spcPct val="90000"/>
              </a:lnSpc>
            </a:pPr>
            <a:r>
              <a:rPr lang="en-US" sz="2800" dirty="0"/>
              <a:t>1915 – 2016</a:t>
            </a:r>
            <a:br>
              <a:rPr lang="en-US" sz="3700" dirty="0"/>
            </a:br>
            <a:endParaRPr lang="en-US" sz="3700" dirty="0"/>
          </a:p>
        </p:txBody>
      </p:sp>
    </p:spTree>
    <p:extLst>
      <p:ext uri="{BB962C8B-B14F-4D97-AF65-F5344CB8AC3E}">
        <p14:creationId xmlns:p14="http://schemas.microsoft.com/office/powerpoint/2010/main" val="4198798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5E7DC4-F24C-FB44-B1E9-2685B7DA3C46}"/>
              </a:ext>
            </a:extLst>
          </p:cNvPr>
          <p:cNvSpPr>
            <a:spLocks noGrp="1"/>
          </p:cNvSpPr>
          <p:nvPr>
            <p:ph sz="half" idx="1"/>
          </p:nvPr>
        </p:nvSpPr>
        <p:spPr>
          <a:xfrm>
            <a:off x="32048" y="1772816"/>
            <a:ext cx="4038600" cy="3989040"/>
          </a:xfrm>
        </p:spPr>
        <p:txBody>
          <a:bodyPr/>
          <a:lstStyle/>
          <a:p>
            <a:r>
              <a:rPr lang="en-GB" i="1" dirty="0"/>
              <a:t>Gall plant </a:t>
            </a:r>
            <a:r>
              <a:rPr lang="en-GB" i="1" dirty="0" err="1"/>
              <a:t>fod</a:t>
            </a:r>
            <a:r>
              <a:rPr lang="en-GB" i="1" dirty="0"/>
              <a:t> </a:t>
            </a:r>
            <a:r>
              <a:rPr lang="en-GB" i="1" dirty="0" err="1"/>
              <a:t>yn</a:t>
            </a:r>
            <a:r>
              <a:rPr lang="en-GB" i="1" dirty="0"/>
              <a:t> ‘</a:t>
            </a:r>
            <a:r>
              <a:rPr lang="en-GB" i="1" dirty="0" err="1"/>
              <a:t>weithredol</a:t>
            </a:r>
            <a:r>
              <a:rPr lang="en-GB" i="1" dirty="0"/>
              <a:t> </a:t>
            </a:r>
            <a:r>
              <a:rPr lang="en-GB" i="1" dirty="0" err="1"/>
              <a:t>ymddygiadol</a:t>
            </a:r>
            <a:r>
              <a:rPr lang="en-GB" i="1" dirty="0"/>
              <a:t>’ </a:t>
            </a:r>
            <a:r>
              <a:rPr lang="en-GB" i="1" dirty="0" err="1"/>
              <a:t>ond</a:t>
            </a:r>
            <a:r>
              <a:rPr lang="en-GB" i="1" dirty="0"/>
              <a:t> </a:t>
            </a:r>
            <a:r>
              <a:rPr lang="en-GB" i="1" dirty="0" err="1"/>
              <a:t>nid</a:t>
            </a:r>
            <a:r>
              <a:rPr lang="en-GB" i="1" dirty="0"/>
              <a:t> </a:t>
            </a:r>
            <a:r>
              <a:rPr lang="en-GB" i="1" dirty="0" err="1"/>
              <a:t>yn</a:t>
            </a:r>
            <a:r>
              <a:rPr lang="en-GB" i="1" dirty="0"/>
              <a:t> ‘</a:t>
            </a:r>
            <a:r>
              <a:rPr lang="en-GB" i="1" dirty="0" err="1"/>
              <a:t>wybyddol</a:t>
            </a:r>
            <a:r>
              <a:rPr lang="en-GB" i="1" dirty="0"/>
              <a:t> </a:t>
            </a:r>
            <a:r>
              <a:rPr lang="en-GB" i="1" dirty="0" err="1"/>
              <a:t>weithredol</a:t>
            </a:r>
            <a:r>
              <a:rPr lang="en-GB" i="1" dirty="0"/>
              <a:t>’?</a:t>
            </a:r>
          </a:p>
          <a:p>
            <a:endParaRPr lang="en-US" dirty="0"/>
          </a:p>
        </p:txBody>
      </p:sp>
      <p:sp>
        <p:nvSpPr>
          <p:cNvPr id="4" name="Content Placeholder 3">
            <a:extLst>
              <a:ext uri="{FF2B5EF4-FFF2-40B4-BE49-F238E27FC236}">
                <a16:creationId xmlns:a16="http://schemas.microsoft.com/office/drawing/2014/main" id="{E6B8B9B1-DEDC-4A44-B6B3-DE68646EA3E7}"/>
              </a:ext>
            </a:extLst>
          </p:cNvPr>
          <p:cNvSpPr>
            <a:spLocks noGrp="1"/>
          </p:cNvSpPr>
          <p:nvPr>
            <p:ph sz="half" idx="2"/>
          </p:nvPr>
        </p:nvSpPr>
        <p:spPr>
          <a:xfrm>
            <a:off x="4592149" y="1772816"/>
            <a:ext cx="4516355" cy="4355976"/>
          </a:xfrm>
        </p:spPr>
        <p:txBody>
          <a:bodyPr/>
          <a:lstStyle/>
          <a:p>
            <a:r>
              <a:rPr lang="en-GB" sz="4000" b="1" dirty="0">
                <a:highlight>
                  <a:srgbClr val="FFFF00"/>
                </a:highlight>
              </a:rPr>
              <a:t>Can children be ‘behaviourally active’ but not ‘cognitively active’?</a:t>
            </a:r>
          </a:p>
          <a:p>
            <a:endParaRPr lang="en-US" dirty="0"/>
          </a:p>
        </p:txBody>
      </p:sp>
      <p:sp>
        <p:nvSpPr>
          <p:cNvPr id="6" name="Title 1">
            <a:extLst>
              <a:ext uri="{FF2B5EF4-FFF2-40B4-BE49-F238E27FC236}">
                <a16:creationId xmlns:a16="http://schemas.microsoft.com/office/drawing/2014/main" id="{9E8B5D54-377A-1B42-989F-BFA518935F4A}"/>
              </a:ext>
            </a:extLst>
          </p:cNvPr>
          <p:cNvSpPr>
            <a:spLocks noGrp="1"/>
          </p:cNvSpPr>
          <p:nvPr>
            <p:ph type="title"/>
          </p:nvPr>
        </p:nvSpPr>
        <p:spPr>
          <a:xfrm>
            <a:off x="251520" y="404664"/>
            <a:ext cx="8229600" cy="1143000"/>
          </a:xfrm>
        </p:spPr>
        <p:txBody>
          <a:bodyPr/>
          <a:lstStyle/>
          <a:p>
            <a:r>
              <a:rPr lang="en-GB" sz="3800" b="1" dirty="0">
                <a:solidFill>
                  <a:schemeClr val="accent5">
                    <a:lumMod val="75000"/>
                  </a:schemeClr>
                </a:solidFill>
              </a:rPr>
              <a:t>Yes or No …?</a:t>
            </a:r>
            <a:endParaRPr lang="en-US" sz="3800" dirty="0"/>
          </a:p>
        </p:txBody>
      </p:sp>
    </p:spTree>
    <p:extLst>
      <p:ext uri="{BB962C8B-B14F-4D97-AF65-F5344CB8AC3E}">
        <p14:creationId xmlns:p14="http://schemas.microsoft.com/office/powerpoint/2010/main" val="3712587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58E7-A28C-F245-8E27-9EEE071EBA01}"/>
              </a:ext>
            </a:extLst>
          </p:cNvPr>
          <p:cNvSpPr>
            <a:spLocks noGrp="1"/>
          </p:cNvSpPr>
          <p:nvPr>
            <p:ph type="title"/>
          </p:nvPr>
        </p:nvSpPr>
        <p:spPr/>
        <p:txBody>
          <a:bodyPr/>
          <a:lstStyle/>
          <a:p>
            <a:r>
              <a:rPr lang="en-US" dirty="0"/>
              <a:t>Facilitation of group work …</a:t>
            </a:r>
          </a:p>
        </p:txBody>
      </p:sp>
      <p:sp>
        <p:nvSpPr>
          <p:cNvPr id="4" name="Content Placeholder 3">
            <a:extLst>
              <a:ext uri="{FF2B5EF4-FFF2-40B4-BE49-F238E27FC236}">
                <a16:creationId xmlns:a16="http://schemas.microsoft.com/office/drawing/2014/main" id="{3F555201-9B70-D14F-936C-3A26DFA80FA5}"/>
              </a:ext>
            </a:extLst>
          </p:cNvPr>
          <p:cNvSpPr>
            <a:spLocks noGrp="1"/>
          </p:cNvSpPr>
          <p:nvPr>
            <p:ph sz="half" idx="2"/>
          </p:nvPr>
        </p:nvSpPr>
        <p:spPr>
          <a:xfrm>
            <a:off x="457200" y="1600201"/>
            <a:ext cx="8229600" cy="3989040"/>
          </a:xfrm>
        </p:spPr>
        <p:txBody>
          <a:bodyPr/>
          <a:lstStyle/>
          <a:p>
            <a:r>
              <a:rPr lang="en-US" b="1" dirty="0"/>
              <a:t>Chair</a:t>
            </a:r>
            <a:r>
              <a:rPr lang="en-US" dirty="0"/>
              <a:t> = ensure everyone’s voice within the group is heard​</a:t>
            </a:r>
          </a:p>
          <a:p>
            <a:r>
              <a:rPr lang="en-US" b="1" dirty="0"/>
              <a:t>Scribe </a:t>
            </a:r>
            <a:r>
              <a:rPr lang="en-US" dirty="0"/>
              <a:t>= gives summaries during discussions and notes main outcome ​</a:t>
            </a:r>
          </a:p>
          <a:p>
            <a:r>
              <a:rPr lang="en-US" b="1" dirty="0"/>
              <a:t>Speaker </a:t>
            </a:r>
            <a:r>
              <a:rPr lang="en-US" dirty="0"/>
              <a:t>= speaks on behalf of the group outcome of discussions when return to main ‘class’. ​</a:t>
            </a:r>
          </a:p>
          <a:p>
            <a:pPr marL="0" indent="0">
              <a:buNone/>
            </a:pPr>
            <a:r>
              <a:rPr lang="en-US" sz="2000" dirty="0"/>
              <a:t>(Sometimes the Scribe could also be the Speaker – you decide). ​</a:t>
            </a:r>
          </a:p>
          <a:p>
            <a:endParaRPr lang="en-US" dirty="0"/>
          </a:p>
        </p:txBody>
      </p:sp>
    </p:spTree>
    <p:extLst>
      <p:ext uri="{BB962C8B-B14F-4D97-AF65-F5344CB8AC3E}">
        <p14:creationId xmlns:p14="http://schemas.microsoft.com/office/powerpoint/2010/main" val="3835774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3557-0897-6748-9006-ACA34BB42716}"/>
              </a:ext>
            </a:extLst>
          </p:cNvPr>
          <p:cNvSpPr>
            <a:spLocks noGrp="1"/>
          </p:cNvSpPr>
          <p:nvPr>
            <p:ph type="title"/>
          </p:nvPr>
        </p:nvSpPr>
        <p:spPr/>
        <p:txBody>
          <a:bodyPr/>
          <a:lstStyle/>
          <a:p>
            <a:r>
              <a:rPr lang="en-GB" b="1" dirty="0">
                <a:solidFill>
                  <a:schemeClr val="accent5">
                    <a:lumMod val="75000"/>
                  </a:schemeClr>
                </a:solidFill>
              </a:rPr>
              <a:t>Intro to : Break out room!</a:t>
            </a:r>
            <a:endParaRPr lang="en-US" dirty="0"/>
          </a:p>
        </p:txBody>
      </p:sp>
      <p:sp>
        <p:nvSpPr>
          <p:cNvPr id="3" name="Content Placeholder 2">
            <a:extLst>
              <a:ext uri="{FF2B5EF4-FFF2-40B4-BE49-F238E27FC236}">
                <a16:creationId xmlns:a16="http://schemas.microsoft.com/office/drawing/2014/main" id="{1C6265B7-DAC9-9B44-8F3B-B7D2539694D9}"/>
              </a:ext>
            </a:extLst>
          </p:cNvPr>
          <p:cNvSpPr>
            <a:spLocks noGrp="1"/>
          </p:cNvSpPr>
          <p:nvPr>
            <p:ph sz="half" idx="1"/>
          </p:nvPr>
        </p:nvSpPr>
        <p:spPr/>
        <p:txBody>
          <a:bodyPr/>
          <a:lstStyle/>
          <a:p>
            <a:r>
              <a:rPr lang="en-US" i="1" dirty="0"/>
              <a:t>Sut? </a:t>
            </a:r>
          </a:p>
          <a:p>
            <a:r>
              <a:rPr lang="en-US" i="1" dirty="0" err="1"/>
              <a:t>Ble</a:t>
            </a:r>
            <a:r>
              <a:rPr lang="en-US" i="1" dirty="0"/>
              <a:t>?</a:t>
            </a:r>
          </a:p>
          <a:p>
            <a:r>
              <a:rPr lang="en-US" i="1" dirty="0" err="1"/>
              <a:t>Pwy</a:t>
            </a:r>
            <a:r>
              <a:rPr lang="en-US" i="1" dirty="0"/>
              <a:t>? </a:t>
            </a:r>
          </a:p>
          <a:p>
            <a:r>
              <a:rPr lang="en-US" i="1" dirty="0"/>
              <a:t>Beth? </a:t>
            </a:r>
          </a:p>
          <a:p>
            <a:r>
              <a:rPr lang="en-US" i="1" dirty="0"/>
              <a:t>Pam?</a:t>
            </a:r>
          </a:p>
        </p:txBody>
      </p:sp>
      <p:sp>
        <p:nvSpPr>
          <p:cNvPr id="4" name="Content Placeholder 3">
            <a:extLst>
              <a:ext uri="{FF2B5EF4-FFF2-40B4-BE49-F238E27FC236}">
                <a16:creationId xmlns:a16="http://schemas.microsoft.com/office/drawing/2014/main" id="{5852EAB6-CD29-A34A-9B57-707B9796EB3E}"/>
              </a:ext>
            </a:extLst>
          </p:cNvPr>
          <p:cNvSpPr>
            <a:spLocks noGrp="1"/>
          </p:cNvSpPr>
          <p:nvPr>
            <p:ph sz="half" idx="2"/>
          </p:nvPr>
        </p:nvSpPr>
        <p:spPr>
          <a:xfrm>
            <a:off x="2692928" y="1408812"/>
            <a:ext cx="6012160" cy="3989040"/>
          </a:xfrm>
        </p:spPr>
        <p:txBody>
          <a:bodyPr/>
          <a:lstStyle/>
          <a:p>
            <a:r>
              <a:rPr lang="en-US" dirty="0"/>
              <a:t>How?  …do you get there</a:t>
            </a:r>
          </a:p>
          <a:p>
            <a:r>
              <a:rPr lang="en-US" dirty="0"/>
              <a:t>Where?…are they</a:t>
            </a:r>
          </a:p>
          <a:p>
            <a:r>
              <a:rPr lang="en-US" dirty="0"/>
              <a:t>Who?  …are you going to be working with</a:t>
            </a:r>
          </a:p>
          <a:p>
            <a:r>
              <a:rPr lang="en-US" dirty="0"/>
              <a:t>What?  …are you going to do once you are there</a:t>
            </a:r>
          </a:p>
          <a:p>
            <a:r>
              <a:rPr lang="en-US" dirty="0"/>
              <a:t>Why?  …are you being encouraged to work collaboratively  </a:t>
            </a:r>
          </a:p>
        </p:txBody>
      </p:sp>
    </p:spTree>
    <p:extLst>
      <p:ext uri="{BB962C8B-B14F-4D97-AF65-F5344CB8AC3E}">
        <p14:creationId xmlns:p14="http://schemas.microsoft.com/office/powerpoint/2010/main" val="3530434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D562-472B-2046-B48C-F7402C6746C2}"/>
              </a:ext>
            </a:extLst>
          </p:cNvPr>
          <p:cNvSpPr>
            <a:spLocks noGrp="1"/>
          </p:cNvSpPr>
          <p:nvPr>
            <p:ph type="title"/>
          </p:nvPr>
        </p:nvSpPr>
        <p:spPr>
          <a:xfrm>
            <a:off x="-756592" y="0"/>
            <a:ext cx="8229600" cy="1143000"/>
          </a:xfrm>
        </p:spPr>
        <p:txBody>
          <a:bodyPr/>
          <a:lstStyle/>
          <a:p>
            <a:r>
              <a:rPr lang="en-GB" sz="3000" b="1" dirty="0">
                <a:solidFill>
                  <a:schemeClr val="accent5">
                    <a:lumMod val="75000"/>
                  </a:schemeClr>
                </a:solidFill>
              </a:rPr>
              <a:t>Break out room</a:t>
            </a:r>
            <a:endParaRPr lang="en-US" sz="3000" dirty="0"/>
          </a:p>
        </p:txBody>
      </p:sp>
      <p:sp>
        <p:nvSpPr>
          <p:cNvPr id="3" name="Content Placeholder 2">
            <a:extLst>
              <a:ext uri="{FF2B5EF4-FFF2-40B4-BE49-F238E27FC236}">
                <a16:creationId xmlns:a16="http://schemas.microsoft.com/office/drawing/2014/main" id="{028CCAD7-69D2-0F42-B0CE-AD4C50EE0BAA}"/>
              </a:ext>
            </a:extLst>
          </p:cNvPr>
          <p:cNvSpPr>
            <a:spLocks noGrp="1"/>
          </p:cNvSpPr>
          <p:nvPr>
            <p:ph sz="half" idx="1"/>
          </p:nvPr>
        </p:nvSpPr>
        <p:spPr>
          <a:xfrm>
            <a:off x="323528" y="1434480"/>
            <a:ext cx="4038600" cy="3989040"/>
          </a:xfrm>
        </p:spPr>
        <p:txBody>
          <a:bodyPr/>
          <a:lstStyle/>
          <a:p>
            <a:r>
              <a:rPr lang="en-US" sz="3400" i="1" dirty="0" err="1"/>
              <a:t>Ar</a:t>
            </a:r>
            <a:r>
              <a:rPr lang="en-US" sz="3400" i="1" dirty="0"/>
              <a:t> </a:t>
            </a:r>
            <a:r>
              <a:rPr lang="en-US" sz="3400" i="1" dirty="0" err="1"/>
              <a:t>gyfer</a:t>
            </a:r>
            <a:r>
              <a:rPr lang="en-US" sz="3400" i="1" dirty="0"/>
              <a:t> </a:t>
            </a:r>
            <a:r>
              <a:rPr lang="en-US" sz="3400" i="1" dirty="0" err="1"/>
              <a:t>gweithgaredd</a:t>
            </a:r>
            <a:r>
              <a:rPr lang="en-US" sz="3400" i="1" dirty="0"/>
              <a:t> </a:t>
            </a:r>
            <a:r>
              <a:rPr lang="en-US" sz="3400" i="1" dirty="0" err="1"/>
              <a:t>anuturs</a:t>
            </a:r>
            <a:r>
              <a:rPr lang="en-US" sz="3400" i="1" dirty="0"/>
              <a:t> </a:t>
            </a:r>
            <a:r>
              <a:rPr lang="en-US" sz="3400" i="1" dirty="0" err="1"/>
              <a:t>awyr</a:t>
            </a:r>
            <a:r>
              <a:rPr lang="en-US" sz="3400" i="1" dirty="0"/>
              <a:t> </a:t>
            </a:r>
            <a:r>
              <a:rPr lang="en-US" sz="3400" i="1" dirty="0" err="1"/>
              <a:t>agored</a:t>
            </a:r>
            <a:r>
              <a:rPr lang="en-US" sz="3400" i="1" dirty="0"/>
              <a:t> pa </a:t>
            </a:r>
            <a:r>
              <a:rPr lang="en-US" sz="3400" i="1" dirty="0" err="1"/>
              <a:t>fath</a:t>
            </a:r>
            <a:r>
              <a:rPr lang="en-US" sz="3400" i="1" dirty="0"/>
              <a:t> o ‘</a:t>
            </a:r>
            <a:r>
              <a:rPr lang="en-US" sz="3400" i="1" dirty="0" err="1"/>
              <a:t>fframwaith</a:t>
            </a:r>
            <a:r>
              <a:rPr lang="en-US" sz="3400" i="1" dirty="0"/>
              <a:t>’ </a:t>
            </a:r>
            <a:r>
              <a:rPr lang="en-US" sz="3400" i="1" dirty="0" err="1"/>
              <a:t>bydde</a:t>
            </a:r>
            <a:r>
              <a:rPr lang="en-US" sz="3400" i="1" dirty="0"/>
              <a:t> </a:t>
            </a:r>
            <a:r>
              <a:rPr lang="en-US" sz="3400" i="1" dirty="0" err="1"/>
              <a:t>angen</a:t>
            </a:r>
            <a:r>
              <a:rPr lang="en-US" sz="3400" i="1" dirty="0"/>
              <a:t> </a:t>
            </a:r>
            <a:r>
              <a:rPr lang="en-US" sz="3400" i="1" dirty="0" err="1"/>
              <a:t>ar</a:t>
            </a:r>
            <a:r>
              <a:rPr lang="en-US" sz="3400" i="1" dirty="0"/>
              <a:t> </a:t>
            </a:r>
            <a:r>
              <a:rPr lang="en-US" sz="3400" i="1" dirty="0" err="1"/>
              <a:t>blentyn</a:t>
            </a:r>
            <a:r>
              <a:rPr lang="en-US" sz="3400" i="1" dirty="0"/>
              <a:t> </a:t>
            </a:r>
            <a:r>
              <a:rPr lang="en-US" sz="3400" i="1" dirty="0" err="1"/>
              <a:t>i</a:t>
            </a:r>
            <a:r>
              <a:rPr lang="en-US" sz="3400" i="1" dirty="0"/>
              <a:t> </a:t>
            </a:r>
            <a:r>
              <a:rPr lang="en-US" sz="3400" i="1" dirty="0" err="1"/>
              <a:t>ddysgu</a:t>
            </a:r>
            <a:r>
              <a:rPr lang="en-US" sz="3400" i="1" dirty="0"/>
              <a:t>? </a:t>
            </a:r>
          </a:p>
        </p:txBody>
      </p:sp>
      <p:sp>
        <p:nvSpPr>
          <p:cNvPr id="4" name="Content Placeholder 3">
            <a:extLst>
              <a:ext uri="{FF2B5EF4-FFF2-40B4-BE49-F238E27FC236}">
                <a16:creationId xmlns:a16="http://schemas.microsoft.com/office/drawing/2014/main" id="{82D78AE0-CCF7-D643-B557-51EB6C2CF6EC}"/>
              </a:ext>
            </a:extLst>
          </p:cNvPr>
          <p:cNvSpPr>
            <a:spLocks noGrp="1"/>
          </p:cNvSpPr>
          <p:nvPr>
            <p:ph sz="half" idx="2"/>
          </p:nvPr>
        </p:nvSpPr>
        <p:spPr>
          <a:xfrm>
            <a:off x="4572000" y="856698"/>
            <a:ext cx="4572000" cy="4608512"/>
          </a:xfrm>
        </p:spPr>
        <p:txBody>
          <a:bodyPr/>
          <a:lstStyle/>
          <a:p>
            <a:r>
              <a:rPr lang="en-US" sz="3600" dirty="0"/>
              <a:t>For an outdoor adventurous activity what type of ‘scaffolding’ could you use to support the learning for every child? </a:t>
            </a:r>
          </a:p>
        </p:txBody>
      </p:sp>
      <p:sp>
        <p:nvSpPr>
          <p:cNvPr id="5" name="TextBox 4">
            <a:extLst>
              <a:ext uri="{FF2B5EF4-FFF2-40B4-BE49-F238E27FC236}">
                <a16:creationId xmlns:a16="http://schemas.microsoft.com/office/drawing/2014/main" id="{3DB6E86D-936D-4A49-887F-AB4D923B8FCA}"/>
              </a:ext>
            </a:extLst>
          </p:cNvPr>
          <p:cNvSpPr txBox="1"/>
          <p:nvPr/>
        </p:nvSpPr>
        <p:spPr>
          <a:xfrm>
            <a:off x="3851920" y="5415504"/>
            <a:ext cx="5062760" cy="369332"/>
          </a:xfrm>
          <a:prstGeom prst="rect">
            <a:avLst/>
          </a:prstGeom>
          <a:noFill/>
        </p:spPr>
        <p:txBody>
          <a:bodyPr wrap="square" rtlCol="0">
            <a:spAutoFit/>
          </a:bodyPr>
          <a:lstStyle/>
          <a:p>
            <a:r>
              <a:rPr lang="en-US" dirty="0"/>
              <a:t>Stop here – break out room – 10mins?</a:t>
            </a:r>
          </a:p>
        </p:txBody>
      </p:sp>
    </p:spTree>
    <p:extLst>
      <p:ext uri="{BB962C8B-B14F-4D97-AF65-F5344CB8AC3E}">
        <p14:creationId xmlns:p14="http://schemas.microsoft.com/office/powerpoint/2010/main" val="40728812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55B7364-AA6E-CB48-9F95-8CCFA432FA94}"/>
              </a:ext>
            </a:extLst>
          </p:cNvPr>
          <p:cNvSpPr>
            <a:spLocks noGrp="1"/>
          </p:cNvSpPr>
          <p:nvPr>
            <p:ph sz="half" idx="2"/>
          </p:nvPr>
        </p:nvSpPr>
        <p:spPr>
          <a:xfrm>
            <a:off x="179512" y="1600201"/>
            <a:ext cx="8784976" cy="3989040"/>
          </a:xfrm>
        </p:spPr>
        <p:txBody>
          <a:bodyPr/>
          <a:lstStyle/>
          <a:p>
            <a:pPr marL="0" indent="0">
              <a:buNone/>
            </a:pPr>
            <a:endParaRPr lang="en-US" dirty="0"/>
          </a:p>
          <a:p>
            <a:r>
              <a:rPr lang="en-US" dirty="0"/>
              <a:t>strengths </a:t>
            </a:r>
            <a:r>
              <a:rPr lang="en-US" dirty="0" err="1"/>
              <a:t>i.e</a:t>
            </a:r>
            <a:r>
              <a:rPr lang="en-US" dirty="0"/>
              <a:t> </a:t>
            </a:r>
            <a:r>
              <a:rPr lang="en-US" b="1" dirty="0"/>
              <a:t>what does constructivism promote? </a:t>
            </a:r>
          </a:p>
          <a:p>
            <a:endParaRPr lang="en-US" dirty="0"/>
          </a:p>
          <a:p>
            <a:pPr marL="0" indent="0">
              <a:buNone/>
            </a:pPr>
            <a:endParaRPr lang="en-US" dirty="0"/>
          </a:p>
          <a:p>
            <a:r>
              <a:rPr lang="en-US" b="1" dirty="0"/>
              <a:t>and limitations </a:t>
            </a:r>
            <a:r>
              <a:rPr lang="en-US" dirty="0"/>
              <a:t>i.e. what may not have prominence? </a:t>
            </a:r>
          </a:p>
          <a:p>
            <a:endParaRPr lang="en-US" dirty="0"/>
          </a:p>
        </p:txBody>
      </p:sp>
      <p:sp>
        <p:nvSpPr>
          <p:cNvPr id="7" name="Title 1">
            <a:extLst>
              <a:ext uri="{FF2B5EF4-FFF2-40B4-BE49-F238E27FC236}">
                <a16:creationId xmlns:a16="http://schemas.microsoft.com/office/drawing/2014/main" id="{606A3AB2-EC19-7741-BACB-8597730F79D2}"/>
              </a:ext>
            </a:extLst>
          </p:cNvPr>
          <p:cNvSpPr txBox="1">
            <a:spLocks/>
          </p:cNvSpPr>
          <p:nvPr/>
        </p:nvSpPr>
        <p:spPr bwMode="auto">
          <a:xfrm>
            <a:off x="539452" y="310817"/>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b="1" dirty="0">
                <a:solidFill>
                  <a:schemeClr val="accent5">
                    <a:lumMod val="75000"/>
                  </a:schemeClr>
                </a:solidFill>
              </a:rPr>
              <a:t>Indicative Content </a:t>
            </a:r>
            <a:endParaRPr lang="en-US" dirty="0"/>
          </a:p>
        </p:txBody>
      </p:sp>
    </p:spTree>
    <p:extLst>
      <p:ext uri="{BB962C8B-B14F-4D97-AF65-F5344CB8AC3E}">
        <p14:creationId xmlns:p14="http://schemas.microsoft.com/office/powerpoint/2010/main" val="1310309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80F34-3BB9-F245-8C8D-02EEAE781489}"/>
              </a:ext>
            </a:extLst>
          </p:cNvPr>
          <p:cNvSpPr>
            <a:spLocks noGrp="1"/>
          </p:cNvSpPr>
          <p:nvPr>
            <p:ph type="title"/>
          </p:nvPr>
        </p:nvSpPr>
        <p:spPr>
          <a:xfrm>
            <a:off x="179512" y="639831"/>
            <a:ext cx="8784976" cy="1143000"/>
          </a:xfrm>
        </p:spPr>
        <p:txBody>
          <a:bodyPr/>
          <a:lstStyle/>
          <a:p>
            <a:r>
              <a:rPr lang="en-GB" sz="3800" b="1" dirty="0" err="1">
                <a:solidFill>
                  <a:schemeClr val="accent5">
                    <a:lumMod val="75000"/>
                  </a:schemeClr>
                </a:solidFill>
              </a:rPr>
              <a:t>Rhannu</a:t>
            </a:r>
            <a:r>
              <a:rPr lang="en-GB" sz="3800" b="1" dirty="0">
                <a:solidFill>
                  <a:schemeClr val="accent5">
                    <a:lumMod val="75000"/>
                  </a:schemeClr>
                </a:solidFill>
              </a:rPr>
              <a:t> ag ail </a:t>
            </a:r>
            <a:r>
              <a:rPr lang="en-GB" sz="3800" b="1" dirty="0" err="1">
                <a:solidFill>
                  <a:schemeClr val="accent5">
                    <a:lumMod val="75000"/>
                  </a:schemeClr>
                </a:solidFill>
              </a:rPr>
              <a:t>ddrafftio</a:t>
            </a:r>
            <a:r>
              <a:rPr lang="en-GB" sz="3800" b="1" dirty="0">
                <a:solidFill>
                  <a:schemeClr val="accent5">
                    <a:lumMod val="75000"/>
                  </a:schemeClr>
                </a:solidFill>
              </a:rPr>
              <a:t> </a:t>
            </a:r>
            <a:r>
              <a:rPr lang="en-GB" sz="3800" b="1" dirty="0" err="1">
                <a:solidFill>
                  <a:schemeClr val="accent5">
                    <a:lumMod val="75000"/>
                  </a:schemeClr>
                </a:solidFill>
              </a:rPr>
              <a:t>crynodeb</a:t>
            </a:r>
            <a:r>
              <a:rPr lang="en-GB" sz="3800" b="1" dirty="0">
                <a:solidFill>
                  <a:schemeClr val="accent5">
                    <a:lumMod val="75000"/>
                  </a:schemeClr>
                </a:solidFill>
              </a:rPr>
              <a:t> </a:t>
            </a:r>
            <a:br>
              <a:rPr lang="en-GB" sz="3800" b="1" dirty="0">
                <a:solidFill>
                  <a:schemeClr val="accent5">
                    <a:lumMod val="75000"/>
                  </a:schemeClr>
                </a:solidFill>
              </a:rPr>
            </a:br>
            <a:r>
              <a:rPr lang="en-GB" sz="3800" b="1" dirty="0">
                <a:solidFill>
                  <a:schemeClr val="accent5">
                    <a:lumMod val="75000"/>
                  </a:schemeClr>
                </a:solidFill>
              </a:rPr>
              <a:t>Share, redraft &amp; refine summary</a:t>
            </a:r>
            <a:br>
              <a:rPr lang="en-US" dirty="0"/>
            </a:br>
            <a:r>
              <a:rPr lang="en-GB" b="1" dirty="0">
                <a:solidFill>
                  <a:schemeClr val="accent5">
                    <a:lumMod val="75000"/>
                  </a:schemeClr>
                </a:solidFill>
              </a:rPr>
              <a:t>Break out room</a:t>
            </a:r>
            <a:endParaRPr lang="en-US" dirty="0"/>
          </a:p>
        </p:txBody>
      </p:sp>
      <p:sp>
        <p:nvSpPr>
          <p:cNvPr id="3" name="Content Placeholder 2">
            <a:extLst>
              <a:ext uri="{FF2B5EF4-FFF2-40B4-BE49-F238E27FC236}">
                <a16:creationId xmlns:a16="http://schemas.microsoft.com/office/drawing/2014/main" id="{FF5E7DC4-F24C-FB44-B1E9-2685B7DA3C46}"/>
              </a:ext>
            </a:extLst>
          </p:cNvPr>
          <p:cNvSpPr>
            <a:spLocks noGrp="1"/>
          </p:cNvSpPr>
          <p:nvPr>
            <p:ph sz="half" idx="1"/>
          </p:nvPr>
        </p:nvSpPr>
        <p:spPr>
          <a:xfrm>
            <a:off x="303685" y="2514347"/>
            <a:ext cx="4038600" cy="3263490"/>
          </a:xfrm>
        </p:spPr>
        <p:txBody>
          <a:bodyPr/>
          <a:lstStyle/>
          <a:p>
            <a:r>
              <a:rPr lang="en-GB" dirty="0" err="1"/>
              <a:t>Yn</a:t>
            </a:r>
            <a:r>
              <a:rPr lang="en-GB" dirty="0"/>
              <a:t> </a:t>
            </a:r>
            <a:r>
              <a:rPr lang="en-GB" dirty="0" err="1"/>
              <a:t>sgïl</a:t>
            </a:r>
            <a:r>
              <a:rPr lang="en-GB" dirty="0"/>
              <a:t> y </a:t>
            </a:r>
            <a:r>
              <a:rPr lang="en-GB" dirty="0" err="1"/>
              <a:t>wybodaeth</a:t>
            </a:r>
            <a:r>
              <a:rPr lang="en-GB" dirty="0"/>
              <a:t> </a:t>
            </a:r>
            <a:r>
              <a:rPr lang="en-GB" dirty="0" err="1"/>
              <a:t>yma</a:t>
            </a:r>
            <a:r>
              <a:rPr lang="en-GB" dirty="0"/>
              <a:t> … Sut i </a:t>
            </a:r>
            <a:r>
              <a:rPr lang="en-GB" dirty="0" err="1"/>
              <a:t>ni’n</a:t>
            </a:r>
            <a:r>
              <a:rPr lang="en-GB" dirty="0"/>
              <a:t> </a:t>
            </a:r>
            <a:r>
              <a:rPr lang="en-GB" dirty="0" err="1"/>
              <a:t>dysgu</a:t>
            </a:r>
            <a:r>
              <a:rPr lang="en-GB" dirty="0"/>
              <a:t>? Ail – </a:t>
            </a:r>
            <a:r>
              <a:rPr lang="en-GB" dirty="0" err="1"/>
              <a:t>ymweld</a:t>
            </a:r>
            <a:r>
              <a:rPr lang="en-GB" dirty="0"/>
              <a:t> </a:t>
            </a:r>
            <a:r>
              <a:rPr lang="en-GB" dirty="0" err="1"/>
              <a:t>a’ch</a:t>
            </a:r>
            <a:r>
              <a:rPr lang="en-GB" dirty="0"/>
              <a:t> </a:t>
            </a:r>
            <a:r>
              <a:rPr lang="en-GB" dirty="0" err="1"/>
              <a:t>crynodeb</a:t>
            </a:r>
            <a:r>
              <a:rPr lang="en-GB" dirty="0"/>
              <a:t> …</a:t>
            </a:r>
            <a:endParaRPr lang="en-US" dirty="0"/>
          </a:p>
        </p:txBody>
      </p:sp>
      <p:sp>
        <p:nvSpPr>
          <p:cNvPr id="4" name="Content Placeholder 3">
            <a:extLst>
              <a:ext uri="{FF2B5EF4-FFF2-40B4-BE49-F238E27FC236}">
                <a16:creationId xmlns:a16="http://schemas.microsoft.com/office/drawing/2014/main" id="{E6B8B9B1-DEDC-4A44-B6B3-DE68646EA3E7}"/>
              </a:ext>
            </a:extLst>
          </p:cNvPr>
          <p:cNvSpPr>
            <a:spLocks noGrp="1"/>
          </p:cNvSpPr>
          <p:nvPr>
            <p:ph sz="half" idx="2"/>
          </p:nvPr>
        </p:nvSpPr>
        <p:spPr>
          <a:xfrm>
            <a:off x="5088901" y="2459925"/>
            <a:ext cx="4038600" cy="1828799"/>
          </a:xfrm>
        </p:spPr>
        <p:txBody>
          <a:bodyPr/>
          <a:lstStyle/>
          <a:p>
            <a:r>
              <a:rPr lang="en-US" dirty="0"/>
              <a:t>In light of information just shared …How do you learn best? Re-visit your summary …</a:t>
            </a:r>
          </a:p>
          <a:p>
            <a:pPr marL="0" indent="0">
              <a:buNone/>
            </a:pPr>
            <a:endParaRPr lang="en-GB" dirty="0"/>
          </a:p>
          <a:p>
            <a:endParaRPr lang="en-US" dirty="0"/>
          </a:p>
        </p:txBody>
      </p:sp>
      <p:sp>
        <p:nvSpPr>
          <p:cNvPr id="5" name="Title 1">
            <a:extLst>
              <a:ext uri="{FF2B5EF4-FFF2-40B4-BE49-F238E27FC236}">
                <a16:creationId xmlns:a16="http://schemas.microsoft.com/office/drawing/2014/main" id="{8EBA1C02-0DD2-FE48-BB0B-7E011A51DCC9}"/>
              </a:ext>
            </a:extLst>
          </p:cNvPr>
          <p:cNvSpPr txBox="1">
            <a:spLocks/>
          </p:cNvSpPr>
          <p:nvPr/>
        </p:nvSpPr>
        <p:spPr bwMode="auto">
          <a:xfrm>
            <a:off x="303685" y="434365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t>Top tip : one from each group…</a:t>
            </a:r>
          </a:p>
        </p:txBody>
      </p:sp>
    </p:spTree>
    <p:extLst>
      <p:ext uri="{BB962C8B-B14F-4D97-AF65-F5344CB8AC3E}">
        <p14:creationId xmlns:p14="http://schemas.microsoft.com/office/powerpoint/2010/main" val="2961802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EA262-0E15-9240-B08B-8175F80224AA}"/>
              </a:ext>
            </a:extLst>
          </p:cNvPr>
          <p:cNvSpPr>
            <a:spLocks noGrp="1"/>
          </p:cNvSpPr>
          <p:nvPr>
            <p:ph sz="half" idx="1"/>
          </p:nvPr>
        </p:nvSpPr>
        <p:spPr>
          <a:xfrm>
            <a:off x="323528" y="1196752"/>
            <a:ext cx="4392488" cy="4464496"/>
          </a:xfrm>
        </p:spPr>
        <p:txBody>
          <a:bodyPr/>
          <a:lstStyle/>
          <a:p>
            <a:pPr marL="0" indent="0">
              <a:buNone/>
            </a:pPr>
            <a:r>
              <a:rPr lang="en-US" sz="1800" dirty="0"/>
              <a:t>1.  Considering information just shared </a:t>
            </a:r>
          </a:p>
          <a:p>
            <a:pPr marL="0" indent="0">
              <a:buNone/>
            </a:pPr>
            <a:r>
              <a:rPr lang="en-US" sz="1800" dirty="0"/>
              <a:t>2.  Agree one person per group to be a chairperson &amp; another to be the scribe </a:t>
            </a:r>
          </a:p>
          <a:p>
            <a:pPr marL="0" indent="0">
              <a:buNone/>
            </a:pPr>
            <a:r>
              <a:rPr lang="en-US" sz="1800" dirty="0"/>
              <a:t>3.  Revisit your own personal summary &amp; </a:t>
            </a:r>
          </a:p>
          <a:p>
            <a:pPr marL="0" indent="0">
              <a:buNone/>
            </a:pPr>
            <a:r>
              <a:rPr lang="en-US" sz="1800" dirty="0"/>
              <a:t>4.  Chair to manage discussion within group to gather everyone’s thoughts on ‘how do you learn best?’ </a:t>
            </a:r>
          </a:p>
          <a:p>
            <a:pPr marL="0" indent="0">
              <a:buNone/>
            </a:pPr>
            <a:r>
              <a:rPr lang="en-US" sz="1800" dirty="0"/>
              <a:t>5. Scribe to begin to make a list: ‘top tips to learning’</a:t>
            </a:r>
          </a:p>
          <a:p>
            <a:pPr marL="0" indent="0">
              <a:buNone/>
            </a:pPr>
            <a:r>
              <a:rPr lang="en-US" sz="1800" dirty="0"/>
              <a:t>6. Come back to main group with Speaker from each group to share with everyone the groups list of ‘top tips to learning’</a:t>
            </a:r>
          </a:p>
          <a:p>
            <a:pPr marL="0" indent="0">
              <a:buNone/>
            </a:pPr>
            <a:endParaRPr lang="en-US" dirty="0"/>
          </a:p>
        </p:txBody>
      </p:sp>
      <p:sp>
        <p:nvSpPr>
          <p:cNvPr id="5" name="Rectangle 4">
            <a:extLst>
              <a:ext uri="{FF2B5EF4-FFF2-40B4-BE49-F238E27FC236}">
                <a16:creationId xmlns:a16="http://schemas.microsoft.com/office/drawing/2014/main" id="{D0934192-6C18-E548-AD5E-1ADE17E104B6}"/>
              </a:ext>
            </a:extLst>
          </p:cNvPr>
          <p:cNvSpPr/>
          <p:nvPr/>
        </p:nvSpPr>
        <p:spPr>
          <a:xfrm>
            <a:off x="5148064" y="1211034"/>
            <a:ext cx="3826768" cy="5324535"/>
          </a:xfrm>
          <a:prstGeom prst="rect">
            <a:avLst/>
          </a:prstGeom>
        </p:spPr>
        <p:txBody>
          <a:bodyPr wrap="square">
            <a:spAutoFit/>
          </a:bodyPr>
          <a:lstStyle/>
          <a:p>
            <a:r>
              <a:rPr lang="en-US" sz="2600" b="1" dirty="0">
                <a:latin typeface="Calibri" panose="020F0502020204030204" pitchFamily="34" charset="0"/>
              </a:rPr>
              <a:t>Chair</a:t>
            </a:r>
            <a:r>
              <a:rPr lang="en-US" sz="2600" dirty="0">
                <a:latin typeface="Calibri" panose="020F0502020204030204" pitchFamily="34" charset="0"/>
              </a:rPr>
              <a:t> = ensure everyone’s voice within the group is heard </a:t>
            </a:r>
            <a:endParaRPr lang="en-US" sz="2600" dirty="0">
              <a:latin typeface="Segoe UI" panose="020B0502040204020203" pitchFamily="34" charset="0"/>
            </a:endParaRPr>
          </a:p>
          <a:p>
            <a:r>
              <a:rPr lang="en-US" sz="2600" b="1" dirty="0">
                <a:latin typeface="Calibri" panose="020F0502020204030204" pitchFamily="34" charset="0"/>
              </a:rPr>
              <a:t>Scribe </a:t>
            </a:r>
            <a:r>
              <a:rPr lang="en-US" sz="2600" dirty="0">
                <a:latin typeface="Calibri" panose="020F0502020204030204" pitchFamily="34" charset="0"/>
              </a:rPr>
              <a:t>= notes the outcome of discussions  </a:t>
            </a:r>
            <a:endParaRPr lang="en-US" sz="2600" dirty="0">
              <a:latin typeface="Segoe UI" panose="020B0502040204020203" pitchFamily="34" charset="0"/>
            </a:endParaRPr>
          </a:p>
          <a:p>
            <a:r>
              <a:rPr lang="en-US" sz="2600" b="1" dirty="0">
                <a:latin typeface="Calibri" panose="020F0502020204030204" pitchFamily="34" charset="0"/>
              </a:rPr>
              <a:t>Speaker </a:t>
            </a:r>
            <a:r>
              <a:rPr lang="en-US" sz="2600" dirty="0">
                <a:latin typeface="Calibri" panose="020F0502020204030204" pitchFamily="34" charset="0"/>
              </a:rPr>
              <a:t>= speaks on behalf of the group outcome of discussions when return to main ‘class’.  </a:t>
            </a:r>
          </a:p>
          <a:p>
            <a:endParaRPr lang="en-US" dirty="0">
              <a:latin typeface="Calibri" panose="020F0502020204030204" pitchFamily="34" charset="0"/>
            </a:endParaRPr>
          </a:p>
          <a:p>
            <a:endParaRPr lang="en-US" dirty="0">
              <a:latin typeface="Calibri" panose="020F0502020204030204" pitchFamily="34" charset="0"/>
            </a:endParaRPr>
          </a:p>
          <a:p>
            <a:endParaRPr lang="en-US" dirty="0">
              <a:latin typeface="Segoe UI" panose="020B0502040204020203" pitchFamily="34" charset="0"/>
            </a:endParaRPr>
          </a:p>
          <a:p>
            <a:r>
              <a:rPr lang="en-US" sz="2600" dirty="0">
                <a:latin typeface="Calibri" panose="020F0502020204030204" pitchFamily="34" charset="0"/>
              </a:rPr>
              <a:t>  </a:t>
            </a:r>
            <a:endParaRPr lang="en-US" b="0" i="0" dirty="0">
              <a:effectLst/>
              <a:latin typeface="Segoe UI" panose="020B0502040204020203" pitchFamily="34" charset="0"/>
            </a:endParaRPr>
          </a:p>
        </p:txBody>
      </p:sp>
      <p:sp>
        <p:nvSpPr>
          <p:cNvPr id="6" name="Rectangle 5">
            <a:extLst>
              <a:ext uri="{FF2B5EF4-FFF2-40B4-BE49-F238E27FC236}">
                <a16:creationId xmlns:a16="http://schemas.microsoft.com/office/drawing/2014/main" id="{E917F206-36F1-DF41-846F-FF985E63A6E5}"/>
              </a:ext>
            </a:extLst>
          </p:cNvPr>
          <p:cNvSpPr/>
          <p:nvPr/>
        </p:nvSpPr>
        <p:spPr>
          <a:xfrm>
            <a:off x="1394179" y="260648"/>
            <a:ext cx="6931706" cy="677108"/>
          </a:xfrm>
          <a:prstGeom prst="rect">
            <a:avLst/>
          </a:prstGeom>
        </p:spPr>
        <p:txBody>
          <a:bodyPr wrap="none">
            <a:spAutoFit/>
          </a:bodyPr>
          <a:lstStyle/>
          <a:p>
            <a:r>
              <a:rPr lang="en-US" sz="3800" b="1" dirty="0">
                <a:solidFill>
                  <a:srgbClr val="31859C"/>
                </a:solidFill>
                <a:latin typeface="Calibri" panose="020F0502020204030204" pitchFamily="34" charset="0"/>
              </a:rPr>
              <a:t>Share, redraft &amp; refine summary.</a:t>
            </a:r>
            <a:r>
              <a:rPr lang="en-US" sz="3800" dirty="0">
                <a:solidFill>
                  <a:srgbClr val="31859C"/>
                </a:solidFill>
                <a:latin typeface="Calibri" panose="020F0502020204030204" pitchFamily="34" charset="0"/>
              </a:rPr>
              <a:t> </a:t>
            </a:r>
            <a:endParaRPr lang="en-US" sz="3800" dirty="0"/>
          </a:p>
        </p:txBody>
      </p:sp>
      <p:sp>
        <p:nvSpPr>
          <p:cNvPr id="2" name="TextBox 1">
            <a:extLst>
              <a:ext uri="{FF2B5EF4-FFF2-40B4-BE49-F238E27FC236}">
                <a16:creationId xmlns:a16="http://schemas.microsoft.com/office/drawing/2014/main" id="{F68A4247-D69A-3A4B-B996-9E7E96E4F9F6}"/>
              </a:ext>
            </a:extLst>
          </p:cNvPr>
          <p:cNvSpPr txBox="1"/>
          <p:nvPr/>
        </p:nvSpPr>
        <p:spPr>
          <a:xfrm>
            <a:off x="3234680" y="5323892"/>
            <a:ext cx="5740152" cy="369332"/>
          </a:xfrm>
          <a:prstGeom prst="rect">
            <a:avLst/>
          </a:prstGeom>
          <a:noFill/>
        </p:spPr>
        <p:txBody>
          <a:bodyPr wrap="square" rtlCol="0">
            <a:spAutoFit/>
          </a:bodyPr>
          <a:lstStyle/>
          <a:p>
            <a:r>
              <a:rPr lang="en-US" dirty="0"/>
              <a:t>Stop here – break out room – time 10mins? </a:t>
            </a:r>
          </a:p>
        </p:txBody>
      </p:sp>
    </p:spTree>
    <p:extLst>
      <p:ext uri="{BB962C8B-B14F-4D97-AF65-F5344CB8AC3E}">
        <p14:creationId xmlns:p14="http://schemas.microsoft.com/office/powerpoint/2010/main" val="32993644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18BE-4999-8B43-A837-46281FE7E937}"/>
              </a:ext>
            </a:extLst>
          </p:cNvPr>
          <p:cNvSpPr>
            <a:spLocks noGrp="1"/>
          </p:cNvSpPr>
          <p:nvPr>
            <p:ph type="title"/>
          </p:nvPr>
        </p:nvSpPr>
        <p:spPr>
          <a:xfrm>
            <a:off x="457200" y="457201"/>
            <a:ext cx="8229600" cy="1143000"/>
          </a:xfrm>
        </p:spPr>
        <p:txBody>
          <a:bodyPr/>
          <a:lstStyle/>
          <a:p>
            <a:r>
              <a:rPr lang="en-US" b="1" dirty="0">
                <a:solidFill>
                  <a:srgbClr val="31859C"/>
                </a:solidFill>
                <a:latin typeface="Calibri" panose="020F0502020204030204" pitchFamily="34" charset="0"/>
              </a:rPr>
              <a:t>Share summary with all</a:t>
            </a:r>
            <a:r>
              <a:rPr lang="en-US" dirty="0">
                <a:solidFill>
                  <a:srgbClr val="31859C"/>
                </a:solidFill>
                <a:latin typeface="Calibri" panose="020F0502020204030204" pitchFamily="34" charset="0"/>
              </a:rPr>
              <a:t> </a:t>
            </a:r>
            <a:br>
              <a:rPr lang="en-US" dirty="0"/>
            </a:br>
            <a:endParaRPr lang="en-US" dirty="0"/>
          </a:p>
        </p:txBody>
      </p:sp>
      <p:sp>
        <p:nvSpPr>
          <p:cNvPr id="3" name="Content Placeholder 2">
            <a:extLst>
              <a:ext uri="{FF2B5EF4-FFF2-40B4-BE49-F238E27FC236}">
                <a16:creationId xmlns:a16="http://schemas.microsoft.com/office/drawing/2014/main" id="{EC4BED3C-28DC-AB46-ACF4-BC31E38B5195}"/>
              </a:ext>
            </a:extLst>
          </p:cNvPr>
          <p:cNvSpPr>
            <a:spLocks noGrp="1"/>
          </p:cNvSpPr>
          <p:nvPr>
            <p:ph sz="half" idx="1"/>
          </p:nvPr>
        </p:nvSpPr>
        <p:spPr>
          <a:xfrm>
            <a:off x="457200" y="1600201"/>
            <a:ext cx="8075240" cy="3989040"/>
          </a:xfrm>
        </p:spPr>
        <p:txBody>
          <a:bodyPr/>
          <a:lstStyle/>
          <a:p>
            <a:pPr algn="ctr"/>
            <a:r>
              <a:rPr lang="en-US" sz="4000" dirty="0"/>
              <a:t>Groups return</a:t>
            </a:r>
          </a:p>
          <a:p>
            <a:pPr algn="ctr"/>
            <a:endParaRPr lang="en-US" sz="4000" dirty="0"/>
          </a:p>
          <a:p>
            <a:pPr algn="ctr"/>
            <a:r>
              <a:rPr lang="en-US" sz="4000" dirty="0"/>
              <a:t>Speaker to share top tips on</a:t>
            </a:r>
          </a:p>
          <a:p>
            <a:pPr marL="0" indent="0" algn="ctr">
              <a:buNone/>
            </a:pPr>
            <a:r>
              <a:rPr lang="en-US" sz="4000" dirty="0"/>
              <a:t>‘how do we learn?’ </a:t>
            </a:r>
          </a:p>
        </p:txBody>
      </p:sp>
    </p:spTree>
    <p:extLst>
      <p:ext uri="{BB962C8B-B14F-4D97-AF65-F5344CB8AC3E}">
        <p14:creationId xmlns:p14="http://schemas.microsoft.com/office/powerpoint/2010/main" val="41272313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72D1-E391-CE42-B0FC-850615D56470}"/>
              </a:ext>
            </a:extLst>
          </p:cNvPr>
          <p:cNvSpPr>
            <a:spLocks noGrp="1"/>
          </p:cNvSpPr>
          <p:nvPr>
            <p:ph type="title"/>
          </p:nvPr>
        </p:nvSpPr>
        <p:spPr>
          <a:xfrm>
            <a:off x="457200" y="457201"/>
            <a:ext cx="8229600" cy="1143000"/>
          </a:xfrm>
        </p:spPr>
        <p:txBody>
          <a:bodyPr/>
          <a:lstStyle/>
          <a:p>
            <a:r>
              <a:rPr lang="en-US" sz="3000" dirty="0"/>
              <a:t>So how do you when children are learning </a:t>
            </a:r>
            <a:r>
              <a:rPr lang="en-US" sz="3000" dirty="0" err="1"/>
              <a:t>ie</a:t>
            </a:r>
            <a:r>
              <a:rPr lang="en-US" sz="3000" dirty="0"/>
              <a:t> cognitively – their brains are being developed?! </a:t>
            </a:r>
            <a:br>
              <a:rPr lang="en-US" dirty="0"/>
            </a:br>
            <a:endParaRPr lang="en-US" dirty="0"/>
          </a:p>
        </p:txBody>
      </p:sp>
      <p:sp>
        <p:nvSpPr>
          <p:cNvPr id="3" name="Content Placeholder 2">
            <a:extLst>
              <a:ext uri="{FF2B5EF4-FFF2-40B4-BE49-F238E27FC236}">
                <a16:creationId xmlns:a16="http://schemas.microsoft.com/office/drawing/2014/main" id="{B276291A-6B46-D14A-9D68-56857E17FC9C}"/>
              </a:ext>
            </a:extLst>
          </p:cNvPr>
          <p:cNvSpPr>
            <a:spLocks noGrp="1"/>
          </p:cNvSpPr>
          <p:nvPr>
            <p:ph sz="half" idx="1"/>
          </p:nvPr>
        </p:nvSpPr>
        <p:spPr>
          <a:xfrm>
            <a:off x="173360" y="1600201"/>
            <a:ext cx="4322440" cy="3989040"/>
          </a:xfrm>
        </p:spPr>
        <p:txBody>
          <a:bodyPr/>
          <a:lstStyle/>
          <a:p>
            <a:pPr marL="0" lvl="0" indent="0" eaLnBrk="0" hangingPunct="0">
              <a:spcBef>
                <a:spcPct val="30000"/>
              </a:spcBef>
              <a:buNone/>
              <a:defRPr/>
            </a:pPr>
            <a:r>
              <a:rPr lang="en-GB" dirty="0"/>
              <a:t>Yes - children may be ‘behaviourally active’ but not ‘cognitively active’.</a:t>
            </a:r>
          </a:p>
          <a:p>
            <a:pPr marL="0" lvl="0" indent="0" eaLnBrk="0" hangingPunct="0">
              <a:spcBef>
                <a:spcPct val="30000"/>
              </a:spcBef>
              <a:buNone/>
              <a:defRPr/>
            </a:pPr>
            <a:endParaRPr lang="en-GB" dirty="0"/>
          </a:p>
          <a:p>
            <a:pPr marL="0" lvl="0" indent="0" eaLnBrk="0" hangingPunct="0">
              <a:spcBef>
                <a:spcPct val="30000"/>
              </a:spcBef>
              <a:buNone/>
              <a:defRPr/>
            </a:pPr>
            <a:r>
              <a:rPr lang="en-GB" i="1" dirty="0"/>
              <a:t>Mae plant </a:t>
            </a:r>
            <a:r>
              <a:rPr lang="en-GB" i="1" dirty="0" err="1"/>
              <a:t>yn</a:t>
            </a:r>
            <a:r>
              <a:rPr lang="en-GB" i="1" dirty="0"/>
              <a:t> </a:t>
            </a:r>
            <a:r>
              <a:rPr lang="en-GB" i="1" dirty="0" err="1"/>
              <a:t>medru</a:t>
            </a:r>
            <a:r>
              <a:rPr lang="en-GB" i="1" dirty="0"/>
              <a:t> bod </a:t>
            </a:r>
            <a:r>
              <a:rPr lang="en-GB" i="1" dirty="0" err="1"/>
              <a:t>yn</a:t>
            </a:r>
            <a:r>
              <a:rPr lang="en-GB" i="1" dirty="0"/>
              <a:t> ‘</a:t>
            </a:r>
            <a:r>
              <a:rPr lang="en-GB" i="1" dirty="0" err="1"/>
              <a:t>weithredol</a:t>
            </a:r>
            <a:r>
              <a:rPr lang="en-GB" i="1" dirty="0"/>
              <a:t> </a:t>
            </a:r>
            <a:r>
              <a:rPr lang="en-GB" i="1" dirty="0" err="1"/>
              <a:t>ymddygiadol</a:t>
            </a:r>
            <a:r>
              <a:rPr lang="en-GB" i="1" dirty="0"/>
              <a:t>’ </a:t>
            </a:r>
            <a:r>
              <a:rPr lang="en-GB" i="1" dirty="0" err="1"/>
              <a:t>ond</a:t>
            </a:r>
            <a:r>
              <a:rPr lang="en-GB" i="1" dirty="0"/>
              <a:t> </a:t>
            </a:r>
            <a:r>
              <a:rPr lang="en-GB" i="1" dirty="0" err="1"/>
              <a:t>nid</a:t>
            </a:r>
            <a:r>
              <a:rPr lang="en-GB" i="1" dirty="0"/>
              <a:t> </a:t>
            </a:r>
            <a:r>
              <a:rPr lang="en-GB" i="1" dirty="0" err="1"/>
              <a:t>yn</a:t>
            </a:r>
            <a:r>
              <a:rPr lang="en-GB" i="1" dirty="0"/>
              <a:t> ‘</a:t>
            </a:r>
            <a:r>
              <a:rPr lang="en-GB" i="1" dirty="0" err="1"/>
              <a:t>wybyddol</a:t>
            </a:r>
            <a:r>
              <a:rPr lang="en-GB" i="1" dirty="0"/>
              <a:t> </a:t>
            </a:r>
            <a:r>
              <a:rPr lang="en-GB" i="1" dirty="0" err="1"/>
              <a:t>weithredol</a:t>
            </a:r>
            <a:r>
              <a:rPr lang="en-GB" i="1" dirty="0"/>
              <a:t>’.</a:t>
            </a:r>
          </a:p>
          <a:p>
            <a:endParaRPr lang="en-US" dirty="0"/>
          </a:p>
          <a:p>
            <a:endParaRPr lang="en-US" dirty="0"/>
          </a:p>
        </p:txBody>
      </p:sp>
      <p:sp>
        <p:nvSpPr>
          <p:cNvPr id="4" name="Content Placeholder 3">
            <a:extLst>
              <a:ext uri="{FF2B5EF4-FFF2-40B4-BE49-F238E27FC236}">
                <a16:creationId xmlns:a16="http://schemas.microsoft.com/office/drawing/2014/main" id="{E7FF9B86-A028-E141-AB89-B1771D884CB3}"/>
              </a:ext>
            </a:extLst>
          </p:cNvPr>
          <p:cNvSpPr>
            <a:spLocks noGrp="1"/>
          </p:cNvSpPr>
          <p:nvPr>
            <p:ph sz="half" idx="2"/>
          </p:nvPr>
        </p:nvSpPr>
        <p:spPr>
          <a:xfrm>
            <a:off x="4932040" y="1028701"/>
            <a:ext cx="4038600" cy="3989040"/>
          </a:xfrm>
        </p:spPr>
        <p:txBody>
          <a:bodyPr/>
          <a:lstStyle/>
          <a:p>
            <a:pPr marL="0" indent="0">
              <a:buNone/>
            </a:pPr>
            <a:endParaRPr lang="en-US" dirty="0"/>
          </a:p>
          <a:p>
            <a:pPr>
              <a:buClr>
                <a:schemeClr val="accent5"/>
              </a:buClr>
              <a:buFont typeface="Wingdings" pitchFamily="2" charset="2"/>
              <a:buChar char="§"/>
            </a:pPr>
            <a:r>
              <a:rPr lang="en-GB" sz="2400" dirty="0"/>
              <a:t>Learning occurs by an </a:t>
            </a:r>
            <a:r>
              <a:rPr lang="en-GB" sz="2400" b="1" dirty="0"/>
              <a:t>active</a:t>
            </a:r>
            <a:r>
              <a:rPr lang="en-GB" sz="2400" dirty="0"/>
              <a:t> </a:t>
            </a:r>
            <a:r>
              <a:rPr lang="en-GB" sz="2400" b="1" dirty="0"/>
              <a:t>construction of meaning </a:t>
            </a:r>
            <a:r>
              <a:rPr lang="en-GB" sz="2400" dirty="0"/>
              <a:t>linked to what is already know (Morgan, 2007).</a:t>
            </a:r>
          </a:p>
          <a:p>
            <a:pPr>
              <a:buClr>
                <a:schemeClr val="accent5"/>
              </a:buClr>
              <a:buFont typeface="Wingdings" pitchFamily="2" charset="2"/>
              <a:buChar char="§"/>
            </a:pPr>
            <a:r>
              <a:rPr lang="en-GB" sz="2400" dirty="0"/>
              <a:t>Learning </a:t>
            </a:r>
            <a:r>
              <a:rPr lang="en-GB" sz="2400" b="1" u="sng" dirty="0"/>
              <a:t>does not</a:t>
            </a:r>
            <a:r>
              <a:rPr lang="en-GB" sz="2400" b="1" dirty="0"/>
              <a:t> </a:t>
            </a:r>
            <a:r>
              <a:rPr lang="en-GB" sz="2400" dirty="0"/>
              <a:t>occur by passively receiving and then recalling what we are taught (Chambers, 2011).</a:t>
            </a:r>
          </a:p>
          <a:p>
            <a:endParaRPr lang="en-US" dirty="0"/>
          </a:p>
        </p:txBody>
      </p:sp>
    </p:spTree>
    <p:extLst>
      <p:ext uri="{BB962C8B-B14F-4D97-AF65-F5344CB8AC3E}">
        <p14:creationId xmlns:p14="http://schemas.microsoft.com/office/powerpoint/2010/main" val="2930198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sz="4000" dirty="0"/>
              <a:t>Sut </a:t>
            </a:r>
            <a:r>
              <a:rPr lang="en-US" sz="4000" dirty="0" err="1"/>
              <a:t>i</a:t>
            </a:r>
            <a:r>
              <a:rPr lang="en-US" sz="4000" dirty="0"/>
              <a:t> </a:t>
            </a:r>
            <a:r>
              <a:rPr lang="en-US" sz="4000" dirty="0" err="1"/>
              <a:t>ni’n</a:t>
            </a:r>
            <a:r>
              <a:rPr lang="en-US" sz="4000" dirty="0"/>
              <a:t> </a:t>
            </a:r>
            <a:r>
              <a:rPr lang="en-US" sz="4000" dirty="0" err="1"/>
              <a:t>dysgu</a:t>
            </a:r>
            <a:r>
              <a:rPr lang="en-US" sz="4000"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242155" y="1168250"/>
            <a:ext cx="4038600" cy="3989040"/>
          </a:xfrm>
        </p:spPr>
        <p:txBody>
          <a:bodyPr/>
          <a:lstStyle/>
          <a:p>
            <a:r>
              <a:rPr lang="en-GB" sz="2000" i="1" dirty="0" err="1"/>
              <a:t>Gwneud</a:t>
            </a:r>
            <a:r>
              <a:rPr lang="en-GB" sz="2000" i="1" dirty="0"/>
              <a:t> &amp; Cael hwyl</a:t>
            </a:r>
          </a:p>
          <a:p>
            <a:r>
              <a:rPr lang="en-GB" sz="2000" i="1" dirty="0" err="1"/>
              <a:t>Arbrofi</a:t>
            </a:r>
            <a:r>
              <a:rPr lang="en-GB" sz="2000" i="1" dirty="0"/>
              <a:t> </a:t>
            </a:r>
            <a:r>
              <a:rPr lang="en-GB" sz="2000" i="1" dirty="0" err="1"/>
              <a:t>personol</a:t>
            </a:r>
            <a:endParaRPr lang="en-GB" sz="2000" i="1" dirty="0"/>
          </a:p>
          <a:p>
            <a:r>
              <a:rPr lang="en-GB" sz="2000" i="1" dirty="0" err="1"/>
              <a:t>Trwy</a:t>
            </a:r>
            <a:r>
              <a:rPr lang="en-GB" sz="2000" i="1" dirty="0"/>
              <a:t> </a:t>
            </a:r>
            <a:r>
              <a:rPr lang="en-GB" sz="2000" i="1" dirty="0" err="1"/>
              <a:t>ryngweithio</a:t>
            </a:r>
            <a:r>
              <a:rPr lang="en-GB" sz="2000" i="1" dirty="0"/>
              <a:t> ag </a:t>
            </a:r>
            <a:r>
              <a:rPr lang="en-GB" sz="2000" i="1" dirty="0" err="1"/>
              <a:t>eraill</a:t>
            </a:r>
            <a:r>
              <a:rPr lang="en-GB" sz="2000" i="1" dirty="0"/>
              <a:t>  </a:t>
            </a:r>
          </a:p>
          <a:p>
            <a:r>
              <a:rPr lang="en-GB" sz="2000" i="1" dirty="0" err="1"/>
              <a:t>Datrys</a:t>
            </a:r>
            <a:r>
              <a:rPr lang="en-GB" sz="2000" i="1" dirty="0"/>
              <a:t> </a:t>
            </a:r>
            <a:r>
              <a:rPr lang="en-GB" sz="2000" i="1" dirty="0" err="1"/>
              <a:t>problemau</a:t>
            </a:r>
            <a:r>
              <a:rPr lang="en-GB" sz="2000" i="1" dirty="0"/>
              <a:t> (</a:t>
            </a:r>
            <a:r>
              <a:rPr lang="en-GB" sz="2000" i="1" dirty="0" err="1"/>
              <a:t>i</a:t>
            </a:r>
            <a:r>
              <a:rPr lang="en-GB" sz="2000" i="1" dirty="0"/>
              <a:t>)</a:t>
            </a:r>
            <a:r>
              <a:rPr lang="en-GB" sz="2000" i="1" dirty="0" err="1"/>
              <a:t>wrth</a:t>
            </a:r>
            <a:r>
              <a:rPr lang="en-GB" sz="2000" i="1" dirty="0"/>
              <a:t> </a:t>
            </a:r>
            <a:r>
              <a:rPr lang="en-GB" sz="2000" i="1" dirty="0" err="1"/>
              <a:t>fethu</a:t>
            </a:r>
            <a:r>
              <a:rPr lang="en-GB" sz="2000" i="1" dirty="0"/>
              <a:t> a </a:t>
            </a:r>
            <a:r>
              <a:rPr lang="en-GB" sz="2000" i="1" dirty="0" err="1"/>
              <a:t>llwyddo</a:t>
            </a:r>
            <a:r>
              <a:rPr lang="en-GB" sz="2000" i="1" dirty="0"/>
              <a:t> (ii)</a:t>
            </a:r>
            <a:r>
              <a:rPr lang="en-GB" sz="2000" i="1" dirty="0" err="1"/>
              <a:t>ymchwilio</a:t>
            </a:r>
            <a:r>
              <a:rPr lang="en-GB" sz="2000" i="1" dirty="0"/>
              <a:t> </a:t>
            </a:r>
          </a:p>
          <a:p>
            <a:r>
              <a:rPr lang="en-GB" sz="2000" i="1" dirty="0" err="1"/>
              <a:t>Gwylio</a:t>
            </a:r>
            <a:r>
              <a:rPr lang="en-GB" sz="2000" i="1" dirty="0"/>
              <a:t> – </a:t>
            </a:r>
            <a:r>
              <a:rPr lang="en-GB" sz="2000" i="1" dirty="0" err="1"/>
              <a:t>athro’n</a:t>
            </a:r>
            <a:r>
              <a:rPr lang="en-GB" sz="2000" i="1" dirty="0"/>
              <a:t> </a:t>
            </a:r>
            <a:r>
              <a:rPr lang="en-GB" sz="2000" i="1" dirty="0" err="1"/>
              <a:t>arwain</a:t>
            </a:r>
            <a:r>
              <a:rPr lang="en-GB" sz="2000" i="1" dirty="0"/>
              <a:t> neu o </a:t>
            </a:r>
            <a:r>
              <a:rPr lang="en-GB" sz="2000" i="1" dirty="0" err="1"/>
              <a:t>gyfoedion</a:t>
            </a:r>
            <a:endParaRPr lang="en-GB" sz="2000" i="1" dirty="0"/>
          </a:p>
          <a:p>
            <a:r>
              <a:rPr lang="en-GB" sz="2000" i="1" dirty="0" err="1"/>
              <a:t>Aml</a:t>
            </a:r>
            <a:r>
              <a:rPr lang="en-GB" sz="2000" i="1" dirty="0"/>
              <a:t> </a:t>
            </a:r>
            <a:r>
              <a:rPr lang="en-GB" sz="2000" i="1" dirty="0" err="1"/>
              <a:t>synhwyrol</a:t>
            </a:r>
            <a:endParaRPr lang="en-GB" sz="2000" i="1" dirty="0"/>
          </a:p>
          <a:p>
            <a:r>
              <a:rPr lang="en-GB" sz="2000" i="1" dirty="0" err="1"/>
              <a:t>Ailadrodd</a:t>
            </a:r>
            <a:r>
              <a:rPr lang="en-GB" sz="2000" i="1" dirty="0"/>
              <a:t> </a:t>
            </a:r>
            <a:r>
              <a:rPr lang="en-GB" sz="2000" i="1" dirty="0" err="1"/>
              <a:t>Pwrpasol</a:t>
            </a:r>
            <a:endParaRPr lang="en-GB" sz="2000" i="1" dirty="0"/>
          </a:p>
          <a:p>
            <a:r>
              <a:rPr lang="en-GB" sz="2000" i="1" dirty="0" err="1"/>
              <a:t>Datblygu</a:t>
            </a:r>
            <a:r>
              <a:rPr lang="en-GB" sz="2000" i="1" dirty="0"/>
              <a:t> </a:t>
            </a:r>
            <a:r>
              <a:rPr lang="en-GB" sz="2000" i="1" dirty="0" err="1"/>
              <a:t>sgiliau</a:t>
            </a:r>
            <a:r>
              <a:rPr lang="en-GB" sz="2000" i="1" dirty="0"/>
              <a:t> </a:t>
            </a:r>
            <a:r>
              <a:rPr lang="en-GB" sz="2000" i="1" dirty="0" err="1"/>
              <a:t>trwy</a:t>
            </a:r>
            <a:r>
              <a:rPr lang="en-GB" sz="2000" i="1" dirty="0"/>
              <a:t> </a:t>
            </a:r>
            <a:r>
              <a:rPr lang="en-GB" sz="2000" i="1" dirty="0" err="1"/>
              <a:t>ehangu</a:t>
            </a:r>
            <a:r>
              <a:rPr lang="en-GB" sz="2000" i="1" dirty="0"/>
              <a:t> </a:t>
            </a:r>
            <a:r>
              <a:rPr lang="en-GB" sz="2000" i="1" dirty="0" err="1"/>
              <a:t>ar</a:t>
            </a:r>
            <a:r>
              <a:rPr lang="en-GB" sz="2000" i="1" dirty="0"/>
              <a:t> </a:t>
            </a:r>
            <a:r>
              <a:rPr lang="en-GB" sz="2000" i="1" dirty="0" err="1"/>
              <a:t>wybodaeth</a:t>
            </a:r>
            <a:r>
              <a:rPr lang="en-GB" sz="2000" i="1" dirty="0"/>
              <a:t> </a:t>
            </a:r>
            <a:r>
              <a:rPr lang="en-GB" sz="2000" i="1" dirty="0" err="1"/>
              <a:t>mewn</a:t>
            </a:r>
            <a:r>
              <a:rPr lang="en-GB" sz="2000" i="1" dirty="0"/>
              <a:t> </a:t>
            </a:r>
            <a:r>
              <a:rPr lang="en-GB" sz="2000" i="1" dirty="0" err="1"/>
              <a:t>gweithgareddau</a:t>
            </a:r>
            <a:r>
              <a:rPr lang="en-GB" sz="2000" i="1" dirty="0"/>
              <a:t> </a:t>
            </a:r>
            <a:r>
              <a:rPr lang="en-GB" sz="2000" i="1" dirty="0" err="1"/>
              <a:t>amrywiol</a:t>
            </a:r>
            <a:r>
              <a:rPr lang="en-GB" sz="2000" i="1"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3" y="1052736"/>
            <a:ext cx="4038600" cy="3989040"/>
          </a:xfrm>
        </p:spPr>
        <p:txBody>
          <a:bodyPr/>
          <a:lstStyle/>
          <a:p>
            <a:r>
              <a:rPr lang="en-GB" sz="2000" dirty="0"/>
              <a:t>Doing  &amp; Enjoying </a:t>
            </a:r>
          </a:p>
          <a:p>
            <a:r>
              <a:rPr lang="en-GB" sz="2000" dirty="0"/>
              <a:t>Personal Experimentation </a:t>
            </a:r>
          </a:p>
          <a:p>
            <a:r>
              <a:rPr lang="en-GB" sz="2000" dirty="0"/>
              <a:t>Through interaction with others </a:t>
            </a:r>
          </a:p>
          <a:p>
            <a:r>
              <a:rPr lang="en-GB" sz="2000" dirty="0"/>
              <a:t>Problem solving by (</a:t>
            </a:r>
            <a:r>
              <a:rPr lang="en-GB" sz="2000" dirty="0" err="1"/>
              <a:t>i</a:t>
            </a:r>
            <a:r>
              <a:rPr lang="en-GB" sz="2000" dirty="0"/>
              <a:t>)failing and achieving (ii) investigating </a:t>
            </a:r>
          </a:p>
          <a:p>
            <a:r>
              <a:rPr lang="en-GB" sz="2000" dirty="0"/>
              <a:t>Watching – teacher directed or peers </a:t>
            </a:r>
          </a:p>
          <a:p>
            <a:r>
              <a:rPr lang="en-GB" sz="2000" dirty="0"/>
              <a:t>Multi sensory</a:t>
            </a:r>
          </a:p>
          <a:p>
            <a:r>
              <a:rPr lang="en-GB" sz="2000" dirty="0"/>
              <a:t>Purposeful Repetition</a:t>
            </a:r>
          </a:p>
          <a:p>
            <a:r>
              <a:rPr lang="en-GB" sz="2000" dirty="0"/>
              <a:t>Develop skills through knowledge based activities</a:t>
            </a:r>
            <a:endParaRPr lang="en-US" sz="2000" dirty="0"/>
          </a:p>
        </p:txBody>
      </p:sp>
    </p:spTree>
    <p:extLst>
      <p:ext uri="{BB962C8B-B14F-4D97-AF65-F5344CB8AC3E}">
        <p14:creationId xmlns:p14="http://schemas.microsoft.com/office/powerpoint/2010/main" val="2992024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8D09-3817-CC43-B350-6C546D937D2D}"/>
              </a:ext>
            </a:extLst>
          </p:cNvPr>
          <p:cNvSpPr>
            <a:spLocks noGrp="1"/>
          </p:cNvSpPr>
          <p:nvPr>
            <p:ph type="title"/>
          </p:nvPr>
        </p:nvSpPr>
        <p:spPr>
          <a:xfrm>
            <a:off x="457200" y="1772816"/>
            <a:ext cx="8229600" cy="2434281"/>
          </a:xfrm>
          <a:solidFill>
            <a:schemeClr val="accent4"/>
          </a:solidFill>
        </p:spPr>
        <p:txBody>
          <a:bodyPr/>
          <a:lstStyle/>
          <a:p>
            <a:r>
              <a:rPr lang="en-US" dirty="0">
                <a:highlight>
                  <a:srgbClr val="FFFF00"/>
                </a:highlight>
              </a:rPr>
              <a:t>What are your questions? </a:t>
            </a:r>
          </a:p>
        </p:txBody>
      </p:sp>
    </p:spTree>
    <p:extLst>
      <p:ext uri="{BB962C8B-B14F-4D97-AF65-F5344CB8AC3E}">
        <p14:creationId xmlns:p14="http://schemas.microsoft.com/office/powerpoint/2010/main" val="4209220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DC6B3-C9F4-2D40-BEB3-04288303B9A2}"/>
              </a:ext>
            </a:extLst>
          </p:cNvPr>
          <p:cNvSpPr>
            <a:spLocks noGrp="1"/>
          </p:cNvSpPr>
          <p:nvPr>
            <p:ph type="title"/>
          </p:nvPr>
        </p:nvSpPr>
        <p:spPr>
          <a:xfrm>
            <a:off x="457200" y="0"/>
            <a:ext cx="8229600" cy="1143000"/>
          </a:xfrm>
        </p:spPr>
        <p:txBody>
          <a:bodyPr/>
          <a:lstStyle/>
          <a:p>
            <a:r>
              <a:rPr lang="en-US" sz="3400" dirty="0"/>
              <a:t>Hopefully, we …</a:t>
            </a:r>
          </a:p>
        </p:txBody>
      </p:sp>
      <p:sp>
        <p:nvSpPr>
          <p:cNvPr id="3" name="Content Placeholder 2">
            <a:extLst>
              <a:ext uri="{FF2B5EF4-FFF2-40B4-BE49-F238E27FC236}">
                <a16:creationId xmlns:a16="http://schemas.microsoft.com/office/drawing/2014/main" id="{CC152DEF-925E-B946-8C47-5CB933BA8758}"/>
              </a:ext>
            </a:extLst>
          </p:cNvPr>
          <p:cNvSpPr>
            <a:spLocks noGrp="1"/>
          </p:cNvSpPr>
          <p:nvPr>
            <p:ph sz="half" idx="1"/>
          </p:nvPr>
        </p:nvSpPr>
        <p:spPr>
          <a:xfrm>
            <a:off x="323528" y="1159329"/>
            <a:ext cx="4038600" cy="4042792"/>
          </a:xfrm>
        </p:spPr>
        <p:txBody>
          <a:bodyPr/>
          <a:lstStyle/>
          <a:p>
            <a:pPr marL="0" indent="0">
              <a:buNone/>
            </a:pPr>
            <a:r>
              <a:rPr lang="en-US" dirty="0"/>
              <a:t>know a little bit about…</a:t>
            </a:r>
          </a:p>
          <a:p>
            <a:r>
              <a:rPr lang="en-US" dirty="0"/>
              <a:t>Pavlov, Skinner, Webster-Stratton</a:t>
            </a:r>
          </a:p>
          <a:p>
            <a:r>
              <a:rPr lang="en-US" dirty="0"/>
              <a:t>Vygotsky, Piaget, Bruner. </a:t>
            </a:r>
          </a:p>
          <a:p>
            <a:pPr marL="0" indent="0">
              <a:buNone/>
            </a:pPr>
            <a:r>
              <a:rPr lang="en-US" dirty="0"/>
              <a:t>…&amp; their strengths &amp; limitations. </a:t>
            </a:r>
          </a:p>
          <a:p>
            <a:r>
              <a:rPr lang="en-US" dirty="0"/>
              <a:t>Scaffolding  </a:t>
            </a:r>
          </a:p>
          <a:p>
            <a:endParaRPr lang="en-US" dirty="0"/>
          </a:p>
        </p:txBody>
      </p:sp>
      <p:sp>
        <p:nvSpPr>
          <p:cNvPr id="4" name="Content Placeholder 3">
            <a:extLst>
              <a:ext uri="{FF2B5EF4-FFF2-40B4-BE49-F238E27FC236}">
                <a16:creationId xmlns:a16="http://schemas.microsoft.com/office/drawing/2014/main" id="{986C6F37-08B2-DB43-B804-B808488DFBEA}"/>
              </a:ext>
            </a:extLst>
          </p:cNvPr>
          <p:cNvSpPr>
            <a:spLocks noGrp="1"/>
          </p:cNvSpPr>
          <p:nvPr>
            <p:ph sz="half" idx="2"/>
          </p:nvPr>
        </p:nvSpPr>
        <p:spPr>
          <a:xfrm>
            <a:off x="4797696" y="1213081"/>
            <a:ext cx="4038600" cy="3989040"/>
          </a:xfrm>
        </p:spPr>
        <p:txBody>
          <a:bodyPr/>
          <a:lstStyle/>
          <a:p>
            <a:pPr marL="0" indent="0">
              <a:buNone/>
            </a:pPr>
            <a:r>
              <a:rPr lang="en-US" dirty="0"/>
              <a:t> are now beginning to…</a:t>
            </a:r>
          </a:p>
          <a:p>
            <a:r>
              <a:rPr lang="en-US" dirty="0"/>
              <a:t>appreciate how children learn. </a:t>
            </a:r>
          </a:p>
          <a:p>
            <a:pPr marL="0" indent="0">
              <a:buNone/>
            </a:pPr>
            <a:endParaRPr lang="en-US" dirty="0"/>
          </a:p>
          <a:p>
            <a:r>
              <a:rPr lang="en-US" dirty="0"/>
              <a:t>consider and create our own thoughts and summary of how children learn. </a:t>
            </a:r>
          </a:p>
          <a:p>
            <a:endParaRPr lang="en-US" dirty="0"/>
          </a:p>
        </p:txBody>
      </p:sp>
    </p:spTree>
    <p:extLst>
      <p:ext uri="{BB962C8B-B14F-4D97-AF65-F5344CB8AC3E}">
        <p14:creationId xmlns:p14="http://schemas.microsoft.com/office/powerpoint/2010/main" val="2988730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A5F6A-8378-4848-822E-65B8FD66882A}"/>
              </a:ext>
            </a:extLst>
          </p:cNvPr>
          <p:cNvSpPr>
            <a:spLocks noGrp="1"/>
          </p:cNvSpPr>
          <p:nvPr>
            <p:ph idx="1"/>
          </p:nvPr>
        </p:nvSpPr>
        <p:spPr>
          <a:xfrm>
            <a:off x="457200" y="908720"/>
            <a:ext cx="8229600" cy="3917032"/>
          </a:xfrm>
        </p:spPr>
        <p:txBody>
          <a:bodyPr/>
          <a:lstStyle/>
          <a:p>
            <a:pPr marL="0" indent="0">
              <a:buNone/>
            </a:pPr>
            <a:r>
              <a:rPr lang="en-GB" sz="2600" dirty="0"/>
              <a:t>Graham, G. 2000 </a:t>
            </a:r>
            <a:r>
              <a:rPr lang="en-GB" sz="2600" i="1" dirty="0" err="1"/>
              <a:t>Behaviorism</a:t>
            </a:r>
            <a:r>
              <a:rPr lang="en-GB" sz="2600" i="1" dirty="0"/>
              <a:t>.  Stanford </a:t>
            </a:r>
            <a:r>
              <a:rPr lang="en-GB" sz="2600" i="1" dirty="0" err="1"/>
              <a:t>Encyclopedia</a:t>
            </a:r>
            <a:r>
              <a:rPr lang="en-GB" sz="2600" i="1" dirty="0"/>
              <a:t> of Philosophy [Article].</a:t>
            </a:r>
            <a:r>
              <a:rPr lang="en-GB" sz="2600" dirty="0"/>
              <a:t> Available at : </a:t>
            </a:r>
            <a:r>
              <a:rPr lang="en-GB" sz="2600" dirty="0">
                <a:hlinkClick r:id="rId2"/>
              </a:rPr>
              <a:t>https://plato.stanford.edu/entries/behaviorism/</a:t>
            </a:r>
            <a:r>
              <a:rPr lang="en-GB" sz="2600" dirty="0"/>
              <a:t> (Accessed: 3rd February, 2021).  </a:t>
            </a:r>
          </a:p>
          <a:p>
            <a:pPr marL="0" indent="0">
              <a:buNone/>
            </a:pPr>
            <a:endParaRPr lang="en-GB" sz="2600" dirty="0"/>
          </a:p>
          <a:p>
            <a:pPr marL="0" indent="0">
              <a:buNone/>
            </a:pPr>
            <a:r>
              <a:rPr lang="en-GB" sz="2600" dirty="0"/>
              <a:t>Marzano, R. J. &amp; Kendall, J. S. 2007 The New Taxonomy of Educational Objectives. London : SAGE Publications Ltd. 2</a:t>
            </a:r>
            <a:r>
              <a:rPr lang="en-GB" sz="2600" baseline="30000" dirty="0"/>
              <a:t>nd</a:t>
            </a:r>
            <a:r>
              <a:rPr lang="en-GB" sz="2600" dirty="0"/>
              <a:t> Ed. </a:t>
            </a:r>
          </a:p>
          <a:p>
            <a:pPr marL="0" indent="0">
              <a:buNone/>
            </a:pPr>
            <a:endParaRPr lang="en-GB" sz="2600" dirty="0"/>
          </a:p>
          <a:p>
            <a:pPr marL="0" indent="0">
              <a:buNone/>
            </a:pPr>
            <a:r>
              <a:rPr lang="en-GB" sz="2600" dirty="0"/>
              <a:t>Bruner, Jerome (1997) </a:t>
            </a:r>
            <a:r>
              <a:rPr lang="en-GB" sz="2600" i="1" dirty="0"/>
              <a:t>The Culture of Education</a:t>
            </a:r>
            <a:r>
              <a:rPr lang="en-GB" sz="2600" dirty="0"/>
              <a:t>. Harvard University Press : Massachusetts</a:t>
            </a:r>
          </a:p>
          <a:p>
            <a:pPr marL="0" indent="0">
              <a:buNone/>
            </a:pPr>
            <a:endParaRPr lang="en-GB" sz="2600" dirty="0"/>
          </a:p>
          <a:p>
            <a:pPr marL="0" indent="0">
              <a:buNone/>
            </a:pPr>
            <a:endParaRPr lang="en-US" dirty="0"/>
          </a:p>
        </p:txBody>
      </p:sp>
      <p:sp>
        <p:nvSpPr>
          <p:cNvPr id="4" name="Rectangle 3">
            <a:extLst>
              <a:ext uri="{FF2B5EF4-FFF2-40B4-BE49-F238E27FC236}">
                <a16:creationId xmlns:a16="http://schemas.microsoft.com/office/drawing/2014/main" id="{FCC26A68-350A-114F-B400-0394D3DCF4A1}"/>
              </a:ext>
            </a:extLst>
          </p:cNvPr>
          <p:cNvSpPr/>
          <p:nvPr/>
        </p:nvSpPr>
        <p:spPr>
          <a:xfrm>
            <a:off x="1288805" y="332656"/>
            <a:ext cx="3251211" cy="461665"/>
          </a:xfrm>
          <a:prstGeom prst="rect">
            <a:avLst/>
          </a:prstGeom>
        </p:spPr>
        <p:txBody>
          <a:bodyPr wrap="none">
            <a:spAutoFit/>
          </a:bodyPr>
          <a:lstStyle/>
          <a:p>
            <a:r>
              <a:rPr lang="en-US" sz="2400" b="1" dirty="0"/>
              <a:t>What’s Wrong? …</a:t>
            </a:r>
            <a:endParaRPr lang="en-US" sz="2400" dirty="0"/>
          </a:p>
        </p:txBody>
      </p:sp>
    </p:spTree>
    <p:extLst>
      <p:ext uri="{BB962C8B-B14F-4D97-AF65-F5344CB8AC3E}">
        <p14:creationId xmlns:p14="http://schemas.microsoft.com/office/powerpoint/2010/main" val="16371070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9382F-DB73-7E45-9D8B-7C5E1DC7C395}"/>
              </a:ext>
            </a:extLst>
          </p:cNvPr>
          <p:cNvSpPr>
            <a:spLocks noGrp="1"/>
          </p:cNvSpPr>
          <p:nvPr>
            <p:ph type="title"/>
          </p:nvPr>
        </p:nvSpPr>
        <p:spPr>
          <a:xfrm>
            <a:off x="457200" y="476672"/>
            <a:ext cx="8229600" cy="418058"/>
          </a:xfrm>
        </p:spPr>
        <p:txBody>
          <a:bodyPr/>
          <a:lstStyle/>
          <a:p>
            <a:r>
              <a:rPr lang="en-US" sz="2000" b="1" dirty="0"/>
              <a:t>Reference list</a:t>
            </a:r>
          </a:p>
        </p:txBody>
      </p:sp>
      <p:sp>
        <p:nvSpPr>
          <p:cNvPr id="3" name="Content Placeholder 2">
            <a:extLst>
              <a:ext uri="{FF2B5EF4-FFF2-40B4-BE49-F238E27FC236}">
                <a16:creationId xmlns:a16="http://schemas.microsoft.com/office/drawing/2014/main" id="{03E175BA-3B0C-CC4B-AC53-1132C9BD58BC}"/>
              </a:ext>
            </a:extLst>
          </p:cNvPr>
          <p:cNvSpPr>
            <a:spLocks noGrp="1"/>
          </p:cNvSpPr>
          <p:nvPr>
            <p:ph idx="1"/>
          </p:nvPr>
        </p:nvSpPr>
        <p:spPr>
          <a:xfrm>
            <a:off x="457200" y="1124744"/>
            <a:ext cx="8229600" cy="3917032"/>
          </a:xfrm>
        </p:spPr>
        <p:txBody>
          <a:bodyPr/>
          <a:lstStyle/>
          <a:p>
            <a:pPr marL="0" indent="0">
              <a:buNone/>
            </a:pPr>
            <a:r>
              <a:rPr lang="en-GB" sz="2300" dirty="0"/>
              <a:t>Bruner, J. (1997) </a:t>
            </a:r>
            <a:r>
              <a:rPr lang="en-GB" sz="2300" i="1" dirty="0"/>
              <a:t>The Culture of Education</a:t>
            </a:r>
            <a:r>
              <a:rPr lang="en-GB" sz="2300" dirty="0"/>
              <a:t>. Massachusetts : Harvard University Press. </a:t>
            </a:r>
          </a:p>
          <a:p>
            <a:pPr marL="0" indent="0">
              <a:buNone/>
            </a:pPr>
            <a:endParaRPr lang="en-GB" sz="2300" dirty="0"/>
          </a:p>
          <a:p>
            <a:pPr marL="0" indent="0">
              <a:buNone/>
            </a:pPr>
            <a:r>
              <a:rPr lang="en-GB" sz="2300" dirty="0"/>
              <a:t>Graham, G. (2000) </a:t>
            </a:r>
            <a:r>
              <a:rPr lang="en-GB" sz="2300" i="1" dirty="0" err="1"/>
              <a:t>Behaviorism</a:t>
            </a:r>
            <a:r>
              <a:rPr lang="en-GB" sz="2300" i="1" dirty="0"/>
              <a:t>.  Stanford </a:t>
            </a:r>
            <a:r>
              <a:rPr lang="en-GB" sz="2300" i="1" dirty="0" err="1"/>
              <a:t>Encyclopedia</a:t>
            </a:r>
            <a:r>
              <a:rPr lang="en-GB" sz="2300" i="1" dirty="0"/>
              <a:t> of Philosophy [Article].</a:t>
            </a:r>
            <a:r>
              <a:rPr lang="en-GB" sz="2300" dirty="0"/>
              <a:t> Available at : </a:t>
            </a:r>
            <a:r>
              <a:rPr lang="en-GB" sz="2300" dirty="0">
                <a:hlinkClick r:id="rId3"/>
              </a:rPr>
              <a:t>https://plato.stanford.edu/entries/behaviorism/</a:t>
            </a:r>
            <a:r>
              <a:rPr lang="en-GB" sz="2300" dirty="0"/>
              <a:t> (Accessed: 3rd February, 2021).  </a:t>
            </a:r>
          </a:p>
          <a:p>
            <a:pPr marL="0" indent="0">
              <a:buNone/>
            </a:pPr>
            <a:endParaRPr lang="en-GB" sz="2300" dirty="0"/>
          </a:p>
          <a:p>
            <a:pPr marL="0" indent="0">
              <a:buNone/>
            </a:pPr>
            <a:r>
              <a:rPr lang="en-GB" sz="2300" dirty="0"/>
              <a:t>Marzano, R. J. &amp; Kendall, J. S. (2007) </a:t>
            </a:r>
            <a:r>
              <a:rPr lang="en-GB" sz="2300" i="1" dirty="0"/>
              <a:t>The New Taxonomy of Educational Objectives</a:t>
            </a:r>
            <a:r>
              <a:rPr lang="en-GB" sz="2300" dirty="0"/>
              <a:t>.  2</a:t>
            </a:r>
            <a:r>
              <a:rPr lang="en-GB" sz="2300" baseline="30000" dirty="0"/>
              <a:t>nd</a:t>
            </a:r>
            <a:r>
              <a:rPr lang="en-GB" sz="2300" dirty="0"/>
              <a:t> Ed.  London : SAGE Publications Ltd. </a:t>
            </a:r>
          </a:p>
          <a:p>
            <a:pPr marL="0" indent="0">
              <a:buNone/>
            </a:pPr>
            <a:endParaRPr lang="en-GB" sz="1800" dirty="0"/>
          </a:p>
        </p:txBody>
      </p:sp>
    </p:spTree>
    <p:extLst>
      <p:ext uri="{BB962C8B-B14F-4D97-AF65-F5344CB8AC3E}">
        <p14:creationId xmlns:p14="http://schemas.microsoft.com/office/powerpoint/2010/main" val="31666972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26F4B-943C-F44A-B4A2-7BD396603216}"/>
              </a:ext>
            </a:extLst>
          </p:cNvPr>
          <p:cNvSpPr>
            <a:spLocks noGrp="1"/>
          </p:cNvSpPr>
          <p:nvPr>
            <p:ph type="title"/>
          </p:nvPr>
        </p:nvSpPr>
        <p:spPr>
          <a:xfrm>
            <a:off x="251520" y="260648"/>
            <a:ext cx="8229600" cy="490066"/>
          </a:xfrm>
        </p:spPr>
        <p:txBody>
          <a:bodyPr/>
          <a:lstStyle/>
          <a:p>
            <a:r>
              <a:rPr lang="en-US" sz="2000" b="1" dirty="0"/>
              <a:t>Cont’d …Reference list</a:t>
            </a:r>
            <a:endParaRPr lang="en-US" sz="2000" dirty="0"/>
          </a:p>
        </p:txBody>
      </p:sp>
      <p:sp>
        <p:nvSpPr>
          <p:cNvPr id="4" name="Rectangle 3">
            <a:extLst>
              <a:ext uri="{FF2B5EF4-FFF2-40B4-BE49-F238E27FC236}">
                <a16:creationId xmlns:a16="http://schemas.microsoft.com/office/drawing/2014/main" id="{6C45AC76-5654-DE40-A373-DFCC763C9BE5}"/>
              </a:ext>
            </a:extLst>
          </p:cNvPr>
          <p:cNvSpPr/>
          <p:nvPr/>
        </p:nvSpPr>
        <p:spPr>
          <a:xfrm>
            <a:off x="457200" y="750714"/>
            <a:ext cx="8229600" cy="4832092"/>
          </a:xfrm>
          <a:prstGeom prst="rect">
            <a:avLst/>
          </a:prstGeom>
        </p:spPr>
        <p:txBody>
          <a:bodyPr wrap="square">
            <a:spAutoFit/>
          </a:bodyPr>
          <a:lstStyle/>
          <a:p>
            <a:pPr marL="0" indent="0">
              <a:buNone/>
            </a:pPr>
            <a:r>
              <a:rPr lang="en-GB" sz="2200" dirty="0"/>
              <a:t>McLeod, S. A. (2019). </a:t>
            </a:r>
            <a:r>
              <a:rPr lang="en-GB" sz="2200" i="1" dirty="0"/>
              <a:t>What Is the zone of proximal development?. Simply psychology [Article]</a:t>
            </a:r>
            <a:r>
              <a:rPr lang="en-GB" sz="2200" dirty="0"/>
              <a:t>. Available at: </a:t>
            </a:r>
            <a:r>
              <a:rPr lang="en-GB" sz="2200" dirty="0">
                <a:hlinkClick r:id="rId3"/>
              </a:rPr>
              <a:t>https://www.simplypsychology.org/Zone-of-Proximal-Development.html</a:t>
            </a:r>
            <a:r>
              <a:rPr lang="en-GB" sz="2200" dirty="0"/>
              <a:t>. (Accessed: 3</a:t>
            </a:r>
            <a:r>
              <a:rPr lang="en-GB" sz="2200" baseline="30000" dirty="0"/>
              <a:t>rd</a:t>
            </a:r>
            <a:r>
              <a:rPr lang="en-GB" sz="2200" dirty="0"/>
              <a:t> February, 2021). </a:t>
            </a:r>
          </a:p>
          <a:p>
            <a:pPr marL="0" indent="0">
              <a:buNone/>
            </a:pPr>
            <a:endParaRPr lang="en-GB" sz="2200" dirty="0"/>
          </a:p>
          <a:p>
            <a:pPr marL="0" indent="0">
              <a:buNone/>
            </a:pPr>
            <a:endParaRPr lang="en-US" sz="2200" dirty="0"/>
          </a:p>
          <a:p>
            <a:pPr marL="0" indent="0">
              <a:buNone/>
            </a:pPr>
            <a:r>
              <a:rPr lang="en-US" sz="2200" dirty="0"/>
              <a:t>Webster-Stratton, C. (2019) </a:t>
            </a:r>
            <a:r>
              <a:rPr lang="en-US" sz="2200" i="1" dirty="0"/>
              <a:t>The Incredible Years</a:t>
            </a:r>
            <a:r>
              <a:rPr lang="en-US" sz="2200" dirty="0"/>
              <a:t>. 3</a:t>
            </a:r>
            <a:r>
              <a:rPr lang="en-US" sz="2200" baseline="30000" dirty="0"/>
              <a:t>rd</a:t>
            </a:r>
            <a:r>
              <a:rPr lang="en-US" sz="2200" dirty="0"/>
              <a:t> Ed. [Article]. Available at : </a:t>
            </a:r>
            <a:r>
              <a:rPr lang="en-US" sz="2200" dirty="0">
                <a:hlinkClick r:id="rId4"/>
              </a:rPr>
              <a:t>www.incredibleyears.com</a:t>
            </a:r>
            <a:r>
              <a:rPr lang="en-US" sz="2200" dirty="0"/>
              <a:t>. (Accessed: 4th February, 2021). </a:t>
            </a:r>
          </a:p>
          <a:p>
            <a:pPr marL="0" indent="0">
              <a:buNone/>
            </a:pPr>
            <a:endParaRPr lang="en-US" sz="2200" dirty="0"/>
          </a:p>
          <a:p>
            <a:pPr marL="0" indent="0">
              <a:buNone/>
            </a:pPr>
            <a:endParaRPr lang="en-US" sz="2200" dirty="0"/>
          </a:p>
          <a:p>
            <a:pPr marL="0" indent="0">
              <a:buNone/>
            </a:pPr>
            <a:r>
              <a:rPr lang="en-GB" sz="2200" dirty="0"/>
              <a:t>Vygotsky, L. S. (1978). </a:t>
            </a:r>
            <a:r>
              <a:rPr lang="en-GB" sz="2200" i="1" dirty="0"/>
              <a:t>Mind in society: The development of higher psychological processes</a:t>
            </a:r>
            <a:r>
              <a:rPr lang="en-GB" sz="2200" dirty="0"/>
              <a:t>. Cambridge, </a:t>
            </a:r>
            <a:r>
              <a:rPr lang="en-GB" sz="2000" dirty="0"/>
              <a:t>Massachusetts. </a:t>
            </a:r>
            <a:r>
              <a:rPr lang="en-GB" sz="2200" dirty="0"/>
              <a:t>: Harvard University Press.</a:t>
            </a:r>
            <a:endParaRPr lang="en-US" sz="2200" dirty="0"/>
          </a:p>
        </p:txBody>
      </p:sp>
    </p:spTree>
    <p:extLst>
      <p:ext uri="{BB962C8B-B14F-4D97-AF65-F5344CB8AC3E}">
        <p14:creationId xmlns:p14="http://schemas.microsoft.com/office/powerpoint/2010/main" val="2031428814"/>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1810</TotalTime>
  <Words>2724</Words>
  <Application>Microsoft Macintosh PowerPoint</Application>
  <PresentationFormat>On-screen Show (4:3)</PresentationFormat>
  <Paragraphs>311</Paragraphs>
  <Slides>38</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Myriad Pro</vt:lpstr>
      <vt:lpstr>Segoe UI</vt:lpstr>
      <vt:lpstr>Verdana</vt:lpstr>
      <vt:lpstr>Wingdings</vt:lpstr>
      <vt:lpstr>Theme2</vt:lpstr>
      <vt:lpstr>BMOE 4003  Damcanieithwyr Dysgu  Learning Theorists  </vt:lpstr>
      <vt:lpstr>Amcanion / Aims of Module:</vt:lpstr>
      <vt:lpstr>Learning</vt:lpstr>
      <vt:lpstr>Damcaniaethau syml o ddysgu  </vt:lpstr>
      <vt:lpstr>PowerPoint Presentation</vt:lpstr>
      <vt:lpstr>Behaviourism</vt:lpstr>
      <vt:lpstr>Behaviourism  Through positive and negative reinforcement. </vt:lpstr>
      <vt:lpstr>  Operant conditioning</vt:lpstr>
      <vt:lpstr>PowerPoint Presentation</vt:lpstr>
      <vt:lpstr>Behaviourist model</vt:lpstr>
      <vt:lpstr>Personal reflection</vt:lpstr>
      <vt:lpstr>Personal reflection</vt:lpstr>
      <vt:lpstr>PowerPoint Presentation</vt:lpstr>
      <vt:lpstr>PowerPoint Presentation</vt:lpstr>
      <vt:lpstr>PowerPoint Presentation</vt:lpstr>
      <vt:lpstr>Learning Theories</vt:lpstr>
      <vt:lpstr>Cognitive  Constructivism</vt:lpstr>
      <vt:lpstr>Cognitive Constructivism </vt:lpstr>
      <vt:lpstr>Social Constructivism </vt:lpstr>
      <vt:lpstr>Lev Vygotsky 1896 - 1934</vt:lpstr>
      <vt:lpstr>PowerPoint Presentation</vt:lpstr>
      <vt:lpstr>Constructivism</vt:lpstr>
      <vt:lpstr>Constructivism</vt:lpstr>
      <vt:lpstr>Yes or No …?</vt:lpstr>
      <vt:lpstr>Facilitation of group work …</vt:lpstr>
      <vt:lpstr>Intro to : Break out room!</vt:lpstr>
      <vt:lpstr>Break out room</vt:lpstr>
      <vt:lpstr>PowerPoint Presentation</vt:lpstr>
      <vt:lpstr>Rhannu ag ail ddrafftio crynodeb  Share, redraft &amp; refine summary Break out room</vt:lpstr>
      <vt:lpstr>PowerPoint Presentation</vt:lpstr>
      <vt:lpstr>Share summary with all  </vt:lpstr>
      <vt:lpstr>So how do you when children are learning ie cognitively – their brains are being developed?!  </vt:lpstr>
      <vt:lpstr>Sut i ni’n dysgu? / How do we learn?</vt:lpstr>
      <vt:lpstr>What are your questions? </vt:lpstr>
      <vt:lpstr>Hopefully, we …</vt:lpstr>
      <vt:lpstr>PowerPoint Presentation</vt:lpstr>
      <vt:lpstr>Reference list</vt:lpstr>
      <vt:lpstr>Cont’d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  </dc:title>
  <dc:creator>Heddwen Davies</dc:creator>
  <cp:lastModifiedBy>Heddwen Davies</cp:lastModifiedBy>
  <cp:revision>58</cp:revision>
  <cp:lastPrinted>2021-02-08T09:49:00Z</cp:lastPrinted>
  <dcterms:created xsi:type="dcterms:W3CDTF">2020-10-05T18:51:09Z</dcterms:created>
  <dcterms:modified xsi:type="dcterms:W3CDTF">2021-02-08T12:25:38Z</dcterms:modified>
</cp:coreProperties>
</file>