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2" r:id="rId2"/>
    <p:sldId id="258" r:id="rId3"/>
    <p:sldId id="257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1E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2"/>
    <p:restoredTop sz="94701"/>
  </p:normalViewPr>
  <p:slideViewPr>
    <p:cSldViewPr snapToGrid="0" snapToObjects="1">
      <p:cViewPr varScale="1">
        <p:scale>
          <a:sx n="77" d="100"/>
          <a:sy n="77" d="100"/>
        </p:scale>
        <p:origin x="107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presProps" Target="presProps.xml"/><Relationship Id="rId9" Type="http://schemas.openxmlformats.org/officeDocument/2006/relationships/viewProps" Target="viewProps.xml"/><Relationship Id="rId10" Type="http://schemas.openxmlformats.org/officeDocument/2006/relationships/theme" Target="theme/theme1.xml"/><Relationship Id="rId1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B9678-061E-EF46-B218-4D7460328E22}" type="datetimeFigureOut">
              <a:rPr lang="en-US" smtClean="0"/>
              <a:t>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EAC00-6311-9646-97FD-679BB3125C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129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B9678-061E-EF46-B218-4D7460328E22}" type="datetimeFigureOut">
              <a:rPr lang="en-US" smtClean="0"/>
              <a:t>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EAC00-6311-9646-97FD-679BB3125C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072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B9678-061E-EF46-B218-4D7460328E22}" type="datetimeFigureOut">
              <a:rPr lang="en-US" smtClean="0"/>
              <a:t>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EAC00-6311-9646-97FD-679BB3125C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474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B9678-061E-EF46-B218-4D7460328E22}" type="datetimeFigureOut">
              <a:rPr lang="en-US" smtClean="0"/>
              <a:t>1/27/19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EAC00-6311-9646-97FD-679BB3125C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180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B9678-061E-EF46-B218-4D7460328E22}" type="datetimeFigureOut">
              <a:rPr lang="en-US" smtClean="0"/>
              <a:t>1/27/19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EAC00-6311-9646-97FD-679BB3125C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428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B9678-061E-EF46-B218-4D7460328E22}" type="datetimeFigureOut">
              <a:rPr lang="en-US" smtClean="0"/>
              <a:t>1/27/19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EAC00-6311-9646-97FD-679BB3125C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840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B9678-061E-EF46-B218-4D7460328E22}" type="datetimeFigureOut">
              <a:rPr lang="en-US" smtClean="0"/>
              <a:t>1/27/19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EAC00-6311-9646-97FD-679BB3125C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489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B9678-061E-EF46-B218-4D7460328E22}" type="datetimeFigureOut">
              <a:rPr lang="en-US" smtClean="0"/>
              <a:t>1/27/19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EAC00-6311-9646-97FD-679BB3125C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088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B9678-061E-EF46-B218-4D7460328E22}" type="datetimeFigureOut">
              <a:rPr lang="en-US" smtClean="0"/>
              <a:t>1/27/19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EAC00-6311-9646-97FD-679BB3125C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405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B9678-061E-EF46-B218-4D7460328E22}" type="datetimeFigureOut">
              <a:rPr lang="en-US" smtClean="0"/>
              <a:t>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EAC00-6311-9646-97FD-679BB3125C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7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7B9678-061E-EF46-B218-4D7460328E22}" type="datetimeFigureOut">
              <a:rPr lang="en-US" smtClean="0"/>
              <a:t>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EAC00-6311-9646-97FD-679BB3125C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1227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7B9678-061E-EF46-B218-4D7460328E22}" type="datetimeFigureOut">
              <a:rPr lang="en-US" smtClean="0"/>
              <a:t>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4EAC00-6311-9646-97FD-679BB3125C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749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4" Type="http://schemas.openxmlformats.org/officeDocument/2006/relationships/hyperlink" Target="https://www.teachertoolkit.co.uk/2018/11/10/podcast-32/" TargetMode="External"/><Relationship Id="rId5" Type="http://schemas.openxmlformats.org/officeDocument/2006/relationships/hyperlink" Target="https://youtu.be/BrMaive-xiU" TargetMode="External"/><Relationship Id="rId6" Type="http://schemas.openxmlformats.org/officeDocument/2006/relationships/image" Target="../media/image4.tiff"/><Relationship Id="rId7" Type="http://schemas.openxmlformats.org/officeDocument/2006/relationships/image" Target="../media/image5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4" Type="http://schemas.openxmlformats.org/officeDocument/2006/relationships/image" Target="../media/image7.png"/><Relationship Id="rId5" Type="http://schemas.openxmlformats.org/officeDocument/2006/relationships/hyperlink" Target="https://ffteducationdatalab.org.uk/2018/12/ks2-performance-tables-2018-the-disadvantage-gap-attainment-by-ethnicity-and-the-impact-of-capping-extreme-progress-scores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kyoedfTGy4Q&amp;feature=youtu.be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document/supplementary-guidance-evaluation-very-strong-sustained-performance-and-practice" TargetMode="External"/><Relationship Id="rId4" Type="http://schemas.openxmlformats.org/officeDocument/2006/relationships/hyperlink" Target="https://www.estyn.gov.wales/document/supplementary-guidance-more-able-and-talented-learners-0" TargetMode="External"/><Relationship Id="rId5" Type="http://schemas.openxmlformats.org/officeDocument/2006/relationships/image" Target="../media/image8.tiff"/><Relationship Id="rId6" Type="http://schemas.openxmlformats.org/officeDocument/2006/relationships/image" Target="../media/image9.tiff"/><Relationship Id="rId7" Type="http://schemas.openxmlformats.org/officeDocument/2006/relationships/image" Target="../media/image10.tiff"/><Relationship Id="rId8" Type="http://schemas.openxmlformats.org/officeDocument/2006/relationships/hyperlink" Target="http://data.estyn.gov.wales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estyn.gov.wales/document/supplementary-guidance-reducing-impact-poverty-educational-attainment-and-wellbein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4" Type="http://schemas.openxmlformats.org/officeDocument/2006/relationships/image" Target="../media/image12.tiff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bera.ac.uk/wp-content/uploads/2018/07/A-baseline-without-basis_BERA-report_July2018.pdf?noredirect=1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4" Type="http://schemas.openxmlformats.org/officeDocument/2006/relationships/image" Target="../media/image15.tiff"/><Relationship Id="rId5" Type="http://schemas.openxmlformats.org/officeDocument/2006/relationships/image" Target="../media/image12.tiff"/><Relationship Id="rId6" Type="http://schemas.openxmlformats.org/officeDocument/2006/relationships/image" Target="../media/image16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353085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3530851"/>
            <a:ext cx="12192000" cy="1872422"/>
          </a:xfrm>
          <a:prstGeom prst="rect">
            <a:avLst/>
          </a:prstGeom>
          <a:solidFill>
            <a:srgbClr val="EA1E4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-870064" y="3597351"/>
            <a:ext cx="135663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smtClean="0">
                <a:solidFill>
                  <a:schemeClr val="bg1"/>
                </a:solidFill>
              </a:rPr>
              <a:t>ECAD6002C </a:t>
            </a:r>
            <a:endParaRPr lang="cy-GB" sz="4800" b="1" dirty="0" smtClean="0">
              <a:solidFill>
                <a:schemeClr val="bg1"/>
              </a:solidFill>
            </a:endParaRPr>
          </a:p>
          <a:p>
            <a:pPr algn="ctr"/>
            <a:r>
              <a:rPr lang="en-US" sz="4800" b="1" dirty="0" smtClean="0">
                <a:solidFill>
                  <a:schemeClr val="bg1"/>
                </a:solidFill>
              </a:rPr>
              <a:t> Wider Research </a:t>
            </a:r>
            <a:r>
              <a:rPr lang="mr-IN" sz="4800" b="1" dirty="0" smtClean="0">
                <a:solidFill>
                  <a:schemeClr val="bg1"/>
                </a:solidFill>
              </a:rPr>
              <a:t>–</a:t>
            </a:r>
            <a:r>
              <a:rPr lang="en-US" sz="4800" b="1" dirty="0" smtClean="0">
                <a:solidFill>
                  <a:schemeClr val="bg1"/>
                </a:solidFill>
              </a:rPr>
              <a:t> </a:t>
            </a:r>
            <a:r>
              <a:rPr lang="en-US" sz="4800" b="1" dirty="0" err="1" smtClean="0">
                <a:solidFill>
                  <a:schemeClr val="bg1"/>
                </a:solidFill>
              </a:rPr>
              <a:t>Ymchwil</a:t>
            </a:r>
            <a:r>
              <a:rPr lang="en-US" sz="4800" b="1" dirty="0" smtClean="0">
                <a:solidFill>
                  <a:schemeClr val="bg1"/>
                </a:solidFill>
              </a:rPr>
              <a:t> </a:t>
            </a:r>
            <a:r>
              <a:rPr lang="en-US" sz="4800" b="1" dirty="0" err="1" smtClean="0">
                <a:solidFill>
                  <a:schemeClr val="bg1"/>
                </a:solidFill>
              </a:rPr>
              <a:t>Eangach</a:t>
            </a:r>
            <a:endParaRPr lang="en-US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57790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310" y="150090"/>
            <a:ext cx="5386595" cy="121319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477192"/>
            <a:ext cx="12192000" cy="198323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60712" y="4901384"/>
            <a:ext cx="1187057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hlinkClick r:id="rId4"/>
              </a:rPr>
              <a:t>https://www.teachertoolkit.co.uk/2018/11/10/podcast-32/</a:t>
            </a:r>
            <a:endParaRPr lang="en-US" sz="3600" dirty="0" smtClean="0"/>
          </a:p>
          <a:p>
            <a:r>
              <a:rPr lang="en-US" sz="3600" dirty="0" smtClean="0">
                <a:hlinkClick r:id="rId5" tooltip="Share link"/>
              </a:rPr>
              <a:t>https://youtu.be/BrMaive-xiU</a:t>
            </a:r>
            <a:endParaRPr lang="en-US" sz="3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01116" y="150090"/>
            <a:ext cx="2730087" cy="204493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490766" y="1825688"/>
            <a:ext cx="49605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Read the four reports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Darllenwch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adroddiadau</a:t>
            </a:r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50713" y="256886"/>
            <a:ext cx="2950403" cy="2212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8605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1128" y="2750464"/>
            <a:ext cx="10515600" cy="4351338"/>
          </a:xfrm>
        </p:spPr>
        <p:txBody>
          <a:bodyPr/>
          <a:lstStyle/>
          <a:p>
            <a:r>
              <a:rPr lang="en-US" dirty="0" smtClean="0">
                <a:hlinkClick r:id="rId2"/>
              </a:rPr>
              <a:t>https://www.youtube.com/watch?v=kyoedfTGy4Q&amp;feature=youtu.be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263" y="32062"/>
            <a:ext cx="2841567" cy="217853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318164" y="2381132"/>
            <a:ext cx="5781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/>
              <a:t>Robin Hood Primary School Case Study </a:t>
            </a:r>
            <a:r>
              <a:rPr lang="mr-IN" b="1" dirty="0" smtClean="0"/>
              <a:t>–</a:t>
            </a:r>
            <a:r>
              <a:rPr lang="en-US" b="1" dirty="0" smtClean="0"/>
              <a:t> </a:t>
            </a:r>
            <a:r>
              <a:rPr lang="en-US" b="1" dirty="0" err="1" smtClean="0"/>
              <a:t>Astudiaeth</a:t>
            </a:r>
            <a:r>
              <a:rPr lang="en-US" b="1" dirty="0" smtClean="0"/>
              <a:t> </a:t>
            </a:r>
            <a:r>
              <a:rPr lang="en-US" b="1" dirty="0" err="1" smtClean="0"/>
              <a:t>Achos</a:t>
            </a:r>
            <a:endParaRPr lang="en-US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449" y="3412751"/>
            <a:ext cx="7875627" cy="194703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003069" y="5560403"/>
            <a:ext cx="945434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hlinkClick r:id="rId5"/>
              </a:rPr>
              <a:t>https://ffteducationdatalab.org.uk/2018/12/ks2-performance-tables-2018-the-disadvantage-gap-attainment-by-ethnicity-and-the-impact-of-capping-extreme-progress-scores/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0526571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6185" y="3654425"/>
            <a:ext cx="10515600" cy="4351338"/>
          </a:xfrm>
        </p:spPr>
        <p:txBody>
          <a:bodyPr/>
          <a:lstStyle/>
          <a:p>
            <a:r>
              <a:rPr lang="en-US" dirty="0" smtClean="0">
                <a:hlinkClick r:id="rId2"/>
              </a:rPr>
              <a:t>https://www.estyn.gov.wales/document/supplementary-guidance-reducing-impact-poverty-educational-attainment-and-wellbeing</a:t>
            </a:r>
            <a:endParaRPr lang="en-US" dirty="0" smtClean="0"/>
          </a:p>
          <a:p>
            <a:r>
              <a:rPr lang="en-US" dirty="0" smtClean="0">
                <a:hlinkClick r:id="rId3"/>
              </a:rPr>
              <a:t>https://www.estyn.gov.wales/document/supplementary-guidance-evaluation-very-strong-sustained-performance-and-practice</a:t>
            </a:r>
            <a:endParaRPr lang="en-US" dirty="0" smtClean="0"/>
          </a:p>
          <a:p>
            <a:r>
              <a:rPr lang="en-US" dirty="0" smtClean="0">
                <a:hlinkClick r:id="rId4"/>
              </a:rPr>
              <a:t>https://www.estyn.gov.wales/document/supplementary-guidance-more-able-and-talented-learners-0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185" y="581334"/>
            <a:ext cx="3956495" cy="222781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95514" y="1141033"/>
            <a:ext cx="3833834" cy="237524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29347" y="1047587"/>
            <a:ext cx="3690851" cy="239627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001745" y="319724"/>
            <a:ext cx="417851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 smtClean="0">
                <a:hlinkClick r:id="rId8"/>
              </a:rPr>
              <a:t>http://data.estyn.gov.wales</a:t>
            </a:r>
            <a:endParaRPr 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18328701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2873" y="4446974"/>
            <a:ext cx="10515600" cy="1061728"/>
          </a:xfrm>
        </p:spPr>
        <p:txBody>
          <a:bodyPr/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www.bera.ac.uk/wp-content/uploads/2018/07/A-baseline-without-basis_BERA-report_July2018.pdf?noredirect=1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449" y="874480"/>
            <a:ext cx="8077551" cy="305074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0"/>
            <a:ext cx="4051536" cy="3925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71245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3595" y="202445"/>
            <a:ext cx="10515600" cy="1325563"/>
          </a:xfrm>
        </p:spPr>
        <p:txBody>
          <a:bodyPr/>
          <a:lstStyle/>
          <a:p>
            <a:pPr algn="ctr"/>
            <a:r>
              <a:rPr lang="en-US" b="1" dirty="0" err="1" smtClean="0"/>
              <a:t>Safbwynt</a:t>
            </a:r>
            <a:r>
              <a:rPr lang="en-US" b="1" dirty="0" smtClean="0"/>
              <a:t> y Consortia - Consortia View</a:t>
            </a:r>
            <a:endParaRPr lang="en-US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8289" y="4191616"/>
            <a:ext cx="4602357" cy="230117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0175" y="1332032"/>
            <a:ext cx="5426617" cy="309759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5268" y="4233653"/>
            <a:ext cx="3896732" cy="221710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824762"/>
            <a:ext cx="4227781" cy="4095980"/>
          </a:xfrm>
          <a:prstGeom prst="rect">
            <a:avLst/>
          </a:prstGeom>
        </p:spPr>
      </p:pic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4038289" y="1824762"/>
            <a:ext cx="3911600" cy="2070100"/>
          </a:xfrm>
        </p:spPr>
      </p:pic>
    </p:spTree>
    <p:extLst>
      <p:ext uri="{BB962C8B-B14F-4D97-AF65-F5344CB8AC3E}">
        <p14:creationId xmlns:p14="http://schemas.microsoft.com/office/powerpoint/2010/main" val="5853774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59</Words>
  <Application>Microsoft Macintosh PowerPoint</Application>
  <PresentationFormat>Widescreen</PresentationFormat>
  <Paragraphs>14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Calibri</vt:lpstr>
      <vt:lpstr>Calibri Light</vt:lpstr>
      <vt:lpstr>Mangal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Safbwynt y Consortia - Consortia View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Jones, Mathew</dc:creator>
  <cp:lastModifiedBy>Jones, Mathew</cp:lastModifiedBy>
  <cp:revision>4</cp:revision>
  <dcterms:created xsi:type="dcterms:W3CDTF">2019-01-27T16:11:41Z</dcterms:created>
  <dcterms:modified xsi:type="dcterms:W3CDTF">2019-01-27T17:45:52Z</dcterms:modified>
</cp:coreProperties>
</file>