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>
        <p:scale>
          <a:sx n="75" d="100"/>
          <a:sy n="75" d="100"/>
        </p:scale>
        <p:origin x="498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jal Miah" userId="7f9693762ace650f" providerId="LiveId" clId="{341E9AEF-3752-4012-A096-9B4B459F0E25}"/>
    <pc:docChg chg="modSld">
      <pc:chgData name="Kajal Miah" userId="7f9693762ace650f" providerId="LiveId" clId="{341E9AEF-3752-4012-A096-9B4B459F0E25}" dt="2022-06-27T19:40:34.713" v="12" actId="20577"/>
      <pc:docMkLst>
        <pc:docMk/>
      </pc:docMkLst>
      <pc:sldChg chg="modSp mod">
        <pc:chgData name="Kajal Miah" userId="7f9693762ace650f" providerId="LiveId" clId="{341E9AEF-3752-4012-A096-9B4B459F0E25}" dt="2022-06-27T19:40:34.713" v="12" actId="20577"/>
        <pc:sldMkLst>
          <pc:docMk/>
          <pc:sldMk cId="2751869299" sldId="257"/>
        </pc:sldMkLst>
        <pc:spChg chg="mod">
          <ac:chgData name="Kajal Miah" userId="7f9693762ace650f" providerId="LiveId" clId="{341E9AEF-3752-4012-A096-9B4B459F0E25}" dt="2022-06-27T19:40:34.713" v="12" actId="20577"/>
          <ac:spMkLst>
            <pc:docMk/>
            <pc:sldMk cId="2751869299" sldId="257"/>
            <ac:spMk id="14" creationId="{70440ECC-BF92-1D0D-886E-CEDB89D2139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B2632-384F-180B-EE7B-0C4C2644DD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7277-6911-81E6-64FD-531A52BC2D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CFF21F-E638-A526-C0A2-70D6E39759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FEB29-0BD1-489D-BDD7-9DDF13C7C28B}" type="datetimeFigureOut">
              <a:rPr lang="en-GB" smtClean="0"/>
              <a:t>27/06/2022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06340-78D6-5D7B-78FA-929688C30C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D2913-2662-D281-994C-EB2DE35F6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7C085-1CEB-4172-B229-1AE788EC0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2132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CE023-4B9F-B846-F541-BD8D9C1D5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F60FB-3EAF-20C1-7FFB-B354021A93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CF48A1-F2D3-8274-2EFD-FB903AF9ED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FEB29-0BD1-489D-BDD7-9DDF13C7C28B}" type="datetimeFigureOut">
              <a:rPr lang="en-GB" smtClean="0"/>
              <a:t>27/06/2022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AE0B08-1E84-B3AA-4963-5508BC3916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0F14DC-9D4F-103A-F72E-0F6A64C6E7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7C085-1CEB-4172-B229-1AE788EC0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0477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F61CF-7079-1040-61A9-7CE9D0ABBA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987DEB-4F77-1453-EFC0-181555598C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2DD2A0-687A-868F-2A9E-9950A5D80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FEB29-0BD1-489D-BDD7-9DDF13C7C28B}" type="datetimeFigureOut">
              <a:rPr lang="en-GB" smtClean="0"/>
              <a:t>27/06/2022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4DC988-F192-7186-B9E8-4D9950BA01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4B947C-DA77-1411-8AE0-7AC5FCA37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7C085-1CEB-4172-B229-1AE788EC0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9063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D3F97-9ED7-17B0-8C3F-383E0CFDB9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E98FD4-AE06-2349-A2BC-7653EEF3A9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9B2C74-985A-B948-AA90-64BE10B2E1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167AA0-3DC7-0430-B3A4-316845A7A6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FEB29-0BD1-489D-BDD7-9DDF13C7C28B}" type="datetimeFigureOut">
              <a:rPr lang="en-GB" smtClean="0"/>
              <a:t>27/06/2022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A322E9-62D2-4FFE-1221-4A732A5DF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C7C8C7-E2A0-1671-BBDE-FC896AED54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7C085-1CEB-4172-B229-1AE788EC0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87911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53EFF4-ED47-C3DB-99C0-2548294ED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9D87FC-2B40-5697-62D4-0DBB29B5D0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75DA0E-18B5-A25D-AF36-ED232FFA07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BA2CD7-F886-4A0D-25CC-7585B680D7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BCE930-A4C1-B6E1-FBB0-EDE0BD37FE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153FFA-9E77-3684-BE53-54C2F8D738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FEB29-0BD1-489D-BDD7-9DDF13C7C28B}" type="datetimeFigureOut">
              <a:rPr lang="en-GB" smtClean="0"/>
              <a:t>27/06/2022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69C252B-DE78-8300-A14A-5C211A01B0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C0D0FA-0951-A10D-55D2-384CF7426D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7C085-1CEB-4172-B229-1AE788EC0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6874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679FC-CA87-D2D8-0A76-2C4709E106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AEA6DE-6C58-7EE8-8AB3-17F38A4F6B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FEB29-0BD1-489D-BDD7-9DDF13C7C28B}" type="datetimeFigureOut">
              <a:rPr lang="en-GB" smtClean="0"/>
              <a:t>27/06/2022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BED860-C074-7631-A096-8D1A5371F1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DA92FF-8D05-E4B9-7E93-883DF2B704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7C085-1CEB-4172-B229-1AE788EC0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3141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C4CBDE5-2E27-44FC-421A-47929F9246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FEB29-0BD1-489D-BDD7-9DDF13C7C28B}" type="datetimeFigureOut">
              <a:rPr lang="en-GB" smtClean="0"/>
              <a:t>27/06/2022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2FC977-DE5C-04A5-C012-FB9D2E05A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A61028-806A-2C37-9A5E-6A204942B2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7C085-1CEB-4172-B229-1AE788EC0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23250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5E549-799D-AE7B-F293-B8035232C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E458A7-580E-3928-9C26-945406D794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045EBD-47CC-79E9-63D2-2FC6652E01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228D0E-E871-3977-4D1F-A3EC39CAA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FEB29-0BD1-489D-BDD7-9DDF13C7C28B}" type="datetimeFigureOut">
              <a:rPr lang="en-GB" smtClean="0"/>
              <a:t>27/06/2022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08C281-455A-191B-8615-B99FA00EE8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3BBDE2-B9EF-A5CF-1548-7440A1C3D3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7C085-1CEB-4172-B229-1AE788EC0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3001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CB74-3D7C-5525-461F-30EB24954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48D958-23C7-D78D-C717-B8A6EF4A20F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607717-6C54-1875-4C61-2E97730C53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B7CD9E-6BE5-4819-D885-2B1C385862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FEB29-0BD1-489D-BDD7-9DDF13C7C28B}" type="datetimeFigureOut">
              <a:rPr lang="en-GB" smtClean="0"/>
              <a:t>27/06/2022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675827-13ED-325A-69BA-88CAA01B6C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F9D5CF-D03A-6C80-4E6C-1D76C9E1E6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7C085-1CEB-4172-B229-1AE788EC0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2531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69718-18BE-901E-E228-9B2E07BA1F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06D377-6E39-E8F3-8C16-1D42AADD77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620870-EDD6-3457-5152-8F9E811E71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FEB29-0BD1-489D-BDD7-9DDF13C7C28B}" type="datetimeFigureOut">
              <a:rPr lang="en-GB" smtClean="0"/>
              <a:t>27/06/2022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123AB-E355-4412-7D99-491C5F999F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A327C7-A617-5050-276F-A76A2CBB5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7C085-1CEB-4172-B229-1AE788EC0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6265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094FA51-678D-081B-D595-D6090C7D20E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41F2DD-B4B3-B227-3293-8208400690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724ABB-9DFC-3D5A-53F7-5D3E42EE16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FEB29-0BD1-489D-BDD7-9DDF13C7C28B}" type="datetimeFigureOut">
              <a:rPr lang="en-GB" smtClean="0"/>
              <a:t>27/06/2022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70D5BA-8211-55AB-E4B0-F51CB29D93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C7C83E-37AE-CA2D-5374-1C156625B6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F7C085-1CEB-4172-B229-1AE788EC0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0507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465576A-4C4C-5F2F-ECDE-3FD6C36669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3E949B-4418-3FB3-7B14-D687BE9698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B2F09C-5458-E0B3-AEE7-DAA174B41C0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FEB29-0BD1-489D-BDD7-9DDF13C7C28B}" type="datetimeFigureOut">
              <a:rPr lang="en-GB" smtClean="0"/>
              <a:t>27/06/2022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969A5C-6197-A169-13C4-B165490072F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21E85-F844-5880-CEC7-10353D8802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F7C085-1CEB-4172-B229-1AE788EC00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669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Rodrigo.faguilera@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8170F3C-C853-4E33-F0F0-2954F0A5099E}"/>
              </a:ext>
            </a:extLst>
          </p:cNvPr>
          <p:cNvSpPr txBox="1"/>
          <p:nvPr/>
        </p:nvSpPr>
        <p:spPr>
          <a:xfrm>
            <a:off x="0" y="0"/>
            <a:ext cx="10174514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Kajal Miah (1709531)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School of Hospitality &amp; Tourism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Management BA International Hotel Management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Module Handbook Term 3 2021-22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BMIH5003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Foreign Languages and Cultural Awareness 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LEVEL 5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 tutor: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Rodrigo F. Aguilera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Rodrigo.faguilera@uwtsd.ac.uk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27/06/2022</a:t>
            </a:r>
          </a:p>
        </p:txBody>
      </p:sp>
    </p:spTree>
    <p:extLst>
      <p:ext uri="{BB962C8B-B14F-4D97-AF65-F5344CB8AC3E}">
        <p14:creationId xmlns:p14="http://schemas.microsoft.com/office/powerpoint/2010/main" val="19648481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930C8047-4335-4E9B-881B-D7CC9265BE04}"/>
              </a:ext>
            </a:extLst>
          </p:cNvPr>
          <p:cNvGrpSpPr/>
          <p:nvPr/>
        </p:nvGrpSpPr>
        <p:grpSpPr>
          <a:xfrm>
            <a:off x="4803200" y="-26889"/>
            <a:ext cx="2737998" cy="1193228"/>
            <a:chOff x="997938" y="899515"/>
            <a:chExt cx="4181865" cy="2053488"/>
          </a:xfrm>
        </p:grpSpPr>
        <p:pic>
          <p:nvPicPr>
            <p:cNvPr id="4" name="Picture 2" descr="Meliá Hotels International | Leading Brands of Spain">
              <a:extLst>
                <a:ext uri="{FF2B5EF4-FFF2-40B4-BE49-F238E27FC236}">
                  <a16:creationId xmlns:a16="http://schemas.microsoft.com/office/drawing/2014/main" id="{28BCAAA5-FDA0-FCF5-33B9-66BB14212C1B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duotone>
                <a:prstClr val="black"/>
                <a:prstClr val="white">
                  <a:tint val="45000"/>
                  <a:satMod val="400000"/>
                </a:prstClr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0000" l="10000" r="90000">
                          <a14:foregroundMark x1="40933" y1="36279" x2="40933" y2="36279"/>
                          <a14:foregroundMark x1="51600" y1="34884" x2="51600" y2="34884"/>
                          <a14:foregroundMark x1="62933" y1="31395" x2="62933" y2="31395"/>
                          <a14:foregroundMark x1="72667" y1="32558" x2="72667" y2="32558"/>
                          <a14:foregroundMark x1="73333" y1="19767" x2="73333" y2="19767"/>
                          <a14:foregroundMark x1="20800" y1="59535" x2="20800" y2="59535"/>
                          <a14:foregroundMark x1="25867" y1="58837" x2="25867" y2="58837"/>
                          <a14:foregroundMark x1="32800" y1="59070" x2="32800" y2="59070"/>
                          <a14:foregroundMark x1="37067" y1="59767" x2="37067" y2="59767"/>
                          <a14:foregroundMark x1="40400" y1="59070" x2="40400" y2="59070"/>
                          <a14:foregroundMark x1="45067" y1="59070" x2="45067" y2="59070"/>
                          <a14:foregroundMark x1="42533" y1="68837" x2="42533" y2="68837"/>
                          <a14:foregroundMark x1="38800" y1="70930" x2="38800" y2="70930"/>
                          <a14:foregroundMark x1="33733" y1="71395" x2="33733" y2="71395"/>
                          <a14:foregroundMark x1="30133" y1="70930" x2="30133" y2="70930"/>
                          <a14:foregroundMark x1="26133" y1="73953" x2="26133" y2="73953"/>
                          <a14:foregroundMark x1="20400" y1="71395" x2="20400" y2="71395"/>
                          <a14:foregroundMark x1="48933" y1="70930" x2="48933" y2="70930"/>
                          <a14:foregroundMark x1="53867" y1="68372" x2="53867" y2="68372"/>
                          <a14:foregroundMark x1="57467" y1="69535" x2="57467" y2="69535"/>
                          <a14:foregroundMark x1="63067" y1="68837" x2="63067" y2="68837"/>
                          <a14:foregroundMark x1="66267" y1="69302" x2="66267" y2="69302"/>
                          <a14:foregroundMark x1="72667" y1="71395" x2="72667" y2="71395"/>
                          <a14:foregroundMark x1="77067" y1="71860" x2="77067" y2="71860"/>
                          <a14:foregroundMark x1="72533" y1="17674" x2="72533" y2="17674"/>
                          <a14:backgroundMark x1="38667" y1="69767" x2="38667" y2="69767"/>
                          <a14:backgroundMark x1="49600" y1="71163" x2="49600" y2="71163"/>
                          <a14:backgroundMark x1="73467" y1="70930" x2="73467" y2="70930"/>
                          <a14:backgroundMark x1="73067" y1="71395" x2="73067" y2="71395"/>
                          <a14:backgroundMark x1="73200" y1="19767" x2="73200" y2="19767"/>
                        </a14:backgroundRemoval>
                      </a14:imgEffect>
                      <a14:imgEffect>
                        <a14:saturation sat="4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277" t="11432" r="12327" b="46443"/>
            <a:stretch/>
          </p:blipFill>
          <p:spPr bwMode="auto">
            <a:xfrm>
              <a:off x="997938" y="899515"/>
              <a:ext cx="4181865" cy="1357599"/>
            </a:xfrm>
            <a:prstGeom prst="rect">
              <a:avLst/>
            </a:prstGeom>
            <a:noFill/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3B24EC80-0869-0E0B-CA0F-AFF1C9335F87}"/>
                </a:ext>
              </a:extLst>
            </p:cNvPr>
            <p:cNvSpPr txBox="1"/>
            <p:nvPr/>
          </p:nvSpPr>
          <p:spPr>
            <a:xfrm>
              <a:off x="1218516" y="2370368"/>
              <a:ext cx="3740708" cy="58263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>
                  <a:solidFill>
                    <a:srgbClr val="757575"/>
                  </a:solidFill>
                  <a:effectLst>
                    <a:outerShdw blurRad="63500" sx="102000" sy="102000" algn="ctr" rotWithShape="0">
                      <a:prstClr val="black">
                        <a:alpha val="40000"/>
                      </a:prstClr>
                    </a:outerShdw>
                  </a:effectLst>
                  <a:latin typeface="Arial Black" panose="020B0A04020102020204" pitchFamily="34" charset="0"/>
                </a:rPr>
                <a:t>Hotel </a:t>
              </a:r>
              <a:r>
                <a:rPr lang="en-GB" sz="1600" dirty="0" err="1">
                  <a:solidFill>
                    <a:srgbClr val="757575"/>
                  </a:solidFill>
                  <a:effectLst>
                    <a:outerShdw blurRad="63500" sx="102000" sy="102000" algn="ctr" rotWithShape="0">
                      <a:prstClr val="black">
                        <a:alpha val="40000"/>
                      </a:prstClr>
                    </a:outerShdw>
                  </a:effectLst>
                  <a:latin typeface="Arial Black" panose="020B0A04020102020204" pitchFamily="34" charset="0"/>
                </a:rPr>
                <a:t>Internacional</a:t>
              </a:r>
              <a:endParaRPr lang="en-GB" sz="1600" dirty="0">
                <a:solidFill>
                  <a:srgbClr val="757575"/>
                </a:solidFill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  <a:latin typeface="Arial Black" panose="020B0A04020102020204" pitchFamily="34" charset="0"/>
              </a:endParaRP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B67DF8C-9C80-DE03-8EBF-0652A466095A}"/>
              </a:ext>
            </a:extLst>
          </p:cNvPr>
          <p:cNvGrpSpPr/>
          <p:nvPr/>
        </p:nvGrpSpPr>
        <p:grpSpPr>
          <a:xfrm>
            <a:off x="365760" y="1232148"/>
            <a:ext cx="11612880" cy="5397252"/>
            <a:chOff x="365760" y="1584080"/>
            <a:chExt cx="11612880" cy="505675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2E1695D-3F90-6320-B931-0E4BED40D335}"/>
                </a:ext>
              </a:extLst>
            </p:cNvPr>
            <p:cNvSpPr/>
            <p:nvPr/>
          </p:nvSpPr>
          <p:spPr>
            <a:xfrm>
              <a:off x="365760" y="1584080"/>
              <a:ext cx="11612880" cy="5056750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C00B66A9-493C-E975-9C18-966F68CCEAC8}"/>
                </a:ext>
              </a:extLst>
            </p:cNvPr>
            <p:cNvSpPr txBox="1"/>
            <p:nvPr/>
          </p:nvSpPr>
          <p:spPr>
            <a:xfrm>
              <a:off x="4678680" y="1604184"/>
              <a:ext cx="2834640" cy="3748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 err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Desayunos</a:t>
              </a:r>
              <a:r>
                <a:rPr lang="en-GB" sz="20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Breakfast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EB7D3995-F3BF-FD4C-DF1D-66CF772B8C86}"/>
                </a:ext>
              </a:extLst>
            </p:cNvPr>
            <p:cNvSpPr txBox="1"/>
            <p:nvPr/>
          </p:nvSpPr>
          <p:spPr>
            <a:xfrm>
              <a:off x="365761" y="2871716"/>
              <a:ext cx="11612879" cy="331613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400" dirty="0" err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Té</a:t>
              </a:r>
              <a:r>
                <a:rPr lang="en-GB" sz="1400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, tostadas, huevo cocido, y galletas                                                                      Tea, toast, boiled egg, and cookies - </a:t>
              </a:r>
              <a:r>
                <a:rPr lang="en-GB" sz="14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$4.95</a:t>
              </a:r>
            </a:p>
            <a:p>
              <a:endParaRPr lang="en-GB" sz="1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endParaRPr lang="en-GB" sz="1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r>
                <a:rPr lang="en-GB" sz="1400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Pan con </a:t>
              </a:r>
              <a:r>
                <a:rPr lang="en-GB" sz="1400" dirty="0" err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tomate</a:t>
              </a:r>
              <a:r>
                <a:rPr lang="en-GB" sz="1400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– tostada con </a:t>
              </a:r>
              <a:r>
                <a:rPr lang="en-GB" sz="1400" dirty="0" err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tomatey</a:t>
              </a:r>
              <a:r>
                <a:rPr lang="en-GB" sz="1400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GB" sz="1400" dirty="0" err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aceite</a:t>
              </a:r>
              <a:r>
                <a:rPr lang="en-GB" sz="1400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con café                                           Toasted bread with tomatoes and olive oil with coffee - </a:t>
              </a:r>
              <a:r>
                <a:rPr lang="en-GB" sz="14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$5.95</a:t>
              </a:r>
            </a:p>
            <a:p>
              <a:endParaRPr lang="en-GB" sz="1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endParaRPr lang="en-GB" sz="1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r>
                <a:rPr lang="en-GB" sz="1400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Tostada con </a:t>
              </a:r>
              <a:r>
                <a:rPr lang="en-GB" sz="1400" dirty="0" err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mermelade</a:t>
              </a:r>
              <a:r>
                <a:rPr lang="en-GB" sz="1400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y </a:t>
              </a:r>
              <a:r>
                <a:rPr lang="en-GB" sz="1400" dirty="0" err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mentequilla</a:t>
              </a:r>
              <a:r>
                <a:rPr lang="en-GB" sz="1400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con </a:t>
              </a:r>
              <a:r>
                <a:rPr lang="en-GB" sz="1400" dirty="0" err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té</a:t>
              </a:r>
              <a:r>
                <a:rPr lang="en-GB" sz="1400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                                                         Toasted bread with jam and butter with tea - </a:t>
              </a:r>
              <a:r>
                <a:rPr lang="en-GB" sz="14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$4.75</a:t>
              </a:r>
            </a:p>
            <a:p>
              <a:endParaRPr lang="en-GB" sz="1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endParaRPr lang="en-GB" sz="1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r>
                <a:rPr lang="en-GB" sz="1400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Churros con chocolate y chocolate caliente                                                             Fried dough pastry with chocolate and hot chocolate - </a:t>
              </a:r>
              <a:r>
                <a:rPr lang="en-GB" sz="14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$4.50</a:t>
              </a:r>
            </a:p>
            <a:p>
              <a:endParaRPr lang="en-GB" sz="1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endParaRPr lang="en-GB" sz="1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r>
                <a:rPr lang="en-GB" sz="1400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Huevos Rotos con </a:t>
              </a:r>
              <a:r>
                <a:rPr lang="en-GB" sz="1400" dirty="0" err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capuchino</a:t>
              </a:r>
              <a:r>
                <a:rPr lang="en-GB" sz="1400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                                                                                  Broken eggs over fried potatoes with cappuccino - </a:t>
              </a:r>
              <a:r>
                <a:rPr lang="en-GB" sz="14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$5.25</a:t>
              </a:r>
            </a:p>
            <a:p>
              <a:endParaRPr lang="en-GB" sz="1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endParaRPr lang="en-GB" sz="1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r>
                <a:rPr lang="en-GB" sz="1400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Croissant a la </a:t>
              </a:r>
              <a:r>
                <a:rPr lang="en-GB" sz="1400" dirty="0" err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plancha</a:t>
              </a:r>
              <a:r>
                <a:rPr lang="en-GB" sz="1400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con </a:t>
              </a:r>
              <a:r>
                <a:rPr lang="en-GB" sz="1400" dirty="0" err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mermelada</a:t>
              </a:r>
              <a:r>
                <a:rPr lang="en-GB" sz="1400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GB" sz="1400" dirty="0" err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ymentequilla</a:t>
              </a:r>
              <a:r>
                <a:rPr lang="en-GB" sz="1400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con </a:t>
              </a:r>
              <a:r>
                <a:rPr lang="en-GB" sz="1400" dirty="0" err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zumo</a:t>
              </a:r>
              <a:r>
                <a:rPr lang="en-GB" sz="1400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de </a:t>
              </a:r>
              <a:r>
                <a:rPr lang="en-GB" sz="1400" dirty="0" err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naranja</a:t>
              </a:r>
              <a:r>
                <a:rPr lang="en-GB" sz="1400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           Grilled croissant with jam and butter with orange juice - </a:t>
              </a:r>
              <a:r>
                <a:rPr lang="en-GB" sz="14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$4.75</a:t>
              </a:r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70440ECC-BF92-1D0D-886E-CEDB89D21390}"/>
              </a:ext>
            </a:extLst>
          </p:cNvPr>
          <p:cNvSpPr txBox="1"/>
          <p:nvPr/>
        </p:nvSpPr>
        <p:spPr>
          <a:xfrm>
            <a:off x="365760" y="1871952"/>
            <a:ext cx="114604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Hora del </a:t>
            </a:r>
            <a:r>
              <a:rPr lang="en-GB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desayuno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6a.m. a 11a.m.                                            Breakfast Time – 6a.m to 11a.m.</a:t>
            </a:r>
          </a:p>
        </p:txBody>
      </p:sp>
    </p:spTree>
    <p:extLst>
      <p:ext uri="{BB962C8B-B14F-4D97-AF65-F5344CB8AC3E}">
        <p14:creationId xmlns:p14="http://schemas.microsoft.com/office/powerpoint/2010/main" val="27518692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188</Words>
  <Application>Microsoft Office PowerPoint</Application>
  <PresentationFormat>Widescreen</PresentationFormat>
  <Paragraphs>36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Arial Black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Kajal Miah</dc:creator>
  <cp:lastModifiedBy>Kajal Miah</cp:lastModifiedBy>
  <cp:revision>1</cp:revision>
  <dcterms:created xsi:type="dcterms:W3CDTF">2022-06-27T19:03:33Z</dcterms:created>
  <dcterms:modified xsi:type="dcterms:W3CDTF">2022-06-27T19:40:36Z</dcterms:modified>
</cp:coreProperties>
</file>