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8" r:id="rId1"/>
  </p:sldMasterIdLst>
  <p:notesMasterIdLst>
    <p:notesMasterId r:id="rId40"/>
  </p:notesMasterIdLst>
  <p:sldIdLst>
    <p:sldId id="256" r:id="rId2"/>
    <p:sldId id="257" r:id="rId3"/>
    <p:sldId id="258" r:id="rId4"/>
    <p:sldId id="259" r:id="rId5"/>
    <p:sldId id="260" r:id="rId6"/>
    <p:sldId id="261" r:id="rId7"/>
    <p:sldId id="263" r:id="rId8"/>
    <p:sldId id="262" r:id="rId9"/>
    <p:sldId id="264" r:id="rId10"/>
    <p:sldId id="308" r:id="rId11"/>
    <p:sldId id="282" r:id="rId12"/>
    <p:sldId id="307" r:id="rId13"/>
    <p:sldId id="283" r:id="rId14"/>
    <p:sldId id="284" r:id="rId15"/>
    <p:sldId id="301" r:id="rId16"/>
    <p:sldId id="309" r:id="rId17"/>
    <p:sldId id="302" r:id="rId18"/>
    <p:sldId id="303" r:id="rId19"/>
    <p:sldId id="310" r:id="rId20"/>
    <p:sldId id="311" r:id="rId21"/>
    <p:sldId id="312" r:id="rId22"/>
    <p:sldId id="299" r:id="rId23"/>
    <p:sldId id="270" r:id="rId24"/>
    <p:sldId id="286" r:id="rId25"/>
    <p:sldId id="278" r:id="rId26"/>
    <p:sldId id="273" r:id="rId27"/>
    <p:sldId id="294" r:id="rId28"/>
    <p:sldId id="292" r:id="rId29"/>
    <p:sldId id="305" r:id="rId30"/>
    <p:sldId id="268" r:id="rId31"/>
    <p:sldId id="291" r:id="rId32"/>
    <p:sldId id="271" r:id="rId33"/>
    <p:sldId id="298" r:id="rId34"/>
    <p:sldId id="275" r:id="rId35"/>
    <p:sldId id="265" r:id="rId36"/>
    <p:sldId id="315" r:id="rId37"/>
    <p:sldId id="316" r:id="rId38"/>
    <p:sldId id="317"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D249BE-4377-48AC-B5D7-2C7BD38D18D4}" v="10" dt="2021-10-12T10:05:50.1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p:scale>
          <a:sx n="83" d="100"/>
          <a:sy n="83" d="100"/>
        </p:scale>
        <p:origin x="45" y="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87D249BE-4377-48AC-B5D7-2C7BD38D18D4}"/>
    <pc:docChg chg="custSel addSld modSld">
      <pc:chgData name="Laura Knight" userId="fcc6b1b8-7f69-4c06-9fd3-1a1553b3cd99" providerId="ADAL" clId="{87D249BE-4377-48AC-B5D7-2C7BD38D18D4}" dt="2021-10-12T10:09:04.004" v="234" actId="27636"/>
      <pc:docMkLst>
        <pc:docMk/>
      </pc:docMkLst>
      <pc:sldChg chg="delSp modSp mod">
        <pc:chgData name="Laura Knight" userId="fcc6b1b8-7f69-4c06-9fd3-1a1553b3cd99" providerId="ADAL" clId="{87D249BE-4377-48AC-B5D7-2C7BD38D18D4}" dt="2021-10-12T10:00:36.725" v="1" actId="478"/>
        <pc:sldMkLst>
          <pc:docMk/>
          <pc:sldMk cId="0" sldId="264"/>
        </pc:sldMkLst>
        <pc:spChg chg="del mod">
          <ac:chgData name="Laura Knight" userId="fcc6b1b8-7f69-4c06-9fd3-1a1553b3cd99" providerId="ADAL" clId="{87D249BE-4377-48AC-B5D7-2C7BD38D18D4}" dt="2021-10-12T10:00:36.725" v="1" actId="478"/>
          <ac:spMkLst>
            <pc:docMk/>
            <pc:sldMk cId="0" sldId="264"/>
            <ac:spMk id="11267" creationId="{BF36DFBC-5194-45C7-925C-34404AFF78AF}"/>
          </ac:spMkLst>
        </pc:spChg>
      </pc:sldChg>
      <pc:sldChg chg="addSp modSp mod setBg setFolMasterAnim modAnim setClrOvrMap">
        <pc:chgData name="Laura Knight" userId="fcc6b1b8-7f69-4c06-9fd3-1a1553b3cd99" providerId="ADAL" clId="{87D249BE-4377-48AC-B5D7-2C7BD38D18D4}" dt="2021-10-12T10:02:46" v="14" actId="27636"/>
        <pc:sldMkLst>
          <pc:docMk/>
          <pc:sldMk cId="0" sldId="284"/>
        </pc:sldMkLst>
        <pc:spChg chg="add">
          <ac:chgData name="Laura Knight" userId="fcc6b1b8-7f69-4c06-9fd3-1a1553b3cd99" providerId="ADAL" clId="{87D249BE-4377-48AC-B5D7-2C7BD38D18D4}" dt="2021-10-12T10:02:37.872" v="10" actId="26606"/>
          <ac:spMkLst>
            <pc:docMk/>
            <pc:sldMk cId="0" sldId="284"/>
            <ac:spMk id="137" creationId="{C609E9FA-BDDE-45C4-8F5E-974D4208D2EA}"/>
          </ac:spMkLst>
        </pc:spChg>
        <pc:spChg chg="add">
          <ac:chgData name="Laura Knight" userId="fcc6b1b8-7f69-4c06-9fd3-1a1553b3cd99" providerId="ADAL" clId="{87D249BE-4377-48AC-B5D7-2C7BD38D18D4}" dt="2021-10-12T10:02:37.872" v="10" actId="26606"/>
          <ac:spMkLst>
            <pc:docMk/>
            <pc:sldMk cId="0" sldId="284"/>
            <ac:spMk id="139" creationId="{7737E529-E43B-4948-B3C4-7F6B806FCCFD}"/>
          </ac:spMkLst>
        </pc:spChg>
        <pc:spChg chg="mod ord">
          <ac:chgData name="Laura Knight" userId="fcc6b1b8-7f69-4c06-9fd3-1a1553b3cd99" providerId="ADAL" clId="{87D249BE-4377-48AC-B5D7-2C7BD38D18D4}" dt="2021-10-12T10:02:37.872" v="10" actId="26606"/>
          <ac:spMkLst>
            <pc:docMk/>
            <pc:sldMk cId="0" sldId="284"/>
            <ac:spMk id="7170" creationId="{C0D203D3-E426-4ED9-9804-D6251A5F5290}"/>
          </ac:spMkLst>
        </pc:spChg>
        <pc:spChg chg="mod ord">
          <ac:chgData name="Laura Knight" userId="fcc6b1b8-7f69-4c06-9fd3-1a1553b3cd99" providerId="ADAL" clId="{87D249BE-4377-48AC-B5D7-2C7BD38D18D4}" dt="2021-10-12T10:02:46" v="14" actId="27636"/>
          <ac:spMkLst>
            <pc:docMk/>
            <pc:sldMk cId="0" sldId="284"/>
            <ac:spMk id="7171" creationId="{33469FBB-623E-49F2-8D6B-8C826C41DD9B}"/>
          </ac:spMkLst>
        </pc:spChg>
        <pc:picChg chg="add mod">
          <ac:chgData name="Laura Knight" userId="fcc6b1b8-7f69-4c06-9fd3-1a1553b3cd99" providerId="ADAL" clId="{87D249BE-4377-48AC-B5D7-2C7BD38D18D4}" dt="2021-10-12T10:02:37.872" v="10" actId="26606"/>
          <ac:picMkLst>
            <pc:docMk/>
            <pc:sldMk cId="0" sldId="284"/>
            <ac:picMk id="39938" creationId="{A66FB7B1-C7F5-41A8-BD03-E9D2B95CD6FD}"/>
          </ac:picMkLst>
        </pc:picChg>
        <pc:cxnChg chg="add">
          <ac:chgData name="Laura Knight" userId="fcc6b1b8-7f69-4c06-9fd3-1a1553b3cd99" providerId="ADAL" clId="{87D249BE-4377-48AC-B5D7-2C7BD38D18D4}" dt="2021-10-12T10:02:37.872" v="10" actId="26606"/>
          <ac:cxnSpMkLst>
            <pc:docMk/>
            <pc:sldMk cId="0" sldId="284"/>
            <ac:cxnSpMk id="135" creationId="{45549E29-E797-4A00-B030-3AB01640CFDC}"/>
          </ac:cxnSpMkLst>
        </pc:cxnChg>
      </pc:sldChg>
      <pc:sldChg chg="modSp">
        <pc:chgData name="Laura Knight" userId="fcc6b1b8-7f69-4c06-9fd3-1a1553b3cd99" providerId="ADAL" clId="{87D249BE-4377-48AC-B5D7-2C7BD38D18D4}" dt="2021-10-12T10:03:11.298" v="16" actId="1076"/>
        <pc:sldMkLst>
          <pc:docMk/>
          <pc:sldMk cId="0" sldId="301"/>
        </pc:sldMkLst>
        <pc:spChg chg="mod">
          <ac:chgData name="Laura Knight" userId="fcc6b1b8-7f69-4c06-9fd3-1a1553b3cd99" providerId="ADAL" clId="{87D249BE-4377-48AC-B5D7-2C7BD38D18D4}" dt="2021-10-12T10:03:11.298" v="16" actId="1076"/>
          <ac:spMkLst>
            <pc:docMk/>
            <pc:sldMk cId="0" sldId="301"/>
            <ac:spMk id="100356" creationId="{0A6F6414-8F69-4A81-834B-F1C8E5DC1CBE}"/>
          </ac:spMkLst>
        </pc:spChg>
      </pc:sldChg>
      <pc:sldChg chg="addSp modSp mod setBg">
        <pc:chgData name="Laura Knight" userId="fcc6b1b8-7f69-4c06-9fd3-1a1553b3cd99" providerId="ADAL" clId="{87D249BE-4377-48AC-B5D7-2C7BD38D18D4}" dt="2021-10-12T10:01:59.440" v="8" actId="26606"/>
        <pc:sldMkLst>
          <pc:docMk/>
          <pc:sldMk cId="0" sldId="307"/>
        </pc:sldMkLst>
        <pc:spChg chg="mod">
          <ac:chgData name="Laura Knight" userId="fcc6b1b8-7f69-4c06-9fd3-1a1553b3cd99" providerId="ADAL" clId="{87D249BE-4377-48AC-B5D7-2C7BD38D18D4}" dt="2021-10-12T10:01:59.440" v="8" actId="26606"/>
          <ac:spMkLst>
            <pc:docMk/>
            <pc:sldMk cId="0" sldId="307"/>
            <ac:spMk id="3" creationId="{514F7FD2-3A35-4143-A034-BDBE4E90D5C7}"/>
          </ac:spMkLst>
        </pc:spChg>
        <pc:spChg chg="add">
          <ac:chgData name="Laura Knight" userId="fcc6b1b8-7f69-4c06-9fd3-1a1553b3cd99" providerId="ADAL" clId="{87D249BE-4377-48AC-B5D7-2C7BD38D18D4}" dt="2021-10-12T10:01:59.440" v="8" actId="26606"/>
          <ac:spMkLst>
            <pc:docMk/>
            <pc:sldMk cId="0" sldId="307"/>
            <ac:spMk id="72" creationId="{10162E77-11AD-44A7-84EC-40C59EEFBD2E}"/>
          </ac:spMkLst>
        </pc:spChg>
        <pc:spChg chg="add">
          <ac:chgData name="Laura Knight" userId="fcc6b1b8-7f69-4c06-9fd3-1a1553b3cd99" providerId="ADAL" clId="{87D249BE-4377-48AC-B5D7-2C7BD38D18D4}" dt="2021-10-12T10:01:59.440" v="8" actId="26606"/>
          <ac:spMkLst>
            <pc:docMk/>
            <pc:sldMk cId="0" sldId="307"/>
            <ac:spMk id="76" creationId="{6329CBCE-21AE-419D-AC1F-8ACF510A6670}"/>
          </ac:spMkLst>
        </pc:spChg>
        <pc:spChg chg="add">
          <ac:chgData name="Laura Knight" userId="fcc6b1b8-7f69-4c06-9fd3-1a1553b3cd99" providerId="ADAL" clId="{87D249BE-4377-48AC-B5D7-2C7BD38D18D4}" dt="2021-10-12T10:01:59.440" v="8" actId="26606"/>
          <ac:spMkLst>
            <pc:docMk/>
            <pc:sldMk cId="0" sldId="307"/>
            <ac:spMk id="78" creationId="{FF2DA012-1414-493D-888F-5D99D0BDA322}"/>
          </ac:spMkLst>
        </pc:spChg>
        <pc:spChg chg="mod ord">
          <ac:chgData name="Laura Knight" userId="fcc6b1b8-7f69-4c06-9fd3-1a1553b3cd99" providerId="ADAL" clId="{87D249BE-4377-48AC-B5D7-2C7BD38D18D4}" dt="2021-10-12T10:01:59.440" v="8" actId="26606"/>
          <ac:spMkLst>
            <pc:docMk/>
            <pc:sldMk cId="0" sldId="307"/>
            <ac:spMk id="17410" creationId="{3AF5FFAB-FCFA-48FF-A4D1-CCBD237A166E}"/>
          </ac:spMkLst>
        </pc:spChg>
        <pc:picChg chg="add mod">
          <ac:chgData name="Laura Knight" userId="fcc6b1b8-7f69-4c06-9fd3-1a1553b3cd99" providerId="ADAL" clId="{87D249BE-4377-48AC-B5D7-2C7BD38D18D4}" dt="2021-10-12T10:01:59.440" v="8" actId="26606"/>
          <ac:picMkLst>
            <pc:docMk/>
            <pc:sldMk cId="0" sldId="307"/>
            <ac:picMk id="44034" creationId="{2273C9EA-2141-4C54-B9B1-F8B17CC362CA}"/>
          </ac:picMkLst>
        </pc:picChg>
        <pc:cxnChg chg="add">
          <ac:chgData name="Laura Knight" userId="fcc6b1b8-7f69-4c06-9fd3-1a1553b3cd99" providerId="ADAL" clId="{87D249BE-4377-48AC-B5D7-2C7BD38D18D4}" dt="2021-10-12T10:01:59.440" v="8" actId="26606"/>
          <ac:cxnSpMkLst>
            <pc:docMk/>
            <pc:sldMk cId="0" sldId="307"/>
            <ac:cxnSpMk id="74" creationId="{5AB158E9-1B40-4CD6-95F0-95CA11DF7B7A}"/>
          </ac:cxnSpMkLst>
        </pc:cxnChg>
      </pc:sldChg>
      <pc:sldChg chg="addSp modSp mod setBg">
        <pc:chgData name="Laura Knight" userId="fcc6b1b8-7f69-4c06-9fd3-1a1553b3cd99" providerId="ADAL" clId="{87D249BE-4377-48AC-B5D7-2C7BD38D18D4}" dt="2021-10-12T10:01:08.733" v="6" actId="26606"/>
        <pc:sldMkLst>
          <pc:docMk/>
          <pc:sldMk cId="0" sldId="308"/>
        </pc:sldMkLst>
        <pc:spChg chg="mod">
          <ac:chgData name="Laura Knight" userId="fcc6b1b8-7f69-4c06-9fd3-1a1553b3cd99" providerId="ADAL" clId="{87D249BE-4377-48AC-B5D7-2C7BD38D18D4}" dt="2021-10-12T10:01:08.733" v="6" actId="26606"/>
          <ac:spMkLst>
            <pc:docMk/>
            <pc:sldMk cId="0" sldId="308"/>
            <ac:spMk id="3" creationId="{284D38F0-BAC9-4FF1-B204-B009951715C4}"/>
          </ac:spMkLst>
        </pc:spChg>
        <pc:spChg chg="add">
          <ac:chgData name="Laura Knight" userId="fcc6b1b8-7f69-4c06-9fd3-1a1553b3cd99" providerId="ADAL" clId="{87D249BE-4377-48AC-B5D7-2C7BD38D18D4}" dt="2021-10-12T10:01:08.733" v="6" actId="26606"/>
          <ac:spMkLst>
            <pc:docMk/>
            <pc:sldMk cId="0" sldId="308"/>
            <ac:spMk id="71" creationId="{C33BF9DD-8A45-4EEE-B231-0A14D322E5F9}"/>
          </ac:spMkLst>
        </pc:spChg>
        <pc:spChg chg="add">
          <ac:chgData name="Laura Knight" userId="fcc6b1b8-7f69-4c06-9fd3-1a1553b3cd99" providerId="ADAL" clId="{87D249BE-4377-48AC-B5D7-2C7BD38D18D4}" dt="2021-10-12T10:01:08.733" v="6" actId="26606"/>
          <ac:spMkLst>
            <pc:docMk/>
            <pc:sldMk cId="0" sldId="308"/>
            <ac:spMk id="75" creationId="{D5FBCAC9-BD8B-4F3B-AD74-EF37D4211349}"/>
          </ac:spMkLst>
        </pc:spChg>
        <pc:spChg chg="add">
          <ac:chgData name="Laura Knight" userId="fcc6b1b8-7f69-4c06-9fd3-1a1553b3cd99" providerId="ADAL" clId="{87D249BE-4377-48AC-B5D7-2C7BD38D18D4}" dt="2021-10-12T10:01:08.733" v="6" actId="26606"/>
          <ac:spMkLst>
            <pc:docMk/>
            <pc:sldMk cId="0" sldId="308"/>
            <ac:spMk id="77" creationId="{9556C5A8-AD7E-4CE7-87BE-9EA3B5E1786F}"/>
          </ac:spMkLst>
        </pc:spChg>
        <pc:spChg chg="mod ord">
          <ac:chgData name="Laura Knight" userId="fcc6b1b8-7f69-4c06-9fd3-1a1553b3cd99" providerId="ADAL" clId="{87D249BE-4377-48AC-B5D7-2C7BD38D18D4}" dt="2021-10-12T10:01:08.733" v="6" actId="26606"/>
          <ac:spMkLst>
            <pc:docMk/>
            <pc:sldMk cId="0" sldId="308"/>
            <ac:spMk id="13314" creationId="{68D7C817-A8FB-41AB-991F-0F6742C33E6A}"/>
          </ac:spMkLst>
        </pc:spChg>
        <pc:picChg chg="add mod">
          <ac:chgData name="Laura Knight" userId="fcc6b1b8-7f69-4c06-9fd3-1a1553b3cd99" providerId="ADAL" clId="{87D249BE-4377-48AC-B5D7-2C7BD38D18D4}" dt="2021-10-12T10:01:08.733" v="6" actId="26606"/>
          <ac:picMkLst>
            <pc:docMk/>
            <pc:sldMk cId="0" sldId="308"/>
            <ac:picMk id="2" creationId="{202D62C0-D483-4360-800E-99057374B55E}"/>
          </ac:picMkLst>
        </pc:picChg>
        <pc:cxnChg chg="add">
          <ac:chgData name="Laura Knight" userId="fcc6b1b8-7f69-4c06-9fd3-1a1553b3cd99" providerId="ADAL" clId="{87D249BE-4377-48AC-B5D7-2C7BD38D18D4}" dt="2021-10-12T10:01:08.733" v="6" actId="26606"/>
          <ac:cxnSpMkLst>
            <pc:docMk/>
            <pc:sldMk cId="0" sldId="308"/>
            <ac:cxnSpMk id="73" creationId="{9020DCC9-F851-4562-BB20-1AB3C51BFD08}"/>
          </ac:cxnSpMkLst>
        </pc:cxnChg>
      </pc:sldChg>
      <pc:sldChg chg="addSp modSp mod setBg">
        <pc:chgData name="Laura Knight" userId="fcc6b1b8-7f69-4c06-9fd3-1a1553b3cd99" providerId="ADAL" clId="{87D249BE-4377-48AC-B5D7-2C7BD38D18D4}" dt="2021-10-12T10:03:43.747" v="46" actId="26606"/>
        <pc:sldMkLst>
          <pc:docMk/>
          <pc:sldMk cId="0" sldId="309"/>
        </pc:sldMkLst>
        <pc:spChg chg="mod">
          <ac:chgData name="Laura Knight" userId="fcc6b1b8-7f69-4c06-9fd3-1a1553b3cd99" providerId="ADAL" clId="{87D249BE-4377-48AC-B5D7-2C7BD38D18D4}" dt="2021-10-12T10:03:43.747" v="46" actId="26606"/>
          <ac:spMkLst>
            <pc:docMk/>
            <pc:sldMk cId="0" sldId="309"/>
            <ac:spMk id="3" creationId="{8BB6F05A-76A5-4F19-9FD7-B02E4C8A4520}"/>
          </ac:spMkLst>
        </pc:spChg>
        <pc:spChg chg="add">
          <ac:chgData name="Laura Knight" userId="fcc6b1b8-7f69-4c06-9fd3-1a1553b3cd99" providerId="ADAL" clId="{87D249BE-4377-48AC-B5D7-2C7BD38D18D4}" dt="2021-10-12T10:03:43.747" v="46" actId="26606"/>
          <ac:spMkLst>
            <pc:docMk/>
            <pc:sldMk cId="0" sldId="309"/>
            <ac:spMk id="72" creationId="{10162E77-11AD-44A7-84EC-40C59EEFBD2E}"/>
          </ac:spMkLst>
        </pc:spChg>
        <pc:spChg chg="add">
          <ac:chgData name="Laura Knight" userId="fcc6b1b8-7f69-4c06-9fd3-1a1553b3cd99" providerId="ADAL" clId="{87D249BE-4377-48AC-B5D7-2C7BD38D18D4}" dt="2021-10-12T10:03:43.747" v="46" actId="26606"/>
          <ac:spMkLst>
            <pc:docMk/>
            <pc:sldMk cId="0" sldId="309"/>
            <ac:spMk id="76" creationId="{6329CBCE-21AE-419D-AC1F-8ACF510A6670}"/>
          </ac:spMkLst>
        </pc:spChg>
        <pc:spChg chg="add">
          <ac:chgData name="Laura Knight" userId="fcc6b1b8-7f69-4c06-9fd3-1a1553b3cd99" providerId="ADAL" clId="{87D249BE-4377-48AC-B5D7-2C7BD38D18D4}" dt="2021-10-12T10:03:43.747" v="46" actId="26606"/>
          <ac:spMkLst>
            <pc:docMk/>
            <pc:sldMk cId="0" sldId="309"/>
            <ac:spMk id="78" creationId="{FF2DA012-1414-493D-888F-5D99D0BDA322}"/>
          </ac:spMkLst>
        </pc:spChg>
        <pc:spChg chg="mod ord">
          <ac:chgData name="Laura Knight" userId="fcc6b1b8-7f69-4c06-9fd3-1a1553b3cd99" providerId="ADAL" clId="{87D249BE-4377-48AC-B5D7-2C7BD38D18D4}" dt="2021-10-12T10:03:43.747" v="46" actId="26606"/>
          <ac:spMkLst>
            <pc:docMk/>
            <pc:sldMk cId="0" sldId="309"/>
            <ac:spMk id="24578" creationId="{8993EBA2-DA4E-4937-ADF2-88F103E88047}"/>
          </ac:spMkLst>
        </pc:spChg>
        <pc:picChg chg="add mod">
          <ac:chgData name="Laura Knight" userId="fcc6b1b8-7f69-4c06-9fd3-1a1553b3cd99" providerId="ADAL" clId="{87D249BE-4377-48AC-B5D7-2C7BD38D18D4}" dt="2021-10-12T10:03:43.747" v="46" actId="26606"/>
          <ac:picMkLst>
            <pc:docMk/>
            <pc:sldMk cId="0" sldId="309"/>
            <ac:picMk id="36866" creationId="{53AB6D8B-0C39-44C4-BC04-B11CFF4F8015}"/>
          </ac:picMkLst>
        </pc:picChg>
        <pc:cxnChg chg="add">
          <ac:chgData name="Laura Knight" userId="fcc6b1b8-7f69-4c06-9fd3-1a1553b3cd99" providerId="ADAL" clId="{87D249BE-4377-48AC-B5D7-2C7BD38D18D4}" dt="2021-10-12T10:03:43.747" v="46" actId="26606"/>
          <ac:cxnSpMkLst>
            <pc:docMk/>
            <pc:sldMk cId="0" sldId="309"/>
            <ac:cxnSpMk id="74" creationId="{5AB158E9-1B40-4CD6-95F0-95CA11DF7B7A}"/>
          </ac:cxnSpMkLst>
        </pc:cxnChg>
      </pc:sldChg>
      <pc:sldChg chg="addSp modSp mod">
        <pc:chgData name="Laura Knight" userId="fcc6b1b8-7f69-4c06-9fd3-1a1553b3cd99" providerId="ADAL" clId="{87D249BE-4377-48AC-B5D7-2C7BD38D18D4}" dt="2021-10-12T10:08:33.962" v="173" actId="1076"/>
        <pc:sldMkLst>
          <pc:docMk/>
          <pc:sldMk cId="595678147" sldId="316"/>
        </pc:sldMkLst>
        <pc:spChg chg="mod">
          <ac:chgData name="Laura Knight" userId="fcc6b1b8-7f69-4c06-9fd3-1a1553b3cd99" providerId="ADAL" clId="{87D249BE-4377-48AC-B5D7-2C7BD38D18D4}" dt="2021-10-12T10:06:36.309" v="157" actId="122"/>
          <ac:spMkLst>
            <pc:docMk/>
            <pc:sldMk cId="595678147" sldId="316"/>
            <ac:spMk id="3" creationId="{8DE45E03-0966-4B33-8BC5-CB4EBF686A26}"/>
          </ac:spMkLst>
        </pc:spChg>
        <pc:spChg chg="add mod">
          <ac:chgData name="Laura Knight" userId="fcc6b1b8-7f69-4c06-9fd3-1a1553b3cd99" providerId="ADAL" clId="{87D249BE-4377-48AC-B5D7-2C7BD38D18D4}" dt="2021-10-12T10:07:29.412" v="168" actId="20577"/>
          <ac:spMkLst>
            <pc:docMk/>
            <pc:sldMk cId="595678147" sldId="316"/>
            <ac:spMk id="6" creationId="{5E4C6A04-0186-4D31-9321-FE8F485F7BBC}"/>
          </ac:spMkLst>
        </pc:spChg>
        <pc:picChg chg="add mod modCrop">
          <ac:chgData name="Laura Knight" userId="fcc6b1b8-7f69-4c06-9fd3-1a1553b3cd99" providerId="ADAL" clId="{87D249BE-4377-48AC-B5D7-2C7BD38D18D4}" dt="2021-10-12T10:06:32.957" v="156" actId="1076"/>
          <ac:picMkLst>
            <pc:docMk/>
            <pc:sldMk cId="595678147" sldId="316"/>
            <ac:picMk id="5" creationId="{DB2FF86B-789B-47E3-96FA-1668CE395A8E}"/>
          </ac:picMkLst>
        </pc:picChg>
        <pc:picChg chg="add mod modCrop">
          <ac:chgData name="Laura Knight" userId="fcc6b1b8-7f69-4c06-9fd3-1a1553b3cd99" providerId="ADAL" clId="{87D249BE-4377-48AC-B5D7-2C7BD38D18D4}" dt="2021-10-12T10:08:33.962" v="173" actId="1076"/>
          <ac:picMkLst>
            <pc:docMk/>
            <pc:sldMk cId="595678147" sldId="316"/>
            <ac:picMk id="8" creationId="{EB8448F6-A0CB-4F7D-840A-D26D991F49D9}"/>
          </ac:picMkLst>
        </pc:picChg>
      </pc:sldChg>
      <pc:sldChg chg="delSp modSp new mod">
        <pc:chgData name="Laura Knight" userId="fcc6b1b8-7f69-4c06-9fd3-1a1553b3cd99" providerId="ADAL" clId="{87D249BE-4377-48AC-B5D7-2C7BD38D18D4}" dt="2021-10-12T10:09:04.004" v="234" actId="27636"/>
        <pc:sldMkLst>
          <pc:docMk/>
          <pc:sldMk cId="911875353" sldId="317"/>
        </pc:sldMkLst>
        <pc:spChg chg="del mod">
          <ac:chgData name="Laura Knight" userId="fcc6b1b8-7f69-4c06-9fd3-1a1553b3cd99" providerId="ADAL" clId="{87D249BE-4377-48AC-B5D7-2C7BD38D18D4}" dt="2021-10-12T10:08:55.342" v="218" actId="478"/>
          <ac:spMkLst>
            <pc:docMk/>
            <pc:sldMk cId="911875353" sldId="317"/>
            <ac:spMk id="2" creationId="{DA2FA1C0-7A0F-4CAB-873C-0CA501C371C8}"/>
          </ac:spMkLst>
        </pc:spChg>
        <pc:spChg chg="mod">
          <ac:chgData name="Laura Knight" userId="fcc6b1b8-7f69-4c06-9fd3-1a1553b3cd99" providerId="ADAL" clId="{87D249BE-4377-48AC-B5D7-2C7BD38D18D4}" dt="2021-10-12T10:09:04.004" v="234" actId="27636"/>
          <ac:spMkLst>
            <pc:docMk/>
            <pc:sldMk cId="911875353" sldId="317"/>
            <ac:spMk id="3" creationId="{DE5E7670-4212-4910-89CD-1FB5F179C80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1663E6-9999-407A-8CCF-DA0755B2AC6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483D167-5A62-4D57-AFD4-DF817D6FA373}">
      <dgm:prSet/>
      <dgm:spPr/>
      <dgm:t>
        <a:bodyPr/>
        <a:lstStyle/>
        <a:p>
          <a:r>
            <a:rPr lang="en-GB"/>
            <a:t>- 40% pass mark</a:t>
          </a:r>
          <a:endParaRPr lang="en-US"/>
        </a:p>
      </dgm:t>
    </dgm:pt>
    <dgm:pt modelId="{D4E38208-9573-4C8C-B28B-BAA67B1A2232}" type="parTrans" cxnId="{B1112172-74CF-413A-A8C0-3BB13FE43036}">
      <dgm:prSet/>
      <dgm:spPr/>
      <dgm:t>
        <a:bodyPr/>
        <a:lstStyle/>
        <a:p>
          <a:endParaRPr lang="en-US"/>
        </a:p>
      </dgm:t>
    </dgm:pt>
    <dgm:pt modelId="{791E61BC-2B06-4746-BFD3-724AEE88EE14}" type="sibTrans" cxnId="{B1112172-74CF-413A-A8C0-3BB13FE43036}">
      <dgm:prSet/>
      <dgm:spPr/>
      <dgm:t>
        <a:bodyPr/>
        <a:lstStyle/>
        <a:p>
          <a:endParaRPr lang="en-US"/>
        </a:p>
      </dgm:t>
    </dgm:pt>
    <dgm:pt modelId="{72A528AB-D501-424E-A057-802018422C74}">
      <dgm:prSet/>
      <dgm:spPr/>
      <dgm:t>
        <a:bodyPr/>
        <a:lstStyle/>
        <a:p>
          <a:r>
            <a:rPr lang="en-GB"/>
            <a:t>- Worth 50% of your overall mark for this module</a:t>
          </a:r>
          <a:endParaRPr lang="en-US"/>
        </a:p>
      </dgm:t>
    </dgm:pt>
    <dgm:pt modelId="{B5F97D61-4FDA-4E78-9316-20B381A304E9}" type="parTrans" cxnId="{36633154-5038-42B0-A9D6-BE7CEB1BF4CD}">
      <dgm:prSet/>
      <dgm:spPr/>
      <dgm:t>
        <a:bodyPr/>
        <a:lstStyle/>
        <a:p>
          <a:endParaRPr lang="en-US"/>
        </a:p>
      </dgm:t>
    </dgm:pt>
    <dgm:pt modelId="{A345606B-E418-4A15-8297-0F48048382F0}" type="sibTrans" cxnId="{36633154-5038-42B0-A9D6-BE7CEB1BF4CD}">
      <dgm:prSet/>
      <dgm:spPr/>
      <dgm:t>
        <a:bodyPr/>
        <a:lstStyle/>
        <a:p>
          <a:endParaRPr lang="en-US"/>
        </a:p>
      </dgm:t>
    </dgm:pt>
    <dgm:pt modelId="{DD27BA11-9C53-425C-9D81-97F7D8F40520}">
      <dgm:prSet/>
      <dgm:spPr/>
      <dgm:t>
        <a:bodyPr/>
        <a:lstStyle/>
        <a:p>
          <a:r>
            <a:rPr lang="en-GB" dirty="0"/>
            <a:t>- 1500 word essay</a:t>
          </a:r>
          <a:endParaRPr lang="en-US" dirty="0"/>
        </a:p>
      </dgm:t>
    </dgm:pt>
    <dgm:pt modelId="{F1600BDA-839A-48E3-A63A-EFED046A05A2}" type="parTrans" cxnId="{B42FE9D6-9A65-417F-A6EB-B120918E83BB}">
      <dgm:prSet/>
      <dgm:spPr/>
      <dgm:t>
        <a:bodyPr/>
        <a:lstStyle/>
        <a:p>
          <a:endParaRPr lang="en-US"/>
        </a:p>
      </dgm:t>
    </dgm:pt>
    <dgm:pt modelId="{F805A25B-884C-49E9-8854-D296FD7D323B}" type="sibTrans" cxnId="{B42FE9D6-9A65-417F-A6EB-B120918E83BB}">
      <dgm:prSet/>
      <dgm:spPr/>
      <dgm:t>
        <a:bodyPr/>
        <a:lstStyle/>
        <a:p>
          <a:endParaRPr lang="en-US"/>
        </a:p>
      </dgm:t>
    </dgm:pt>
    <dgm:pt modelId="{3D64124F-55A6-49CF-A25D-5EC54EFD5C2A}">
      <dgm:prSet/>
      <dgm:spPr/>
      <dgm:t>
        <a:bodyPr/>
        <a:lstStyle/>
        <a:p>
          <a:r>
            <a:rPr lang="en-GB"/>
            <a:t>- Due by 23:59 on Friday 5</a:t>
          </a:r>
          <a:r>
            <a:rPr lang="en-GB" baseline="30000"/>
            <a:t>th</a:t>
          </a:r>
          <a:r>
            <a:rPr lang="en-GB"/>
            <a:t> November 2021</a:t>
          </a:r>
          <a:endParaRPr lang="en-US"/>
        </a:p>
      </dgm:t>
    </dgm:pt>
    <dgm:pt modelId="{0BD26556-CAE0-4800-A8F1-412746B78955}" type="parTrans" cxnId="{153540AB-4018-479F-AD4A-D3930947067D}">
      <dgm:prSet/>
      <dgm:spPr/>
      <dgm:t>
        <a:bodyPr/>
        <a:lstStyle/>
        <a:p>
          <a:endParaRPr lang="en-US"/>
        </a:p>
      </dgm:t>
    </dgm:pt>
    <dgm:pt modelId="{F9D09C99-BF89-43D9-A349-991CA2E60857}" type="sibTrans" cxnId="{153540AB-4018-479F-AD4A-D3930947067D}">
      <dgm:prSet/>
      <dgm:spPr/>
      <dgm:t>
        <a:bodyPr/>
        <a:lstStyle/>
        <a:p>
          <a:endParaRPr lang="en-US"/>
        </a:p>
      </dgm:t>
    </dgm:pt>
    <dgm:pt modelId="{846B56ED-E77D-4D14-BE42-9E2A079C3A62}">
      <dgm:prSet/>
      <dgm:spPr/>
      <dgm:t>
        <a:bodyPr/>
        <a:lstStyle/>
        <a:p>
          <a:r>
            <a:rPr lang="en-GB"/>
            <a:t>- Where to submit? – The FINAL Turnitin link on Moodle</a:t>
          </a:r>
          <a:endParaRPr lang="en-US"/>
        </a:p>
      </dgm:t>
    </dgm:pt>
    <dgm:pt modelId="{8F772ECF-CFA8-4E8A-852B-9704A73C46C9}" type="parTrans" cxnId="{06CCC385-C410-4927-8552-4679410BA88E}">
      <dgm:prSet/>
      <dgm:spPr/>
      <dgm:t>
        <a:bodyPr/>
        <a:lstStyle/>
        <a:p>
          <a:endParaRPr lang="en-US"/>
        </a:p>
      </dgm:t>
    </dgm:pt>
    <dgm:pt modelId="{E7FC00DB-A7FD-4503-B372-5829490641E7}" type="sibTrans" cxnId="{06CCC385-C410-4927-8552-4679410BA88E}">
      <dgm:prSet/>
      <dgm:spPr/>
      <dgm:t>
        <a:bodyPr/>
        <a:lstStyle/>
        <a:p>
          <a:endParaRPr lang="en-US"/>
        </a:p>
      </dgm:t>
    </dgm:pt>
    <dgm:pt modelId="{0ECDC8BE-F272-41F8-932A-4C3190A1399C}">
      <dgm:prSet/>
      <dgm:spPr/>
      <dgm:t>
        <a:bodyPr/>
        <a:lstStyle/>
        <a:p>
          <a:r>
            <a:rPr lang="en-GB"/>
            <a:t>- Draft deadline: Monday 25</a:t>
          </a:r>
          <a:r>
            <a:rPr lang="en-GB" baseline="30000"/>
            <a:t>th</a:t>
          </a:r>
          <a:r>
            <a:rPr lang="en-GB"/>
            <a:t> October</a:t>
          </a:r>
          <a:endParaRPr lang="en-US"/>
        </a:p>
      </dgm:t>
    </dgm:pt>
    <dgm:pt modelId="{73391604-A460-48D0-BA2D-8A2E2F9B3803}" type="parTrans" cxnId="{901D4052-4E15-458B-89CD-39B3DA9FA7D5}">
      <dgm:prSet/>
      <dgm:spPr/>
      <dgm:t>
        <a:bodyPr/>
        <a:lstStyle/>
        <a:p>
          <a:endParaRPr lang="en-US"/>
        </a:p>
      </dgm:t>
    </dgm:pt>
    <dgm:pt modelId="{9B98B6E8-D0A7-4DA1-AD88-0ABFC003CEB9}" type="sibTrans" cxnId="{901D4052-4E15-458B-89CD-39B3DA9FA7D5}">
      <dgm:prSet/>
      <dgm:spPr/>
      <dgm:t>
        <a:bodyPr/>
        <a:lstStyle/>
        <a:p>
          <a:endParaRPr lang="en-US"/>
        </a:p>
      </dgm:t>
    </dgm:pt>
    <dgm:pt modelId="{B8F97ABD-30E7-49BE-917A-E6DBF3DC8DF3}" type="pres">
      <dgm:prSet presAssocID="{F71663E6-9999-407A-8CCF-DA0755B2AC65}" presName="vert0" presStyleCnt="0">
        <dgm:presLayoutVars>
          <dgm:dir/>
          <dgm:animOne val="branch"/>
          <dgm:animLvl val="lvl"/>
        </dgm:presLayoutVars>
      </dgm:prSet>
      <dgm:spPr/>
    </dgm:pt>
    <dgm:pt modelId="{BC590449-A73C-4A6D-8F08-DA8F990383CA}" type="pres">
      <dgm:prSet presAssocID="{4483D167-5A62-4D57-AFD4-DF817D6FA373}" presName="thickLine" presStyleLbl="alignNode1" presStyleIdx="0" presStyleCnt="6"/>
      <dgm:spPr/>
    </dgm:pt>
    <dgm:pt modelId="{04E95CA1-8A4B-4297-AFF8-7B19587E1A54}" type="pres">
      <dgm:prSet presAssocID="{4483D167-5A62-4D57-AFD4-DF817D6FA373}" presName="horz1" presStyleCnt="0"/>
      <dgm:spPr/>
    </dgm:pt>
    <dgm:pt modelId="{C9A20C34-7F2D-4B13-90AC-430C0FD530D3}" type="pres">
      <dgm:prSet presAssocID="{4483D167-5A62-4D57-AFD4-DF817D6FA373}" presName="tx1" presStyleLbl="revTx" presStyleIdx="0" presStyleCnt="6"/>
      <dgm:spPr/>
    </dgm:pt>
    <dgm:pt modelId="{804822FA-702A-45BD-9D64-ECE56F782B8A}" type="pres">
      <dgm:prSet presAssocID="{4483D167-5A62-4D57-AFD4-DF817D6FA373}" presName="vert1" presStyleCnt="0"/>
      <dgm:spPr/>
    </dgm:pt>
    <dgm:pt modelId="{EE6BB03E-65C6-48CD-9458-68A734ED4D6B}" type="pres">
      <dgm:prSet presAssocID="{72A528AB-D501-424E-A057-802018422C74}" presName="thickLine" presStyleLbl="alignNode1" presStyleIdx="1" presStyleCnt="6"/>
      <dgm:spPr/>
    </dgm:pt>
    <dgm:pt modelId="{DCB9AEB4-61B7-43B1-A075-1AC96455B5BA}" type="pres">
      <dgm:prSet presAssocID="{72A528AB-D501-424E-A057-802018422C74}" presName="horz1" presStyleCnt="0"/>
      <dgm:spPr/>
    </dgm:pt>
    <dgm:pt modelId="{0F45F302-B4C0-415A-87DD-D21839EF5409}" type="pres">
      <dgm:prSet presAssocID="{72A528AB-D501-424E-A057-802018422C74}" presName="tx1" presStyleLbl="revTx" presStyleIdx="1" presStyleCnt="6"/>
      <dgm:spPr/>
    </dgm:pt>
    <dgm:pt modelId="{445A6F1D-5ABE-4AB8-A688-D781A4C36DCA}" type="pres">
      <dgm:prSet presAssocID="{72A528AB-D501-424E-A057-802018422C74}" presName="vert1" presStyleCnt="0"/>
      <dgm:spPr/>
    </dgm:pt>
    <dgm:pt modelId="{7A5EE5F5-C03A-4380-A458-BC94ABD2D857}" type="pres">
      <dgm:prSet presAssocID="{DD27BA11-9C53-425C-9D81-97F7D8F40520}" presName="thickLine" presStyleLbl="alignNode1" presStyleIdx="2" presStyleCnt="6"/>
      <dgm:spPr/>
    </dgm:pt>
    <dgm:pt modelId="{586124BB-7D81-4843-88A8-4C174B2799CA}" type="pres">
      <dgm:prSet presAssocID="{DD27BA11-9C53-425C-9D81-97F7D8F40520}" presName="horz1" presStyleCnt="0"/>
      <dgm:spPr/>
    </dgm:pt>
    <dgm:pt modelId="{8BED7C66-B44F-444A-941A-C740899FA26C}" type="pres">
      <dgm:prSet presAssocID="{DD27BA11-9C53-425C-9D81-97F7D8F40520}" presName="tx1" presStyleLbl="revTx" presStyleIdx="2" presStyleCnt="6"/>
      <dgm:spPr/>
    </dgm:pt>
    <dgm:pt modelId="{4D9B2697-E9CB-4747-8262-A3FCE23D2D71}" type="pres">
      <dgm:prSet presAssocID="{DD27BA11-9C53-425C-9D81-97F7D8F40520}" presName="vert1" presStyleCnt="0"/>
      <dgm:spPr/>
    </dgm:pt>
    <dgm:pt modelId="{C1E77774-AD12-4AEE-A4EC-91E47AEAF5BF}" type="pres">
      <dgm:prSet presAssocID="{3D64124F-55A6-49CF-A25D-5EC54EFD5C2A}" presName="thickLine" presStyleLbl="alignNode1" presStyleIdx="3" presStyleCnt="6"/>
      <dgm:spPr/>
    </dgm:pt>
    <dgm:pt modelId="{8E253365-AD7B-474D-8CC2-69904FB515C2}" type="pres">
      <dgm:prSet presAssocID="{3D64124F-55A6-49CF-A25D-5EC54EFD5C2A}" presName="horz1" presStyleCnt="0"/>
      <dgm:spPr/>
    </dgm:pt>
    <dgm:pt modelId="{A5B9C311-6543-4E1C-B216-54903B788137}" type="pres">
      <dgm:prSet presAssocID="{3D64124F-55A6-49CF-A25D-5EC54EFD5C2A}" presName="tx1" presStyleLbl="revTx" presStyleIdx="3" presStyleCnt="6"/>
      <dgm:spPr/>
    </dgm:pt>
    <dgm:pt modelId="{DD39B597-59F1-4D76-A99C-CFF365A988D8}" type="pres">
      <dgm:prSet presAssocID="{3D64124F-55A6-49CF-A25D-5EC54EFD5C2A}" presName="vert1" presStyleCnt="0"/>
      <dgm:spPr/>
    </dgm:pt>
    <dgm:pt modelId="{48E95F81-025C-467A-BF6A-23DE0BB148FA}" type="pres">
      <dgm:prSet presAssocID="{846B56ED-E77D-4D14-BE42-9E2A079C3A62}" presName="thickLine" presStyleLbl="alignNode1" presStyleIdx="4" presStyleCnt="6"/>
      <dgm:spPr/>
    </dgm:pt>
    <dgm:pt modelId="{86ADC089-A1EB-4296-924E-8D7324C142B9}" type="pres">
      <dgm:prSet presAssocID="{846B56ED-E77D-4D14-BE42-9E2A079C3A62}" presName="horz1" presStyleCnt="0"/>
      <dgm:spPr/>
    </dgm:pt>
    <dgm:pt modelId="{EAE7BB3D-4B56-4C20-86AC-33AAFD4ED3A1}" type="pres">
      <dgm:prSet presAssocID="{846B56ED-E77D-4D14-BE42-9E2A079C3A62}" presName="tx1" presStyleLbl="revTx" presStyleIdx="4" presStyleCnt="6"/>
      <dgm:spPr/>
    </dgm:pt>
    <dgm:pt modelId="{EC3FF98D-C327-49C0-AFE0-A74284C94DC5}" type="pres">
      <dgm:prSet presAssocID="{846B56ED-E77D-4D14-BE42-9E2A079C3A62}" presName="vert1" presStyleCnt="0"/>
      <dgm:spPr/>
    </dgm:pt>
    <dgm:pt modelId="{0BF271F5-1CAA-4985-AB84-9CEB8EAB6BA2}" type="pres">
      <dgm:prSet presAssocID="{0ECDC8BE-F272-41F8-932A-4C3190A1399C}" presName="thickLine" presStyleLbl="alignNode1" presStyleIdx="5" presStyleCnt="6"/>
      <dgm:spPr/>
    </dgm:pt>
    <dgm:pt modelId="{B2D93D26-7591-4D69-9246-BD9B6456D0D0}" type="pres">
      <dgm:prSet presAssocID="{0ECDC8BE-F272-41F8-932A-4C3190A1399C}" presName="horz1" presStyleCnt="0"/>
      <dgm:spPr/>
    </dgm:pt>
    <dgm:pt modelId="{26D67F27-AA09-4A94-8407-B6C1E6C3D292}" type="pres">
      <dgm:prSet presAssocID="{0ECDC8BE-F272-41F8-932A-4C3190A1399C}" presName="tx1" presStyleLbl="revTx" presStyleIdx="5" presStyleCnt="6"/>
      <dgm:spPr/>
    </dgm:pt>
    <dgm:pt modelId="{6BDC9A0F-8BAE-4CB1-A005-E2E0ACAF8A13}" type="pres">
      <dgm:prSet presAssocID="{0ECDC8BE-F272-41F8-932A-4C3190A1399C}" presName="vert1" presStyleCnt="0"/>
      <dgm:spPr/>
    </dgm:pt>
  </dgm:ptLst>
  <dgm:cxnLst>
    <dgm:cxn modelId="{00D80408-A3CA-473A-9409-F32632197E26}" type="presOf" srcId="{3D64124F-55A6-49CF-A25D-5EC54EFD5C2A}" destId="{A5B9C311-6543-4E1C-B216-54903B788137}" srcOrd="0" destOrd="0" presId="urn:microsoft.com/office/officeart/2008/layout/LinedList"/>
    <dgm:cxn modelId="{B803A70D-E8CE-46E3-8F87-C433EC86F0E5}" type="presOf" srcId="{846B56ED-E77D-4D14-BE42-9E2A079C3A62}" destId="{EAE7BB3D-4B56-4C20-86AC-33AAFD4ED3A1}" srcOrd="0" destOrd="0" presId="urn:microsoft.com/office/officeart/2008/layout/LinedList"/>
    <dgm:cxn modelId="{E30E4266-7946-4B29-A9C8-9F4BFFD46DD1}" type="presOf" srcId="{0ECDC8BE-F272-41F8-932A-4C3190A1399C}" destId="{26D67F27-AA09-4A94-8407-B6C1E6C3D292}" srcOrd="0" destOrd="0" presId="urn:microsoft.com/office/officeart/2008/layout/LinedList"/>
    <dgm:cxn modelId="{0CF7376F-C3C6-42E5-9D72-E9FCB5C483C5}" type="presOf" srcId="{F71663E6-9999-407A-8CCF-DA0755B2AC65}" destId="{B8F97ABD-30E7-49BE-917A-E6DBF3DC8DF3}" srcOrd="0" destOrd="0" presId="urn:microsoft.com/office/officeart/2008/layout/LinedList"/>
    <dgm:cxn modelId="{B1112172-74CF-413A-A8C0-3BB13FE43036}" srcId="{F71663E6-9999-407A-8CCF-DA0755B2AC65}" destId="{4483D167-5A62-4D57-AFD4-DF817D6FA373}" srcOrd="0" destOrd="0" parTransId="{D4E38208-9573-4C8C-B28B-BAA67B1A2232}" sibTransId="{791E61BC-2B06-4746-BFD3-724AEE88EE14}"/>
    <dgm:cxn modelId="{901D4052-4E15-458B-89CD-39B3DA9FA7D5}" srcId="{F71663E6-9999-407A-8CCF-DA0755B2AC65}" destId="{0ECDC8BE-F272-41F8-932A-4C3190A1399C}" srcOrd="5" destOrd="0" parTransId="{73391604-A460-48D0-BA2D-8A2E2F9B3803}" sibTransId="{9B98B6E8-D0A7-4DA1-AD88-0ABFC003CEB9}"/>
    <dgm:cxn modelId="{36633154-5038-42B0-A9D6-BE7CEB1BF4CD}" srcId="{F71663E6-9999-407A-8CCF-DA0755B2AC65}" destId="{72A528AB-D501-424E-A057-802018422C74}" srcOrd="1" destOrd="0" parTransId="{B5F97D61-4FDA-4E78-9316-20B381A304E9}" sibTransId="{A345606B-E418-4A15-8297-0F48048382F0}"/>
    <dgm:cxn modelId="{1B15EF7A-F0CB-4EB4-8312-639DDB390B38}" type="presOf" srcId="{DD27BA11-9C53-425C-9D81-97F7D8F40520}" destId="{8BED7C66-B44F-444A-941A-C740899FA26C}" srcOrd="0" destOrd="0" presId="urn:microsoft.com/office/officeart/2008/layout/LinedList"/>
    <dgm:cxn modelId="{1BDEFF81-96ED-479E-81D8-E907AEFEBC45}" type="presOf" srcId="{4483D167-5A62-4D57-AFD4-DF817D6FA373}" destId="{C9A20C34-7F2D-4B13-90AC-430C0FD530D3}" srcOrd="0" destOrd="0" presId="urn:microsoft.com/office/officeart/2008/layout/LinedList"/>
    <dgm:cxn modelId="{06CCC385-C410-4927-8552-4679410BA88E}" srcId="{F71663E6-9999-407A-8CCF-DA0755B2AC65}" destId="{846B56ED-E77D-4D14-BE42-9E2A079C3A62}" srcOrd="4" destOrd="0" parTransId="{8F772ECF-CFA8-4E8A-852B-9704A73C46C9}" sibTransId="{E7FC00DB-A7FD-4503-B372-5829490641E7}"/>
    <dgm:cxn modelId="{153540AB-4018-479F-AD4A-D3930947067D}" srcId="{F71663E6-9999-407A-8CCF-DA0755B2AC65}" destId="{3D64124F-55A6-49CF-A25D-5EC54EFD5C2A}" srcOrd="3" destOrd="0" parTransId="{0BD26556-CAE0-4800-A8F1-412746B78955}" sibTransId="{F9D09C99-BF89-43D9-A349-991CA2E60857}"/>
    <dgm:cxn modelId="{B42FE9D6-9A65-417F-A6EB-B120918E83BB}" srcId="{F71663E6-9999-407A-8CCF-DA0755B2AC65}" destId="{DD27BA11-9C53-425C-9D81-97F7D8F40520}" srcOrd="2" destOrd="0" parTransId="{F1600BDA-839A-48E3-A63A-EFED046A05A2}" sibTransId="{F805A25B-884C-49E9-8854-D296FD7D323B}"/>
    <dgm:cxn modelId="{73DDC4F5-5292-4CDE-9209-5FA7943471AF}" type="presOf" srcId="{72A528AB-D501-424E-A057-802018422C74}" destId="{0F45F302-B4C0-415A-87DD-D21839EF5409}" srcOrd="0" destOrd="0" presId="urn:microsoft.com/office/officeart/2008/layout/LinedList"/>
    <dgm:cxn modelId="{8D12AB75-214A-4A4F-890D-17A00AECA38B}" type="presParOf" srcId="{B8F97ABD-30E7-49BE-917A-E6DBF3DC8DF3}" destId="{BC590449-A73C-4A6D-8F08-DA8F990383CA}" srcOrd="0" destOrd="0" presId="urn:microsoft.com/office/officeart/2008/layout/LinedList"/>
    <dgm:cxn modelId="{4E2EB7C9-B412-415D-9BB4-54F60E185875}" type="presParOf" srcId="{B8F97ABD-30E7-49BE-917A-E6DBF3DC8DF3}" destId="{04E95CA1-8A4B-4297-AFF8-7B19587E1A54}" srcOrd="1" destOrd="0" presId="urn:microsoft.com/office/officeart/2008/layout/LinedList"/>
    <dgm:cxn modelId="{7F6FACB5-0E54-41E3-A298-40D40AA5422D}" type="presParOf" srcId="{04E95CA1-8A4B-4297-AFF8-7B19587E1A54}" destId="{C9A20C34-7F2D-4B13-90AC-430C0FD530D3}" srcOrd="0" destOrd="0" presId="urn:microsoft.com/office/officeart/2008/layout/LinedList"/>
    <dgm:cxn modelId="{6DCEBA2C-6FD4-439D-9D57-CBC6A5E83EA4}" type="presParOf" srcId="{04E95CA1-8A4B-4297-AFF8-7B19587E1A54}" destId="{804822FA-702A-45BD-9D64-ECE56F782B8A}" srcOrd="1" destOrd="0" presId="urn:microsoft.com/office/officeart/2008/layout/LinedList"/>
    <dgm:cxn modelId="{3310B22B-A5B4-4995-9B9A-F7C5B78593BF}" type="presParOf" srcId="{B8F97ABD-30E7-49BE-917A-E6DBF3DC8DF3}" destId="{EE6BB03E-65C6-48CD-9458-68A734ED4D6B}" srcOrd="2" destOrd="0" presId="urn:microsoft.com/office/officeart/2008/layout/LinedList"/>
    <dgm:cxn modelId="{2AF09506-E92C-45D3-82C5-3E47FA481760}" type="presParOf" srcId="{B8F97ABD-30E7-49BE-917A-E6DBF3DC8DF3}" destId="{DCB9AEB4-61B7-43B1-A075-1AC96455B5BA}" srcOrd="3" destOrd="0" presId="urn:microsoft.com/office/officeart/2008/layout/LinedList"/>
    <dgm:cxn modelId="{16B9A28A-08B7-4C16-9804-FA0571FAA349}" type="presParOf" srcId="{DCB9AEB4-61B7-43B1-A075-1AC96455B5BA}" destId="{0F45F302-B4C0-415A-87DD-D21839EF5409}" srcOrd="0" destOrd="0" presId="urn:microsoft.com/office/officeart/2008/layout/LinedList"/>
    <dgm:cxn modelId="{55AF1728-59DD-442E-8033-B9765A896BCA}" type="presParOf" srcId="{DCB9AEB4-61B7-43B1-A075-1AC96455B5BA}" destId="{445A6F1D-5ABE-4AB8-A688-D781A4C36DCA}" srcOrd="1" destOrd="0" presId="urn:microsoft.com/office/officeart/2008/layout/LinedList"/>
    <dgm:cxn modelId="{6866DCB7-2B6D-4EF5-9A94-C57FD4E4B550}" type="presParOf" srcId="{B8F97ABD-30E7-49BE-917A-E6DBF3DC8DF3}" destId="{7A5EE5F5-C03A-4380-A458-BC94ABD2D857}" srcOrd="4" destOrd="0" presId="urn:microsoft.com/office/officeart/2008/layout/LinedList"/>
    <dgm:cxn modelId="{7C022AF9-B695-4414-A275-A09F32DC7F0A}" type="presParOf" srcId="{B8F97ABD-30E7-49BE-917A-E6DBF3DC8DF3}" destId="{586124BB-7D81-4843-88A8-4C174B2799CA}" srcOrd="5" destOrd="0" presId="urn:microsoft.com/office/officeart/2008/layout/LinedList"/>
    <dgm:cxn modelId="{29DE4119-56A3-48C4-ABE7-EBFA5193BFF9}" type="presParOf" srcId="{586124BB-7D81-4843-88A8-4C174B2799CA}" destId="{8BED7C66-B44F-444A-941A-C740899FA26C}" srcOrd="0" destOrd="0" presId="urn:microsoft.com/office/officeart/2008/layout/LinedList"/>
    <dgm:cxn modelId="{2DA885D5-AAD7-456F-87B9-3478836EBF67}" type="presParOf" srcId="{586124BB-7D81-4843-88A8-4C174B2799CA}" destId="{4D9B2697-E9CB-4747-8262-A3FCE23D2D71}" srcOrd="1" destOrd="0" presId="urn:microsoft.com/office/officeart/2008/layout/LinedList"/>
    <dgm:cxn modelId="{116985C1-1FBA-48D7-B1D5-B9ABC8E1F9F9}" type="presParOf" srcId="{B8F97ABD-30E7-49BE-917A-E6DBF3DC8DF3}" destId="{C1E77774-AD12-4AEE-A4EC-91E47AEAF5BF}" srcOrd="6" destOrd="0" presId="urn:microsoft.com/office/officeart/2008/layout/LinedList"/>
    <dgm:cxn modelId="{6EA92CA0-CEF8-445D-A9E0-738ED9534F93}" type="presParOf" srcId="{B8F97ABD-30E7-49BE-917A-E6DBF3DC8DF3}" destId="{8E253365-AD7B-474D-8CC2-69904FB515C2}" srcOrd="7" destOrd="0" presId="urn:microsoft.com/office/officeart/2008/layout/LinedList"/>
    <dgm:cxn modelId="{AEAA574A-A3C3-4DEA-BCE4-2A15B9C8DC47}" type="presParOf" srcId="{8E253365-AD7B-474D-8CC2-69904FB515C2}" destId="{A5B9C311-6543-4E1C-B216-54903B788137}" srcOrd="0" destOrd="0" presId="urn:microsoft.com/office/officeart/2008/layout/LinedList"/>
    <dgm:cxn modelId="{CF848904-4162-4AD9-9B3E-018B3AA1065B}" type="presParOf" srcId="{8E253365-AD7B-474D-8CC2-69904FB515C2}" destId="{DD39B597-59F1-4D76-A99C-CFF365A988D8}" srcOrd="1" destOrd="0" presId="urn:microsoft.com/office/officeart/2008/layout/LinedList"/>
    <dgm:cxn modelId="{1B16B0EE-4285-4985-ABC1-7748D4CCB363}" type="presParOf" srcId="{B8F97ABD-30E7-49BE-917A-E6DBF3DC8DF3}" destId="{48E95F81-025C-467A-BF6A-23DE0BB148FA}" srcOrd="8" destOrd="0" presId="urn:microsoft.com/office/officeart/2008/layout/LinedList"/>
    <dgm:cxn modelId="{4D372035-9D8A-4D56-8FEC-4F2D5182F63B}" type="presParOf" srcId="{B8F97ABD-30E7-49BE-917A-E6DBF3DC8DF3}" destId="{86ADC089-A1EB-4296-924E-8D7324C142B9}" srcOrd="9" destOrd="0" presId="urn:microsoft.com/office/officeart/2008/layout/LinedList"/>
    <dgm:cxn modelId="{5F8EA1AE-DC4B-40F2-8060-EB864B06F930}" type="presParOf" srcId="{86ADC089-A1EB-4296-924E-8D7324C142B9}" destId="{EAE7BB3D-4B56-4C20-86AC-33AAFD4ED3A1}" srcOrd="0" destOrd="0" presId="urn:microsoft.com/office/officeart/2008/layout/LinedList"/>
    <dgm:cxn modelId="{9758C2AA-33A1-40DE-844B-96F47EED1A75}" type="presParOf" srcId="{86ADC089-A1EB-4296-924E-8D7324C142B9}" destId="{EC3FF98D-C327-49C0-AFE0-A74284C94DC5}" srcOrd="1" destOrd="0" presId="urn:microsoft.com/office/officeart/2008/layout/LinedList"/>
    <dgm:cxn modelId="{783C4F6B-EB33-4D3F-850B-8CF6C5617906}" type="presParOf" srcId="{B8F97ABD-30E7-49BE-917A-E6DBF3DC8DF3}" destId="{0BF271F5-1CAA-4985-AB84-9CEB8EAB6BA2}" srcOrd="10" destOrd="0" presId="urn:microsoft.com/office/officeart/2008/layout/LinedList"/>
    <dgm:cxn modelId="{B1D45C1D-14BB-4945-93BF-2FE764028573}" type="presParOf" srcId="{B8F97ABD-30E7-49BE-917A-E6DBF3DC8DF3}" destId="{B2D93D26-7591-4D69-9246-BD9B6456D0D0}" srcOrd="11" destOrd="0" presId="urn:microsoft.com/office/officeart/2008/layout/LinedList"/>
    <dgm:cxn modelId="{E45D9C6B-3FA2-4E4A-B66B-867EB557FE86}" type="presParOf" srcId="{B2D93D26-7591-4D69-9246-BD9B6456D0D0}" destId="{26D67F27-AA09-4A94-8407-B6C1E6C3D292}" srcOrd="0" destOrd="0" presId="urn:microsoft.com/office/officeart/2008/layout/LinedList"/>
    <dgm:cxn modelId="{196D1B69-4434-4DC1-8597-2C8680C3CBDA}" type="presParOf" srcId="{B2D93D26-7591-4D69-9246-BD9B6456D0D0}" destId="{6BDC9A0F-8BAE-4CB1-A005-E2E0ACAF8A1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483538-85B5-4823-BB33-9A58C6F0713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08004315-0FC1-41D8-A963-3604741C428A}">
      <dgm:prSet/>
      <dgm:spPr/>
      <dgm:t>
        <a:bodyPr/>
        <a:lstStyle/>
        <a:p>
          <a:r>
            <a:rPr lang="en-GB"/>
            <a:t>- Utilise the reference lists and recommended reading on the sources already provided</a:t>
          </a:r>
          <a:endParaRPr lang="en-US"/>
        </a:p>
      </dgm:t>
    </dgm:pt>
    <dgm:pt modelId="{B31B688B-04EC-406D-8D9C-7B1D3D2CEDBD}" type="parTrans" cxnId="{9C553A19-0DF4-4FD7-A1C8-02AB7C455010}">
      <dgm:prSet/>
      <dgm:spPr/>
      <dgm:t>
        <a:bodyPr/>
        <a:lstStyle/>
        <a:p>
          <a:endParaRPr lang="en-US"/>
        </a:p>
      </dgm:t>
    </dgm:pt>
    <dgm:pt modelId="{2C3DD3C8-E974-4F96-BA7D-170B6108F27C}" type="sibTrans" cxnId="{9C553A19-0DF4-4FD7-A1C8-02AB7C455010}">
      <dgm:prSet/>
      <dgm:spPr/>
      <dgm:t>
        <a:bodyPr/>
        <a:lstStyle/>
        <a:p>
          <a:endParaRPr lang="en-US"/>
        </a:p>
      </dgm:t>
    </dgm:pt>
    <dgm:pt modelId="{19AF109E-833F-4D2C-B01D-79897C1757D8}">
      <dgm:prSet/>
      <dgm:spPr/>
      <dgm:t>
        <a:bodyPr/>
        <a:lstStyle/>
        <a:p>
          <a:r>
            <a:rPr lang="en-GB" dirty="0"/>
            <a:t>- Use the library website to search for credible journal articles and textbooks</a:t>
          </a:r>
          <a:endParaRPr lang="en-US" dirty="0"/>
        </a:p>
      </dgm:t>
    </dgm:pt>
    <dgm:pt modelId="{DBB32607-C5EF-4B6E-9E94-07E9775E47D0}" type="parTrans" cxnId="{1D249A27-60DF-48BD-86F4-140C426E0DB4}">
      <dgm:prSet/>
      <dgm:spPr/>
      <dgm:t>
        <a:bodyPr/>
        <a:lstStyle/>
        <a:p>
          <a:endParaRPr lang="en-US"/>
        </a:p>
      </dgm:t>
    </dgm:pt>
    <dgm:pt modelId="{8687DE9E-0790-4951-B481-6D9B5B0E97B3}" type="sibTrans" cxnId="{1D249A27-60DF-48BD-86F4-140C426E0DB4}">
      <dgm:prSet/>
      <dgm:spPr/>
      <dgm:t>
        <a:bodyPr/>
        <a:lstStyle/>
        <a:p>
          <a:endParaRPr lang="en-US"/>
        </a:p>
      </dgm:t>
    </dgm:pt>
    <dgm:pt modelId="{2620DD48-802A-4C3E-8C33-1438C0E36578}">
      <dgm:prSet/>
      <dgm:spPr/>
      <dgm:t>
        <a:bodyPr/>
        <a:lstStyle/>
        <a:p>
          <a:r>
            <a:rPr lang="en-GB"/>
            <a:t>- West law database on the UWTSD library</a:t>
          </a:r>
          <a:endParaRPr lang="en-US"/>
        </a:p>
      </dgm:t>
    </dgm:pt>
    <dgm:pt modelId="{898904F0-D768-45EC-B789-E725DED95503}" type="parTrans" cxnId="{863B72A2-3694-47D2-939E-785142A59C29}">
      <dgm:prSet/>
      <dgm:spPr/>
      <dgm:t>
        <a:bodyPr/>
        <a:lstStyle/>
        <a:p>
          <a:endParaRPr lang="en-US"/>
        </a:p>
      </dgm:t>
    </dgm:pt>
    <dgm:pt modelId="{9E6902FA-E027-4FDC-A4E6-1A507698E119}" type="sibTrans" cxnId="{863B72A2-3694-47D2-939E-785142A59C29}">
      <dgm:prSet/>
      <dgm:spPr/>
      <dgm:t>
        <a:bodyPr/>
        <a:lstStyle/>
        <a:p>
          <a:endParaRPr lang="en-US"/>
        </a:p>
      </dgm:t>
    </dgm:pt>
    <dgm:pt modelId="{552ADFBA-300D-4597-980A-B49AA876C3E5}">
      <dgm:prSet/>
      <dgm:spPr/>
      <dgm:t>
        <a:bodyPr/>
        <a:lstStyle/>
        <a:p>
          <a:r>
            <a:rPr lang="en-GB"/>
            <a:t>- Textbooks on the online resource list via the Criminal law Moodle page</a:t>
          </a:r>
          <a:endParaRPr lang="en-US"/>
        </a:p>
      </dgm:t>
    </dgm:pt>
    <dgm:pt modelId="{FBC95575-180A-456C-BAB6-F31D1FD352F1}" type="parTrans" cxnId="{A73E6E33-4B9A-4B95-AFA5-DEEC18038FE0}">
      <dgm:prSet/>
      <dgm:spPr/>
      <dgm:t>
        <a:bodyPr/>
        <a:lstStyle/>
        <a:p>
          <a:endParaRPr lang="en-US"/>
        </a:p>
      </dgm:t>
    </dgm:pt>
    <dgm:pt modelId="{21DACE62-C390-4701-A4F5-E33137909806}" type="sibTrans" cxnId="{A73E6E33-4B9A-4B95-AFA5-DEEC18038FE0}">
      <dgm:prSet/>
      <dgm:spPr/>
      <dgm:t>
        <a:bodyPr/>
        <a:lstStyle/>
        <a:p>
          <a:endParaRPr lang="en-US"/>
        </a:p>
      </dgm:t>
    </dgm:pt>
    <dgm:pt modelId="{0978073C-22E0-42E3-A733-0A940E477195}">
      <dgm:prSet/>
      <dgm:spPr/>
      <dgm:t>
        <a:bodyPr/>
        <a:lstStyle/>
        <a:p>
          <a:r>
            <a:rPr lang="en-GB"/>
            <a:t>- Google scholar</a:t>
          </a:r>
          <a:endParaRPr lang="en-US"/>
        </a:p>
      </dgm:t>
    </dgm:pt>
    <dgm:pt modelId="{82716B49-C2CB-44FD-A0C8-9ACC9C4EF3F1}" type="parTrans" cxnId="{1E9ACC9C-19C2-4F0D-B7D5-69BCFD396977}">
      <dgm:prSet/>
      <dgm:spPr/>
      <dgm:t>
        <a:bodyPr/>
        <a:lstStyle/>
        <a:p>
          <a:endParaRPr lang="en-US"/>
        </a:p>
      </dgm:t>
    </dgm:pt>
    <dgm:pt modelId="{AC757FA4-0406-456A-8FC1-FD6D071B6695}" type="sibTrans" cxnId="{1E9ACC9C-19C2-4F0D-B7D5-69BCFD396977}">
      <dgm:prSet/>
      <dgm:spPr/>
      <dgm:t>
        <a:bodyPr/>
        <a:lstStyle/>
        <a:p>
          <a:endParaRPr lang="en-US"/>
        </a:p>
      </dgm:t>
    </dgm:pt>
    <dgm:pt modelId="{BD3767F2-E83A-480A-B2F9-B80A78983C6B}" type="pres">
      <dgm:prSet presAssocID="{6F483538-85B5-4823-BB33-9A58C6F07134}" presName="diagram" presStyleCnt="0">
        <dgm:presLayoutVars>
          <dgm:dir/>
          <dgm:resizeHandles val="exact"/>
        </dgm:presLayoutVars>
      </dgm:prSet>
      <dgm:spPr/>
    </dgm:pt>
    <dgm:pt modelId="{E1731C28-4732-48CF-87FD-06D1FD216D8B}" type="pres">
      <dgm:prSet presAssocID="{08004315-0FC1-41D8-A963-3604741C428A}" presName="node" presStyleLbl="node1" presStyleIdx="0" presStyleCnt="5">
        <dgm:presLayoutVars>
          <dgm:bulletEnabled val="1"/>
        </dgm:presLayoutVars>
      </dgm:prSet>
      <dgm:spPr/>
    </dgm:pt>
    <dgm:pt modelId="{EEC56D5D-0481-443D-BC3B-5C916DF246E0}" type="pres">
      <dgm:prSet presAssocID="{2C3DD3C8-E974-4F96-BA7D-170B6108F27C}" presName="sibTrans" presStyleCnt="0"/>
      <dgm:spPr/>
    </dgm:pt>
    <dgm:pt modelId="{0D457659-50F0-41DD-A099-B5BB8A7021BB}" type="pres">
      <dgm:prSet presAssocID="{19AF109E-833F-4D2C-B01D-79897C1757D8}" presName="node" presStyleLbl="node1" presStyleIdx="1" presStyleCnt="5">
        <dgm:presLayoutVars>
          <dgm:bulletEnabled val="1"/>
        </dgm:presLayoutVars>
      </dgm:prSet>
      <dgm:spPr/>
    </dgm:pt>
    <dgm:pt modelId="{1E434EE3-B70D-46AC-A856-1E5F95C66E0D}" type="pres">
      <dgm:prSet presAssocID="{8687DE9E-0790-4951-B481-6D9B5B0E97B3}" presName="sibTrans" presStyleCnt="0"/>
      <dgm:spPr/>
    </dgm:pt>
    <dgm:pt modelId="{74A523E6-C94C-4DA5-ABF7-16875A971194}" type="pres">
      <dgm:prSet presAssocID="{2620DD48-802A-4C3E-8C33-1438C0E36578}" presName="node" presStyleLbl="node1" presStyleIdx="2" presStyleCnt="5">
        <dgm:presLayoutVars>
          <dgm:bulletEnabled val="1"/>
        </dgm:presLayoutVars>
      </dgm:prSet>
      <dgm:spPr/>
    </dgm:pt>
    <dgm:pt modelId="{9C79552E-07E7-4513-851D-0ED2B2D87A35}" type="pres">
      <dgm:prSet presAssocID="{9E6902FA-E027-4FDC-A4E6-1A507698E119}" presName="sibTrans" presStyleCnt="0"/>
      <dgm:spPr/>
    </dgm:pt>
    <dgm:pt modelId="{8A4B512D-47D5-4D2C-9F2A-A3862D5B9766}" type="pres">
      <dgm:prSet presAssocID="{552ADFBA-300D-4597-980A-B49AA876C3E5}" presName="node" presStyleLbl="node1" presStyleIdx="3" presStyleCnt="5">
        <dgm:presLayoutVars>
          <dgm:bulletEnabled val="1"/>
        </dgm:presLayoutVars>
      </dgm:prSet>
      <dgm:spPr/>
    </dgm:pt>
    <dgm:pt modelId="{53ED7E3B-CF74-42C5-9547-CADF229A6CE0}" type="pres">
      <dgm:prSet presAssocID="{21DACE62-C390-4701-A4F5-E33137909806}" presName="sibTrans" presStyleCnt="0"/>
      <dgm:spPr/>
    </dgm:pt>
    <dgm:pt modelId="{667F46BE-5B9F-463F-8C31-AC9E41A087C3}" type="pres">
      <dgm:prSet presAssocID="{0978073C-22E0-42E3-A733-0A940E477195}" presName="node" presStyleLbl="node1" presStyleIdx="4" presStyleCnt="5">
        <dgm:presLayoutVars>
          <dgm:bulletEnabled val="1"/>
        </dgm:presLayoutVars>
      </dgm:prSet>
      <dgm:spPr/>
    </dgm:pt>
  </dgm:ptLst>
  <dgm:cxnLst>
    <dgm:cxn modelId="{78957C0F-5C07-4A4D-BEB4-2D3721C4B90A}" type="presOf" srcId="{552ADFBA-300D-4597-980A-B49AA876C3E5}" destId="{8A4B512D-47D5-4D2C-9F2A-A3862D5B9766}" srcOrd="0" destOrd="0" presId="urn:microsoft.com/office/officeart/2005/8/layout/default"/>
    <dgm:cxn modelId="{9C553A19-0DF4-4FD7-A1C8-02AB7C455010}" srcId="{6F483538-85B5-4823-BB33-9A58C6F07134}" destId="{08004315-0FC1-41D8-A963-3604741C428A}" srcOrd="0" destOrd="0" parTransId="{B31B688B-04EC-406D-8D9C-7B1D3D2CEDBD}" sibTransId="{2C3DD3C8-E974-4F96-BA7D-170B6108F27C}"/>
    <dgm:cxn modelId="{1D249A27-60DF-48BD-86F4-140C426E0DB4}" srcId="{6F483538-85B5-4823-BB33-9A58C6F07134}" destId="{19AF109E-833F-4D2C-B01D-79897C1757D8}" srcOrd="1" destOrd="0" parTransId="{DBB32607-C5EF-4B6E-9E94-07E9775E47D0}" sibTransId="{8687DE9E-0790-4951-B481-6D9B5B0E97B3}"/>
    <dgm:cxn modelId="{A73E6E33-4B9A-4B95-AFA5-DEEC18038FE0}" srcId="{6F483538-85B5-4823-BB33-9A58C6F07134}" destId="{552ADFBA-300D-4597-980A-B49AA876C3E5}" srcOrd="3" destOrd="0" parTransId="{FBC95575-180A-456C-BAB6-F31D1FD352F1}" sibTransId="{21DACE62-C390-4701-A4F5-E33137909806}"/>
    <dgm:cxn modelId="{A1069E40-8321-409E-B641-58BBBDD1D03F}" type="presOf" srcId="{08004315-0FC1-41D8-A963-3604741C428A}" destId="{E1731C28-4732-48CF-87FD-06D1FD216D8B}" srcOrd="0" destOrd="0" presId="urn:microsoft.com/office/officeart/2005/8/layout/default"/>
    <dgm:cxn modelId="{6790E341-306B-4964-986B-A6875CCE37EF}" type="presOf" srcId="{6F483538-85B5-4823-BB33-9A58C6F07134}" destId="{BD3767F2-E83A-480A-B2F9-B80A78983C6B}" srcOrd="0" destOrd="0" presId="urn:microsoft.com/office/officeart/2005/8/layout/default"/>
    <dgm:cxn modelId="{BF0E1855-9F8A-49CD-BE47-F3D0BB0ABF91}" type="presOf" srcId="{19AF109E-833F-4D2C-B01D-79897C1757D8}" destId="{0D457659-50F0-41DD-A099-B5BB8A7021BB}" srcOrd="0" destOrd="0" presId="urn:microsoft.com/office/officeart/2005/8/layout/default"/>
    <dgm:cxn modelId="{160DFB87-2EA3-4A4F-9C23-9977EA618427}" type="presOf" srcId="{0978073C-22E0-42E3-A733-0A940E477195}" destId="{667F46BE-5B9F-463F-8C31-AC9E41A087C3}" srcOrd="0" destOrd="0" presId="urn:microsoft.com/office/officeart/2005/8/layout/default"/>
    <dgm:cxn modelId="{1E9ACC9C-19C2-4F0D-B7D5-69BCFD396977}" srcId="{6F483538-85B5-4823-BB33-9A58C6F07134}" destId="{0978073C-22E0-42E3-A733-0A940E477195}" srcOrd="4" destOrd="0" parTransId="{82716B49-C2CB-44FD-A0C8-9ACC9C4EF3F1}" sibTransId="{AC757FA4-0406-456A-8FC1-FD6D071B6695}"/>
    <dgm:cxn modelId="{863B72A2-3694-47D2-939E-785142A59C29}" srcId="{6F483538-85B5-4823-BB33-9A58C6F07134}" destId="{2620DD48-802A-4C3E-8C33-1438C0E36578}" srcOrd="2" destOrd="0" parTransId="{898904F0-D768-45EC-B789-E725DED95503}" sibTransId="{9E6902FA-E027-4FDC-A4E6-1A507698E119}"/>
    <dgm:cxn modelId="{34D54EAC-A11C-43D7-8E3D-1FD3EDFDDFE5}" type="presOf" srcId="{2620DD48-802A-4C3E-8C33-1438C0E36578}" destId="{74A523E6-C94C-4DA5-ABF7-16875A971194}" srcOrd="0" destOrd="0" presId="urn:microsoft.com/office/officeart/2005/8/layout/default"/>
    <dgm:cxn modelId="{3437A42E-7F4D-4F00-9585-0ED20A615844}" type="presParOf" srcId="{BD3767F2-E83A-480A-B2F9-B80A78983C6B}" destId="{E1731C28-4732-48CF-87FD-06D1FD216D8B}" srcOrd="0" destOrd="0" presId="urn:microsoft.com/office/officeart/2005/8/layout/default"/>
    <dgm:cxn modelId="{9DA5A86B-1F28-4398-AC4F-DEF23AA8ED60}" type="presParOf" srcId="{BD3767F2-E83A-480A-B2F9-B80A78983C6B}" destId="{EEC56D5D-0481-443D-BC3B-5C916DF246E0}" srcOrd="1" destOrd="0" presId="urn:microsoft.com/office/officeart/2005/8/layout/default"/>
    <dgm:cxn modelId="{279FD1E6-9949-4D72-B4F2-AF93B66B4EC4}" type="presParOf" srcId="{BD3767F2-E83A-480A-B2F9-B80A78983C6B}" destId="{0D457659-50F0-41DD-A099-B5BB8A7021BB}" srcOrd="2" destOrd="0" presId="urn:microsoft.com/office/officeart/2005/8/layout/default"/>
    <dgm:cxn modelId="{CBE5943C-2A77-4E0E-9B9D-329EFB578839}" type="presParOf" srcId="{BD3767F2-E83A-480A-B2F9-B80A78983C6B}" destId="{1E434EE3-B70D-46AC-A856-1E5F95C66E0D}" srcOrd="3" destOrd="0" presId="urn:microsoft.com/office/officeart/2005/8/layout/default"/>
    <dgm:cxn modelId="{5DDA3168-8324-45D3-9816-12AE4A69524C}" type="presParOf" srcId="{BD3767F2-E83A-480A-B2F9-B80A78983C6B}" destId="{74A523E6-C94C-4DA5-ABF7-16875A971194}" srcOrd="4" destOrd="0" presId="urn:microsoft.com/office/officeart/2005/8/layout/default"/>
    <dgm:cxn modelId="{BAD19AE7-C510-49D8-8E34-ECC3956A0060}" type="presParOf" srcId="{BD3767F2-E83A-480A-B2F9-B80A78983C6B}" destId="{9C79552E-07E7-4513-851D-0ED2B2D87A35}" srcOrd="5" destOrd="0" presId="urn:microsoft.com/office/officeart/2005/8/layout/default"/>
    <dgm:cxn modelId="{7CB21E21-80EC-46FD-98E3-710B023B5747}" type="presParOf" srcId="{BD3767F2-E83A-480A-B2F9-B80A78983C6B}" destId="{8A4B512D-47D5-4D2C-9F2A-A3862D5B9766}" srcOrd="6" destOrd="0" presId="urn:microsoft.com/office/officeart/2005/8/layout/default"/>
    <dgm:cxn modelId="{5A32A5E6-6542-499B-923C-974DC4E7DC80}" type="presParOf" srcId="{BD3767F2-E83A-480A-B2F9-B80A78983C6B}" destId="{53ED7E3B-CF74-42C5-9547-CADF229A6CE0}" srcOrd="7" destOrd="0" presId="urn:microsoft.com/office/officeart/2005/8/layout/default"/>
    <dgm:cxn modelId="{EA0824DE-8522-41B1-A9DC-7107E9CCB433}" type="presParOf" srcId="{BD3767F2-E83A-480A-B2F9-B80A78983C6B}" destId="{667F46BE-5B9F-463F-8C31-AC9E41A087C3}"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590449-A73C-4A6D-8F08-DA8F990383CA}">
      <dsp:nvSpPr>
        <dsp:cNvPr id="0" name=""/>
        <dsp:cNvSpPr/>
      </dsp:nvSpPr>
      <dsp:spPr>
        <a:xfrm>
          <a:off x="0" y="2758"/>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A20C34-7F2D-4B13-90AC-430C0FD530D3}">
      <dsp:nvSpPr>
        <dsp:cNvPr id="0" name=""/>
        <dsp:cNvSpPr/>
      </dsp:nvSpPr>
      <dsp:spPr>
        <a:xfrm>
          <a:off x="0" y="2758"/>
          <a:ext cx="6797675"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- 40% pass mark</a:t>
          </a:r>
          <a:endParaRPr lang="en-US" sz="2600" kern="1200"/>
        </a:p>
      </dsp:txBody>
      <dsp:txXfrm>
        <a:off x="0" y="2758"/>
        <a:ext cx="6797675" cy="940732"/>
      </dsp:txXfrm>
    </dsp:sp>
    <dsp:sp modelId="{EE6BB03E-65C6-48CD-9458-68A734ED4D6B}">
      <dsp:nvSpPr>
        <dsp:cNvPr id="0" name=""/>
        <dsp:cNvSpPr/>
      </dsp:nvSpPr>
      <dsp:spPr>
        <a:xfrm>
          <a:off x="0" y="943491"/>
          <a:ext cx="6797675" cy="0"/>
        </a:xfrm>
        <a:prstGeom prst="line">
          <a:avLst/>
        </a:prstGeom>
        <a:solidFill>
          <a:schemeClr val="accent2">
            <a:hueOff val="7808"/>
            <a:satOff val="-5375"/>
            <a:lumOff val="-1373"/>
            <a:alphaOff val="0"/>
          </a:schemeClr>
        </a:solidFill>
        <a:ln w="15875" cap="flat" cmpd="sng" algn="ctr">
          <a:solidFill>
            <a:schemeClr val="accent2">
              <a:hueOff val="7808"/>
              <a:satOff val="-5375"/>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45F302-B4C0-415A-87DD-D21839EF5409}">
      <dsp:nvSpPr>
        <dsp:cNvPr id="0" name=""/>
        <dsp:cNvSpPr/>
      </dsp:nvSpPr>
      <dsp:spPr>
        <a:xfrm>
          <a:off x="0" y="943491"/>
          <a:ext cx="6797675"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 Worth 50% of your overall mark for this module</a:t>
          </a:r>
          <a:endParaRPr lang="en-US" sz="2600" kern="1200"/>
        </a:p>
      </dsp:txBody>
      <dsp:txXfrm>
        <a:off x="0" y="943491"/>
        <a:ext cx="6797675" cy="940732"/>
      </dsp:txXfrm>
    </dsp:sp>
    <dsp:sp modelId="{7A5EE5F5-C03A-4380-A458-BC94ABD2D857}">
      <dsp:nvSpPr>
        <dsp:cNvPr id="0" name=""/>
        <dsp:cNvSpPr/>
      </dsp:nvSpPr>
      <dsp:spPr>
        <a:xfrm>
          <a:off x="0" y="1884223"/>
          <a:ext cx="6797675" cy="0"/>
        </a:xfrm>
        <a:prstGeom prst="line">
          <a:avLst/>
        </a:prstGeom>
        <a:solidFill>
          <a:schemeClr val="accent2">
            <a:hueOff val="15615"/>
            <a:satOff val="-10750"/>
            <a:lumOff val="-2745"/>
            <a:alphaOff val="0"/>
          </a:schemeClr>
        </a:solidFill>
        <a:ln w="15875" cap="flat" cmpd="sng" algn="ctr">
          <a:solidFill>
            <a:schemeClr val="accent2">
              <a:hueOff val="15615"/>
              <a:satOff val="-10750"/>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ED7C66-B44F-444A-941A-C740899FA26C}">
      <dsp:nvSpPr>
        <dsp:cNvPr id="0" name=""/>
        <dsp:cNvSpPr/>
      </dsp:nvSpPr>
      <dsp:spPr>
        <a:xfrm>
          <a:off x="0" y="1884223"/>
          <a:ext cx="6797675"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- 1500 word essay</a:t>
          </a:r>
          <a:endParaRPr lang="en-US" sz="2600" kern="1200" dirty="0"/>
        </a:p>
      </dsp:txBody>
      <dsp:txXfrm>
        <a:off x="0" y="1884223"/>
        <a:ext cx="6797675" cy="940732"/>
      </dsp:txXfrm>
    </dsp:sp>
    <dsp:sp modelId="{C1E77774-AD12-4AEE-A4EC-91E47AEAF5BF}">
      <dsp:nvSpPr>
        <dsp:cNvPr id="0" name=""/>
        <dsp:cNvSpPr/>
      </dsp:nvSpPr>
      <dsp:spPr>
        <a:xfrm>
          <a:off x="0" y="2824955"/>
          <a:ext cx="6797675" cy="0"/>
        </a:xfrm>
        <a:prstGeom prst="line">
          <a:avLst/>
        </a:prstGeom>
        <a:solidFill>
          <a:schemeClr val="accent2">
            <a:hueOff val="23423"/>
            <a:satOff val="-16126"/>
            <a:lumOff val="-4118"/>
            <a:alphaOff val="0"/>
          </a:schemeClr>
        </a:solidFill>
        <a:ln w="15875" cap="flat" cmpd="sng" algn="ctr">
          <a:solidFill>
            <a:schemeClr val="accent2">
              <a:hueOff val="23423"/>
              <a:satOff val="-16126"/>
              <a:lumOff val="-4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B9C311-6543-4E1C-B216-54903B788137}">
      <dsp:nvSpPr>
        <dsp:cNvPr id="0" name=""/>
        <dsp:cNvSpPr/>
      </dsp:nvSpPr>
      <dsp:spPr>
        <a:xfrm>
          <a:off x="0" y="2824956"/>
          <a:ext cx="6797675"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 Due by 23:59 on Friday 5</a:t>
          </a:r>
          <a:r>
            <a:rPr lang="en-GB" sz="2600" kern="1200" baseline="30000"/>
            <a:t>th</a:t>
          </a:r>
          <a:r>
            <a:rPr lang="en-GB" sz="2600" kern="1200"/>
            <a:t> November 2021</a:t>
          </a:r>
          <a:endParaRPr lang="en-US" sz="2600" kern="1200"/>
        </a:p>
      </dsp:txBody>
      <dsp:txXfrm>
        <a:off x="0" y="2824956"/>
        <a:ext cx="6797675" cy="940732"/>
      </dsp:txXfrm>
    </dsp:sp>
    <dsp:sp modelId="{48E95F81-025C-467A-BF6A-23DE0BB148FA}">
      <dsp:nvSpPr>
        <dsp:cNvPr id="0" name=""/>
        <dsp:cNvSpPr/>
      </dsp:nvSpPr>
      <dsp:spPr>
        <a:xfrm>
          <a:off x="0" y="3765688"/>
          <a:ext cx="6797675" cy="0"/>
        </a:xfrm>
        <a:prstGeom prst="line">
          <a:avLst/>
        </a:prstGeom>
        <a:solidFill>
          <a:schemeClr val="accent2">
            <a:hueOff val="31230"/>
            <a:satOff val="-21501"/>
            <a:lumOff val="-5490"/>
            <a:alphaOff val="0"/>
          </a:schemeClr>
        </a:solidFill>
        <a:ln w="15875" cap="flat" cmpd="sng" algn="ctr">
          <a:solidFill>
            <a:schemeClr val="accent2">
              <a:hueOff val="31230"/>
              <a:satOff val="-21501"/>
              <a:lumOff val="-549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E7BB3D-4B56-4C20-86AC-33AAFD4ED3A1}">
      <dsp:nvSpPr>
        <dsp:cNvPr id="0" name=""/>
        <dsp:cNvSpPr/>
      </dsp:nvSpPr>
      <dsp:spPr>
        <a:xfrm>
          <a:off x="0" y="3765688"/>
          <a:ext cx="6797675"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 Where to submit? – The FINAL Turnitin link on Moodle</a:t>
          </a:r>
          <a:endParaRPr lang="en-US" sz="2600" kern="1200"/>
        </a:p>
      </dsp:txBody>
      <dsp:txXfrm>
        <a:off x="0" y="3765688"/>
        <a:ext cx="6797675" cy="940732"/>
      </dsp:txXfrm>
    </dsp:sp>
    <dsp:sp modelId="{0BF271F5-1CAA-4985-AB84-9CEB8EAB6BA2}">
      <dsp:nvSpPr>
        <dsp:cNvPr id="0" name=""/>
        <dsp:cNvSpPr/>
      </dsp:nvSpPr>
      <dsp:spPr>
        <a:xfrm>
          <a:off x="0" y="4706420"/>
          <a:ext cx="6797675" cy="0"/>
        </a:xfrm>
        <a:prstGeom prst="line">
          <a:avLst/>
        </a:prstGeom>
        <a:solidFill>
          <a:schemeClr val="accent2">
            <a:hueOff val="39038"/>
            <a:satOff val="-26876"/>
            <a:lumOff val="-6863"/>
            <a:alphaOff val="0"/>
          </a:schemeClr>
        </a:solidFill>
        <a:ln w="15875" cap="flat" cmpd="sng" algn="ctr">
          <a:solidFill>
            <a:schemeClr val="accent2">
              <a:hueOff val="39038"/>
              <a:satOff val="-26876"/>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D67F27-AA09-4A94-8407-B6C1E6C3D292}">
      <dsp:nvSpPr>
        <dsp:cNvPr id="0" name=""/>
        <dsp:cNvSpPr/>
      </dsp:nvSpPr>
      <dsp:spPr>
        <a:xfrm>
          <a:off x="0" y="4706420"/>
          <a:ext cx="6797675"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 Draft deadline: Monday 25</a:t>
          </a:r>
          <a:r>
            <a:rPr lang="en-GB" sz="2600" kern="1200" baseline="30000"/>
            <a:t>th</a:t>
          </a:r>
          <a:r>
            <a:rPr lang="en-GB" sz="2600" kern="1200"/>
            <a:t> October</a:t>
          </a:r>
          <a:endParaRPr lang="en-US" sz="2600" kern="1200"/>
        </a:p>
      </dsp:txBody>
      <dsp:txXfrm>
        <a:off x="0" y="4706420"/>
        <a:ext cx="6797675" cy="9407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731C28-4732-48CF-87FD-06D1FD216D8B}">
      <dsp:nvSpPr>
        <dsp:cNvPr id="0" name=""/>
        <dsp:cNvSpPr/>
      </dsp:nvSpPr>
      <dsp:spPr>
        <a:xfrm>
          <a:off x="377190" y="3160"/>
          <a:ext cx="2907506" cy="174450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 Utilise the reference lists and recommended reading on the sources already provided</a:t>
          </a:r>
          <a:endParaRPr lang="en-US" sz="2200" kern="1200"/>
        </a:p>
      </dsp:txBody>
      <dsp:txXfrm>
        <a:off x="377190" y="3160"/>
        <a:ext cx="2907506" cy="1744503"/>
      </dsp:txXfrm>
    </dsp:sp>
    <dsp:sp modelId="{0D457659-50F0-41DD-A099-B5BB8A7021BB}">
      <dsp:nvSpPr>
        <dsp:cNvPr id="0" name=""/>
        <dsp:cNvSpPr/>
      </dsp:nvSpPr>
      <dsp:spPr>
        <a:xfrm>
          <a:off x="3575446" y="3160"/>
          <a:ext cx="2907506" cy="174450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 Use the library website to search for credible journal articles and textbooks</a:t>
          </a:r>
          <a:endParaRPr lang="en-US" sz="2200" kern="1200" dirty="0"/>
        </a:p>
      </dsp:txBody>
      <dsp:txXfrm>
        <a:off x="3575446" y="3160"/>
        <a:ext cx="2907506" cy="1744503"/>
      </dsp:txXfrm>
    </dsp:sp>
    <dsp:sp modelId="{74A523E6-C94C-4DA5-ABF7-16875A971194}">
      <dsp:nvSpPr>
        <dsp:cNvPr id="0" name=""/>
        <dsp:cNvSpPr/>
      </dsp:nvSpPr>
      <dsp:spPr>
        <a:xfrm>
          <a:off x="6773703" y="3160"/>
          <a:ext cx="2907506" cy="174450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 West law database on the UWTSD library</a:t>
          </a:r>
          <a:endParaRPr lang="en-US" sz="2200" kern="1200"/>
        </a:p>
      </dsp:txBody>
      <dsp:txXfrm>
        <a:off x="6773703" y="3160"/>
        <a:ext cx="2907506" cy="1744503"/>
      </dsp:txXfrm>
    </dsp:sp>
    <dsp:sp modelId="{8A4B512D-47D5-4D2C-9F2A-A3862D5B9766}">
      <dsp:nvSpPr>
        <dsp:cNvPr id="0" name=""/>
        <dsp:cNvSpPr/>
      </dsp:nvSpPr>
      <dsp:spPr>
        <a:xfrm>
          <a:off x="1976318" y="2038415"/>
          <a:ext cx="2907506" cy="174450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 Textbooks on the online resource list via the Criminal law Moodle page</a:t>
          </a:r>
          <a:endParaRPr lang="en-US" sz="2200" kern="1200"/>
        </a:p>
      </dsp:txBody>
      <dsp:txXfrm>
        <a:off x="1976318" y="2038415"/>
        <a:ext cx="2907506" cy="1744503"/>
      </dsp:txXfrm>
    </dsp:sp>
    <dsp:sp modelId="{667F46BE-5B9F-463F-8C31-AC9E41A087C3}">
      <dsp:nvSpPr>
        <dsp:cNvPr id="0" name=""/>
        <dsp:cNvSpPr/>
      </dsp:nvSpPr>
      <dsp:spPr>
        <a:xfrm>
          <a:off x="5174575" y="2038415"/>
          <a:ext cx="2907506" cy="174450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 Google scholar</a:t>
          </a:r>
          <a:endParaRPr lang="en-US" sz="2200" kern="1200"/>
        </a:p>
      </dsp:txBody>
      <dsp:txXfrm>
        <a:off x="5174575" y="2038415"/>
        <a:ext cx="2907506" cy="174450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E2D891-62D8-4033-8863-9E64366744C1}" type="datetimeFigureOut">
              <a:rPr lang="en-GB" smtClean="0"/>
              <a:t>12/10/2021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219FDE-4FEC-4DF7-BBD3-38C2D1EA1368}" type="slidenum">
              <a:rPr lang="en-GB" smtClean="0"/>
              <a:t>‹#›</a:t>
            </a:fld>
            <a:endParaRPr lang="en-GB"/>
          </a:p>
        </p:txBody>
      </p:sp>
    </p:spTree>
    <p:extLst>
      <p:ext uri="{BB962C8B-B14F-4D97-AF65-F5344CB8AC3E}">
        <p14:creationId xmlns:p14="http://schemas.microsoft.com/office/powerpoint/2010/main" val="5396865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DB219FDE-4FEC-4DF7-BBD3-38C2D1EA1368}" type="slidenum">
              <a:rPr lang="en-GB" smtClean="0"/>
              <a:t>8</a:t>
            </a:fld>
            <a:endParaRPr lang="en-GB"/>
          </a:p>
        </p:txBody>
      </p:sp>
    </p:spTree>
    <p:extLst>
      <p:ext uri="{BB962C8B-B14F-4D97-AF65-F5344CB8AC3E}">
        <p14:creationId xmlns:p14="http://schemas.microsoft.com/office/powerpoint/2010/main" val="36769986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8846F059-F444-4696-AE46-E5E854C1130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0CE1A9CD-3CB6-4433-A336-D27BBB3DF490}" type="slidenum">
              <a:rPr lang="en-US" altLang="en-US">
                <a:latin typeface="Arial" panose="020B0604020202020204" pitchFamily="34" charset="0"/>
              </a:rPr>
              <a:pPr/>
              <a:t>9</a:t>
            </a:fld>
            <a:endParaRPr lang="en-US" altLang="en-US">
              <a:latin typeface="Arial" panose="020B0604020202020204" pitchFamily="34" charset="0"/>
            </a:endParaRPr>
          </a:p>
        </p:txBody>
      </p:sp>
      <p:sp>
        <p:nvSpPr>
          <p:cNvPr id="12291" name="Rectangle 2">
            <a:extLst>
              <a:ext uri="{FF2B5EF4-FFF2-40B4-BE49-F238E27FC236}">
                <a16:creationId xmlns:a16="http://schemas.microsoft.com/office/drawing/2014/main" id="{FCD6EB48-BD40-4E18-B6C0-F03D15B69E69}"/>
              </a:ext>
            </a:extLst>
          </p:cNvPr>
          <p:cNvSpPr>
            <a:spLocks noRot="1" noChangeArrowheads="1" noTextEdit="1"/>
          </p:cNvSpPr>
          <p:nvPr>
            <p:ph type="sldImg"/>
          </p:nvPr>
        </p:nvSpPr>
        <p:spPr>
          <a:ln/>
        </p:spPr>
      </p:sp>
      <p:sp>
        <p:nvSpPr>
          <p:cNvPr id="12292" name="Rectangle 3">
            <a:extLst>
              <a:ext uri="{FF2B5EF4-FFF2-40B4-BE49-F238E27FC236}">
                <a16:creationId xmlns:a16="http://schemas.microsoft.com/office/drawing/2014/main" id="{93216517-C5D5-4C51-A7A8-FB616A1EBA3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5F4CF85A-1C56-4130-95F7-ACE131A31E5F}"/>
              </a:ext>
            </a:extLst>
          </p:cNvPr>
          <p:cNvSpPr>
            <a:spLocks noGrp="1" noRot="1" noChangeAspect="1" noTextEdit="1"/>
          </p:cNvSpPr>
          <p:nvPr>
            <p:ph type="sldImg"/>
          </p:nvPr>
        </p:nvSpPr>
        <p:spPr>
          <a:ln/>
        </p:spPr>
      </p:sp>
      <p:sp>
        <p:nvSpPr>
          <p:cNvPr id="16387" name="Notes Placeholder 2">
            <a:extLst>
              <a:ext uri="{FF2B5EF4-FFF2-40B4-BE49-F238E27FC236}">
                <a16:creationId xmlns:a16="http://schemas.microsoft.com/office/drawing/2014/main" id="{10D5C4DE-84D1-430A-9CDD-11CEC976767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B1E56C4E-6F3E-4F4D-864E-483CB957402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B834AF48-8661-41D8-A889-99CC32FCB596}" type="slidenum">
              <a:rPr lang="en-US" altLang="en-US">
                <a:latin typeface="Arial" panose="020B0604020202020204" pitchFamily="34" charset="0"/>
              </a:rPr>
              <a:pPr/>
              <a:t>11</a:t>
            </a:fld>
            <a:endParaRPr lang="en-US"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540287F8-B81E-4382-86E2-B6DA8DC45B06}"/>
              </a:ext>
            </a:extLst>
          </p:cNvPr>
          <p:cNvSpPr>
            <a:spLocks noGrp="1" noRot="1" noChangeAspect="1" noTextEdit="1"/>
          </p:cNvSpPr>
          <p:nvPr>
            <p:ph type="sldImg"/>
          </p:nvPr>
        </p:nvSpPr>
        <p:spPr>
          <a:ln/>
        </p:spPr>
      </p:sp>
      <p:sp>
        <p:nvSpPr>
          <p:cNvPr id="19459" name="Notes Placeholder 2">
            <a:extLst>
              <a:ext uri="{FF2B5EF4-FFF2-40B4-BE49-F238E27FC236}">
                <a16:creationId xmlns:a16="http://schemas.microsoft.com/office/drawing/2014/main" id="{7E097E99-5644-483B-AF28-F5BBCFD789B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lvl="1" eaLnBrk="1" hangingPunct="1"/>
            <a:endParaRPr lang="en-US" altLang="en-US">
              <a:latin typeface="Arial" panose="020B0604020202020204" pitchFamily="34" charset="0"/>
            </a:endParaRPr>
          </a:p>
        </p:txBody>
      </p:sp>
      <p:sp>
        <p:nvSpPr>
          <p:cNvPr id="19460" name="Slide Number Placeholder 3">
            <a:extLst>
              <a:ext uri="{FF2B5EF4-FFF2-40B4-BE49-F238E27FC236}">
                <a16:creationId xmlns:a16="http://schemas.microsoft.com/office/drawing/2014/main" id="{754B35E3-F256-4915-8D56-060A40F9C58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66D55098-3C25-448B-BB4E-AE1A53B2C41A}" type="slidenum">
              <a:rPr lang="en-US" altLang="en-US">
                <a:latin typeface="Arial" panose="020B0604020202020204" pitchFamily="34" charset="0"/>
              </a:rPr>
              <a:pPr/>
              <a:t>13</a:t>
            </a:fld>
            <a:endParaRPr lang="en-US"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3E76358E-6E53-4C56-92AC-08F4CB216E3E}"/>
              </a:ext>
            </a:extLst>
          </p:cNvPr>
          <p:cNvSpPr>
            <a:spLocks noGrp="1" noRot="1" noChangeAspect="1" noTextEdit="1"/>
          </p:cNvSpPr>
          <p:nvPr>
            <p:ph type="sldImg"/>
          </p:nvPr>
        </p:nvSpPr>
        <p:spPr>
          <a:ln/>
        </p:spPr>
      </p:sp>
      <p:sp>
        <p:nvSpPr>
          <p:cNvPr id="21507" name="Notes Placeholder 2">
            <a:extLst>
              <a:ext uri="{FF2B5EF4-FFF2-40B4-BE49-F238E27FC236}">
                <a16:creationId xmlns:a16="http://schemas.microsoft.com/office/drawing/2014/main" id="{ED726D1B-ABA0-4E25-B8E3-C592817190B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Plagiarism definition:- Thesaurus –  1) stealing somebody’s work or idea. (The process of copying another person’s idea  or written work and claiming it as original.) – Encarta Dictionary English (UK) </a:t>
            </a:r>
          </a:p>
          <a:p>
            <a:endParaRPr lang="en-GB" altLang="en-US">
              <a:latin typeface="Arial" panose="020B0604020202020204" pitchFamily="34" charset="0"/>
            </a:endParaRPr>
          </a:p>
          <a:p>
            <a:endParaRPr lang="en-GB" altLang="en-US">
              <a:latin typeface="Arial" panose="020B0604020202020204" pitchFamily="34" charset="0"/>
            </a:endParaRPr>
          </a:p>
        </p:txBody>
      </p:sp>
      <p:sp>
        <p:nvSpPr>
          <p:cNvPr id="21508" name="Slide Number Placeholder 3">
            <a:extLst>
              <a:ext uri="{FF2B5EF4-FFF2-40B4-BE49-F238E27FC236}">
                <a16:creationId xmlns:a16="http://schemas.microsoft.com/office/drawing/2014/main" id="{8476904C-1C20-40D3-BBC6-7CF5CA2FB9D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87F74B6C-D19C-4DDB-B58F-C8DC46128E36}" type="slidenum">
              <a:rPr lang="en-US" altLang="en-US">
                <a:latin typeface="Arial" panose="020B0604020202020204" pitchFamily="34" charset="0"/>
              </a:rPr>
              <a:pPr/>
              <a:t>14</a:t>
            </a:fld>
            <a:endParaRPr lang="en-US"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59CAF29B-E1F6-4006-AFA4-6F55D208963A}"/>
              </a:ext>
            </a:extLst>
          </p:cNvPr>
          <p:cNvSpPr>
            <a:spLocks noGrp="1" noRot="1" noChangeAspect="1" noTextEdit="1"/>
          </p:cNvSpPr>
          <p:nvPr>
            <p:ph type="sldImg"/>
          </p:nvPr>
        </p:nvSpPr>
        <p:spPr>
          <a:ln/>
        </p:spPr>
      </p:sp>
      <p:sp>
        <p:nvSpPr>
          <p:cNvPr id="23555" name="Notes Placeholder 2">
            <a:extLst>
              <a:ext uri="{FF2B5EF4-FFF2-40B4-BE49-F238E27FC236}">
                <a16:creationId xmlns:a16="http://schemas.microsoft.com/office/drawing/2014/main" id="{554999F6-938D-4E5F-86D4-329D40AE637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3556" name="Slide Number Placeholder 3">
            <a:extLst>
              <a:ext uri="{FF2B5EF4-FFF2-40B4-BE49-F238E27FC236}">
                <a16:creationId xmlns:a16="http://schemas.microsoft.com/office/drawing/2014/main" id="{7DFB3A2F-AFBA-45B4-BB65-B585923E87C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1CB0A314-CA29-4C51-9939-7CDC9DCBE843}" type="slidenum">
              <a:rPr lang="en-US" altLang="en-US">
                <a:latin typeface="Arial" panose="020B0604020202020204" pitchFamily="34" charset="0"/>
              </a:rPr>
              <a:pPr/>
              <a:t>15</a:t>
            </a:fld>
            <a:endParaRPr lang="en-US"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269FF470-752E-47AD-8C8D-CFA69C389916}"/>
              </a:ext>
            </a:extLst>
          </p:cNvPr>
          <p:cNvSpPr>
            <a:spLocks noGrp="1" noRot="1" noChangeAspect="1" noTextEdit="1"/>
          </p:cNvSpPr>
          <p:nvPr>
            <p:ph type="sldImg"/>
          </p:nvPr>
        </p:nvSpPr>
        <p:spPr>
          <a:ln/>
        </p:spPr>
      </p:sp>
      <p:sp>
        <p:nvSpPr>
          <p:cNvPr id="31747" name="Notes Placeholder 2">
            <a:extLst>
              <a:ext uri="{FF2B5EF4-FFF2-40B4-BE49-F238E27FC236}">
                <a16:creationId xmlns:a16="http://schemas.microsoft.com/office/drawing/2014/main" id="{BE6E069D-171F-447D-B0C8-8E70AC1BE80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Other systems of referencing?:-</a:t>
            </a:r>
          </a:p>
          <a:p>
            <a:endParaRPr lang="en-US" altLang="en-US">
              <a:latin typeface="Arial" panose="020B0604020202020204" pitchFamily="34" charset="0"/>
            </a:endParaRPr>
          </a:p>
          <a:p>
            <a:r>
              <a:rPr lang="en-GB" altLang="en-US">
                <a:latin typeface="Arial" panose="020B0604020202020204" pitchFamily="34" charset="0"/>
              </a:rPr>
              <a:t>Modern Humanities Research Association (MHRA), </a:t>
            </a:r>
          </a:p>
          <a:p>
            <a:r>
              <a:rPr lang="en-GB" altLang="en-US">
                <a:latin typeface="Arial" panose="020B0604020202020204" pitchFamily="34" charset="0"/>
              </a:rPr>
              <a:t>The Harvard System (often called the 'Author Date System'), </a:t>
            </a:r>
          </a:p>
          <a:p>
            <a:r>
              <a:rPr lang="en-GB" altLang="en-US">
                <a:latin typeface="Arial" panose="020B0604020202020204" pitchFamily="34" charset="0"/>
              </a:rPr>
              <a:t>Chicago System </a:t>
            </a:r>
          </a:p>
          <a:p>
            <a:r>
              <a:rPr lang="en-GB" altLang="en-US">
                <a:latin typeface="Arial" panose="020B0604020202020204" pitchFamily="34" charset="0"/>
              </a:rPr>
              <a:t>Modern Language Association of America (MLA) </a:t>
            </a:r>
          </a:p>
          <a:p>
            <a:r>
              <a:rPr lang="en-GB" altLang="en-US">
                <a:latin typeface="Arial" panose="020B0604020202020204" pitchFamily="34" charset="0"/>
              </a:rPr>
              <a:t>American Psychological Association (APA)</a:t>
            </a:r>
          </a:p>
          <a:p>
            <a:r>
              <a:rPr lang="en-GB" altLang="en-US">
                <a:latin typeface="Arial" panose="020B0604020202020204" pitchFamily="34" charset="0"/>
              </a:rPr>
              <a:t>Available on line at:</a:t>
            </a:r>
          </a:p>
          <a:p>
            <a:r>
              <a:rPr lang="en-GB" altLang="en-US">
                <a:latin typeface="Arial" panose="020B0604020202020204" pitchFamily="34" charset="0"/>
              </a:rPr>
              <a:t>Http://www.bristol.ac.uk/arts/exercises/referencing/referencing%20skills/page_05.htm</a:t>
            </a:r>
          </a:p>
          <a:p>
            <a:r>
              <a:rPr lang="en-US" altLang="en-US">
                <a:latin typeface="Arial" panose="020B0604020202020204" pitchFamily="34" charset="0"/>
              </a:rPr>
              <a:t>Accessed 20</a:t>
            </a:r>
            <a:r>
              <a:rPr lang="en-US" altLang="en-US" baseline="30000">
                <a:latin typeface="Arial" panose="020B0604020202020204" pitchFamily="34" charset="0"/>
              </a:rPr>
              <a:t>th</a:t>
            </a:r>
            <a:r>
              <a:rPr lang="en-US" altLang="en-US">
                <a:latin typeface="Arial" panose="020B0604020202020204" pitchFamily="34" charset="0"/>
              </a:rPr>
              <a:t> October 2012</a:t>
            </a:r>
          </a:p>
        </p:txBody>
      </p:sp>
      <p:sp>
        <p:nvSpPr>
          <p:cNvPr id="31748" name="Slide Number Placeholder 3">
            <a:extLst>
              <a:ext uri="{FF2B5EF4-FFF2-40B4-BE49-F238E27FC236}">
                <a16:creationId xmlns:a16="http://schemas.microsoft.com/office/drawing/2014/main" id="{D3F8E23C-4F1D-4470-90BD-1EB14633BBE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ABA8719D-639C-4C03-842F-E1B6F0FB02BF}" type="slidenum">
              <a:rPr lang="en-US" altLang="en-US">
                <a:latin typeface="Arial" panose="020B0604020202020204" pitchFamily="34" charset="0"/>
              </a:rPr>
              <a:pPr/>
              <a:t>22</a:t>
            </a:fld>
            <a:endParaRPr lang="en-US"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7F4E8660-D8FF-4C5D-96B7-FB68CBCF75C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43BCC723-E5D5-4B70-808F-BBD625046192}" type="slidenum">
              <a:rPr lang="en-US" altLang="en-US">
                <a:latin typeface="Arial" panose="020B0604020202020204" pitchFamily="34" charset="0"/>
              </a:rPr>
              <a:pPr/>
              <a:t>23</a:t>
            </a:fld>
            <a:endParaRPr lang="en-US" altLang="en-US">
              <a:latin typeface="Arial" panose="020B0604020202020204" pitchFamily="34" charset="0"/>
            </a:endParaRPr>
          </a:p>
        </p:txBody>
      </p:sp>
      <p:sp>
        <p:nvSpPr>
          <p:cNvPr id="33795" name="Rectangle 2">
            <a:extLst>
              <a:ext uri="{FF2B5EF4-FFF2-40B4-BE49-F238E27FC236}">
                <a16:creationId xmlns:a16="http://schemas.microsoft.com/office/drawing/2014/main" id="{0A7528A4-F745-44C2-873D-F4B38A335D3E}"/>
              </a:ext>
            </a:extLst>
          </p:cNvPr>
          <p:cNvSpPr>
            <a:spLocks noRot="1" noChangeArrowheads="1" noTextEdit="1"/>
          </p:cNvSpPr>
          <p:nvPr>
            <p:ph type="sldImg"/>
          </p:nvPr>
        </p:nvSpPr>
        <p:spPr>
          <a:ln/>
        </p:spPr>
      </p:sp>
      <p:sp>
        <p:nvSpPr>
          <p:cNvPr id="33796" name="Rectangle 3">
            <a:extLst>
              <a:ext uri="{FF2B5EF4-FFF2-40B4-BE49-F238E27FC236}">
                <a16:creationId xmlns:a16="http://schemas.microsoft.com/office/drawing/2014/main" id="{931E342D-022D-4385-B074-BC70A3AEF19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7784C07D-3E75-40EE-A25C-92B997C63F02}"/>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2DC78F0A-947F-4AC4-9DD6-ECCE3B07F8E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7892" name="Slide Number Placeholder 3">
            <a:extLst>
              <a:ext uri="{FF2B5EF4-FFF2-40B4-BE49-F238E27FC236}">
                <a16:creationId xmlns:a16="http://schemas.microsoft.com/office/drawing/2014/main" id="{84CBC60E-83DF-4742-86B1-45CED0BB96B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C61F0823-158B-4C02-925F-B0B3297681BB}" type="slidenum">
              <a:rPr lang="en-US" altLang="en-US">
                <a:latin typeface="Arial" panose="020B0604020202020204" pitchFamily="34" charset="0"/>
              </a:rPr>
              <a:pPr/>
              <a:t>26</a:t>
            </a:fld>
            <a:endParaRPr lang="en-US"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C437D7BD-82C6-4797-B841-AEFF851DB769}"/>
              </a:ext>
            </a:extLst>
          </p:cNvPr>
          <p:cNvSpPr>
            <a:spLocks noGrp="1" noRot="1" noChangeAspect="1" noTextEdit="1"/>
          </p:cNvSpPr>
          <p:nvPr>
            <p:ph type="sldImg"/>
          </p:nvPr>
        </p:nvSpPr>
        <p:spPr>
          <a:ln/>
        </p:spPr>
      </p:sp>
      <p:sp>
        <p:nvSpPr>
          <p:cNvPr id="41987" name="Notes Placeholder 2">
            <a:extLst>
              <a:ext uri="{FF2B5EF4-FFF2-40B4-BE49-F238E27FC236}">
                <a16:creationId xmlns:a16="http://schemas.microsoft.com/office/drawing/2014/main" id="{FC49A2FE-4485-4FF5-AF31-63F04D9A351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1988" name="Slide Number Placeholder 3">
            <a:extLst>
              <a:ext uri="{FF2B5EF4-FFF2-40B4-BE49-F238E27FC236}">
                <a16:creationId xmlns:a16="http://schemas.microsoft.com/office/drawing/2014/main" id="{A308450F-E2AA-4F3A-8CEB-29664D6901B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0348467B-DDA7-4931-BD75-309749FABB37}" type="slidenum">
              <a:rPr lang="en-US" altLang="en-US">
                <a:latin typeface="Arial" panose="020B0604020202020204" pitchFamily="34" charset="0"/>
              </a:rPr>
              <a:pPr/>
              <a:t>27</a:t>
            </a:fld>
            <a:endParaRPr lang="en-US"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4FDBC0E-8CC0-4936-AA47-97126E9B7BA0}"/>
              </a:ext>
            </a:extLst>
          </p:cNvPr>
          <p:cNvSpPr>
            <a:spLocks noGrp="1" noRot="1" noChangeAspect="1" noTextEdit="1"/>
          </p:cNvSpPr>
          <p:nvPr>
            <p:ph type="sldImg"/>
          </p:nvPr>
        </p:nvSpPr>
        <p:spPr>
          <a:ln/>
        </p:spPr>
      </p:sp>
      <p:sp>
        <p:nvSpPr>
          <p:cNvPr id="44035" name="Notes Placeholder 2">
            <a:extLst>
              <a:ext uri="{FF2B5EF4-FFF2-40B4-BE49-F238E27FC236}">
                <a16:creationId xmlns:a16="http://schemas.microsoft.com/office/drawing/2014/main" id="{353B16FB-56C4-41C3-8431-1173BDF39F2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44036" name="Slide Number Placeholder 3">
            <a:extLst>
              <a:ext uri="{FF2B5EF4-FFF2-40B4-BE49-F238E27FC236}">
                <a16:creationId xmlns:a16="http://schemas.microsoft.com/office/drawing/2014/main" id="{0AFF7B72-AE5C-4DF7-BBCD-071188158AF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5F284865-4BC3-4604-9AF8-68F99DDAD33A}" type="slidenum">
              <a:rPr lang="en-US" altLang="en-US">
                <a:latin typeface="Arial" panose="020B0604020202020204" pitchFamily="34" charset="0"/>
              </a:rPr>
              <a:pPr/>
              <a:t>28</a:t>
            </a:fld>
            <a:endParaRPr lang="en-US"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2545C3CF-F27D-42F1-B7BD-9AAEEF996FA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33B8D4FE-971F-486C-8AA9-F194850E48CE}" type="slidenum">
              <a:rPr lang="en-US" altLang="en-US">
                <a:latin typeface="Arial" panose="020B0604020202020204" pitchFamily="34" charset="0"/>
              </a:rPr>
              <a:pPr/>
              <a:t>30</a:t>
            </a:fld>
            <a:endParaRPr lang="en-US" altLang="en-US">
              <a:latin typeface="Arial" panose="020B0604020202020204" pitchFamily="34" charset="0"/>
            </a:endParaRPr>
          </a:p>
        </p:txBody>
      </p:sp>
      <p:sp>
        <p:nvSpPr>
          <p:cNvPr id="47107" name="Rectangle 2">
            <a:extLst>
              <a:ext uri="{FF2B5EF4-FFF2-40B4-BE49-F238E27FC236}">
                <a16:creationId xmlns:a16="http://schemas.microsoft.com/office/drawing/2014/main" id="{39989EBC-BCBC-4B19-83FC-38630D210125}"/>
              </a:ext>
            </a:extLst>
          </p:cNvPr>
          <p:cNvSpPr>
            <a:spLocks noRot="1" noChangeArrowheads="1" noTextEdit="1"/>
          </p:cNvSpPr>
          <p:nvPr>
            <p:ph type="sldImg"/>
          </p:nvPr>
        </p:nvSpPr>
        <p:spPr>
          <a:ln/>
        </p:spPr>
      </p:sp>
      <p:sp>
        <p:nvSpPr>
          <p:cNvPr id="47108" name="Rectangle 3">
            <a:extLst>
              <a:ext uri="{FF2B5EF4-FFF2-40B4-BE49-F238E27FC236}">
                <a16:creationId xmlns:a16="http://schemas.microsoft.com/office/drawing/2014/main" id="{C1867456-FE06-4F3F-BCD2-ED790FC5B0F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809BF819-3252-4C39-9AE2-457B415F2339}"/>
              </a:ext>
            </a:extLst>
          </p:cNvPr>
          <p:cNvSpPr>
            <a:spLocks noGrp="1" noRot="1" noChangeAspect="1" noTextEdit="1"/>
          </p:cNvSpPr>
          <p:nvPr>
            <p:ph type="sldImg"/>
          </p:nvPr>
        </p:nvSpPr>
        <p:spPr>
          <a:ln/>
        </p:spPr>
      </p:sp>
      <p:sp>
        <p:nvSpPr>
          <p:cNvPr id="49155" name="Notes Placeholder 2">
            <a:extLst>
              <a:ext uri="{FF2B5EF4-FFF2-40B4-BE49-F238E27FC236}">
                <a16:creationId xmlns:a16="http://schemas.microsoft.com/office/drawing/2014/main" id="{3FFC4D9E-B719-43D9-BF76-0507D1FCEEB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49156" name="Slide Number Placeholder 3">
            <a:extLst>
              <a:ext uri="{FF2B5EF4-FFF2-40B4-BE49-F238E27FC236}">
                <a16:creationId xmlns:a16="http://schemas.microsoft.com/office/drawing/2014/main" id="{D1839559-3F20-45BE-B23B-46F62F1353A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6A898855-C944-45A9-9B3D-FFFD3033A290}" type="slidenum">
              <a:rPr lang="en-US" altLang="en-US">
                <a:latin typeface="Arial" panose="020B0604020202020204" pitchFamily="34" charset="0"/>
              </a:rPr>
              <a:pPr/>
              <a:t>31</a:t>
            </a:fld>
            <a:endParaRPr lang="en-US" altLang="en-US">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71002DB7-0CEF-44E5-9632-A33381F948B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6D87F262-F2B1-4725-B10A-FDB4780B1EB0}" type="slidenum">
              <a:rPr lang="en-US" altLang="en-US">
                <a:latin typeface="Arial" panose="020B0604020202020204" pitchFamily="34" charset="0"/>
              </a:rPr>
              <a:pPr/>
              <a:t>32</a:t>
            </a:fld>
            <a:endParaRPr lang="en-US" altLang="en-US">
              <a:latin typeface="Arial" panose="020B0604020202020204" pitchFamily="34" charset="0"/>
            </a:endParaRPr>
          </a:p>
        </p:txBody>
      </p:sp>
      <p:sp>
        <p:nvSpPr>
          <p:cNvPr id="51203" name="Rectangle 2">
            <a:extLst>
              <a:ext uri="{FF2B5EF4-FFF2-40B4-BE49-F238E27FC236}">
                <a16:creationId xmlns:a16="http://schemas.microsoft.com/office/drawing/2014/main" id="{FC2FFDED-78C1-4AFD-B17F-16D2DE65E8F5}"/>
              </a:ext>
            </a:extLst>
          </p:cNvPr>
          <p:cNvSpPr>
            <a:spLocks noRot="1" noChangeArrowheads="1" noTextEdit="1"/>
          </p:cNvSpPr>
          <p:nvPr>
            <p:ph type="sldImg"/>
          </p:nvPr>
        </p:nvSpPr>
        <p:spPr>
          <a:ln/>
        </p:spPr>
      </p:sp>
      <p:sp>
        <p:nvSpPr>
          <p:cNvPr id="51204" name="Rectangle 3">
            <a:extLst>
              <a:ext uri="{FF2B5EF4-FFF2-40B4-BE49-F238E27FC236}">
                <a16:creationId xmlns:a16="http://schemas.microsoft.com/office/drawing/2014/main" id="{7378BCB8-A284-46B2-85DD-8C39A9346CA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AD64E0A6-373D-4C4D-8CAC-A6C7C042B1EF}"/>
              </a:ext>
            </a:extLst>
          </p:cNvPr>
          <p:cNvSpPr>
            <a:spLocks noGrp="1" noRot="1" noChangeAspect="1" noTextEdit="1"/>
          </p:cNvSpPr>
          <p:nvPr>
            <p:ph type="sldImg"/>
          </p:nvPr>
        </p:nvSpPr>
        <p:spPr>
          <a:ln/>
        </p:spPr>
      </p:sp>
      <p:sp>
        <p:nvSpPr>
          <p:cNvPr id="54275" name="Notes Placeholder 2">
            <a:extLst>
              <a:ext uri="{FF2B5EF4-FFF2-40B4-BE49-F238E27FC236}">
                <a16:creationId xmlns:a16="http://schemas.microsoft.com/office/drawing/2014/main" id="{4A27C235-C301-4B09-A460-70251C84B2D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54276" name="Slide Number Placeholder 3">
            <a:extLst>
              <a:ext uri="{FF2B5EF4-FFF2-40B4-BE49-F238E27FC236}">
                <a16:creationId xmlns:a16="http://schemas.microsoft.com/office/drawing/2014/main" id="{DDA52F6A-9AC9-4DA7-8524-4E56C3C19B9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A8225C2C-FD69-4249-821B-B43EA4F8AB6F}" type="slidenum">
              <a:rPr lang="en-US" altLang="en-US">
                <a:latin typeface="Arial" panose="020B0604020202020204" pitchFamily="34" charset="0"/>
              </a:rPr>
              <a:pPr/>
              <a:t>34</a:t>
            </a:fld>
            <a:endParaRPr lang="en-US"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a:extLst>
              <a:ext uri="{FF2B5EF4-FFF2-40B4-BE49-F238E27FC236}">
                <a16:creationId xmlns:a16="http://schemas.microsoft.com/office/drawing/2014/main" id="{CF3F2DC6-4767-4C4D-89C4-06B75FA111B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FC749D0C-E3B7-4423-8681-3F8C9207DE33}" type="slidenum">
              <a:rPr lang="en-US" altLang="en-US">
                <a:latin typeface="Arial" panose="020B0604020202020204" pitchFamily="34" charset="0"/>
              </a:rPr>
              <a:pPr/>
              <a:t>35</a:t>
            </a:fld>
            <a:endParaRPr lang="en-US" altLang="en-US">
              <a:latin typeface="Arial" panose="020B0604020202020204" pitchFamily="34" charset="0"/>
            </a:endParaRPr>
          </a:p>
        </p:txBody>
      </p:sp>
      <p:sp>
        <p:nvSpPr>
          <p:cNvPr id="66563" name="Rectangle 2">
            <a:extLst>
              <a:ext uri="{FF2B5EF4-FFF2-40B4-BE49-F238E27FC236}">
                <a16:creationId xmlns:a16="http://schemas.microsoft.com/office/drawing/2014/main" id="{B5CB85CE-4337-4E87-906F-6D98D0CCDBEA}"/>
              </a:ext>
            </a:extLst>
          </p:cNvPr>
          <p:cNvSpPr>
            <a:spLocks noRot="1" noChangeArrowheads="1" noTextEdit="1"/>
          </p:cNvSpPr>
          <p:nvPr>
            <p:ph type="sldImg"/>
          </p:nvPr>
        </p:nvSpPr>
        <p:spPr>
          <a:ln/>
        </p:spPr>
      </p:sp>
      <p:sp>
        <p:nvSpPr>
          <p:cNvPr id="66564" name="Rectangle 3">
            <a:extLst>
              <a:ext uri="{FF2B5EF4-FFF2-40B4-BE49-F238E27FC236}">
                <a16:creationId xmlns:a16="http://schemas.microsoft.com/office/drawing/2014/main" id="{995C66E7-6855-4F53-9A6C-AB8E89D919D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2909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2746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5701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10/12/2021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74861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10/12/2021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78234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10/12/2021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73383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61BEF0D-F0BB-DE4B-95CE-6DB70DBA9567}" type="datetimeFigureOut">
              <a:rPr lang="en-US" smtClean="0"/>
              <a:pPr/>
              <a:t>10/12/2021</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978759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61BEF0D-F0BB-DE4B-95CE-6DB70DBA9567}" type="datetimeFigureOut">
              <a:rPr lang="en-US" smtClean="0"/>
              <a:pPr/>
              <a:t>10/12/2021</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324716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683990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05400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357800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61BEF0D-F0BB-DE4B-95CE-6DB70DBA9567}" type="datetimeFigureOut">
              <a:rPr lang="en-US" smtClean="0"/>
              <a:pPr/>
              <a:t>10/12/2021</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57F1E4F-1CFF-5643-939E-217C01CDF565}"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8138865"/>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lawcom.gov.uk/" TargetMode="External"/><Relationship Id="rId7" Type="http://schemas.openxmlformats.org/officeDocument/2006/relationships/hyperlink" Target="https://journals.sagepub.com/doi/abs/10.1177/0004865812456856" TargetMode="Externa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hyperlink" Target="https://www.jstor.org/" TargetMode="External"/><Relationship Id="rId5" Type="http://schemas.openxmlformats.org/officeDocument/2006/relationships/hyperlink" Target="https://www.ons.gov.uk/" TargetMode="External"/><Relationship Id="rId4" Type="http://schemas.openxmlformats.org/officeDocument/2006/relationships/hyperlink" Target="https://justice.org.uk/"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novella.mhhe.com/sites/0079876543/student_view0/research_center-999/research_papers30/conducting_web-based_research.html#Credibility"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novella.mhhe.com/sites/0079876543/student_view0/research_center-999/research_papers30/conducting_web-based_research.html#Support" TargetMode="External"/><Relationship Id="rId5" Type="http://schemas.openxmlformats.org/officeDocument/2006/relationships/hyperlink" Target="http://novella.mhhe.com/sites/0079876543/student_view0/research_center-999/research_papers30/conducting_web-based_research.html#Reasonableness" TargetMode="External"/><Relationship Id="rId4" Type="http://schemas.openxmlformats.org/officeDocument/2006/relationships/hyperlink" Target="http://novella.mhhe.com/sites/0079876543/student_view0/research_center-999/research_papers30/conducting_web-based_research.html#Accuracy"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www.univ.trieste.it/~dipfilo/etica_e_politica/1999_2/moor.html"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www.marketing-online.co.uk/sqpap.htm"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uwtsd.ac.uk/media/uwtsd-website/content-assets/documents/library-and-learning-resources/infoskills/Harvard-eng_v.1.2.pdf" TargetMode="Externa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8BE393-2A44-4303-8A13-2831B5655E16}"/>
              </a:ext>
            </a:extLst>
          </p:cNvPr>
          <p:cNvSpPr>
            <a:spLocks noGrp="1"/>
          </p:cNvSpPr>
          <p:nvPr>
            <p:ph type="ctrTitle"/>
          </p:nvPr>
        </p:nvSpPr>
        <p:spPr>
          <a:xfrm>
            <a:off x="965201" y="643467"/>
            <a:ext cx="6255026" cy="5054008"/>
          </a:xfrm>
        </p:spPr>
        <p:txBody>
          <a:bodyPr anchor="ctr">
            <a:normAutofit/>
          </a:bodyPr>
          <a:lstStyle/>
          <a:p>
            <a:pPr algn="r"/>
            <a:r>
              <a:rPr lang="en-GB" dirty="0"/>
              <a:t>Criminal law assignment 1 workshop</a:t>
            </a:r>
            <a:endParaRPr lang="en-GB"/>
          </a:p>
        </p:txBody>
      </p:sp>
      <p:sp>
        <p:nvSpPr>
          <p:cNvPr id="3" name="Subtitle 2">
            <a:extLst>
              <a:ext uri="{FF2B5EF4-FFF2-40B4-BE49-F238E27FC236}">
                <a16:creationId xmlns:a16="http://schemas.microsoft.com/office/drawing/2014/main" id="{48F8D1BC-7C99-4768-AD8D-67E31A5B4100}"/>
              </a:ext>
            </a:extLst>
          </p:cNvPr>
          <p:cNvSpPr>
            <a:spLocks noGrp="1"/>
          </p:cNvSpPr>
          <p:nvPr>
            <p:ph type="subTitle" idx="1"/>
          </p:nvPr>
        </p:nvSpPr>
        <p:spPr>
          <a:xfrm>
            <a:off x="7870995" y="643467"/>
            <a:ext cx="3341488" cy="5054008"/>
          </a:xfrm>
        </p:spPr>
        <p:txBody>
          <a:bodyPr anchor="ctr">
            <a:normAutofit/>
          </a:bodyPr>
          <a:lstStyle/>
          <a:p>
            <a:r>
              <a:rPr lang="en-GB" dirty="0"/>
              <a:t>Laura knight</a:t>
            </a:r>
          </a:p>
        </p:txBody>
      </p:sp>
      <p:cxnSp>
        <p:nvCxnSpPr>
          <p:cNvPr id="10" name="Straight Connector 9">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391367"/>
            <a:ext cx="0" cy="355820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8A549DE7-671D-4575-AF43-858FD9998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C22D9B36-9BE7-472B-8808-7E0D68107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40942"/>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366007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1909769-8D88-43A4-8309-CE5FCB989302}"/>
              </a:ext>
            </a:extLst>
          </p:cNvPr>
          <p:cNvSpPr>
            <a:spLocks noGrp="1"/>
          </p:cNvSpPr>
          <p:nvPr>
            <p:ph type="title"/>
          </p:nvPr>
        </p:nvSpPr>
        <p:spPr>
          <a:xfrm>
            <a:off x="492370" y="516835"/>
            <a:ext cx="3084844" cy="5772840"/>
          </a:xfrm>
        </p:spPr>
        <p:txBody>
          <a:bodyPr anchor="ctr">
            <a:normAutofit/>
          </a:bodyPr>
          <a:lstStyle/>
          <a:p>
            <a:r>
              <a:rPr lang="en-GB" sz="3600">
                <a:solidFill>
                  <a:srgbClr val="FFFFFF"/>
                </a:solidFill>
              </a:rPr>
              <a:t>Assignment 1</a:t>
            </a:r>
          </a:p>
        </p:txBody>
      </p:sp>
      <p:sp>
        <p:nvSpPr>
          <p:cNvPr id="13" name="Rectangle 12">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0583FBF1-AF8C-4363-847E-FAD6639A5230}"/>
              </a:ext>
            </a:extLst>
          </p:cNvPr>
          <p:cNvGraphicFramePr>
            <a:graphicFrameLocks noGrp="1"/>
          </p:cNvGraphicFramePr>
          <p:nvPr>
            <p:ph idx="1"/>
            <p:extLst>
              <p:ext uri="{D42A27DB-BD31-4B8C-83A1-F6EECF244321}">
                <p14:modId xmlns:p14="http://schemas.microsoft.com/office/powerpoint/2010/main" val="3455974441"/>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52532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FA4CD5CB-D209-4D70-8CA4-629731C59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73D141-ABAD-4260-8000-19E99FD449D0}"/>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6600">
                <a:solidFill>
                  <a:schemeClr val="tx1">
                    <a:lumMod val="85000"/>
                    <a:lumOff val="15000"/>
                  </a:schemeClr>
                </a:solidFill>
              </a:rPr>
              <a:t>The brief . . . . . </a:t>
            </a:r>
          </a:p>
        </p:txBody>
      </p:sp>
      <p:pic>
        <p:nvPicPr>
          <p:cNvPr id="5" name="Content Placeholder 4">
            <a:extLst>
              <a:ext uri="{FF2B5EF4-FFF2-40B4-BE49-F238E27FC236}">
                <a16:creationId xmlns:a16="http://schemas.microsoft.com/office/drawing/2014/main" id="{EC64866A-0181-4C2A-9E24-C872F9053FB4}"/>
              </a:ext>
            </a:extLst>
          </p:cNvPr>
          <p:cNvPicPr>
            <a:picLocks noGrp="1" noChangeAspect="1"/>
          </p:cNvPicPr>
          <p:nvPr>
            <p:ph idx="1"/>
          </p:nvPr>
        </p:nvPicPr>
        <p:blipFill rotWithShape="1">
          <a:blip r:embed="rId2"/>
          <a:srcRect l="22940" t="9805" r="24786" b="23242"/>
          <a:stretch/>
        </p:blipFill>
        <p:spPr>
          <a:xfrm>
            <a:off x="530941" y="308077"/>
            <a:ext cx="6688395" cy="5718161"/>
          </a:xfrm>
          <a:prstGeom prst="rect">
            <a:avLst/>
          </a:prstGeom>
        </p:spPr>
      </p:pic>
      <p:cxnSp>
        <p:nvCxnSpPr>
          <p:cNvPr id="18" name="Straight Connector 17">
            <a:extLst>
              <a:ext uri="{FF2B5EF4-FFF2-40B4-BE49-F238E27FC236}">
                <a16:creationId xmlns:a16="http://schemas.microsoft.com/office/drawing/2014/main" id="{5C6A2BAE-B461-4B55-8E1F-0722ABDD13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B4C27B90-DF2B-4D00-BA07-18ED774CD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593ACC25-C262-417A-8AA9-0641C772B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032178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5A1B47C8-47A0-4A88-8830-6DEA3B5DE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00E083E6-9EAA-4B1B-93B2-0BB4802AD045}"/>
              </a:ext>
            </a:extLst>
          </p:cNvPr>
          <p:cNvPicPr>
            <a:picLocks noGrp="1" noChangeAspect="1"/>
          </p:cNvPicPr>
          <p:nvPr>
            <p:ph idx="1"/>
          </p:nvPr>
        </p:nvPicPr>
        <p:blipFill rotWithShape="1">
          <a:blip r:embed="rId2"/>
          <a:srcRect l="10578" t="33924" r="33960" b="12406"/>
          <a:stretch/>
        </p:blipFill>
        <p:spPr>
          <a:xfrm>
            <a:off x="94118" y="1054511"/>
            <a:ext cx="7317886" cy="4726857"/>
          </a:xfrm>
          <a:prstGeom prst="rect">
            <a:avLst/>
          </a:prstGeom>
        </p:spPr>
      </p:pic>
      <p:sp>
        <p:nvSpPr>
          <p:cNvPr id="18" name="Rectangle 17">
            <a:extLst>
              <a:ext uri="{FF2B5EF4-FFF2-40B4-BE49-F238E27FC236}">
                <a16:creationId xmlns:a16="http://schemas.microsoft.com/office/drawing/2014/main" id="{984BBFDD-E720-4805-A9C8-129FBBF6DD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613486"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217227E-665D-48A7-B57D-2D339F4747CA}"/>
              </a:ext>
            </a:extLst>
          </p:cNvPr>
          <p:cNvSpPr>
            <a:spLocks noGrp="1"/>
          </p:cNvSpPr>
          <p:nvPr>
            <p:ph type="title"/>
          </p:nvPr>
        </p:nvSpPr>
        <p:spPr>
          <a:xfrm>
            <a:off x="8096885" y="640080"/>
            <a:ext cx="3659246" cy="2926080"/>
          </a:xfrm>
        </p:spPr>
        <p:txBody>
          <a:bodyPr vert="horz" lIns="91440" tIns="45720" rIns="91440" bIns="45720" rtlCol="0" anchor="b">
            <a:normAutofit/>
          </a:bodyPr>
          <a:lstStyle/>
          <a:p>
            <a:r>
              <a:rPr lang="en-US" sz="4400">
                <a:solidFill>
                  <a:srgbClr val="FFFFFF"/>
                </a:solidFill>
              </a:rPr>
              <a:t>Where to start your reading</a:t>
            </a:r>
          </a:p>
        </p:txBody>
      </p:sp>
      <p:sp>
        <p:nvSpPr>
          <p:cNvPr id="20" name="Rectangle 19">
            <a:extLst>
              <a:ext uri="{FF2B5EF4-FFF2-40B4-BE49-F238E27FC236}">
                <a16:creationId xmlns:a16="http://schemas.microsoft.com/office/drawing/2014/main" id="{5AC4BE46-4A77-42FE-9D15-065CDB2F8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06"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756732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D4E64-6022-45E1-AB73-B4F81C764320}"/>
              </a:ext>
            </a:extLst>
          </p:cNvPr>
          <p:cNvSpPr>
            <a:spLocks noGrp="1"/>
          </p:cNvSpPr>
          <p:nvPr>
            <p:ph type="title"/>
          </p:nvPr>
        </p:nvSpPr>
        <p:spPr>
          <a:xfrm>
            <a:off x="1097280" y="286603"/>
            <a:ext cx="10058400" cy="1450757"/>
          </a:xfrm>
        </p:spPr>
        <p:txBody>
          <a:bodyPr>
            <a:normAutofit/>
          </a:bodyPr>
          <a:lstStyle/>
          <a:p>
            <a:r>
              <a:rPr lang="en-GB" dirty="0"/>
              <a:t>How to expand your engagement with literature</a:t>
            </a:r>
          </a:p>
        </p:txBody>
      </p:sp>
      <p:graphicFrame>
        <p:nvGraphicFramePr>
          <p:cNvPr id="5" name="Content Placeholder 2">
            <a:extLst>
              <a:ext uri="{FF2B5EF4-FFF2-40B4-BE49-F238E27FC236}">
                <a16:creationId xmlns:a16="http://schemas.microsoft.com/office/drawing/2014/main" id="{9057EDDD-A0DF-4044-BC8E-40A530B6EE11}"/>
              </a:ext>
            </a:extLst>
          </p:cNvPr>
          <p:cNvGraphicFramePr>
            <a:graphicFrameLocks noGrp="1"/>
          </p:cNvGraphicFramePr>
          <p:nvPr>
            <p:ph idx="1"/>
            <p:extLst>
              <p:ext uri="{D42A27DB-BD31-4B8C-83A1-F6EECF244321}">
                <p14:modId xmlns:p14="http://schemas.microsoft.com/office/powerpoint/2010/main" val="46296171"/>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46099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C33BF9DD-8A45-4EEE-B231-0A14D322E5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532158-5D93-43F8-A07D-B275C143ACA1}"/>
              </a:ext>
            </a:extLst>
          </p:cNvPr>
          <p:cNvSpPr>
            <a:spLocks noGrp="1"/>
          </p:cNvSpPr>
          <p:nvPr>
            <p:ph type="title"/>
          </p:nvPr>
        </p:nvSpPr>
        <p:spPr>
          <a:xfrm>
            <a:off x="4974771" y="634946"/>
            <a:ext cx="6574972" cy="1450757"/>
          </a:xfrm>
        </p:spPr>
        <p:txBody>
          <a:bodyPr>
            <a:normAutofit/>
          </a:bodyPr>
          <a:lstStyle/>
          <a:p>
            <a:r>
              <a:rPr lang="en-GB" dirty="0"/>
              <a:t>Some of the sources you must avoid</a:t>
            </a:r>
          </a:p>
        </p:txBody>
      </p:sp>
      <p:pic>
        <p:nvPicPr>
          <p:cNvPr id="1026" name="Picture 2" descr="Image result for cross red">
            <a:extLst>
              <a:ext uri="{FF2B5EF4-FFF2-40B4-BE49-F238E27FC236}">
                <a16:creationId xmlns:a16="http://schemas.microsoft.com/office/drawing/2014/main" id="{60DA2EFC-26A7-4DED-B1F4-53EDD4C9CAD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3999" y="1459945"/>
            <a:ext cx="4001315" cy="3674677"/>
          </a:xfrm>
          <a:prstGeom prst="rect">
            <a:avLst/>
          </a:prstGeom>
          <a:noFill/>
          <a:extLst>
            <a:ext uri="{909E8E84-426E-40DD-AFC4-6F175D3DCCD1}">
              <a14:hiddenFill xmlns:a14="http://schemas.microsoft.com/office/drawing/2010/main">
                <a:solidFill>
                  <a:srgbClr val="FFFFFF"/>
                </a:solidFill>
              </a14:hiddenFill>
            </a:ext>
          </a:extLst>
        </p:spPr>
      </p:pic>
      <p:cxnSp>
        <p:nvCxnSpPr>
          <p:cNvPr id="73" name="Straight Connector 72">
            <a:extLst>
              <a:ext uri="{FF2B5EF4-FFF2-40B4-BE49-F238E27FC236}">
                <a16:creationId xmlns:a16="http://schemas.microsoft.com/office/drawing/2014/main" id="{9020DCC9-F851-4562-BB20-1AB3C51BFD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FB93C90-DA23-4D72-9575-21448C5CB089}"/>
              </a:ext>
            </a:extLst>
          </p:cNvPr>
          <p:cNvSpPr>
            <a:spLocks noGrp="1"/>
          </p:cNvSpPr>
          <p:nvPr>
            <p:ph idx="1"/>
          </p:nvPr>
        </p:nvSpPr>
        <p:spPr>
          <a:xfrm>
            <a:off x="4974769" y="2198914"/>
            <a:ext cx="6574973" cy="3670180"/>
          </a:xfrm>
        </p:spPr>
        <p:txBody>
          <a:bodyPr>
            <a:normAutofit/>
          </a:bodyPr>
          <a:lstStyle/>
          <a:p>
            <a:r>
              <a:rPr lang="en-GB" dirty="0"/>
              <a:t>- Wikipedia</a:t>
            </a:r>
          </a:p>
          <a:p>
            <a:r>
              <a:rPr lang="en-GB" dirty="0"/>
              <a:t>- Law Teacher</a:t>
            </a:r>
          </a:p>
          <a:p>
            <a:r>
              <a:rPr lang="en-GB" dirty="0"/>
              <a:t>- e-law resources</a:t>
            </a:r>
          </a:p>
          <a:p>
            <a:r>
              <a:rPr lang="en-GB" dirty="0"/>
              <a:t>- Dictionaries </a:t>
            </a:r>
          </a:p>
          <a:p>
            <a:r>
              <a:rPr lang="en-GB" dirty="0"/>
              <a:t>- bitsoflaw.org</a:t>
            </a:r>
          </a:p>
          <a:p>
            <a:r>
              <a:rPr lang="en-GB" dirty="0"/>
              <a:t>- </a:t>
            </a:r>
            <a:r>
              <a:rPr lang="en-GB" dirty="0" err="1"/>
              <a:t>thestudentroom</a:t>
            </a:r>
            <a:endParaRPr lang="en-GB" dirty="0"/>
          </a:p>
          <a:p>
            <a:r>
              <a:rPr lang="en-GB" dirty="0"/>
              <a:t>- </a:t>
            </a:r>
            <a:r>
              <a:rPr lang="en-GB" dirty="0" err="1"/>
              <a:t>ukessays</a:t>
            </a:r>
            <a:endParaRPr lang="en-GB" dirty="0"/>
          </a:p>
          <a:p>
            <a:r>
              <a:rPr lang="en-GB" dirty="0"/>
              <a:t>- </a:t>
            </a:r>
            <a:r>
              <a:rPr lang="en-GB" dirty="0" err="1"/>
              <a:t>essaysfordummies</a:t>
            </a:r>
            <a:endParaRPr lang="en-GB" dirty="0"/>
          </a:p>
        </p:txBody>
      </p:sp>
      <p:sp>
        <p:nvSpPr>
          <p:cNvPr id="75" name="Rectangle 74">
            <a:extLst>
              <a:ext uri="{FF2B5EF4-FFF2-40B4-BE49-F238E27FC236}">
                <a16:creationId xmlns:a16="http://schemas.microsoft.com/office/drawing/2014/main" id="{D5FBCAC9-BD8B-4F3B-AD74-EF37D421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 name="Rectangle 76">
            <a:extLst>
              <a:ext uri="{FF2B5EF4-FFF2-40B4-BE49-F238E27FC236}">
                <a16:creationId xmlns:a16="http://schemas.microsoft.com/office/drawing/2014/main" id="{9556C5A8-AD7E-4CE7-87BE-9EA3B5E17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557748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C5F49-2650-4F0F-B71B-BF26AB2A9D91}"/>
              </a:ext>
            </a:extLst>
          </p:cNvPr>
          <p:cNvSpPr>
            <a:spLocks noGrp="1"/>
          </p:cNvSpPr>
          <p:nvPr>
            <p:ph type="title"/>
          </p:nvPr>
        </p:nvSpPr>
        <p:spPr>
          <a:xfrm>
            <a:off x="1097280" y="286603"/>
            <a:ext cx="10058400" cy="1450757"/>
          </a:xfrm>
        </p:spPr>
        <p:txBody>
          <a:bodyPr>
            <a:normAutofit/>
          </a:bodyPr>
          <a:lstStyle/>
          <a:p>
            <a:r>
              <a:rPr lang="en-GB" dirty="0"/>
              <a:t>Appropriate sources include:</a:t>
            </a:r>
          </a:p>
        </p:txBody>
      </p:sp>
      <p:pic>
        <p:nvPicPr>
          <p:cNvPr id="2050" name="Picture 2" descr="Image result for green tick">
            <a:extLst>
              <a:ext uri="{FF2B5EF4-FFF2-40B4-BE49-F238E27FC236}">
                <a16:creationId xmlns:a16="http://schemas.microsoft.com/office/drawing/2014/main" id="{3E45AC79-9597-4E33-811E-D1D0D62D197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12918" y="1916318"/>
            <a:ext cx="3022025" cy="347101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6A6A9C8-0F9A-4F65-BA72-894ADE08BB46}"/>
              </a:ext>
            </a:extLst>
          </p:cNvPr>
          <p:cNvSpPr>
            <a:spLocks noGrp="1"/>
          </p:cNvSpPr>
          <p:nvPr>
            <p:ph idx="1"/>
          </p:nvPr>
        </p:nvSpPr>
        <p:spPr>
          <a:xfrm>
            <a:off x="4639733" y="1845734"/>
            <a:ext cx="6515947" cy="4023360"/>
          </a:xfrm>
        </p:spPr>
        <p:txBody>
          <a:bodyPr>
            <a:normAutofit/>
          </a:bodyPr>
          <a:lstStyle/>
          <a:p>
            <a:r>
              <a:rPr lang="en-GB" sz="1700"/>
              <a:t>Peer reviewed journal articles</a:t>
            </a:r>
          </a:p>
          <a:p>
            <a:r>
              <a:rPr lang="en-GB" sz="1700"/>
              <a:t>Textbooks</a:t>
            </a:r>
          </a:p>
          <a:p>
            <a:r>
              <a:rPr lang="en-GB" sz="1700"/>
              <a:t>Broadsheet newspapers (Telegraph/Guardian)</a:t>
            </a:r>
          </a:p>
          <a:p>
            <a:r>
              <a:rPr lang="en-GB" sz="1700"/>
              <a:t>Online sources:</a:t>
            </a:r>
          </a:p>
          <a:p>
            <a:r>
              <a:rPr lang="en-GB" sz="1700"/>
              <a:t>- </a:t>
            </a:r>
            <a:r>
              <a:rPr lang="en-GB" sz="1700" b="0" i="0">
                <a:effectLst/>
                <a:latin typeface="Roboto" panose="02000000000000000000" pitchFamily="2" charset="0"/>
                <a:hlinkClick r:id="rId3"/>
              </a:rPr>
              <a:t>www.lawcom.gov.uk</a:t>
            </a:r>
            <a:endParaRPr lang="en-GB" sz="1700" b="0" i="0">
              <a:effectLst/>
              <a:latin typeface="Roboto" panose="02000000000000000000" pitchFamily="2" charset="0"/>
            </a:endParaRPr>
          </a:p>
          <a:p>
            <a:r>
              <a:rPr lang="en-GB" sz="1700" b="0" i="0">
                <a:effectLst/>
                <a:latin typeface="Roboto" panose="02000000000000000000" pitchFamily="2" charset="0"/>
                <a:hlinkClick r:id="rId4"/>
              </a:rPr>
              <a:t>https://justice.org.uk</a:t>
            </a:r>
            <a:endParaRPr lang="en-GB" sz="1700">
              <a:latin typeface="Roboto" panose="02000000000000000000" pitchFamily="2" charset="0"/>
            </a:endParaRPr>
          </a:p>
          <a:p>
            <a:r>
              <a:rPr lang="en-GB" sz="1700" b="0" i="0">
                <a:effectLst/>
                <a:latin typeface="Roboto" panose="02000000000000000000" pitchFamily="2" charset="0"/>
                <a:hlinkClick r:id="rId5"/>
              </a:rPr>
              <a:t>https://www.ons.gov.uk</a:t>
            </a:r>
            <a:endParaRPr lang="en-GB" sz="1700" b="0" i="0">
              <a:effectLst/>
              <a:latin typeface="Roboto" panose="02000000000000000000" pitchFamily="2" charset="0"/>
            </a:endParaRPr>
          </a:p>
          <a:p>
            <a:r>
              <a:rPr lang="en-GB" sz="1700" b="0" i="0">
                <a:effectLst/>
                <a:latin typeface="Roboto" panose="02000000000000000000" pitchFamily="2" charset="0"/>
                <a:hlinkClick r:id="rId6"/>
              </a:rPr>
              <a:t>https://www.jstor.org</a:t>
            </a:r>
            <a:endParaRPr lang="en-GB" sz="1700">
              <a:latin typeface="Roboto" panose="02000000000000000000" pitchFamily="2" charset="0"/>
            </a:endParaRPr>
          </a:p>
          <a:p>
            <a:r>
              <a:rPr lang="en-GB" sz="1700" b="0" i="0">
                <a:effectLst/>
                <a:latin typeface="Roboto" panose="02000000000000000000" pitchFamily="2" charset="0"/>
                <a:hlinkClick r:id="rId7"/>
              </a:rPr>
              <a:t>https://journals.sagepub.com/doi/abs/10.1177/0004865812456856</a:t>
            </a:r>
            <a:endParaRPr lang="en-GB" sz="1700" b="0" i="0">
              <a:effectLst/>
              <a:latin typeface="Roboto" panose="02000000000000000000" pitchFamily="2" charset="0"/>
            </a:endParaRPr>
          </a:p>
          <a:p>
            <a:endParaRPr lang="en-GB" sz="1700"/>
          </a:p>
        </p:txBody>
      </p:sp>
    </p:spTree>
    <p:extLst>
      <p:ext uri="{BB962C8B-B14F-4D97-AF65-F5344CB8AC3E}">
        <p14:creationId xmlns:p14="http://schemas.microsoft.com/office/powerpoint/2010/main" val="42823353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8B30FB-E2EA-409F-B112-E12193529505}"/>
              </a:ext>
            </a:extLst>
          </p:cNvPr>
          <p:cNvSpPr>
            <a:spLocks noGrp="1"/>
          </p:cNvSpPr>
          <p:nvPr>
            <p:ph type="title"/>
          </p:nvPr>
        </p:nvSpPr>
        <p:spPr>
          <a:xfrm>
            <a:off x="7859485" y="634946"/>
            <a:ext cx="3690257" cy="1450757"/>
          </a:xfrm>
        </p:spPr>
        <p:txBody>
          <a:bodyPr>
            <a:normAutofit/>
          </a:bodyPr>
          <a:lstStyle/>
          <a:p>
            <a:r>
              <a:rPr lang="en-GB" sz="3400" dirty="0"/>
              <a:t>How to determine the credibility of an online source?</a:t>
            </a:r>
          </a:p>
        </p:txBody>
      </p:sp>
      <p:cxnSp>
        <p:nvCxnSpPr>
          <p:cNvPr id="75" name="Straight Connector 74">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77" name="Rectangle 76">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a:extLst>
              <a:ext uri="{FF2B5EF4-FFF2-40B4-BE49-F238E27FC236}">
                <a16:creationId xmlns:a16="http://schemas.microsoft.com/office/drawing/2014/main" id="{459A1E0A-D461-48B6-AAD8-0F00F3F0F840}"/>
              </a:ext>
            </a:extLst>
          </p:cNvPr>
          <p:cNvSpPr txBox="1"/>
          <p:nvPr/>
        </p:nvSpPr>
        <p:spPr>
          <a:xfrm>
            <a:off x="138022" y="178282"/>
            <a:ext cx="6757359" cy="6186309"/>
          </a:xfrm>
          <a:prstGeom prst="rect">
            <a:avLst/>
          </a:prstGeom>
          <a:noFill/>
        </p:spPr>
        <p:txBody>
          <a:bodyPr wrap="square">
            <a:spAutoFit/>
          </a:bodyPr>
          <a:lstStyle/>
          <a:p>
            <a:pPr algn="l"/>
            <a:r>
              <a:rPr lang="en-GB" b="0" i="0" dirty="0">
                <a:solidFill>
                  <a:srgbClr val="000000"/>
                </a:solidFill>
                <a:effectLst/>
                <a:latin typeface="verdana" panose="020B0604030504040204" pitchFamily="34" charset="0"/>
                <a:hlinkClick r:id="rId3"/>
              </a:rPr>
              <a:t>Credibility</a:t>
            </a:r>
            <a:endParaRPr lang="en-GB" b="0" i="0" dirty="0">
              <a:solidFill>
                <a:srgbClr val="000000"/>
              </a:solidFill>
              <a:effectLst/>
              <a:latin typeface="verdana" panose="020B0604030504040204" pitchFamily="34" charset="0"/>
            </a:endParaRPr>
          </a:p>
          <a:p>
            <a:pPr algn="l"/>
            <a:r>
              <a:rPr lang="en-GB" b="0" i="0" dirty="0">
                <a:solidFill>
                  <a:srgbClr val="000000"/>
                </a:solidFill>
                <a:effectLst/>
                <a:latin typeface="verdana" panose="020B0604030504040204" pitchFamily="34" charset="0"/>
              </a:rPr>
              <a:t>Trustworthy source, the quality of evidence and argument, author’s credentials, evidence of quality control, known or respected authority, organizational support. Goal: an authoritative source; a source that supplies some good evidence that allows you to trust it.</a:t>
            </a:r>
          </a:p>
          <a:p>
            <a:pPr algn="l"/>
            <a:r>
              <a:rPr lang="en-GB" b="0" i="0" dirty="0">
                <a:solidFill>
                  <a:srgbClr val="000000"/>
                </a:solidFill>
                <a:effectLst/>
                <a:latin typeface="verdana" panose="020B0604030504040204" pitchFamily="34" charset="0"/>
                <a:hlinkClick r:id="rId4"/>
              </a:rPr>
              <a:t>Accuracy</a:t>
            </a:r>
            <a:endParaRPr lang="en-GB" b="0" i="0" dirty="0">
              <a:solidFill>
                <a:srgbClr val="000000"/>
              </a:solidFill>
              <a:effectLst/>
              <a:latin typeface="verdana" panose="020B0604030504040204" pitchFamily="34" charset="0"/>
            </a:endParaRPr>
          </a:p>
          <a:p>
            <a:pPr algn="l"/>
            <a:r>
              <a:rPr lang="en-GB" b="0" i="0" dirty="0">
                <a:solidFill>
                  <a:srgbClr val="000000"/>
                </a:solidFill>
                <a:effectLst/>
                <a:latin typeface="verdana" panose="020B0604030504040204" pitchFamily="34" charset="0"/>
              </a:rPr>
              <a:t>Up-to-date, factual, detailed, exact, comprehensive, audience and purpose reflect intentions of completeness and accuracy. Goal: a source that is correct today (not yesterday); a source that gives the whole truth.</a:t>
            </a:r>
          </a:p>
          <a:p>
            <a:pPr algn="l"/>
            <a:r>
              <a:rPr lang="en-GB" b="0" i="0" dirty="0">
                <a:solidFill>
                  <a:srgbClr val="000000"/>
                </a:solidFill>
                <a:effectLst/>
                <a:latin typeface="verdana" panose="020B0604030504040204" pitchFamily="34" charset="0"/>
                <a:hlinkClick r:id="rId5"/>
              </a:rPr>
              <a:t>Reasonableness</a:t>
            </a:r>
            <a:endParaRPr lang="en-GB" b="0" i="0" dirty="0">
              <a:solidFill>
                <a:srgbClr val="000000"/>
              </a:solidFill>
              <a:effectLst/>
              <a:latin typeface="verdana" panose="020B0604030504040204" pitchFamily="34" charset="0"/>
            </a:endParaRPr>
          </a:p>
          <a:p>
            <a:pPr algn="l"/>
            <a:r>
              <a:rPr lang="en-GB" b="0" i="0" dirty="0">
                <a:solidFill>
                  <a:srgbClr val="000000"/>
                </a:solidFill>
                <a:effectLst/>
                <a:latin typeface="verdana" panose="020B0604030504040204" pitchFamily="34" charset="0"/>
              </a:rPr>
              <a:t>Fair, balanced, objective, reasoned, no conflict of interest, absence of fallacies or slanted tone. Goal: a source that engages the subject thoughtfully and reasonably; a source concerned with the truth.</a:t>
            </a:r>
          </a:p>
          <a:p>
            <a:pPr algn="l"/>
            <a:r>
              <a:rPr lang="en-GB" b="0" i="0" dirty="0">
                <a:solidFill>
                  <a:srgbClr val="000000"/>
                </a:solidFill>
                <a:effectLst/>
                <a:latin typeface="verdana" panose="020B0604030504040204" pitchFamily="34" charset="0"/>
                <a:hlinkClick r:id="rId6"/>
              </a:rPr>
              <a:t>Support</a:t>
            </a:r>
            <a:endParaRPr lang="en-GB" b="0" i="0" dirty="0">
              <a:solidFill>
                <a:srgbClr val="000000"/>
              </a:solidFill>
              <a:effectLst/>
              <a:latin typeface="verdana" panose="020B0604030504040204" pitchFamily="34" charset="0"/>
            </a:endParaRPr>
          </a:p>
          <a:p>
            <a:pPr algn="l"/>
            <a:r>
              <a:rPr lang="en-GB" b="0" i="0" dirty="0">
                <a:solidFill>
                  <a:srgbClr val="000000"/>
                </a:solidFill>
                <a:effectLst/>
                <a:latin typeface="verdana" panose="020B0604030504040204" pitchFamily="34" charset="0"/>
              </a:rPr>
              <a:t>Listed sources, contact information, available corroboration, claims supported, documentation supplied. Goal: a source that provides convincing evidence for the claims made; a source you can </a:t>
            </a:r>
            <a:r>
              <a:rPr lang="en-GB" b="0" i="0" dirty="0" err="1">
                <a:solidFill>
                  <a:srgbClr val="000000"/>
                </a:solidFill>
                <a:effectLst/>
                <a:latin typeface="verdana" panose="020B0604030504040204" pitchFamily="34" charset="0"/>
              </a:rPr>
              <a:t>triangu</a:t>
            </a:r>
            <a:r>
              <a:rPr lang="en-GB" b="0" i="0" dirty="0">
                <a:solidFill>
                  <a:srgbClr val="000000"/>
                </a:solidFill>
                <a:effectLst/>
                <a:latin typeface="verdana" panose="020B0604030504040204" pitchFamily="34" charset="0"/>
              </a:rPr>
              <a:t>-late (find at least two other sources that support it).</a:t>
            </a:r>
          </a:p>
        </p:txBody>
      </p:sp>
    </p:spTree>
    <p:extLst>
      <p:ext uri="{BB962C8B-B14F-4D97-AF65-F5344CB8AC3E}">
        <p14:creationId xmlns:p14="http://schemas.microsoft.com/office/powerpoint/2010/main" val="30343225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A6989CAA-701D-4C06-8638-5A5F8E666F09}"/>
              </a:ext>
            </a:extLst>
          </p:cNvPr>
          <p:cNvSpPr>
            <a:spLocks noGrp="1" noChangeArrowheads="1"/>
          </p:cNvSpPr>
          <p:nvPr>
            <p:ph type="ctrTitle"/>
          </p:nvPr>
        </p:nvSpPr>
        <p:spPr>
          <a:xfrm>
            <a:off x="1523968" y="1071547"/>
            <a:ext cx="9144032" cy="1829761"/>
          </a:xfrm>
        </p:spPr>
        <p:txBody>
          <a:bodyPr/>
          <a:lstStyle/>
          <a:p>
            <a:pPr algn="ctr">
              <a:defRPr/>
            </a:pPr>
            <a:r>
              <a:rPr lang="en-GB" dirty="0"/>
              <a:t>Harvard Referencing</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C33BF9DD-8A45-4EEE-B231-0A14D322E5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84D38F0-BAC9-4FF1-B204-B009951715C4}"/>
              </a:ext>
            </a:extLst>
          </p:cNvPr>
          <p:cNvSpPr>
            <a:spLocks noGrp="1"/>
          </p:cNvSpPr>
          <p:nvPr>
            <p:ph type="title"/>
          </p:nvPr>
        </p:nvSpPr>
        <p:spPr>
          <a:xfrm>
            <a:off x="4974771" y="634946"/>
            <a:ext cx="6574972" cy="1450757"/>
          </a:xfrm>
        </p:spPr>
        <p:txBody>
          <a:bodyPr>
            <a:normAutofit/>
          </a:bodyPr>
          <a:lstStyle/>
          <a:p>
            <a:pPr>
              <a:defRPr/>
            </a:pPr>
            <a:r>
              <a:rPr lang="en-GB" dirty="0"/>
              <a:t>Why is this important?</a:t>
            </a:r>
          </a:p>
        </p:txBody>
      </p:sp>
      <p:pic>
        <p:nvPicPr>
          <p:cNvPr id="2" name="Picture 1">
            <a:extLst>
              <a:ext uri="{FF2B5EF4-FFF2-40B4-BE49-F238E27FC236}">
                <a16:creationId xmlns:a16="http://schemas.microsoft.com/office/drawing/2014/main" id="{202D62C0-D483-4360-800E-99057374B55E}"/>
              </a:ext>
            </a:extLst>
          </p:cNvPr>
          <p:cNvPicPr>
            <a:picLocks noChangeAspect="1"/>
          </p:cNvPicPr>
          <p:nvPr/>
        </p:nvPicPr>
        <p:blipFill>
          <a:blip r:embed="rId2"/>
          <a:stretch>
            <a:fillRect/>
          </a:stretch>
        </p:blipFill>
        <p:spPr>
          <a:xfrm>
            <a:off x="633999" y="963184"/>
            <a:ext cx="4001315" cy="4668200"/>
          </a:xfrm>
          <a:prstGeom prst="rect">
            <a:avLst/>
          </a:prstGeom>
        </p:spPr>
      </p:pic>
      <p:cxnSp>
        <p:nvCxnSpPr>
          <p:cNvPr id="73" name="Straight Connector 72">
            <a:extLst>
              <a:ext uri="{FF2B5EF4-FFF2-40B4-BE49-F238E27FC236}">
                <a16:creationId xmlns:a16="http://schemas.microsoft.com/office/drawing/2014/main" id="{9020DCC9-F851-4562-BB20-1AB3C51BFD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13314" name="Content Placeholder 1">
            <a:extLst>
              <a:ext uri="{FF2B5EF4-FFF2-40B4-BE49-F238E27FC236}">
                <a16:creationId xmlns:a16="http://schemas.microsoft.com/office/drawing/2014/main" id="{68D7C817-A8FB-41AB-991F-0F6742C33E6A}"/>
              </a:ext>
            </a:extLst>
          </p:cNvPr>
          <p:cNvSpPr>
            <a:spLocks noGrp="1"/>
          </p:cNvSpPr>
          <p:nvPr>
            <p:ph idx="1"/>
          </p:nvPr>
        </p:nvSpPr>
        <p:spPr>
          <a:xfrm>
            <a:off x="4974769" y="2198914"/>
            <a:ext cx="6574973" cy="3670180"/>
          </a:xfrm>
        </p:spPr>
        <p:txBody>
          <a:bodyPr>
            <a:normAutofit/>
          </a:bodyPr>
          <a:lstStyle/>
          <a:p>
            <a:endParaRPr lang="en-GB" altLang="en-US" dirty="0"/>
          </a:p>
          <a:p>
            <a:endParaRPr lang="en-GB" altLang="en-US" dirty="0"/>
          </a:p>
          <a:p>
            <a:r>
              <a:rPr lang="en-GB" altLang="en-US"/>
              <a:t>Each piece of work you submit will carry 20 – 30 marks for referencing, can you afford to throw away that many marks and still get a degree? HND?</a:t>
            </a:r>
          </a:p>
        </p:txBody>
      </p:sp>
      <p:sp>
        <p:nvSpPr>
          <p:cNvPr id="75" name="Rectangle 74">
            <a:extLst>
              <a:ext uri="{FF2B5EF4-FFF2-40B4-BE49-F238E27FC236}">
                <a16:creationId xmlns:a16="http://schemas.microsoft.com/office/drawing/2014/main" id="{D5FBCAC9-BD8B-4F3B-AD74-EF37D421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 name="Rectangle 76">
            <a:extLst>
              <a:ext uri="{FF2B5EF4-FFF2-40B4-BE49-F238E27FC236}">
                <a16:creationId xmlns:a16="http://schemas.microsoft.com/office/drawing/2014/main" id="{9556C5A8-AD7E-4CE7-87BE-9EA3B5E17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a:extLst>
              <a:ext uri="{FF2B5EF4-FFF2-40B4-BE49-F238E27FC236}">
                <a16:creationId xmlns:a16="http://schemas.microsoft.com/office/drawing/2014/main" id="{932D0DAB-F85E-4415-BE35-137A54E02964}"/>
              </a:ext>
            </a:extLst>
          </p:cNvPr>
          <p:cNvSpPr>
            <a:spLocks noGrp="1" noChangeArrowheads="1"/>
          </p:cNvSpPr>
          <p:nvPr>
            <p:ph idx="1"/>
          </p:nvPr>
        </p:nvSpPr>
        <p:spPr>
          <a:xfrm>
            <a:off x="1847851" y="1428750"/>
            <a:ext cx="8462963" cy="4929188"/>
          </a:xfrm>
        </p:spPr>
        <p:txBody>
          <a:bodyPr/>
          <a:lstStyle/>
          <a:p>
            <a:pPr eaLnBrk="1" hangingPunct="1">
              <a:buFont typeface="Wingdings" panose="05000000000000000000" pitchFamily="2" charset="2"/>
              <a:buNone/>
              <a:defRPr/>
            </a:pPr>
            <a:r>
              <a:rPr lang="en-US" altLang="en-US" sz="2800" b="1" u="sng" dirty="0">
                <a:latin typeface="Franklin Gothic Book" pitchFamily="34" charset="0"/>
              </a:rPr>
              <a:t>Academic reasons</a:t>
            </a:r>
            <a:r>
              <a:rPr lang="en-US" altLang="en-US" sz="2800" b="1" dirty="0">
                <a:latin typeface="Franklin Gothic Book" pitchFamily="34" charset="0"/>
              </a:rPr>
              <a:t>:</a:t>
            </a:r>
          </a:p>
          <a:p>
            <a:pPr eaLnBrk="1" hangingPunct="1">
              <a:buFont typeface="Wingdings" panose="05000000000000000000" pitchFamily="2" charset="2"/>
              <a:buNone/>
              <a:defRPr/>
            </a:pPr>
            <a:endParaRPr lang="en-US" altLang="en-US" sz="2200" b="1" dirty="0">
              <a:latin typeface="Franklin Gothic Book" pitchFamily="34" charset="0"/>
            </a:endParaRPr>
          </a:p>
          <a:p>
            <a:pPr eaLnBrk="1" hangingPunct="1">
              <a:defRPr/>
            </a:pPr>
            <a:r>
              <a:rPr lang="en-US" altLang="en-US" sz="2800" b="1" dirty="0">
                <a:latin typeface="Franklin Gothic Book" pitchFamily="34" charset="0"/>
              </a:rPr>
              <a:t>to show the variety of sources you have used,</a:t>
            </a:r>
          </a:p>
          <a:p>
            <a:pPr marL="109537" indent="0">
              <a:buNone/>
              <a:defRPr/>
            </a:pPr>
            <a:endParaRPr lang="en-US" altLang="en-US" sz="2800" b="1" dirty="0">
              <a:latin typeface="Franklin Gothic Book" pitchFamily="34" charset="0"/>
            </a:endParaRPr>
          </a:p>
          <a:p>
            <a:pPr eaLnBrk="1" hangingPunct="1">
              <a:defRPr/>
            </a:pPr>
            <a:r>
              <a:rPr lang="en-US" altLang="en-US" sz="2800" b="1" dirty="0">
                <a:latin typeface="Franklin Gothic Book" pitchFamily="34" charset="0"/>
              </a:rPr>
              <a:t>to show that you have used relevant sources,</a:t>
            </a:r>
          </a:p>
          <a:p>
            <a:pPr marL="109537" indent="0">
              <a:buNone/>
              <a:defRPr/>
            </a:pPr>
            <a:endParaRPr lang="en-US" altLang="en-US" sz="2800" b="1" dirty="0">
              <a:latin typeface="Franklin Gothic Book" pitchFamily="34" charset="0"/>
            </a:endParaRPr>
          </a:p>
          <a:p>
            <a:pPr eaLnBrk="1" hangingPunct="1">
              <a:defRPr/>
            </a:pPr>
            <a:r>
              <a:rPr lang="en-US" altLang="en-US" sz="2800" b="1" dirty="0">
                <a:latin typeface="Franklin Gothic Book" pitchFamily="34" charset="0"/>
              </a:rPr>
              <a:t>to support the ideas and arguments that you discuss in your work.</a:t>
            </a:r>
          </a:p>
          <a:p>
            <a:pPr eaLnBrk="1" hangingPunct="1">
              <a:lnSpc>
                <a:spcPct val="80000"/>
              </a:lnSpc>
              <a:defRPr/>
            </a:pPr>
            <a:endParaRPr lang="en-US" altLang="en-US" dirty="0"/>
          </a:p>
        </p:txBody>
      </p:sp>
      <p:sp>
        <p:nvSpPr>
          <p:cNvPr id="5122" name="Rectangle 2">
            <a:extLst>
              <a:ext uri="{FF2B5EF4-FFF2-40B4-BE49-F238E27FC236}">
                <a16:creationId xmlns:a16="http://schemas.microsoft.com/office/drawing/2014/main" id="{92D08B22-939C-4962-9492-FD6F243E3001}"/>
              </a:ext>
            </a:extLst>
          </p:cNvPr>
          <p:cNvSpPr>
            <a:spLocks noGrp="1" noChangeArrowheads="1"/>
          </p:cNvSpPr>
          <p:nvPr>
            <p:ph type="title"/>
          </p:nvPr>
        </p:nvSpPr>
        <p:spPr>
          <a:xfrm>
            <a:off x="1524000" y="274638"/>
            <a:ext cx="9144000" cy="1143000"/>
          </a:xfrm>
        </p:spPr>
        <p:txBody>
          <a:bodyPr/>
          <a:lstStyle/>
          <a:p>
            <a:pPr algn="ctr">
              <a:defRPr/>
            </a:pPr>
            <a:r>
              <a:rPr lang="en-GB" dirty="0"/>
              <a:t>Why use a referencing system?</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14F7FD2-3A35-4143-A034-BDBE4E90D5C7}"/>
              </a:ext>
            </a:extLst>
          </p:cNvPr>
          <p:cNvSpPr>
            <a:spLocks noGrp="1"/>
          </p:cNvSpPr>
          <p:nvPr>
            <p:ph type="title"/>
          </p:nvPr>
        </p:nvSpPr>
        <p:spPr>
          <a:xfrm>
            <a:off x="7859485" y="634946"/>
            <a:ext cx="3690257" cy="1450757"/>
          </a:xfrm>
        </p:spPr>
        <p:txBody>
          <a:bodyPr>
            <a:normAutofit/>
          </a:bodyPr>
          <a:lstStyle/>
          <a:p>
            <a:pPr>
              <a:defRPr/>
            </a:pPr>
            <a:r>
              <a:rPr lang="en-GB" dirty="0"/>
              <a:t>Reference list Issues</a:t>
            </a:r>
          </a:p>
        </p:txBody>
      </p:sp>
      <p:pic>
        <p:nvPicPr>
          <p:cNvPr id="44034" name="Picture 2" descr="Image result for alphabetical function on word">
            <a:extLst>
              <a:ext uri="{FF2B5EF4-FFF2-40B4-BE49-F238E27FC236}">
                <a16:creationId xmlns:a16="http://schemas.microsoft.com/office/drawing/2014/main" id="{2273C9EA-2141-4C54-B9B1-F8B17CC362C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 b="2027"/>
          <a:stretch/>
        </p:blipFill>
        <p:spPr bwMode="auto">
          <a:xfrm>
            <a:off x="633999" y="640081"/>
            <a:ext cx="6909801" cy="5314406"/>
          </a:xfrm>
          <a:prstGeom prst="rect">
            <a:avLst/>
          </a:prstGeom>
          <a:noFill/>
          <a:extLst>
            <a:ext uri="{909E8E84-426E-40DD-AFC4-6F175D3DCCD1}">
              <a14:hiddenFill xmlns:a14="http://schemas.microsoft.com/office/drawing/2010/main">
                <a:solidFill>
                  <a:srgbClr val="FFFFFF"/>
                </a:solidFill>
              </a14:hiddenFill>
            </a:ext>
          </a:extLst>
        </p:spPr>
      </p:pic>
      <p:cxnSp>
        <p:nvCxnSpPr>
          <p:cNvPr id="74" name="Straight Connector 73">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17410" name="Content Placeholder 1">
            <a:extLst>
              <a:ext uri="{FF2B5EF4-FFF2-40B4-BE49-F238E27FC236}">
                <a16:creationId xmlns:a16="http://schemas.microsoft.com/office/drawing/2014/main" id="{3AF5FFAB-FCFA-48FF-A4D1-CCBD237A166E}"/>
              </a:ext>
            </a:extLst>
          </p:cNvPr>
          <p:cNvSpPr>
            <a:spLocks noGrp="1"/>
          </p:cNvSpPr>
          <p:nvPr>
            <p:ph idx="1"/>
          </p:nvPr>
        </p:nvSpPr>
        <p:spPr>
          <a:xfrm>
            <a:off x="7859485" y="2198913"/>
            <a:ext cx="3690257" cy="3755565"/>
          </a:xfrm>
        </p:spPr>
        <p:txBody>
          <a:bodyPr>
            <a:normAutofit/>
          </a:bodyPr>
          <a:lstStyle/>
          <a:p>
            <a:r>
              <a:rPr lang="en-GB" altLang="en-US" dirty="0"/>
              <a:t>Include one – Every time for every assignment, blog, power point etc. you submit throughout your career at Uni!</a:t>
            </a:r>
          </a:p>
          <a:p>
            <a:endParaRPr lang="en-GB" altLang="en-US" dirty="0"/>
          </a:p>
          <a:p>
            <a:r>
              <a:rPr lang="en-GB" altLang="en-US" dirty="0"/>
              <a:t> It MUST be alphabetical!!</a:t>
            </a:r>
          </a:p>
          <a:p>
            <a:endParaRPr lang="en-GB" altLang="en-US" dirty="0"/>
          </a:p>
          <a:p>
            <a:r>
              <a:rPr lang="en-GB" altLang="en-US" dirty="0"/>
              <a:t>A list of web addresses is not a reference list!</a:t>
            </a:r>
          </a:p>
        </p:txBody>
      </p:sp>
      <p:sp>
        <p:nvSpPr>
          <p:cNvPr id="76" name="Rectangle 75">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Rectangle 77">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a:extLst>
              <a:ext uri="{FF2B5EF4-FFF2-40B4-BE49-F238E27FC236}">
                <a16:creationId xmlns:a16="http://schemas.microsoft.com/office/drawing/2014/main" id="{3C318D9F-6A93-4867-96A2-372503CD35DC}"/>
              </a:ext>
            </a:extLst>
          </p:cNvPr>
          <p:cNvSpPr>
            <a:spLocks noGrp="1" noChangeArrowheads="1"/>
          </p:cNvSpPr>
          <p:nvPr>
            <p:ph idx="1"/>
          </p:nvPr>
        </p:nvSpPr>
        <p:spPr/>
        <p:txBody>
          <a:bodyPr/>
          <a:lstStyle/>
          <a:p>
            <a:pPr eaLnBrk="1" hangingPunct="1"/>
            <a:r>
              <a:rPr lang="en-US" altLang="en-US"/>
              <a:t>Practical reasons:</a:t>
            </a:r>
          </a:p>
          <a:p>
            <a:pPr eaLnBrk="1" hangingPunct="1"/>
            <a:endParaRPr lang="en-US" altLang="en-US"/>
          </a:p>
          <a:p>
            <a:pPr eaLnBrk="1" hangingPunct="1"/>
            <a:r>
              <a:rPr lang="en-US" altLang="en-US"/>
              <a:t>to </a:t>
            </a:r>
            <a:r>
              <a:rPr lang="en-US" altLang="en-US">
                <a:latin typeface="Franklin Gothic Book" panose="020B0503020102020204" pitchFamily="34" charset="0"/>
              </a:rPr>
              <a:t>help</a:t>
            </a:r>
            <a:r>
              <a:rPr lang="en-US" altLang="en-US"/>
              <a:t> a reader to trace the sources you have used, </a:t>
            </a:r>
          </a:p>
          <a:p>
            <a:pPr eaLnBrk="1" hangingPunct="1"/>
            <a:endParaRPr lang="en-US" altLang="en-US"/>
          </a:p>
          <a:p>
            <a:pPr eaLnBrk="1" hangingPunct="1"/>
            <a:r>
              <a:rPr lang="en-US" altLang="en-US"/>
              <a:t>to help you to retrace the sources you have used in the past</a:t>
            </a:r>
          </a:p>
          <a:p>
            <a:pPr lvl="1" eaLnBrk="1" hangingPunct="1"/>
            <a:br>
              <a:rPr lang="en-US" altLang="en-US"/>
            </a:br>
            <a:endParaRPr lang="en-US" altLang="en-US"/>
          </a:p>
        </p:txBody>
      </p:sp>
      <p:sp>
        <p:nvSpPr>
          <p:cNvPr id="6146" name="Rectangle 2">
            <a:extLst>
              <a:ext uri="{FF2B5EF4-FFF2-40B4-BE49-F238E27FC236}">
                <a16:creationId xmlns:a16="http://schemas.microsoft.com/office/drawing/2014/main" id="{762D7444-008B-42D4-9B32-2BCFA431D5CD}"/>
              </a:ext>
            </a:extLst>
          </p:cNvPr>
          <p:cNvSpPr>
            <a:spLocks noGrp="1" noChangeArrowheads="1"/>
          </p:cNvSpPr>
          <p:nvPr>
            <p:ph type="title"/>
          </p:nvPr>
        </p:nvSpPr>
        <p:spPr/>
        <p:txBody>
          <a:bodyPr/>
          <a:lstStyle/>
          <a:p>
            <a:pPr>
              <a:defRPr/>
            </a:pPr>
            <a:r>
              <a:rPr lang="en-GB"/>
              <a:t>Why use a referencing system?</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pic>
        <p:nvPicPr>
          <p:cNvPr id="39938" name="Picture 2" descr="Image result for academic misconduct">
            <a:extLst>
              <a:ext uri="{FF2B5EF4-FFF2-40B4-BE49-F238E27FC236}">
                <a16:creationId xmlns:a16="http://schemas.microsoft.com/office/drawing/2014/main" id="{A66FB7B1-C7F5-41A8-BD03-E9D2B95CD6FD}"/>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t="2886" b="4139"/>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135" name="Straight Connector 134">
            <a:extLst>
              <a:ext uri="{FF2B5EF4-FFF2-40B4-BE49-F238E27FC236}">
                <a16:creationId xmlns:a16="http://schemas.microsoft.com/office/drawing/2014/main" id="{45549E29-E797-4A00-B030-3AB01640CF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7170" name="Rectangle 2">
            <a:extLst>
              <a:ext uri="{FF2B5EF4-FFF2-40B4-BE49-F238E27FC236}">
                <a16:creationId xmlns:a16="http://schemas.microsoft.com/office/drawing/2014/main" id="{C0D203D3-E426-4ED9-9804-D6251A5F5290}"/>
              </a:ext>
            </a:extLst>
          </p:cNvPr>
          <p:cNvSpPr>
            <a:spLocks noGrp="1" noChangeArrowheads="1"/>
          </p:cNvSpPr>
          <p:nvPr>
            <p:ph type="title"/>
          </p:nvPr>
        </p:nvSpPr>
        <p:spPr>
          <a:xfrm>
            <a:off x="1097280" y="286603"/>
            <a:ext cx="10058400" cy="1450757"/>
          </a:xfrm>
        </p:spPr>
        <p:txBody>
          <a:bodyPr>
            <a:normAutofit/>
          </a:bodyPr>
          <a:lstStyle/>
          <a:p>
            <a:pPr>
              <a:defRPr/>
            </a:pPr>
            <a:r>
              <a:rPr lang="en-GB" dirty="0">
                <a:solidFill>
                  <a:schemeClr val="tx1"/>
                </a:solidFill>
              </a:rPr>
              <a:t>Plagiarism</a:t>
            </a:r>
          </a:p>
        </p:txBody>
      </p:sp>
      <p:sp>
        <p:nvSpPr>
          <p:cNvPr id="7171" name="Rectangle 3">
            <a:extLst>
              <a:ext uri="{FF2B5EF4-FFF2-40B4-BE49-F238E27FC236}">
                <a16:creationId xmlns:a16="http://schemas.microsoft.com/office/drawing/2014/main" id="{33469FBB-623E-49F2-8D6B-8C826C41DD9B}"/>
              </a:ext>
            </a:extLst>
          </p:cNvPr>
          <p:cNvSpPr>
            <a:spLocks noGrp="1" noChangeArrowheads="1"/>
          </p:cNvSpPr>
          <p:nvPr>
            <p:ph idx="1"/>
          </p:nvPr>
        </p:nvSpPr>
        <p:spPr>
          <a:xfrm>
            <a:off x="1097280" y="1845734"/>
            <a:ext cx="10058400" cy="4023360"/>
          </a:xfrm>
        </p:spPr>
        <p:txBody>
          <a:bodyPr>
            <a:normAutofit lnSpcReduction="10000"/>
          </a:bodyPr>
          <a:lstStyle/>
          <a:p>
            <a:pPr eaLnBrk="1" hangingPunct="1"/>
            <a:endParaRPr lang="en-US" altLang="en-US" dirty="0">
              <a:solidFill>
                <a:schemeClr val="tx1"/>
              </a:solidFill>
            </a:endParaRPr>
          </a:p>
          <a:p>
            <a:pPr eaLnBrk="1" hangingPunct="1"/>
            <a:r>
              <a:rPr lang="en-US" altLang="en-US" sz="2800" b="1" dirty="0">
                <a:solidFill>
                  <a:schemeClr val="tx1"/>
                </a:solidFill>
              </a:rPr>
              <a:t>Using another person's work without acknowledging them.</a:t>
            </a:r>
          </a:p>
          <a:p>
            <a:pPr eaLnBrk="1" hangingPunct="1"/>
            <a:endParaRPr lang="en-US" altLang="en-US" sz="2800" b="1" dirty="0">
              <a:solidFill>
                <a:schemeClr val="tx1"/>
              </a:solidFill>
            </a:endParaRPr>
          </a:p>
          <a:p>
            <a:pPr eaLnBrk="1" hangingPunct="1"/>
            <a:r>
              <a:rPr lang="en-US" altLang="en-US" sz="2800" b="1" dirty="0">
                <a:solidFill>
                  <a:schemeClr val="tx1"/>
                </a:solidFill>
              </a:rPr>
              <a:t>If you use a quotation from someone else's work or paraphrase (put their information in your own words) without referencing the source, this is plagiarism.</a:t>
            </a:r>
          </a:p>
          <a:p>
            <a:pPr eaLnBrk="1" hangingPunct="1"/>
            <a:endParaRPr lang="en-US" altLang="en-US" sz="2800" b="1" dirty="0">
              <a:solidFill>
                <a:schemeClr val="tx1"/>
              </a:solidFill>
            </a:endParaRPr>
          </a:p>
          <a:p>
            <a:pPr eaLnBrk="1" hangingPunct="1"/>
            <a:r>
              <a:rPr lang="en-US" altLang="en-US" sz="2800" b="1" dirty="0">
                <a:solidFill>
                  <a:schemeClr val="tx1"/>
                </a:solidFill>
              </a:rPr>
              <a:t>The University takes plagiarism very seriously. You may be capped at 40%, or at 0% or disciplined!! </a:t>
            </a:r>
          </a:p>
        </p:txBody>
      </p:sp>
      <p:sp>
        <p:nvSpPr>
          <p:cNvPr id="137" name="Rectangle 136">
            <a:extLst>
              <a:ext uri="{FF2B5EF4-FFF2-40B4-BE49-F238E27FC236}">
                <a16:creationId xmlns:a16="http://schemas.microsoft.com/office/drawing/2014/main" id="{C609E9FA-BDDE-45C4-8F5E-974D4208D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9" name="Rectangle 138">
            <a:extLst>
              <a:ext uri="{FF2B5EF4-FFF2-40B4-BE49-F238E27FC236}">
                <a16:creationId xmlns:a16="http://schemas.microsoft.com/office/drawing/2014/main" id="{7737E529-E43B-4948-B3C4-7F6B806FCC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17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a:extLst>
              <a:ext uri="{FF2B5EF4-FFF2-40B4-BE49-F238E27FC236}">
                <a16:creationId xmlns:a16="http://schemas.microsoft.com/office/drawing/2014/main" id="{B8AFFE27-59EC-49B0-873A-321A790C6480}"/>
              </a:ext>
            </a:extLst>
          </p:cNvPr>
          <p:cNvSpPr>
            <a:spLocks noGrp="1" noChangeArrowheads="1"/>
          </p:cNvSpPr>
          <p:nvPr>
            <p:ph type="title"/>
          </p:nvPr>
        </p:nvSpPr>
        <p:spPr>
          <a:xfrm>
            <a:off x="2667000" y="428604"/>
            <a:ext cx="7793038" cy="846138"/>
          </a:xfrm>
        </p:spPr>
        <p:txBody>
          <a:bodyPr/>
          <a:lstStyle/>
          <a:p>
            <a:pPr>
              <a:defRPr/>
            </a:pPr>
            <a:r>
              <a:rPr lang="en-GB" dirty="0"/>
              <a:t>Plagiarism?</a:t>
            </a:r>
          </a:p>
        </p:txBody>
      </p:sp>
      <p:sp>
        <p:nvSpPr>
          <p:cNvPr id="100356" name="Text Box 4">
            <a:extLst>
              <a:ext uri="{FF2B5EF4-FFF2-40B4-BE49-F238E27FC236}">
                <a16:creationId xmlns:a16="http://schemas.microsoft.com/office/drawing/2014/main" id="{0A6F6414-8F69-4A81-834B-F1C8E5DC1CBE}"/>
              </a:ext>
            </a:extLst>
          </p:cNvPr>
          <p:cNvSpPr txBox="1">
            <a:spLocks noChangeArrowheads="1"/>
          </p:cNvSpPr>
          <p:nvPr/>
        </p:nvSpPr>
        <p:spPr bwMode="auto">
          <a:xfrm>
            <a:off x="4501551" y="5500687"/>
            <a:ext cx="67818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a:spcBef>
                <a:spcPct val="50000"/>
              </a:spcBef>
            </a:pPr>
            <a:r>
              <a:rPr lang="en-GB" altLang="en-US" sz="2200" b="1" i="1" dirty="0">
                <a:solidFill>
                  <a:srgbClr val="FF0000"/>
                </a:solidFill>
                <a:cs typeface="Times New Roman" panose="02020603050405020304" pitchFamily="18" charset="0"/>
              </a:rPr>
              <a:t>Copied word for word without giving credit to the author - Plagiarism</a:t>
            </a:r>
            <a:endParaRPr lang="en-GB" altLang="en-US" sz="2200" b="1" i="1" dirty="0">
              <a:solidFill>
                <a:srgbClr val="FF0000"/>
              </a:solidFill>
            </a:endParaRPr>
          </a:p>
        </p:txBody>
      </p:sp>
      <p:sp>
        <p:nvSpPr>
          <p:cNvPr id="22532" name="Rectangle 6">
            <a:extLst>
              <a:ext uri="{FF2B5EF4-FFF2-40B4-BE49-F238E27FC236}">
                <a16:creationId xmlns:a16="http://schemas.microsoft.com/office/drawing/2014/main" id="{A770316C-B917-43B2-8179-B87A97AD1AB0}"/>
              </a:ext>
            </a:extLst>
          </p:cNvPr>
          <p:cNvSpPr>
            <a:spLocks noChangeArrowheads="1"/>
          </p:cNvSpPr>
          <p:nvPr/>
        </p:nvSpPr>
        <p:spPr bwMode="auto">
          <a:xfrm>
            <a:off x="2133600" y="1357313"/>
            <a:ext cx="81534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a:spcBef>
                <a:spcPct val="20000"/>
              </a:spcBef>
              <a:buClr>
                <a:schemeClr val="folHlink"/>
              </a:buClr>
              <a:buSzPct val="60000"/>
              <a:buFont typeface="Wingdings" panose="05000000000000000000" pitchFamily="2" charset="2"/>
              <a:buNone/>
            </a:pPr>
            <a:r>
              <a:rPr lang="en-GB" altLang="en-US" sz="2200" dirty="0">
                <a:cs typeface="Times New Roman" panose="02020603050405020304" pitchFamily="18" charset="0"/>
              </a:rPr>
              <a:t>Original – Green 1999</a:t>
            </a:r>
          </a:p>
          <a:p>
            <a:pPr>
              <a:spcBef>
                <a:spcPct val="20000"/>
              </a:spcBef>
              <a:buClr>
                <a:schemeClr val="folHlink"/>
              </a:buClr>
              <a:buSzPct val="60000"/>
              <a:buFont typeface="Wingdings" panose="05000000000000000000" pitchFamily="2" charset="2"/>
              <a:buNone/>
            </a:pPr>
            <a:r>
              <a:rPr lang="en-GB" altLang="en-US" sz="2200" dirty="0">
                <a:cs typeface="Times New Roman" panose="02020603050405020304" pitchFamily="18" charset="0"/>
              </a:rPr>
              <a:t>	At the core of any discussion of what happened during the sixties, one inevitably comes up against the word ‘revolution’.  For the purposes of this discussion it seems best to divide the ‘revolution’ into two parts.</a:t>
            </a:r>
          </a:p>
          <a:p>
            <a:pPr>
              <a:spcBef>
                <a:spcPct val="20000"/>
              </a:spcBef>
              <a:buClr>
                <a:schemeClr val="folHlink"/>
              </a:buClr>
              <a:buSzPct val="60000"/>
              <a:buFont typeface="Wingdings" panose="05000000000000000000" pitchFamily="2" charset="2"/>
              <a:buNone/>
            </a:pPr>
            <a:endParaRPr lang="en-GB" altLang="en-US" sz="500" dirty="0">
              <a:cs typeface="Times New Roman" panose="02020603050405020304" pitchFamily="18" charset="0"/>
            </a:endParaRPr>
          </a:p>
          <a:p>
            <a:pPr>
              <a:spcBef>
                <a:spcPct val="20000"/>
              </a:spcBef>
              <a:buClr>
                <a:schemeClr val="folHlink"/>
              </a:buClr>
              <a:buSzPct val="60000"/>
              <a:buFont typeface="Wingdings" panose="05000000000000000000" pitchFamily="2" charset="2"/>
              <a:buNone/>
            </a:pPr>
            <a:r>
              <a:rPr lang="en-GB" altLang="en-US" sz="2200" dirty="0">
                <a:cs typeface="Times New Roman" panose="02020603050405020304" pitchFamily="18" charset="0"/>
              </a:rPr>
              <a:t>Essay extract</a:t>
            </a:r>
          </a:p>
          <a:p>
            <a:pPr>
              <a:spcBef>
                <a:spcPct val="20000"/>
              </a:spcBef>
              <a:buClr>
                <a:schemeClr val="folHlink"/>
              </a:buClr>
              <a:buSzPct val="60000"/>
              <a:buFont typeface="Wingdings" panose="05000000000000000000" pitchFamily="2" charset="2"/>
              <a:buNone/>
            </a:pPr>
            <a:r>
              <a:rPr lang="en-GB" altLang="en-US" sz="2200" dirty="0">
                <a:cs typeface="Times New Roman" panose="02020603050405020304" pitchFamily="18" charset="0"/>
              </a:rPr>
              <a:t>	At the core of any discussion of what happened during the sixties, one inevitably comes up against the word ‘revolution’.  For the purposes of this discussion it seems best to divide the ‘revolution’ into two parts.</a:t>
            </a:r>
            <a:endParaRPr lang="en-GB" altLang="en-US" sz="2200" dirty="0"/>
          </a:p>
          <a:p>
            <a:pPr>
              <a:spcBef>
                <a:spcPct val="20000"/>
              </a:spcBef>
              <a:buClr>
                <a:schemeClr val="folHlink"/>
              </a:buClr>
              <a:buSzPct val="60000"/>
              <a:buFont typeface="Wingdings" panose="05000000000000000000" pitchFamily="2" charset="2"/>
              <a:buNone/>
            </a:pPr>
            <a:endParaRPr lang="en-GB" altLang="en-US" sz="22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0356"/>
                                        </p:tgtEl>
                                        <p:attrNameLst>
                                          <p:attrName>style.visibility</p:attrName>
                                        </p:attrNameLst>
                                      </p:cBhvr>
                                      <p:to>
                                        <p:strVal val="visible"/>
                                      </p:to>
                                    </p:set>
                                    <p:animEffect transition="in" filter="dissolve">
                                      <p:cBhvr>
                                        <p:cTn id="7" dur="500"/>
                                        <p:tgtEl>
                                          <p:spTgt spid="1003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356" grpId="0"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BB6F05A-76A5-4F19-9FD7-B02E4C8A4520}"/>
              </a:ext>
            </a:extLst>
          </p:cNvPr>
          <p:cNvSpPr>
            <a:spLocks noGrp="1"/>
          </p:cNvSpPr>
          <p:nvPr>
            <p:ph type="title"/>
          </p:nvPr>
        </p:nvSpPr>
        <p:spPr>
          <a:xfrm>
            <a:off x="7859485" y="634946"/>
            <a:ext cx="3690257" cy="1450757"/>
          </a:xfrm>
        </p:spPr>
        <p:txBody>
          <a:bodyPr>
            <a:normAutofit/>
          </a:bodyPr>
          <a:lstStyle/>
          <a:p>
            <a:pPr>
              <a:defRPr/>
            </a:pPr>
            <a:r>
              <a:rPr lang="en-GB" dirty="0"/>
              <a:t>Plagiarism?                        </a:t>
            </a:r>
          </a:p>
        </p:txBody>
      </p:sp>
      <p:pic>
        <p:nvPicPr>
          <p:cNvPr id="36866" name="Picture 2" descr="Image result for copy and pasting">
            <a:extLst>
              <a:ext uri="{FF2B5EF4-FFF2-40B4-BE49-F238E27FC236}">
                <a16:creationId xmlns:a16="http://schemas.microsoft.com/office/drawing/2014/main" id="{53AB6D8B-0C39-44C4-BC04-B11CFF4F801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8334" b="-2"/>
          <a:stretch/>
        </p:blipFill>
        <p:spPr bwMode="auto">
          <a:xfrm>
            <a:off x="633999" y="640081"/>
            <a:ext cx="6909801" cy="5314406"/>
          </a:xfrm>
          <a:prstGeom prst="rect">
            <a:avLst/>
          </a:prstGeom>
          <a:noFill/>
          <a:extLst>
            <a:ext uri="{909E8E84-426E-40DD-AFC4-6F175D3DCCD1}">
              <a14:hiddenFill xmlns:a14="http://schemas.microsoft.com/office/drawing/2010/main">
                <a:solidFill>
                  <a:srgbClr val="FFFFFF"/>
                </a:solidFill>
              </a14:hiddenFill>
            </a:ext>
          </a:extLst>
        </p:spPr>
      </p:pic>
      <p:cxnSp>
        <p:nvCxnSpPr>
          <p:cNvPr id="74" name="Straight Connector 73">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24578" name="Content Placeholder 1">
            <a:extLst>
              <a:ext uri="{FF2B5EF4-FFF2-40B4-BE49-F238E27FC236}">
                <a16:creationId xmlns:a16="http://schemas.microsoft.com/office/drawing/2014/main" id="{8993EBA2-DA4E-4937-ADF2-88F103E88047}"/>
              </a:ext>
            </a:extLst>
          </p:cNvPr>
          <p:cNvSpPr>
            <a:spLocks noGrp="1"/>
          </p:cNvSpPr>
          <p:nvPr>
            <p:ph idx="1"/>
          </p:nvPr>
        </p:nvSpPr>
        <p:spPr>
          <a:xfrm>
            <a:off x="7859485" y="2198913"/>
            <a:ext cx="3690257" cy="3755565"/>
          </a:xfrm>
        </p:spPr>
        <p:txBody>
          <a:bodyPr>
            <a:normAutofit/>
          </a:bodyPr>
          <a:lstStyle/>
          <a:p>
            <a:r>
              <a:rPr lang="en-GB" altLang="en-US"/>
              <a:t>If you ‘Copy and Paste’ sections from sources into your assignment and ‘cite’ them you may not be guilty of ‘plagiarism’, however as it is not your work you will be scored at 0% for that section as it displays poor academic writing standards. </a:t>
            </a:r>
          </a:p>
        </p:txBody>
      </p:sp>
      <p:sp>
        <p:nvSpPr>
          <p:cNvPr id="76" name="Rectangle 75">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Rectangle 77">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a:extLst>
              <a:ext uri="{FF2B5EF4-FFF2-40B4-BE49-F238E27FC236}">
                <a16:creationId xmlns:a16="http://schemas.microsoft.com/office/drawing/2014/main" id="{F6B9B6B3-1755-4D14-977E-CE22ECF90D7A}"/>
              </a:ext>
            </a:extLst>
          </p:cNvPr>
          <p:cNvSpPr>
            <a:spLocks noGrp="1" noChangeArrowheads="1"/>
          </p:cNvSpPr>
          <p:nvPr>
            <p:ph type="title"/>
          </p:nvPr>
        </p:nvSpPr>
        <p:spPr>
          <a:xfrm>
            <a:off x="2667000" y="357166"/>
            <a:ext cx="7793038" cy="846138"/>
          </a:xfrm>
        </p:spPr>
        <p:txBody>
          <a:bodyPr/>
          <a:lstStyle/>
          <a:p>
            <a:pPr>
              <a:defRPr/>
            </a:pPr>
            <a:r>
              <a:rPr lang="en-GB" dirty="0"/>
              <a:t>Plagiarism?</a:t>
            </a:r>
          </a:p>
        </p:txBody>
      </p:sp>
      <p:sp>
        <p:nvSpPr>
          <p:cNvPr id="106499" name="Text Box 3">
            <a:extLst>
              <a:ext uri="{FF2B5EF4-FFF2-40B4-BE49-F238E27FC236}">
                <a16:creationId xmlns:a16="http://schemas.microsoft.com/office/drawing/2014/main" id="{770286C0-6DB2-4CDB-BC11-CD77EA8E5095}"/>
              </a:ext>
            </a:extLst>
          </p:cNvPr>
          <p:cNvSpPr txBox="1">
            <a:spLocks noChangeArrowheads="1"/>
          </p:cNvSpPr>
          <p:nvPr/>
        </p:nvSpPr>
        <p:spPr bwMode="auto">
          <a:xfrm>
            <a:off x="2762250" y="5357813"/>
            <a:ext cx="762000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a:spcBef>
                <a:spcPct val="50000"/>
              </a:spcBef>
            </a:pPr>
            <a:r>
              <a:rPr lang="en-GB" altLang="en-US" sz="2200" b="1" i="1">
                <a:cs typeface="Arial" panose="020B0604020202020204" pitchFamily="34" charset="0"/>
              </a:rPr>
              <a:t>This is still plagiarism. The essay example just exchanges one word for another.</a:t>
            </a:r>
            <a:endParaRPr lang="en-GB" altLang="en-US" sz="2200" b="1" i="1">
              <a:cs typeface="Times New Roman" panose="02020603050405020304" pitchFamily="18" charset="0"/>
            </a:endParaRPr>
          </a:p>
        </p:txBody>
      </p:sp>
      <p:sp>
        <p:nvSpPr>
          <p:cNvPr id="25604" name="Rectangle 4">
            <a:extLst>
              <a:ext uri="{FF2B5EF4-FFF2-40B4-BE49-F238E27FC236}">
                <a16:creationId xmlns:a16="http://schemas.microsoft.com/office/drawing/2014/main" id="{C2C6F24F-2079-4630-BEBA-AC2A74F57E0C}"/>
              </a:ext>
            </a:extLst>
          </p:cNvPr>
          <p:cNvSpPr>
            <a:spLocks noChangeArrowheads="1"/>
          </p:cNvSpPr>
          <p:nvPr/>
        </p:nvSpPr>
        <p:spPr bwMode="auto">
          <a:xfrm>
            <a:off x="2133600" y="1357313"/>
            <a:ext cx="8229600" cy="373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a:spcBef>
                <a:spcPct val="20000"/>
              </a:spcBef>
              <a:buClr>
                <a:schemeClr val="folHlink"/>
              </a:buClr>
              <a:buSzPct val="60000"/>
              <a:buFont typeface="Wingdings" panose="05000000000000000000" pitchFamily="2" charset="2"/>
              <a:buNone/>
            </a:pPr>
            <a:r>
              <a:rPr lang="en-GB" altLang="en-US" sz="2200">
                <a:cs typeface="Times New Roman" panose="02020603050405020304" pitchFamily="18" charset="0"/>
              </a:rPr>
              <a:t>Original – Green 1999</a:t>
            </a:r>
          </a:p>
          <a:p>
            <a:pPr>
              <a:spcBef>
                <a:spcPct val="20000"/>
              </a:spcBef>
              <a:buClr>
                <a:schemeClr val="folHlink"/>
              </a:buClr>
              <a:buSzPct val="60000"/>
              <a:buFont typeface="Wingdings" panose="05000000000000000000" pitchFamily="2" charset="2"/>
              <a:buNone/>
            </a:pPr>
            <a:r>
              <a:rPr lang="en-GB" altLang="en-US" sz="2200">
                <a:cs typeface="Times New Roman" panose="02020603050405020304" pitchFamily="18" charset="0"/>
              </a:rPr>
              <a:t>	At the core of any discussion of what happened during the sixties, one inevitably comes up against the word ‘revolution’.  For the purposes of this discussion it seems best to divide  the ‘revolution’ into two parts.</a:t>
            </a:r>
          </a:p>
          <a:p>
            <a:pPr>
              <a:spcBef>
                <a:spcPct val="20000"/>
              </a:spcBef>
              <a:buClr>
                <a:schemeClr val="folHlink"/>
              </a:buClr>
              <a:buSzPct val="60000"/>
              <a:buFont typeface="Wingdings" panose="05000000000000000000" pitchFamily="2" charset="2"/>
              <a:buNone/>
            </a:pPr>
            <a:endParaRPr lang="en-GB" altLang="en-US" sz="500">
              <a:cs typeface="Times New Roman" panose="02020603050405020304" pitchFamily="18" charset="0"/>
            </a:endParaRPr>
          </a:p>
          <a:p>
            <a:pPr>
              <a:spcBef>
                <a:spcPct val="20000"/>
              </a:spcBef>
              <a:buClr>
                <a:schemeClr val="folHlink"/>
              </a:buClr>
              <a:buSzPct val="60000"/>
              <a:buFont typeface="Wingdings" panose="05000000000000000000" pitchFamily="2" charset="2"/>
              <a:buNone/>
            </a:pPr>
            <a:r>
              <a:rPr lang="en-GB" altLang="en-US" sz="2200">
                <a:cs typeface="Times New Roman" panose="02020603050405020304" pitchFamily="18" charset="0"/>
              </a:rPr>
              <a:t> Essay extract</a:t>
            </a:r>
            <a:endParaRPr lang="en-GB" altLang="en-US" sz="2200" b="1">
              <a:cs typeface="Times New Roman" panose="02020603050405020304" pitchFamily="18" charset="0"/>
            </a:endParaRPr>
          </a:p>
          <a:p>
            <a:pPr>
              <a:spcBef>
                <a:spcPct val="20000"/>
              </a:spcBef>
              <a:buClr>
                <a:schemeClr val="folHlink"/>
              </a:buClr>
              <a:buSzPct val="60000"/>
              <a:buFont typeface="Wingdings" panose="05000000000000000000" pitchFamily="2" charset="2"/>
              <a:buNone/>
            </a:pPr>
            <a:r>
              <a:rPr lang="en-GB" altLang="en-US" sz="2200">
                <a:cs typeface="Times New Roman" panose="02020603050405020304" pitchFamily="18" charset="0"/>
              </a:rPr>
              <a:t>	</a:t>
            </a:r>
            <a:r>
              <a:rPr lang="en-GB" altLang="en-US" sz="2200">
                <a:solidFill>
                  <a:srgbClr val="000000"/>
                </a:solidFill>
                <a:cs typeface="Arial" panose="020B0604020202020204" pitchFamily="34" charset="0"/>
              </a:rPr>
              <a:t>At the core of any discussion of what </a:t>
            </a:r>
            <a:r>
              <a:rPr lang="en-GB" altLang="en-US" sz="2200" b="1">
                <a:solidFill>
                  <a:srgbClr val="000000"/>
                </a:solidFill>
                <a:cs typeface="Arial" panose="020B0604020202020204" pitchFamily="34" charset="0"/>
              </a:rPr>
              <a:t>occurred</a:t>
            </a:r>
            <a:r>
              <a:rPr lang="en-GB" altLang="en-US" sz="2200">
                <a:solidFill>
                  <a:srgbClr val="000000"/>
                </a:solidFill>
                <a:cs typeface="Arial" panose="020B0604020202020204" pitchFamily="34" charset="0"/>
              </a:rPr>
              <a:t> during the sixties, one </a:t>
            </a:r>
            <a:r>
              <a:rPr lang="en-GB" altLang="en-US" sz="2200" b="1">
                <a:solidFill>
                  <a:srgbClr val="000000"/>
                </a:solidFill>
                <a:cs typeface="Arial" panose="020B0604020202020204" pitchFamily="34" charset="0"/>
              </a:rPr>
              <a:t>unavoidably</a:t>
            </a:r>
            <a:r>
              <a:rPr lang="en-GB" altLang="en-US" sz="2200">
                <a:solidFill>
                  <a:srgbClr val="000000"/>
                </a:solidFill>
                <a:cs typeface="Arial" panose="020B0604020202020204" pitchFamily="34" charset="0"/>
              </a:rPr>
              <a:t> meets the word ‘revolution’.  For the </a:t>
            </a:r>
            <a:r>
              <a:rPr lang="en-GB" altLang="en-US" sz="2200" b="1">
                <a:solidFill>
                  <a:srgbClr val="000000"/>
                </a:solidFill>
                <a:cs typeface="Arial" panose="020B0604020202020204" pitchFamily="34" charset="0"/>
              </a:rPr>
              <a:t>intention</a:t>
            </a:r>
            <a:r>
              <a:rPr lang="en-GB" altLang="en-US" sz="2200">
                <a:solidFill>
                  <a:srgbClr val="000000"/>
                </a:solidFill>
                <a:cs typeface="Arial" panose="020B0604020202020204" pitchFamily="34" charset="0"/>
              </a:rPr>
              <a:t> of this discussion, it is </a:t>
            </a:r>
            <a:r>
              <a:rPr lang="en-GB" altLang="en-US" sz="2200" b="1">
                <a:solidFill>
                  <a:srgbClr val="000000"/>
                </a:solidFill>
                <a:cs typeface="Arial" panose="020B0604020202020204" pitchFamily="34" charset="0"/>
              </a:rPr>
              <a:t>necessary</a:t>
            </a:r>
            <a:r>
              <a:rPr lang="en-GB" altLang="en-US" sz="2200">
                <a:solidFill>
                  <a:srgbClr val="000000"/>
                </a:solidFill>
                <a:cs typeface="Arial" panose="020B0604020202020204" pitchFamily="34" charset="0"/>
              </a:rPr>
              <a:t> to </a:t>
            </a:r>
            <a:r>
              <a:rPr lang="en-GB" altLang="en-US" sz="2200" b="1" i="1">
                <a:cs typeface="Arial" panose="020B0604020202020204" pitchFamily="34" charset="0"/>
              </a:rPr>
              <a:t>separate</a:t>
            </a:r>
            <a:r>
              <a:rPr lang="en-GB" altLang="en-US" sz="2200">
                <a:solidFill>
                  <a:srgbClr val="000000"/>
                </a:solidFill>
                <a:cs typeface="Arial" panose="020B0604020202020204" pitchFamily="34" charset="0"/>
              </a:rPr>
              <a:t> the ‘revolution’ into two parts.</a:t>
            </a:r>
            <a:endParaRPr lang="en-GB" altLang="en-US" sz="2200" b="1">
              <a:cs typeface="Times New Roman" panose="02020603050405020304" pitchFamily="18" charset="0"/>
            </a:endParaRPr>
          </a:p>
          <a:p>
            <a:pPr>
              <a:spcBef>
                <a:spcPct val="20000"/>
              </a:spcBef>
              <a:buClr>
                <a:schemeClr val="folHlink"/>
              </a:buClr>
              <a:buSzPct val="60000"/>
              <a:buFont typeface="Wingdings" panose="05000000000000000000" pitchFamily="2" charset="2"/>
              <a:buNone/>
            </a:pPr>
            <a:endParaRPr lang="en-GB" altLang="en-US" sz="22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6499"/>
                                        </p:tgtEl>
                                        <p:attrNameLst>
                                          <p:attrName>style.visibility</p:attrName>
                                        </p:attrNameLst>
                                      </p:cBhvr>
                                      <p:to>
                                        <p:strVal val="visible"/>
                                      </p:to>
                                    </p:set>
                                    <p:animEffect transition="in" filter="dissolve">
                                      <p:cBhvr>
                                        <p:cTn id="7" dur="500"/>
                                        <p:tgtEl>
                                          <p:spTgt spid="1064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499" grpId="0"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a:extLst>
              <a:ext uri="{FF2B5EF4-FFF2-40B4-BE49-F238E27FC236}">
                <a16:creationId xmlns:a16="http://schemas.microsoft.com/office/drawing/2014/main" id="{CB6D626E-9F77-4B0C-BBF1-568BE862765B}"/>
              </a:ext>
            </a:extLst>
          </p:cNvPr>
          <p:cNvSpPr>
            <a:spLocks noGrp="1" noChangeArrowheads="1"/>
          </p:cNvSpPr>
          <p:nvPr>
            <p:ph type="title"/>
          </p:nvPr>
        </p:nvSpPr>
        <p:spPr>
          <a:xfrm>
            <a:off x="2667000" y="285728"/>
            <a:ext cx="7793038" cy="846138"/>
          </a:xfrm>
        </p:spPr>
        <p:txBody>
          <a:bodyPr/>
          <a:lstStyle/>
          <a:p>
            <a:pPr>
              <a:defRPr/>
            </a:pPr>
            <a:r>
              <a:rPr lang="en-GB" dirty="0"/>
              <a:t>Plagiarism??</a:t>
            </a:r>
          </a:p>
        </p:txBody>
      </p:sp>
      <p:sp>
        <p:nvSpPr>
          <p:cNvPr id="107523" name="Text Box 3">
            <a:extLst>
              <a:ext uri="{FF2B5EF4-FFF2-40B4-BE49-F238E27FC236}">
                <a16:creationId xmlns:a16="http://schemas.microsoft.com/office/drawing/2014/main" id="{E1EC1735-7374-4175-B1BF-9605CAC91A3D}"/>
              </a:ext>
            </a:extLst>
          </p:cNvPr>
          <p:cNvSpPr txBox="1">
            <a:spLocks noChangeArrowheads="1"/>
          </p:cNvSpPr>
          <p:nvPr/>
        </p:nvSpPr>
        <p:spPr bwMode="auto">
          <a:xfrm>
            <a:off x="3548063" y="5357814"/>
            <a:ext cx="6477000"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algn="ctr">
              <a:spcBef>
                <a:spcPct val="50000"/>
              </a:spcBef>
            </a:pPr>
            <a:r>
              <a:rPr lang="en-GB" altLang="en-US" sz="2200" b="1" i="1">
                <a:cs typeface="Arial" panose="020B0604020202020204" pitchFamily="34" charset="0"/>
              </a:rPr>
              <a:t>The source is correctly referenced.            No plagiarism.</a:t>
            </a:r>
          </a:p>
        </p:txBody>
      </p:sp>
      <p:sp>
        <p:nvSpPr>
          <p:cNvPr id="26628" name="Rectangle 4">
            <a:extLst>
              <a:ext uri="{FF2B5EF4-FFF2-40B4-BE49-F238E27FC236}">
                <a16:creationId xmlns:a16="http://schemas.microsoft.com/office/drawing/2014/main" id="{112A4AF0-15DE-423F-B5C9-9E76C3888FDB}"/>
              </a:ext>
            </a:extLst>
          </p:cNvPr>
          <p:cNvSpPr>
            <a:spLocks noChangeArrowheads="1"/>
          </p:cNvSpPr>
          <p:nvPr/>
        </p:nvSpPr>
        <p:spPr bwMode="auto">
          <a:xfrm>
            <a:off x="2133600" y="1357313"/>
            <a:ext cx="8229600"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a:spcBef>
                <a:spcPct val="20000"/>
              </a:spcBef>
              <a:buClr>
                <a:schemeClr val="folHlink"/>
              </a:buClr>
              <a:buSzPct val="60000"/>
              <a:buFont typeface="Wingdings" panose="05000000000000000000" pitchFamily="2" charset="2"/>
              <a:buNone/>
            </a:pPr>
            <a:r>
              <a:rPr lang="en-GB" altLang="en-US" sz="2200">
                <a:cs typeface="Times New Roman" panose="02020603050405020304" pitchFamily="18" charset="0"/>
              </a:rPr>
              <a:t>Original – Green 1999</a:t>
            </a:r>
          </a:p>
          <a:p>
            <a:pPr>
              <a:spcBef>
                <a:spcPct val="20000"/>
              </a:spcBef>
              <a:buClr>
                <a:schemeClr val="folHlink"/>
              </a:buClr>
              <a:buSzPct val="60000"/>
              <a:buFont typeface="Wingdings" panose="05000000000000000000" pitchFamily="2" charset="2"/>
              <a:buNone/>
            </a:pPr>
            <a:r>
              <a:rPr lang="en-GB" altLang="en-US" sz="2200">
                <a:cs typeface="Times New Roman" panose="02020603050405020304" pitchFamily="18" charset="0"/>
              </a:rPr>
              <a:t>	At the core of any discussion of what happened during the sixties, one inevitably comes up against the word ‘revolution’.  For the purposes of this discussion it seems best to divide  the ‘revolution’ into two parts.</a:t>
            </a:r>
          </a:p>
          <a:p>
            <a:pPr>
              <a:spcBef>
                <a:spcPct val="20000"/>
              </a:spcBef>
              <a:buClr>
                <a:schemeClr val="folHlink"/>
              </a:buClr>
              <a:buSzPct val="60000"/>
              <a:buFont typeface="Wingdings" panose="05000000000000000000" pitchFamily="2" charset="2"/>
              <a:buNone/>
            </a:pPr>
            <a:endParaRPr lang="en-GB" altLang="en-US" sz="500">
              <a:cs typeface="Times New Roman" panose="02020603050405020304" pitchFamily="18" charset="0"/>
            </a:endParaRPr>
          </a:p>
          <a:p>
            <a:pPr>
              <a:spcBef>
                <a:spcPct val="20000"/>
              </a:spcBef>
              <a:buClr>
                <a:schemeClr val="folHlink"/>
              </a:buClr>
              <a:buSzPct val="60000"/>
              <a:buFont typeface="Wingdings" panose="05000000000000000000" pitchFamily="2" charset="2"/>
              <a:buNone/>
            </a:pPr>
            <a:r>
              <a:rPr lang="en-GB" altLang="en-US" sz="2200">
                <a:cs typeface="Times New Roman" panose="02020603050405020304" pitchFamily="18" charset="0"/>
              </a:rPr>
              <a:t> Essay extract</a:t>
            </a:r>
            <a:endParaRPr lang="en-GB" altLang="en-US" sz="2200" b="1">
              <a:cs typeface="Times New Roman" panose="02020603050405020304" pitchFamily="18" charset="0"/>
            </a:endParaRPr>
          </a:p>
          <a:p>
            <a:pPr>
              <a:spcBef>
                <a:spcPct val="20000"/>
              </a:spcBef>
              <a:buClr>
                <a:schemeClr val="folHlink"/>
              </a:buClr>
              <a:buSzPct val="60000"/>
              <a:buFont typeface="Wingdings" panose="05000000000000000000" pitchFamily="2" charset="2"/>
              <a:buNone/>
            </a:pPr>
            <a:r>
              <a:rPr lang="en-GB" altLang="en-US" sz="2200">
                <a:cs typeface="Times New Roman" panose="02020603050405020304" pitchFamily="18" charset="0"/>
              </a:rPr>
              <a:t>	</a:t>
            </a:r>
            <a:r>
              <a:rPr lang="en-GB" altLang="en-US" sz="2200">
                <a:solidFill>
                  <a:srgbClr val="000000"/>
                </a:solidFill>
                <a:cs typeface="Arial" panose="020B0604020202020204" pitchFamily="34" charset="0"/>
              </a:rPr>
              <a:t>Green (1999) argues that any discussion of ‘the sixties’ inevitably involves use of the term ‘revolution’.  In his book, he chooses to divide this ‘revolution’ into two distinct parts.</a:t>
            </a:r>
            <a:endParaRPr lang="en-GB" altLang="en-US" sz="2200" b="1">
              <a:cs typeface="Times New Roman" panose="02020603050405020304" pitchFamily="18" charset="0"/>
            </a:endParaRPr>
          </a:p>
          <a:p>
            <a:pPr>
              <a:spcBef>
                <a:spcPct val="20000"/>
              </a:spcBef>
              <a:buClr>
                <a:schemeClr val="folHlink"/>
              </a:buClr>
              <a:buSzPct val="60000"/>
              <a:buFont typeface="Wingdings" panose="05000000000000000000" pitchFamily="2" charset="2"/>
              <a:buNone/>
            </a:pPr>
            <a:endParaRPr lang="en-GB" altLang="en-US" sz="22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7523"/>
                                        </p:tgtEl>
                                        <p:attrNameLst>
                                          <p:attrName>style.visibility</p:attrName>
                                        </p:attrNameLst>
                                      </p:cBhvr>
                                      <p:to>
                                        <p:strVal val="visible"/>
                                      </p:to>
                                    </p:set>
                                    <p:animEffect transition="in" filter="dissolve">
                                      <p:cBhvr>
                                        <p:cTn id="7" dur="500"/>
                                        <p:tgtEl>
                                          <p:spTgt spid="1075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7523" grpId="0"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0B86EC7-8880-4A2D-A125-F5AB83525C9D}"/>
              </a:ext>
            </a:extLst>
          </p:cNvPr>
          <p:cNvSpPr>
            <a:spLocks noGrp="1"/>
          </p:cNvSpPr>
          <p:nvPr>
            <p:ph type="title"/>
          </p:nvPr>
        </p:nvSpPr>
        <p:spPr>
          <a:xfrm>
            <a:off x="1981200" y="0"/>
            <a:ext cx="8229600" cy="836712"/>
          </a:xfrm>
        </p:spPr>
        <p:txBody>
          <a:bodyPr/>
          <a:lstStyle/>
          <a:p>
            <a:pPr>
              <a:defRPr/>
            </a:pPr>
            <a:r>
              <a:rPr lang="en-GB" dirty="0" err="1"/>
              <a:t>Turnitin</a:t>
            </a:r>
            <a:r>
              <a:rPr lang="en-GB" dirty="0"/>
              <a:t> – Originality – It Exists!</a:t>
            </a:r>
          </a:p>
        </p:txBody>
      </p:sp>
      <p:pic>
        <p:nvPicPr>
          <p:cNvPr id="27652" name="Picture 3">
            <a:extLst>
              <a:ext uri="{FF2B5EF4-FFF2-40B4-BE49-F238E27FC236}">
                <a16:creationId xmlns:a16="http://schemas.microsoft.com/office/drawing/2014/main" id="{354062E9-B8BF-4581-9D7A-6CB6D3B3934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62023" y="836712"/>
            <a:ext cx="8548777" cy="56164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Content Placeholder 3">
            <a:extLst>
              <a:ext uri="{FF2B5EF4-FFF2-40B4-BE49-F238E27FC236}">
                <a16:creationId xmlns:a16="http://schemas.microsoft.com/office/drawing/2014/main" id="{73669E4E-10D3-41CD-88C3-178827C74E65}"/>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566988" y="333375"/>
            <a:ext cx="6985000" cy="6191250"/>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Content Placeholder 3">
            <a:extLst>
              <a:ext uri="{FF2B5EF4-FFF2-40B4-BE49-F238E27FC236}">
                <a16:creationId xmlns:a16="http://schemas.microsoft.com/office/drawing/2014/main" id="{3170C58D-FD27-42BB-9E95-A2B5B2FB9BCF}"/>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328468" y="819995"/>
            <a:ext cx="9765102" cy="5218009"/>
          </a:xfrm>
        </p:spPr>
      </p:pic>
      <p:sp>
        <p:nvSpPr>
          <p:cNvPr id="3" name="Title 2">
            <a:extLst>
              <a:ext uri="{FF2B5EF4-FFF2-40B4-BE49-F238E27FC236}">
                <a16:creationId xmlns:a16="http://schemas.microsoft.com/office/drawing/2014/main" id="{F73B062C-AE13-46A0-ADA6-EBC9BEE94241}"/>
              </a:ext>
            </a:extLst>
          </p:cNvPr>
          <p:cNvSpPr>
            <a:spLocks noGrp="1"/>
          </p:cNvSpPr>
          <p:nvPr>
            <p:ph type="title"/>
          </p:nvPr>
        </p:nvSpPr>
        <p:spPr>
          <a:xfrm>
            <a:off x="3581688" y="-495525"/>
            <a:ext cx="10058400" cy="1450757"/>
          </a:xfrm>
        </p:spPr>
        <p:txBody>
          <a:bodyPr/>
          <a:lstStyle/>
          <a:p>
            <a:pPr>
              <a:defRPr/>
            </a:pPr>
            <a:r>
              <a:rPr lang="en-GB" dirty="0"/>
              <a:t>Copy and Paste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Content Placeholder 1">
            <a:extLst>
              <a:ext uri="{FF2B5EF4-FFF2-40B4-BE49-F238E27FC236}">
                <a16:creationId xmlns:a16="http://schemas.microsoft.com/office/drawing/2014/main" id="{C22DF708-3471-4093-B8CB-9EE52209F6CA}"/>
              </a:ext>
            </a:extLst>
          </p:cNvPr>
          <p:cNvSpPr>
            <a:spLocks noGrp="1"/>
          </p:cNvSpPr>
          <p:nvPr>
            <p:ph idx="1"/>
          </p:nvPr>
        </p:nvSpPr>
        <p:spPr>
          <a:xfrm>
            <a:off x="2095500" y="1857376"/>
            <a:ext cx="8229600" cy="4525963"/>
          </a:xfrm>
        </p:spPr>
        <p:txBody>
          <a:bodyPr/>
          <a:lstStyle/>
          <a:p>
            <a:pPr eaLnBrk="1" hangingPunct="1"/>
            <a:r>
              <a:rPr lang="en-GB" altLang="en-US" sz="2800"/>
              <a:t>The Harvard system is a type of author-date style.</a:t>
            </a:r>
          </a:p>
          <a:p>
            <a:pPr eaLnBrk="1" hangingPunct="1"/>
            <a:r>
              <a:rPr lang="en-GB" altLang="en-US" sz="2800"/>
              <a:t>At the end of the essay/report is </a:t>
            </a:r>
          </a:p>
          <a:p>
            <a:pPr eaLnBrk="1" hangingPunct="1">
              <a:buFont typeface="Wingdings 3" panose="05040102010807070707" pitchFamily="18" charset="2"/>
              <a:buNone/>
            </a:pPr>
            <a:r>
              <a:rPr lang="en-GB" altLang="en-US" sz="2800"/>
              <a:t>	an alphabetical list of references.</a:t>
            </a:r>
          </a:p>
          <a:p>
            <a:pPr eaLnBrk="1" hangingPunct="1">
              <a:buFont typeface="Wingdings 3" panose="05040102010807070707" pitchFamily="18" charset="2"/>
              <a:buNone/>
            </a:pPr>
            <a:r>
              <a:rPr lang="en-GB" altLang="en-US" sz="2800"/>
              <a:t>	                                       </a:t>
            </a:r>
            <a:endParaRPr lang="en-US" altLang="en-US"/>
          </a:p>
        </p:txBody>
      </p:sp>
      <p:sp>
        <p:nvSpPr>
          <p:cNvPr id="3" name="Title 2">
            <a:extLst>
              <a:ext uri="{FF2B5EF4-FFF2-40B4-BE49-F238E27FC236}">
                <a16:creationId xmlns:a16="http://schemas.microsoft.com/office/drawing/2014/main" id="{EDDB3FD2-7E41-40FE-B9D9-55DA3C334F8F}"/>
              </a:ext>
            </a:extLst>
          </p:cNvPr>
          <p:cNvSpPr>
            <a:spLocks noGrp="1"/>
          </p:cNvSpPr>
          <p:nvPr>
            <p:ph type="title"/>
          </p:nvPr>
        </p:nvSpPr>
        <p:spPr/>
        <p:txBody>
          <a:bodyPr>
            <a:normAutofit/>
          </a:bodyPr>
          <a:lstStyle/>
          <a:p>
            <a:pPr algn="ctr">
              <a:defRPr/>
            </a:pPr>
            <a:r>
              <a:rPr lang="en-GB" sz="4400" dirty="0"/>
              <a:t>What is the Harvard Referencing System?</a:t>
            </a:r>
            <a:endParaRPr lang="en-US" dirty="0"/>
          </a:p>
        </p:txBody>
      </p:sp>
      <p:pic>
        <p:nvPicPr>
          <p:cNvPr id="30724" name="Picture 7" descr="MCj02317830000[1]">
            <a:extLst>
              <a:ext uri="{FF2B5EF4-FFF2-40B4-BE49-F238E27FC236}">
                <a16:creationId xmlns:a16="http://schemas.microsoft.com/office/drawing/2014/main" id="{EE22C474-B382-4251-B3EB-6806D820E1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39237" y="2479555"/>
            <a:ext cx="2371725" cy="2236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0242">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24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a:extLst>
              <a:ext uri="{FF2B5EF4-FFF2-40B4-BE49-F238E27FC236}">
                <a16:creationId xmlns:a16="http://schemas.microsoft.com/office/drawing/2014/main" id="{80A57511-4120-47CA-B528-4E117E3C9A8D}"/>
              </a:ext>
            </a:extLst>
          </p:cNvPr>
          <p:cNvSpPr>
            <a:spLocks noGrp="1" noChangeArrowheads="1"/>
          </p:cNvSpPr>
          <p:nvPr>
            <p:ph idx="1"/>
          </p:nvPr>
        </p:nvSpPr>
        <p:spPr>
          <a:xfrm>
            <a:off x="2381250" y="1571625"/>
            <a:ext cx="8286750" cy="4737100"/>
          </a:xfrm>
        </p:spPr>
        <p:txBody>
          <a:bodyPr>
            <a:normAutofit fontScale="92500" lnSpcReduction="10000"/>
          </a:bodyPr>
          <a:lstStyle/>
          <a:p>
            <a:pPr marL="365760" indent="-256032">
              <a:lnSpc>
                <a:spcPct val="120000"/>
              </a:lnSpc>
              <a:spcAft>
                <a:spcPts val="0"/>
              </a:spcAft>
              <a:buFont typeface="Wingdings 3"/>
              <a:buChar char=""/>
              <a:defRPr/>
            </a:pPr>
            <a:r>
              <a:rPr lang="en-US" sz="2400"/>
              <a:t>It ensures that the author's name and year of publication appear within the text </a:t>
            </a:r>
          </a:p>
          <a:p>
            <a:pPr marL="365760" indent="-256032">
              <a:lnSpc>
                <a:spcPct val="120000"/>
              </a:lnSpc>
              <a:spcAft>
                <a:spcPts val="0"/>
              </a:spcAft>
              <a:buFont typeface="Wingdings 3"/>
              <a:buChar char=""/>
              <a:defRPr/>
            </a:pPr>
            <a:endParaRPr lang="en-US" sz="2400"/>
          </a:p>
          <a:p>
            <a:pPr marL="365760" indent="-256032">
              <a:lnSpc>
                <a:spcPct val="120000"/>
              </a:lnSpc>
              <a:spcAft>
                <a:spcPts val="0"/>
              </a:spcAft>
              <a:buFont typeface="Wingdings 3"/>
              <a:buChar char=""/>
              <a:defRPr/>
            </a:pPr>
            <a:r>
              <a:rPr lang="en-US" sz="2400"/>
              <a:t>The alphabetical order of the reference list makes it easy to consult/browse </a:t>
            </a:r>
          </a:p>
          <a:p>
            <a:pPr marL="365760" indent="-256032">
              <a:lnSpc>
                <a:spcPct val="120000"/>
              </a:lnSpc>
              <a:spcAft>
                <a:spcPts val="0"/>
              </a:spcAft>
              <a:buFont typeface="Wingdings 3"/>
              <a:buChar char=""/>
              <a:defRPr/>
            </a:pPr>
            <a:endParaRPr lang="en-US" sz="2400"/>
          </a:p>
          <a:p>
            <a:pPr marL="365760" indent="-256032">
              <a:lnSpc>
                <a:spcPct val="120000"/>
              </a:lnSpc>
              <a:spcAft>
                <a:spcPts val="0"/>
              </a:spcAft>
              <a:buFont typeface="Wingdings 3"/>
              <a:buChar char=""/>
              <a:defRPr/>
            </a:pPr>
            <a:r>
              <a:rPr lang="en-US" sz="2400"/>
              <a:t>For each reference in the text, only one entry in the reference list is necessary, no matter how many times you use a reference</a:t>
            </a:r>
          </a:p>
          <a:p>
            <a:pPr marL="365760" indent="-256032">
              <a:lnSpc>
                <a:spcPct val="120000"/>
              </a:lnSpc>
              <a:spcAft>
                <a:spcPts val="0"/>
              </a:spcAft>
              <a:buFont typeface="Wingdings 3"/>
              <a:buChar char=""/>
              <a:defRPr/>
            </a:pPr>
            <a:r>
              <a:rPr lang="en-US" sz="2400"/>
              <a:t>Harvard example:</a:t>
            </a:r>
          </a:p>
          <a:p>
            <a:pPr marL="365760" indent="-256032">
              <a:lnSpc>
                <a:spcPct val="120000"/>
              </a:lnSpc>
              <a:spcAft>
                <a:spcPts val="0"/>
              </a:spcAft>
              <a:buNone/>
              <a:defRPr/>
            </a:pPr>
            <a:r>
              <a:rPr lang="en-US" sz="2400"/>
              <a:t> </a:t>
            </a:r>
          </a:p>
        </p:txBody>
      </p:sp>
      <p:sp>
        <p:nvSpPr>
          <p:cNvPr id="9218" name="Rectangle 2">
            <a:extLst>
              <a:ext uri="{FF2B5EF4-FFF2-40B4-BE49-F238E27FC236}">
                <a16:creationId xmlns:a16="http://schemas.microsoft.com/office/drawing/2014/main" id="{905CC229-1D50-40C3-A69A-A582420A047F}"/>
              </a:ext>
            </a:extLst>
          </p:cNvPr>
          <p:cNvSpPr>
            <a:spLocks noGrp="1" noChangeArrowheads="1"/>
          </p:cNvSpPr>
          <p:nvPr>
            <p:ph type="title"/>
          </p:nvPr>
        </p:nvSpPr>
        <p:spPr>
          <a:xfrm>
            <a:off x="1524000" y="274638"/>
            <a:ext cx="9144000" cy="1143000"/>
          </a:xfrm>
        </p:spPr>
        <p:txBody>
          <a:bodyPr/>
          <a:lstStyle/>
          <a:p>
            <a:pPr algn="ctr">
              <a:defRPr/>
            </a:pPr>
            <a:r>
              <a:rPr lang="en-GB" sz="3600" dirty="0"/>
              <a:t>Advantages of the Harvard system</a:t>
            </a:r>
            <a:endParaRPr lang="en-US" sz="36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21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a:extLst>
              <a:ext uri="{FF2B5EF4-FFF2-40B4-BE49-F238E27FC236}">
                <a16:creationId xmlns:a16="http://schemas.microsoft.com/office/drawing/2014/main" id="{B2B83039-C5EA-4F4F-A840-7084319D2BD5}"/>
              </a:ext>
            </a:extLst>
          </p:cNvPr>
          <p:cNvSpPr>
            <a:spLocks noGrp="1" noChangeArrowheads="1"/>
          </p:cNvSpPr>
          <p:nvPr>
            <p:ph idx="1"/>
          </p:nvPr>
        </p:nvSpPr>
        <p:spPr>
          <a:xfrm>
            <a:off x="2095501" y="1928813"/>
            <a:ext cx="7872413" cy="4525962"/>
          </a:xfrm>
        </p:spPr>
        <p:txBody>
          <a:bodyPr/>
          <a:lstStyle/>
          <a:p>
            <a:pPr marL="514350" indent="-514350">
              <a:buFont typeface="Arial" panose="020B0604020202020204" pitchFamily="34" charset="0"/>
              <a:buAutoNum type="arabicPeriod"/>
            </a:pPr>
            <a:r>
              <a:rPr lang="en-US" altLang="en-US" sz="2800"/>
              <a:t>Citations within the text (i.e. in-text references) </a:t>
            </a:r>
          </a:p>
          <a:p>
            <a:pPr marL="514350" indent="-514350">
              <a:buFont typeface="Arial" panose="020B0604020202020204" pitchFamily="34" charset="0"/>
              <a:buAutoNum type="arabicPeriod"/>
            </a:pPr>
            <a:endParaRPr lang="en-US" altLang="en-US" sz="2800"/>
          </a:p>
          <a:p>
            <a:pPr marL="514350" indent="-514350">
              <a:buFont typeface="Arial" panose="020B0604020202020204" pitchFamily="34" charset="0"/>
              <a:buAutoNum type="arabicPeriod"/>
            </a:pPr>
            <a:r>
              <a:rPr lang="en-US" altLang="en-US" sz="2800"/>
              <a:t>A list of references cited given at the end (or a bibliography)</a:t>
            </a:r>
            <a:endParaRPr lang="en-US" altLang="en-US" sz="2500"/>
          </a:p>
        </p:txBody>
      </p:sp>
      <p:sp>
        <p:nvSpPr>
          <p:cNvPr id="10242" name="Rectangle 2">
            <a:extLst>
              <a:ext uri="{FF2B5EF4-FFF2-40B4-BE49-F238E27FC236}">
                <a16:creationId xmlns:a16="http://schemas.microsoft.com/office/drawing/2014/main" id="{684772D2-DB97-4E1B-B5FF-C6E636E996F1}"/>
              </a:ext>
            </a:extLst>
          </p:cNvPr>
          <p:cNvSpPr>
            <a:spLocks noGrp="1" noChangeArrowheads="1"/>
          </p:cNvSpPr>
          <p:nvPr>
            <p:ph type="title"/>
          </p:nvPr>
        </p:nvSpPr>
        <p:spPr/>
        <p:txBody>
          <a:bodyPr/>
          <a:lstStyle/>
          <a:p>
            <a:pPr>
              <a:defRPr/>
            </a:pPr>
            <a:r>
              <a:rPr lang="en-US" sz="3200"/>
              <a:t>So…there are two aspects to learn: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638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638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5CF81D86-BDBA-477C-B7DD-8D359BB99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Rectangle 2">
            <a:extLst>
              <a:ext uri="{FF2B5EF4-FFF2-40B4-BE49-F238E27FC236}">
                <a16:creationId xmlns:a16="http://schemas.microsoft.com/office/drawing/2014/main" id="{DB0E05CC-67DC-4073-88C2-354105320252}"/>
              </a:ext>
            </a:extLst>
          </p:cNvPr>
          <p:cNvSpPr>
            <a:spLocks noGrp="1" noChangeArrowheads="1"/>
          </p:cNvSpPr>
          <p:nvPr>
            <p:ph type="title"/>
          </p:nvPr>
        </p:nvSpPr>
        <p:spPr>
          <a:xfrm>
            <a:off x="4974771" y="634946"/>
            <a:ext cx="6574972" cy="1450757"/>
          </a:xfrm>
        </p:spPr>
        <p:txBody>
          <a:bodyPr>
            <a:normAutofit/>
          </a:bodyPr>
          <a:lstStyle/>
          <a:p>
            <a:pPr>
              <a:defRPr/>
            </a:pPr>
            <a:r>
              <a:rPr lang="en-GB" dirty="0"/>
              <a:t>Citations and references</a:t>
            </a:r>
            <a:endParaRPr lang="en-US"/>
          </a:p>
        </p:txBody>
      </p:sp>
      <p:pic>
        <p:nvPicPr>
          <p:cNvPr id="2" name="Picture 1">
            <a:extLst>
              <a:ext uri="{FF2B5EF4-FFF2-40B4-BE49-F238E27FC236}">
                <a16:creationId xmlns:a16="http://schemas.microsoft.com/office/drawing/2014/main" id="{D810CC72-1E94-4C7C-B43A-7B5DB814E655}"/>
              </a:ext>
            </a:extLst>
          </p:cNvPr>
          <p:cNvPicPr>
            <a:picLocks noChangeAspect="1"/>
          </p:cNvPicPr>
          <p:nvPr/>
        </p:nvPicPr>
        <p:blipFill rotWithShape="1">
          <a:blip r:embed="rId2"/>
          <a:srcRect l="8649" r="39024" b="2"/>
          <a:stretch/>
        </p:blipFill>
        <p:spPr>
          <a:xfrm>
            <a:off x="633999" y="640081"/>
            <a:ext cx="4001315" cy="5314406"/>
          </a:xfrm>
          <a:prstGeom prst="rect">
            <a:avLst/>
          </a:prstGeom>
        </p:spPr>
      </p:pic>
      <p:cxnSp>
        <p:nvCxnSpPr>
          <p:cNvPr id="74" name="Straight Connector 73">
            <a:extLst>
              <a:ext uri="{FF2B5EF4-FFF2-40B4-BE49-F238E27FC236}">
                <a16:creationId xmlns:a16="http://schemas.microsoft.com/office/drawing/2014/main" id="{C65F3E9C-EF11-4F8F-A621-399C7A3E64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4099" name="Rectangle 3">
            <a:extLst>
              <a:ext uri="{FF2B5EF4-FFF2-40B4-BE49-F238E27FC236}">
                <a16:creationId xmlns:a16="http://schemas.microsoft.com/office/drawing/2014/main" id="{3632A83A-4D36-416D-AD72-36B7011E0B6B}"/>
              </a:ext>
            </a:extLst>
          </p:cNvPr>
          <p:cNvSpPr>
            <a:spLocks noGrp="1" noChangeArrowheads="1"/>
          </p:cNvSpPr>
          <p:nvPr>
            <p:ph idx="1"/>
          </p:nvPr>
        </p:nvSpPr>
        <p:spPr>
          <a:xfrm>
            <a:off x="4974769" y="2198914"/>
            <a:ext cx="6574973" cy="3670180"/>
          </a:xfrm>
        </p:spPr>
        <p:txBody>
          <a:bodyPr>
            <a:normAutofit/>
          </a:bodyPr>
          <a:lstStyle/>
          <a:p>
            <a:pPr eaLnBrk="1" hangingPunct="1"/>
            <a:r>
              <a:rPr lang="en-US" altLang="en-US"/>
              <a:t>When you refer to, or quote, the work of other people in your own work this is a </a:t>
            </a:r>
            <a:r>
              <a:rPr lang="en-US" altLang="en-US" b="1"/>
              <a:t>citation</a:t>
            </a:r>
            <a:r>
              <a:rPr lang="en-US" altLang="en-US"/>
              <a:t>; you are </a:t>
            </a:r>
            <a:r>
              <a:rPr lang="en-US" altLang="en-US" b="1"/>
              <a:t>citing</a:t>
            </a:r>
            <a:r>
              <a:rPr lang="en-US" altLang="en-US"/>
              <a:t> someone else's ideas. </a:t>
            </a:r>
            <a:endParaRPr lang="en-US" altLang="en-US" b="1">
              <a:hlinkClick r:id="" action="ppaction://noaction"/>
            </a:endParaRPr>
          </a:p>
          <a:p>
            <a:pPr eaLnBrk="1" hangingPunct="1">
              <a:buFont typeface="Wingdings 3" panose="05040102010807070707" pitchFamily="18" charset="2"/>
              <a:buNone/>
            </a:pPr>
            <a:endParaRPr lang="en-US" altLang="en-US" b="1"/>
          </a:p>
          <a:p>
            <a:pPr eaLnBrk="1" hangingPunct="1"/>
            <a:r>
              <a:rPr lang="en-US" altLang="en-US"/>
              <a:t>A </a:t>
            </a:r>
            <a:r>
              <a:rPr lang="en-US" altLang="en-US" b="1"/>
              <a:t>Reference</a:t>
            </a:r>
            <a:r>
              <a:rPr lang="en-US" altLang="en-US"/>
              <a:t> or </a:t>
            </a:r>
            <a:r>
              <a:rPr lang="en-US" altLang="en-US" b="1"/>
              <a:t>Bibliography</a:t>
            </a:r>
            <a:r>
              <a:rPr lang="en-US" altLang="en-US"/>
              <a:t> is a piece of text that lists all the information a reader needs in order to identify and locate the source that you have </a:t>
            </a:r>
            <a:r>
              <a:rPr lang="en-US" altLang="en-US" b="1"/>
              <a:t>cited</a:t>
            </a:r>
            <a:r>
              <a:rPr lang="en-US" altLang="en-US"/>
              <a:t> in your work.</a:t>
            </a:r>
            <a:br>
              <a:rPr lang="en-US" altLang="en-US"/>
            </a:br>
            <a:endParaRPr lang="en-US" altLang="en-US"/>
          </a:p>
        </p:txBody>
      </p:sp>
      <p:sp>
        <p:nvSpPr>
          <p:cNvPr id="76" name="Rectangle 75">
            <a:extLst>
              <a:ext uri="{FF2B5EF4-FFF2-40B4-BE49-F238E27FC236}">
                <a16:creationId xmlns:a16="http://schemas.microsoft.com/office/drawing/2014/main" id="{88AA064E-5F6E-4024-BC28-EDDC3DFC7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Rectangle 77">
            <a:extLst>
              <a:ext uri="{FF2B5EF4-FFF2-40B4-BE49-F238E27FC236}">
                <a16:creationId xmlns:a16="http://schemas.microsoft.com/office/drawing/2014/main" id="{03B29638-4838-4B9B-B9DB-96E542BAF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a:extLst>
              <a:ext uri="{FF2B5EF4-FFF2-40B4-BE49-F238E27FC236}">
                <a16:creationId xmlns:a16="http://schemas.microsoft.com/office/drawing/2014/main" id="{D84B6524-948D-47D9-BEF8-E026E39C4B89}"/>
              </a:ext>
            </a:extLst>
          </p:cNvPr>
          <p:cNvSpPr>
            <a:spLocks noGrp="1" noChangeArrowheads="1"/>
          </p:cNvSpPr>
          <p:nvPr>
            <p:ph idx="1"/>
          </p:nvPr>
        </p:nvSpPr>
        <p:spPr>
          <a:xfrm>
            <a:off x="2024064" y="1628776"/>
            <a:ext cx="8643937" cy="5040313"/>
          </a:xfrm>
        </p:spPr>
        <p:txBody>
          <a:bodyPr/>
          <a:lstStyle/>
          <a:p>
            <a:pPr marL="0" indent="0">
              <a:buNone/>
            </a:pPr>
            <a:r>
              <a:rPr lang="en-US" altLang="en-US" sz="2100"/>
              <a:t>Generally, when using the Harvard style, a reference in your paper requires only the name of the author (or authors) and the year of publication. For example:</a:t>
            </a:r>
          </a:p>
          <a:p>
            <a:pPr marL="0" indent="0">
              <a:buNone/>
            </a:pPr>
            <a:endParaRPr lang="en-US" altLang="en-US" sz="2100"/>
          </a:p>
          <a:p>
            <a:pPr marL="0" indent="0">
              <a:buNone/>
            </a:pPr>
            <a:r>
              <a:rPr lang="en-US" altLang="en-US" sz="2100"/>
              <a:t>One author:</a:t>
            </a:r>
          </a:p>
          <a:p>
            <a:pPr marL="539750" lvl="1" indent="3175">
              <a:buNone/>
            </a:pPr>
            <a:r>
              <a:rPr lang="en-US" altLang="en-US" sz="1900"/>
              <a:t>As Deitel (2009) outlines: 'It would be dangerous to enable applets arriving from anywhere on the World Wide Web to be able to read files on the client system.'</a:t>
            </a:r>
          </a:p>
          <a:p>
            <a:pPr marL="0" indent="0">
              <a:buNone/>
            </a:pPr>
            <a:endParaRPr lang="en-US" altLang="en-US" sz="2100"/>
          </a:p>
          <a:p>
            <a:pPr marL="0" indent="0">
              <a:buNone/>
            </a:pPr>
            <a:r>
              <a:rPr lang="en-US" altLang="en-US" sz="2100"/>
              <a:t>Two authors of one work:</a:t>
            </a:r>
          </a:p>
          <a:p>
            <a:pPr marL="539750" lvl="1" indent="3175">
              <a:buNone/>
            </a:pPr>
            <a:r>
              <a:rPr lang="en-US" altLang="en-US" sz="1900"/>
              <a:t>Rossetti and Revonsuo (2009) recently stated...</a:t>
            </a:r>
          </a:p>
          <a:p>
            <a:pPr marL="0" indent="0">
              <a:buNone/>
            </a:pPr>
            <a:endParaRPr lang="en-US" altLang="en-US" sz="2100"/>
          </a:p>
          <a:p>
            <a:pPr marL="0" indent="0">
              <a:buNone/>
            </a:pPr>
            <a:r>
              <a:rPr lang="en-US" altLang="en-US" sz="2100"/>
              <a:t>Three or more authors of one work:</a:t>
            </a:r>
          </a:p>
          <a:p>
            <a:pPr marL="539750" lvl="1" indent="3175">
              <a:buNone/>
            </a:pPr>
            <a:r>
              <a:rPr lang="en-US" altLang="en-US" sz="1900"/>
              <a:t>Chavarria </a:t>
            </a:r>
            <a:r>
              <a:rPr lang="en-US" altLang="en-US" sz="1900" i="1"/>
              <a:t>et al</a:t>
            </a:r>
            <a:r>
              <a:rPr lang="en-US" altLang="en-US" sz="1900"/>
              <a:t> (2008) contend that…</a:t>
            </a:r>
          </a:p>
          <a:p>
            <a:pPr marL="0" indent="0">
              <a:buNone/>
            </a:pPr>
            <a:endParaRPr lang="en-US" altLang="en-US" sz="2100"/>
          </a:p>
          <a:p>
            <a:pPr marL="0" indent="0">
              <a:buNone/>
            </a:pPr>
            <a:endParaRPr lang="en-US" altLang="en-US" sz="2100"/>
          </a:p>
          <a:p>
            <a:pPr marL="0" indent="0">
              <a:buNone/>
            </a:pPr>
            <a:endParaRPr lang="en-US" altLang="en-US" sz="2100"/>
          </a:p>
        </p:txBody>
      </p:sp>
      <p:sp>
        <p:nvSpPr>
          <p:cNvPr id="11266" name="Rectangle 2">
            <a:extLst>
              <a:ext uri="{FF2B5EF4-FFF2-40B4-BE49-F238E27FC236}">
                <a16:creationId xmlns:a16="http://schemas.microsoft.com/office/drawing/2014/main" id="{128A0F64-3531-4D52-BEB5-3B180C116712}"/>
              </a:ext>
            </a:extLst>
          </p:cNvPr>
          <p:cNvSpPr>
            <a:spLocks noGrp="1" noChangeArrowheads="1"/>
          </p:cNvSpPr>
          <p:nvPr>
            <p:ph type="title"/>
          </p:nvPr>
        </p:nvSpPr>
        <p:spPr>
          <a:xfrm>
            <a:off x="1524000" y="301625"/>
            <a:ext cx="9144000" cy="1143000"/>
          </a:xfrm>
        </p:spPr>
        <p:txBody>
          <a:bodyPr/>
          <a:lstStyle/>
          <a:p>
            <a:pPr algn="ctr">
              <a:defRPr/>
            </a:pPr>
            <a:r>
              <a:rPr lang="en-GB" sz="3200" dirty="0"/>
              <a:t>Using citations within the text/main body of your report or paper</a:t>
            </a:r>
            <a:endParaRPr lang="en-US" sz="32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8434">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434">
                                            <p:txEl>
                                              <p:pRg st="3" end="3"/>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18434">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8434">
                                            <p:txEl>
                                              <p:pRg st="6" end="6"/>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8434">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843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a:extLst>
              <a:ext uri="{FF2B5EF4-FFF2-40B4-BE49-F238E27FC236}">
                <a16:creationId xmlns:a16="http://schemas.microsoft.com/office/drawing/2014/main" id="{AF47A264-5005-4C3B-B7DA-A5D7C0BE392B}"/>
              </a:ext>
            </a:extLst>
          </p:cNvPr>
          <p:cNvSpPr>
            <a:spLocks noGrp="1" noChangeArrowheads="1"/>
          </p:cNvSpPr>
          <p:nvPr>
            <p:ph idx="1"/>
          </p:nvPr>
        </p:nvSpPr>
        <p:spPr>
          <a:xfrm>
            <a:off x="1952625" y="1922075"/>
            <a:ext cx="8286750" cy="5040313"/>
          </a:xfrm>
        </p:spPr>
        <p:txBody>
          <a:bodyPr>
            <a:normAutofit/>
          </a:bodyPr>
          <a:lstStyle/>
          <a:p>
            <a:pPr marL="365760" indent="-256032">
              <a:spcAft>
                <a:spcPts val="0"/>
              </a:spcAft>
              <a:buFont typeface="Wingdings 3"/>
              <a:buChar char=""/>
              <a:defRPr/>
            </a:pPr>
            <a:r>
              <a:rPr lang="en-US" sz="2200" dirty="0"/>
              <a:t>Secondary referencing is when one author is referring to the work of another and the primary (original) source is not available. You should cite the primary source and the source you have read e.g. (Fiedler and </a:t>
            </a:r>
            <a:r>
              <a:rPr lang="en-US" sz="2200" dirty="0" err="1"/>
              <a:t>Chemers</a:t>
            </a:r>
            <a:r>
              <a:rPr lang="en-US" sz="2200" dirty="0"/>
              <a:t>, 2004, cited in Douglass, 2009). </a:t>
            </a:r>
          </a:p>
          <a:p>
            <a:pPr marL="621792" lvl="1">
              <a:spcBef>
                <a:spcPts val="324"/>
              </a:spcBef>
              <a:spcAft>
                <a:spcPts val="0"/>
              </a:spcAft>
              <a:buFont typeface="Verdana"/>
              <a:buChar char="◦"/>
              <a:defRPr/>
            </a:pPr>
            <a:endParaRPr lang="en-US" sz="2200" dirty="0"/>
          </a:p>
          <a:p>
            <a:pPr marL="365760" indent="-256032">
              <a:spcAft>
                <a:spcPts val="0"/>
              </a:spcAft>
              <a:buFont typeface="Wingdings 3"/>
              <a:buChar char=""/>
              <a:defRPr/>
            </a:pPr>
            <a:r>
              <a:rPr lang="en-US" sz="2200" dirty="0"/>
              <a:t>In the list of references at the end of your work only include the reference where you read about the original work. You cannot include details about the original study as you have not read it. </a:t>
            </a:r>
          </a:p>
          <a:p>
            <a:pPr marL="365760" indent="-256032">
              <a:spcAft>
                <a:spcPts val="0"/>
              </a:spcAft>
              <a:buFont typeface="Wingdings 3"/>
              <a:buChar char=""/>
              <a:defRPr/>
            </a:pPr>
            <a:endParaRPr lang="en-US" sz="2200" dirty="0"/>
          </a:p>
          <a:p>
            <a:pPr marL="365760" indent="-256032">
              <a:spcAft>
                <a:spcPts val="0"/>
              </a:spcAft>
              <a:buFont typeface="Wingdings 3"/>
              <a:buChar char=""/>
              <a:defRPr/>
            </a:pPr>
            <a:r>
              <a:rPr lang="en-US" sz="2200" dirty="0"/>
              <a:t>Don’t over-use secondary referencing</a:t>
            </a:r>
          </a:p>
          <a:p>
            <a:pPr marL="365760" indent="-256032">
              <a:spcAft>
                <a:spcPts val="0"/>
              </a:spcAft>
              <a:buFont typeface="Wingdings 3"/>
              <a:buChar char=""/>
              <a:defRPr/>
            </a:pPr>
            <a:endParaRPr lang="en-US" sz="2200" dirty="0"/>
          </a:p>
          <a:p>
            <a:pPr marL="0" indent="0">
              <a:spcAft>
                <a:spcPts val="0"/>
              </a:spcAft>
              <a:buNone/>
              <a:defRPr/>
            </a:pPr>
            <a:endParaRPr lang="en-US" sz="2200" dirty="0"/>
          </a:p>
          <a:p>
            <a:pPr marL="0" indent="0">
              <a:spcAft>
                <a:spcPts val="0"/>
              </a:spcAft>
              <a:buNone/>
              <a:defRPr/>
            </a:pPr>
            <a:endParaRPr lang="en-US" sz="2200" dirty="0"/>
          </a:p>
          <a:p>
            <a:pPr marL="0" indent="0">
              <a:spcAft>
                <a:spcPts val="0"/>
              </a:spcAft>
              <a:buNone/>
              <a:defRPr/>
            </a:pPr>
            <a:endParaRPr lang="en-US" sz="2200" dirty="0"/>
          </a:p>
        </p:txBody>
      </p:sp>
      <p:sp>
        <p:nvSpPr>
          <p:cNvPr id="41986" name="Rectangle 2">
            <a:extLst>
              <a:ext uri="{FF2B5EF4-FFF2-40B4-BE49-F238E27FC236}">
                <a16:creationId xmlns:a16="http://schemas.microsoft.com/office/drawing/2014/main" id="{EC744440-7922-455D-8A12-AB77554BBF71}"/>
              </a:ext>
            </a:extLst>
          </p:cNvPr>
          <p:cNvSpPr>
            <a:spLocks noGrp="1" noChangeArrowheads="1"/>
          </p:cNvSpPr>
          <p:nvPr>
            <p:ph type="title"/>
          </p:nvPr>
        </p:nvSpPr>
        <p:spPr>
          <a:xfrm>
            <a:off x="1524000" y="301625"/>
            <a:ext cx="9144000" cy="1143000"/>
          </a:xfrm>
        </p:spPr>
        <p:txBody>
          <a:bodyPr/>
          <a:lstStyle/>
          <a:p>
            <a:pPr algn="ctr">
              <a:defRPr/>
            </a:pPr>
            <a:r>
              <a:rPr lang="en-GB" sz="3200" dirty="0">
                <a:solidFill>
                  <a:schemeClr val="accent6">
                    <a:lumMod val="50000"/>
                  </a:schemeClr>
                </a:solidFill>
                <a:ea typeface="+mn-ea"/>
                <a:cs typeface="+mn-cs"/>
              </a:rPr>
              <a:t>Secondary referencing </a:t>
            </a:r>
            <a:r>
              <a:rPr lang="en-GB" sz="3200" dirty="0"/>
              <a:t>within the text/main body of your report or paper</a:t>
            </a:r>
            <a:endParaRPr lang="en-US" sz="32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198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198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a:extLst>
              <a:ext uri="{FF2B5EF4-FFF2-40B4-BE49-F238E27FC236}">
                <a16:creationId xmlns:a16="http://schemas.microsoft.com/office/drawing/2014/main" id="{1321B50A-2D24-45C4-A3F7-58EBE365A29E}"/>
              </a:ext>
            </a:extLst>
          </p:cNvPr>
          <p:cNvSpPr>
            <a:spLocks noGrp="1" noChangeArrowheads="1"/>
          </p:cNvSpPr>
          <p:nvPr>
            <p:ph idx="1"/>
          </p:nvPr>
        </p:nvSpPr>
        <p:spPr>
          <a:xfrm>
            <a:off x="1524000" y="1428750"/>
            <a:ext cx="9144000" cy="4643438"/>
          </a:xfrm>
        </p:spPr>
        <p:txBody>
          <a:bodyPr>
            <a:normAutofit/>
          </a:bodyPr>
          <a:lstStyle/>
          <a:p>
            <a:pPr marL="514350" indent="-514350">
              <a:spcAft>
                <a:spcPts val="0"/>
              </a:spcAft>
              <a:buFont typeface="+mj-lt"/>
              <a:buAutoNum type="arabicPeriod"/>
              <a:defRPr/>
            </a:pPr>
            <a:endParaRPr lang="en-US" sz="2400" dirty="0"/>
          </a:p>
          <a:p>
            <a:pPr marL="514350" indent="-514350">
              <a:spcAft>
                <a:spcPts val="0"/>
              </a:spcAft>
              <a:buFont typeface="+mj-lt"/>
              <a:buAutoNum type="arabicPeriod"/>
              <a:defRPr/>
            </a:pPr>
            <a:endParaRPr lang="en-US" sz="2400" dirty="0"/>
          </a:p>
          <a:p>
            <a:pPr marL="514350" indent="-514350">
              <a:spcAft>
                <a:spcPts val="0"/>
              </a:spcAft>
              <a:buFont typeface="+mj-lt"/>
              <a:buAutoNum type="arabicPeriod"/>
              <a:defRPr/>
            </a:pPr>
            <a:r>
              <a:rPr lang="en-US" sz="3200" dirty="0"/>
              <a:t>A reference may be placed at the end of a sentence (before the concluding punctuation (with no punctuation between the two items). </a:t>
            </a:r>
          </a:p>
          <a:p>
            <a:pPr marL="514350" indent="-514350">
              <a:spcAft>
                <a:spcPts val="0"/>
              </a:spcAft>
              <a:buNone/>
              <a:defRPr/>
            </a:pPr>
            <a:r>
              <a:rPr lang="en-US" sz="3200" dirty="0"/>
              <a:t>For example:</a:t>
            </a:r>
          </a:p>
          <a:p>
            <a:pPr marL="621792" lvl="1">
              <a:spcBef>
                <a:spcPts val="324"/>
              </a:spcBef>
              <a:spcAft>
                <a:spcPts val="0"/>
              </a:spcAft>
              <a:buFont typeface="Verdana"/>
              <a:buChar char="◦"/>
              <a:defRPr/>
            </a:pPr>
            <a:r>
              <a:rPr lang="en-US" sz="3200" dirty="0"/>
              <a:t>...as one writer put it ‘the darkest days were still ahead’ (Weston 2008, p.45).</a:t>
            </a:r>
          </a:p>
          <a:p>
            <a:pPr marL="621792" lvl="1">
              <a:spcBef>
                <a:spcPts val="324"/>
              </a:spcBef>
              <a:spcAft>
                <a:spcPts val="0"/>
              </a:spcAft>
              <a:buFont typeface="Verdana"/>
              <a:buChar char="◦"/>
              <a:defRPr/>
            </a:pPr>
            <a:endParaRPr lang="en-US" sz="2400" dirty="0"/>
          </a:p>
          <a:p>
            <a:pPr marL="0" indent="0">
              <a:spcAft>
                <a:spcPts val="0"/>
              </a:spcAft>
              <a:buNone/>
              <a:defRPr/>
            </a:pPr>
            <a:endParaRPr lang="en-US" sz="2400" dirty="0"/>
          </a:p>
          <a:p>
            <a:pPr marL="0" indent="0">
              <a:spcAft>
                <a:spcPts val="0"/>
              </a:spcAft>
              <a:buNone/>
              <a:defRPr/>
            </a:pPr>
            <a:endParaRPr lang="en-US" sz="2400" dirty="0"/>
          </a:p>
          <a:p>
            <a:pPr marL="0" indent="0">
              <a:spcAft>
                <a:spcPts val="0"/>
              </a:spcAft>
              <a:buNone/>
              <a:defRPr/>
            </a:pPr>
            <a:endParaRPr lang="en-US" sz="2400" dirty="0"/>
          </a:p>
        </p:txBody>
      </p:sp>
      <p:sp>
        <p:nvSpPr>
          <p:cNvPr id="14338" name="Rectangle 2">
            <a:extLst>
              <a:ext uri="{FF2B5EF4-FFF2-40B4-BE49-F238E27FC236}">
                <a16:creationId xmlns:a16="http://schemas.microsoft.com/office/drawing/2014/main" id="{FC24F5E6-8253-453E-ADC6-B61D1D323028}"/>
              </a:ext>
            </a:extLst>
          </p:cNvPr>
          <p:cNvSpPr>
            <a:spLocks noGrp="1" noChangeArrowheads="1"/>
          </p:cNvSpPr>
          <p:nvPr>
            <p:ph type="title"/>
          </p:nvPr>
        </p:nvSpPr>
        <p:spPr>
          <a:xfrm>
            <a:off x="1524000" y="-24"/>
            <a:ext cx="9144000" cy="1143000"/>
          </a:xfrm>
        </p:spPr>
        <p:txBody>
          <a:bodyPr/>
          <a:lstStyle/>
          <a:p>
            <a:pPr algn="ctr">
              <a:defRPr/>
            </a:pPr>
            <a:r>
              <a:rPr lang="en-GB" sz="3200" dirty="0"/>
              <a:t>Where to place the citations within the text/main body of your report or paper</a:t>
            </a:r>
            <a:endParaRPr lang="en-US" sz="32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1987">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1987">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198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Content Placeholder 1">
            <a:extLst>
              <a:ext uri="{FF2B5EF4-FFF2-40B4-BE49-F238E27FC236}">
                <a16:creationId xmlns:a16="http://schemas.microsoft.com/office/drawing/2014/main" id="{8C1CE9CD-A2D3-4BCD-98A4-165731DA507F}"/>
              </a:ext>
            </a:extLst>
          </p:cNvPr>
          <p:cNvSpPr>
            <a:spLocks noGrp="1"/>
          </p:cNvSpPr>
          <p:nvPr>
            <p:ph idx="1"/>
          </p:nvPr>
        </p:nvSpPr>
        <p:spPr/>
        <p:txBody>
          <a:bodyPr/>
          <a:lstStyle/>
          <a:p>
            <a:endParaRPr lang="en-GB" altLang="en-US"/>
          </a:p>
          <a:p>
            <a:r>
              <a:rPr lang="en-GB" altLang="en-US"/>
              <a:t>Alternatively, the author's surname may be integrated into the text, followed immediately by the year of publication in brackets.</a:t>
            </a:r>
          </a:p>
          <a:p>
            <a:r>
              <a:rPr lang="en-GB" altLang="en-US"/>
              <a:t>Weston (2008) has argued that...</a:t>
            </a:r>
          </a:p>
          <a:p>
            <a:endParaRPr lang="en-GB" altLang="en-US"/>
          </a:p>
          <a:p>
            <a:r>
              <a:rPr lang="en-GB" altLang="en-US"/>
              <a:t>N.B. Direct quotes require page numbers &amp; quotation marks</a:t>
            </a:r>
          </a:p>
          <a:p>
            <a:endParaRPr lang="en-GB" altLang="en-US"/>
          </a:p>
        </p:txBody>
      </p:sp>
      <p:sp>
        <p:nvSpPr>
          <p:cNvPr id="3" name="Title 2">
            <a:extLst>
              <a:ext uri="{FF2B5EF4-FFF2-40B4-BE49-F238E27FC236}">
                <a16:creationId xmlns:a16="http://schemas.microsoft.com/office/drawing/2014/main" id="{424B8688-EE80-472E-ACAC-2A72F8FBB28E}"/>
              </a:ext>
            </a:extLst>
          </p:cNvPr>
          <p:cNvSpPr>
            <a:spLocks noGrp="1"/>
          </p:cNvSpPr>
          <p:nvPr>
            <p:ph type="title"/>
          </p:nvPr>
        </p:nvSpPr>
        <p:spPr>
          <a:xfrm>
            <a:off x="1991544" y="260648"/>
            <a:ext cx="8229600" cy="1143000"/>
          </a:xfrm>
        </p:spPr>
        <p:txBody>
          <a:bodyPr/>
          <a:lstStyle/>
          <a:p>
            <a:pPr>
              <a:defRPr/>
            </a:pPr>
            <a:r>
              <a:rPr lang="en-GB" sz="3200" dirty="0"/>
              <a:t>Where to place the citations within the text/main body of your report or paper</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a:extLst>
              <a:ext uri="{FF2B5EF4-FFF2-40B4-BE49-F238E27FC236}">
                <a16:creationId xmlns:a16="http://schemas.microsoft.com/office/drawing/2014/main" id="{24280D3F-F011-40C8-AD61-77F98E4C453E}"/>
              </a:ext>
            </a:extLst>
          </p:cNvPr>
          <p:cNvSpPr>
            <a:spLocks noGrp="1" noChangeArrowheads="1"/>
          </p:cNvSpPr>
          <p:nvPr>
            <p:ph idx="1"/>
          </p:nvPr>
        </p:nvSpPr>
        <p:spPr>
          <a:xfrm>
            <a:off x="2024064" y="1500189"/>
            <a:ext cx="8643937" cy="4357687"/>
          </a:xfrm>
        </p:spPr>
        <p:txBody>
          <a:bodyPr>
            <a:normAutofit/>
          </a:bodyPr>
          <a:lstStyle/>
          <a:p>
            <a:pPr marL="0" indent="0">
              <a:spcAft>
                <a:spcPts val="0"/>
              </a:spcAft>
              <a:buNone/>
              <a:defRPr/>
            </a:pPr>
            <a:r>
              <a:rPr lang="en-GB" sz="2200" b="1" dirty="0"/>
              <a:t>For example:</a:t>
            </a:r>
          </a:p>
          <a:p>
            <a:pPr marL="0" indent="0">
              <a:spcAft>
                <a:spcPts val="0"/>
              </a:spcAft>
              <a:buNone/>
              <a:defRPr/>
            </a:pPr>
            <a:r>
              <a:rPr lang="en-GB" sz="2200" dirty="0"/>
              <a:t>In an investigation conducted in large factories, Gibbs (2009) reported that absenteeism was higher on the night shift than the day. </a:t>
            </a:r>
          </a:p>
          <a:p>
            <a:pPr marL="0" indent="0">
              <a:spcAft>
                <a:spcPts val="0"/>
              </a:spcAft>
              <a:buNone/>
              <a:defRPr/>
            </a:pPr>
            <a:r>
              <a:rPr lang="en-GB" sz="2400" b="1" u="sng" dirty="0"/>
              <a:t>OR</a:t>
            </a:r>
            <a:endParaRPr lang="en-GB" sz="2200" dirty="0"/>
          </a:p>
          <a:p>
            <a:pPr marL="0" indent="0">
              <a:spcAft>
                <a:spcPts val="0"/>
              </a:spcAft>
              <a:buNone/>
              <a:defRPr/>
            </a:pPr>
            <a:r>
              <a:rPr lang="en-GB" sz="2200" dirty="0"/>
              <a:t>In an investigation conducted in large factories, it has been reported that absenteeism was higher on the night shift than the day (Gibbs 2009).   </a:t>
            </a:r>
          </a:p>
          <a:p>
            <a:pPr marL="0" indent="0">
              <a:spcAft>
                <a:spcPts val="0"/>
              </a:spcAft>
              <a:buNone/>
              <a:defRPr/>
            </a:pPr>
            <a:r>
              <a:rPr lang="en-GB" sz="2400" b="1" u="sng" dirty="0"/>
              <a:t>OR</a:t>
            </a:r>
            <a:endParaRPr lang="en-GB" sz="2200" dirty="0"/>
          </a:p>
          <a:p>
            <a:pPr marL="0" indent="0">
              <a:spcAft>
                <a:spcPts val="0"/>
              </a:spcAft>
              <a:buNone/>
              <a:defRPr/>
            </a:pPr>
            <a:r>
              <a:rPr lang="en-GB" sz="2200" dirty="0"/>
              <a:t>In an investigation conducted in large factories, it has been reported that </a:t>
            </a:r>
            <a:r>
              <a:rPr lang="en-GB" sz="2200" i="1" dirty="0"/>
              <a:t>‘absenteeism on the night shift was measured and found in every instance to be significantly higher than that on the day shift’</a:t>
            </a:r>
            <a:r>
              <a:rPr lang="en-GB" sz="2200" dirty="0"/>
              <a:t> (Gibbs 2009, p. 45). </a:t>
            </a:r>
          </a:p>
          <a:p>
            <a:pPr marL="0" indent="0">
              <a:lnSpc>
                <a:spcPct val="80000"/>
              </a:lnSpc>
              <a:spcAft>
                <a:spcPts val="0"/>
              </a:spcAft>
              <a:buNone/>
              <a:defRPr/>
            </a:pPr>
            <a:endParaRPr lang="en-GB" sz="2200" dirty="0"/>
          </a:p>
          <a:p>
            <a:pPr marL="0" indent="0">
              <a:lnSpc>
                <a:spcPct val="80000"/>
              </a:lnSpc>
              <a:spcAft>
                <a:spcPts val="0"/>
              </a:spcAft>
              <a:buNone/>
              <a:defRPr/>
            </a:pPr>
            <a:endParaRPr lang="en-US" sz="2200" dirty="0"/>
          </a:p>
        </p:txBody>
      </p:sp>
      <p:sp>
        <p:nvSpPr>
          <p:cNvPr id="15362" name="Rectangle 2">
            <a:extLst>
              <a:ext uri="{FF2B5EF4-FFF2-40B4-BE49-F238E27FC236}">
                <a16:creationId xmlns:a16="http://schemas.microsoft.com/office/drawing/2014/main" id="{33752B1C-A720-43C3-BEC5-5416FD345852}"/>
              </a:ext>
            </a:extLst>
          </p:cNvPr>
          <p:cNvSpPr>
            <a:spLocks noGrp="1" noChangeArrowheads="1"/>
          </p:cNvSpPr>
          <p:nvPr>
            <p:ph type="title"/>
          </p:nvPr>
        </p:nvSpPr>
        <p:spPr>
          <a:xfrm>
            <a:off x="1524000" y="301625"/>
            <a:ext cx="9144000" cy="1143000"/>
          </a:xfrm>
        </p:spPr>
        <p:txBody>
          <a:bodyPr/>
          <a:lstStyle/>
          <a:p>
            <a:pPr algn="ctr">
              <a:defRPr/>
            </a:pPr>
            <a:r>
              <a:rPr lang="en-GB" sz="3200" dirty="0"/>
              <a:t>Using citations within the text/main body of your report or paper</a:t>
            </a:r>
            <a:endParaRPr lang="en-US" sz="32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1536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3">
            <a:extLst>
              <a:ext uri="{FF2B5EF4-FFF2-40B4-BE49-F238E27FC236}">
                <a16:creationId xmlns:a16="http://schemas.microsoft.com/office/drawing/2014/main" id="{70807952-27BC-49E9-A93D-5A9603E7795C}"/>
              </a:ext>
            </a:extLst>
          </p:cNvPr>
          <p:cNvSpPr>
            <a:spLocks noGrp="1" noChangeArrowheads="1"/>
          </p:cNvSpPr>
          <p:nvPr>
            <p:ph idx="1"/>
          </p:nvPr>
        </p:nvSpPr>
        <p:spPr>
          <a:xfrm>
            <a:off x="1524000" y="1827213"/>
            <a:ext cx="9144000" cy="4114800"/>
          </a:xfrm>
        </p:spPr>
        <p:txBody>
          <a:bodyPr/>
          <a:lstStyle/>
          <a:p>
            <a:pPr eaLnBrk="1" hangingPunct="1"/>
            <a:r>
              <a:rPr lang="en-GB" altLang="en-US" sz="2600"/>
              <a:t>Don’t over-use direct quotes</a:t>
            </a:r>
            <a:endParaRPr lang="en-GB" altLang="en-US"/>
          </a:p>
          <a:p>
            <a:pPr eaLnBrk="1" hangingPunct="1"/>
            <a:r>
              <a:rPr lang="en-GB" altLang="en-US" sz="2600"/>
              <a:t>Instead, paraphrase to demonstrate you understand the work of others.</a:t>
            </a:r>
          </a:p>
          <a:p>
            <a:pPr eaLnBrk="1" hangingPunct="1"/>
            <a:r>
              <a:rPr lang="en-GB" altLang="en-US" sz="2600"/>
              <a:t>You must provide page numbers for direct quotes.</a:t>
            </a:r>
          </a:p>
          <a:p>
            <a:pPr eaLnBrk="1" hangingPunct="1">
              <a:buFont typeface="Wingdings 3" panose="05040102010807070707" pitchFamily="18" charset="2"/>
              <a:buNone/>
            </a:pPr>
            <a:r>
              <a:rPr lang="en-GB" altLang="en-US" sz="2600"/>
              <a:t>	e.g. (Weston 2009, p.23)</a:t>
            </a:r>
          </a:p>
          <a:p>
            <a:pPr eaLnBrk="1" hangingPunct="1"/>
            <a:r>
              <a:rPr lang="en-GB" altLang="en-US" sz="2600"/>
              <a:t>You must use quotation marks (single)</a:t>
            </a:r>
          </a:p>
        </p:txBody>
      </p:sp>
      <p:sp>
        <p:nvSpPr>
          <p:cNvPr id="16386" name="Rectangle 2">
            <a:extLst>
              <a:ext uri="{FF2B5EF4-FFF2-40B4-BE49-F238E27FC236}">
                <a16:creationId xmlns:a16="http://schemas.microsoft.com/office/drawing/2014/main" id="{E5EA3BBA-E330-42D0-8372-C78829464A86}"/>
              </a:ext>
            </a:extLst>
          </p:cNvPr>
          <p:cNvSpPr>
            <a:spLocks noGrp="1" noChangeArrowheads="1"/>
          </p:cNvSpPr>
          <p:nvPr>
            <p:ph type="title"/>
          </p:nvPr>
        </p:nvSpPr>
        <p:spPr>
          <a:xfrm>
            <a:off x="1524000" y="274638"/>
            <a:ext cx="9144000" cy="1143000"/>
          </a:xfrm>
        </p:spPr>
        <p:txBody>
          <a:bodyPr/>
          <a:lstStyle/>
          <a:p>
            <a:pPr algn="ctr">
              <a:defRPr/>
            </a:pPr>
            <a:r>
              <a:rPr lang="en-GB" dirty="0"/>
              <a:t>Use of direct quotes</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355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355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3554">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3554">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355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a:extLst>
              <a:ext uri="{FF2B5EF4-FFF2-40B4-BE49-F238E27FC236}">
                <a16:creationId xmlns:a16="http://schemas.microsoft.com/office/drawing/2014/main" id="{FE2A254A-9626-43B7-AFFF-DE81408C81DE}"/>
              </a:ext>
            </a:extLst>
          </p:cNvPr>
          <p:cNvSpPr>
            <a:spLocks noGrp="1" noChangeArrowheads="1"/>
          </p:cNvSpPr>
          <p:nvPr>
            <p:ph idx="1"/>
          </p:nvPr>
        </p:nvSpPr>
        <p:spPr>
          <a:xfrm>
            <a:off x="1524000" y="1357314"/>
            <a:ext cx="9144000" cy="4841875"/>
          </a:xfrm>
        </p:spPr>
        <p:txBody>
          <a:bodyPr/>
          <a:lstStyle/>
          <a:p>
            <a:pPr eaLnBrk="1" hangingPunct="1"/>
            <a:r>
              <a:rPr lang="en-GB" altLang="en-US" sz="2500" b="1"/>
              <a:t>Write in the third person</a:t>
            </a:r>
            <a:r>
              <a:rPr lang="en-GB" altLang="en-US" sz="2500"/>
              <a:t>.  </a:t>
            </a:r>
          </a:p>
          <a:p>
            <a:pPr eaLnBrk="1" hangingPunct="1"/>
            <a:r>
              <a:rPr lang="en-GB" altLang="en-US" sz="2500"/>
              <a:t>For example, rather than </a:t>
            </a:r>
            <a:r>
              <a:rPr lang="en-GB" altLang="en-US" sz="2500" i="1"/>
              <a:t>‘ I found…’</a:t>
            </a:r>
            <a:r>
              <a:rPr lang="en-GB" altLang="en-US" sz="2500"/>
              <a:t> you should say something like </a:t>
            </a:r>
            <a:r>
              <a:rPr lang="en-GB" altLang="en-US" sz="2500" i="1"/>
              <a:t>‘</a:t>
            </a:r>
            <a:r>
              <a:rPr lang="en-GB" altLang="en-US" sz="2500"/>
              <a:t>It was evident…’.</a:t>
            </a:r>
          </a:p>
          <a:p>
            <a:pPr eaLnBrk="1" hangingPunct="1"/>
            <a:r>
              <a:rPr lang="en-GB" altLang="en-US" sz="2500"/>
              <a:t>‘</a:t>
            </a:r>
            <a:r>
              <a:rPr lang="en-GB" altLang="en-US" sz="2500" i="1"/>
              <a:t>I believe that</a:t>
            </a:r>
            <a:r>
              <a:rPr lang="en-GB" altLang="en-US" sz="2500"/>
              <a:t>...’ – ‘It is believed to be the case that...’</a:t>
            </a:r>
          </a:p>
          <a:p>
            <a:pPr eaLnBrk="1" hangingPunct="1"/>
            <a:r>
              <a:rPr lang="en-GB" altLang="en-US" sz="2500"/>
              <a:t>‘</a:t>
            </a:r>
            <a:r>
              <a:rPr lang="en-GB" altLang="en-US" sz="2500" i="1"/>
              <a:t>I think this is the right course to take</a:t>
            </a:r>
            <a:r>
              <a:rPr lang="en-GB" altLang="en-US" sz="2500"/>
              <a:t>’ – ‘This appears to be the right course to take’</a:t>
            </a:r>
          </a:p>
          <a:p>
            <a:pPr eaLnBrk="1" hangingPunct="1"/>
            <a:r>
              <a:rPr lang="en-GB" altLang="en-US" sz="2500"/>
              <a:t>‘</a:t>
            </a:r>
            <a:r>
              <a:rPr lang="en-GB" altLang="en-US" sz="2500" i="1"/>
              <a:t>To me, this argument is weak</a:t>
            </a:r>
            <a:r>
              <a:rPr lang="en-GB" altLang="en-US" sz="2500"/>
              <a:t>...’ – ‘Clearly, there are weaknesses in this argument...’</a:t>
            </a:r>
          </a:p>
          <a:p>
            <a:pPr eaLnBrk="1" hangingPunct="1">
              <a:buFont typeface="Wingdings 3" panose="05040102010807070707" pitchFamily="18" charset="2"/>
              <a:buNone/>
            </a:pPr>
            <a:endParaRPr lang="en-GB" altLang="en-US" sz="2500"/>
          </a:p>
          <a:p>
            <a:pPr eaLnBrk="1" hangingPunct="1"/>
            <a:r>
              <a:rPr lang="en-GB" altLang="en-US" sz="2500" b="1"/>
              <a:t>Don’t use the first person ( I, We, Us)</a:t>
            </a:r>
            <a:endParaRPr lang="en-GB" altLang="en-US" sz="2500"/>
          </a:p>
        </p:txBody>
      </p:sp>
      <p:sp>
        <p:nvSpPr>
          <p:cNvPr id="18434" name="Rectangle 2">
            <a:extLst>
              <a:ext uri="{FF2B5EF4-FFF2-40B4-BE49-F238E27FC236}">
                <a16:creationId xmlns:a16="http://schemas.microsoft.com/office/drawing/2014/main" id="{1ACABDAC-E8F1-42C4-B6E7-1C03CAB7A17C}"/>
              </a:ext>
            </a:extLst>
          </p:cNvPr>
          <p:cNvSpPr>
            <a:spLocks noGrp="1" noChangeArrowheads="1"/>
          </p:cNvSpPr>
          <p:nvPr>
            <p:ph type="title"/>
          </p:nvPr>
        </p:nvSpPr>
        <p:spPr>
          <a:xfrm>
            <a:off x="1524000" y="274638"/>
            <a:ext cx="9144000" cy="1143000"/>
          </a:xfrm>
        </p:spPr>
        <p:txBody>
          <a:bodyPr/>
          <a:lstStyle/>
          <a:p>
            <a:pPr algn="ctr">
              <a:defRPr/>
            </a:pPr>
            <a:r>
              <a:rPr lang="en-GB" dirty="0"/>
              <a:t>Writing style</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843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ACDA4F7-8D0B-4490-AABD-04EA684CB43F}"/>
              </a:ext>
            </a:extLst>
          </p:cNvPr>
          <p:cNvSpPr>
            <a:spLocks noGrp="1"/>
          </p:cNvSpPr>
          <p:nvPr>
            <p:ph idx="1"/>
          </p:nvPr>
        </p:nvSpPr>
        <p:spPr/>
        <p:txBody>
          <a:bodyPr/>
          <a:lstStyle/>
          <a:p>
            <a:pPr eaLnBrk="1" hangingPunct="1"/>
            <a:r>
              <a:rPr lang="en-GB" altLang="en-US" sz="2500"/>
              <a:t>Use a formal style of writing.  For example: </a:t>
            </a:r>
          </a:p>
          <a:p>
            <a:pPr lvl="1" eaLnBrk="1" hangingPunct="1"/>
            <a:r>
              <a:rPr lang="en-GB" altLang="en-US" sz="2100"/>
              <a:t>no contractions – </a:t>
            </a:r>
            <a:r>
              <a:rPr lang="en-GB" altLang="en-US" sz="2100" i="1"/>
              <a:t>‘it’s’</a:t>
            </a:r>
            <a:r>
              <a:rPr lang="en-GB" altLang="en-US" sz="2100"/>
              <a:t>  should be </a:t>
            </a:r>
            <a:r>
              <a:rPr lang="en-GB" altLang="en-US" sz="2100" i="1"/>
              <a:t>‘it is’, ‘don’t’ = ‘do not’</a:t>
            </a:r>
            <a:r>
              <a:rPr lang="en-GB" altLang="en-US" sz="2100"/>
              <a:t>.</a:t>
            </a:r>
          </a:p>
          <a:p>
            <a:pPr lvl="1" eaLnBrk="1" hangingPunct="1"/>
            <a:r>
              <a:rPr lang="en-GB" altLang="en-US" sz="2100"/>
              <a:t>Avoid slang – ‘</a:t>
            </a:r>
            <a:r>
              <a:rPr lang="en-GB" altLang="en-US" sz="2100" i="1"/>
              <a:t>if you pay peanuts you get monkeys</a:t>
            </a:r>
            <a:r>
              <a:rPr lang="en-GB" altLang="en-US" sz="2100"/>
              <a:t>’</a:t>
            </a:r>
          </a:p>
          <a:p>
            <a:pPr lvl="1" eaLnBrk="1" hangingPunct="1">
              <a:buFont typeface="Verdana" panose="020B0604030504040204" pitchFamily="34" charset="0"/>
              <a:buNone/>
            </a:pPr>
            <a:endParaRPr lang="en-GB" altLang="en-US" sz="2100"/>
          </a:p>
          <a:p>
            <a:pPr eaLnBrk="1" hangingPunct="1"/>
            <a:r>
              <a:rPr lang="en-GB" altLang="en-US" sz="2500"/>
              <a:t>Always, always, always: </a:t>
            </a:r>
          </a:p>
          <a:p>
            <a:pPr lvl="1" eaLnBrk="1" hangingPunct="1"/>
            <a:r>
              <a:rPr lang="en-GB" altLang="en-US" sz="2100"/>
              <a:t>SPELLCHECK your work.  </a:t>
            </a:r>
          </a:p>
          <a:p>
            <a:pPr lvl="1" eaLnBrk="1" hangingPunct="1"/>
            <a:r>
              <a:rPr lang="en-GB" altLang="en-US" sz="2100"/>
              <a:t>Also grammar check.  </a:t>
            </a:r>
          </a:p>
          <a:p>
            <a:pPr lvl="1" eaLnBrk="1" hangingPunct="1"/>
            <a:r>
              <a:rPr lang="en-GB" altLang="en-US" sz="2100"/>
              <a:t>Get somebody to proof-read your work where possible.</a:t>
            </a:r>
            <a:r>
              <a:rPr lang="en-US" altLang="en-US" sz="2100"/>
              <a:t> </a:t>
            </a:r>
          </a:p>
          <a:p>
            <a:pPr eaLnBrk="1" hangingPunct="1"/>
            <a:endParaRPr lang="en-US" altLang="en-US"/>
          </a:p>
        </p:txBody>
      </p:sp>
      <p:sp>
        <p:nvSpPr>
          <p:cNvPr id="3" name="Title 2">
            <a:extLst>
              <a:ext uri="{FF2B5EF4-FFF2-40B4-BE49-F238E27FC236}">
                <a16:creationId xmlns:a16="http://schemas.microsoft.com/office/drawing/2014/main" id="{8BD24C6F-1CDF-441E-82E4-257C60FF31CD}"/>
              </a:ext>
            </a:extLst>
          </p:cNvPr>
          <p:cNvSpPr>
            <a:spLocks noGrp="1"/>
          </p:cNvSpPr>
          <p:nvPr>
            <p:ph type="title"/>
          </p:nvPr>
        </p:nvSpPr>
        <p:spPr/>
        <p:txBody>
          <a:bodyPr/>
          <a:lstStyle/>
          <a:p>
            <a:pPr algn="ctr">
              <a:defRPr/>
            </a:pPr>
            <a:r>
              <a:rPr lang="en-GB" dirty="0"/>
              <a:t>Writing Style</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3">
            <a:extLst>
              <a:ext uri="{FF2B5EF4-FFF2-40B4-BE49-F238E27FC236}">
                <a16:creationId xmlns:a16="http://schemas.microsoft.com/office/drawing/2014/main" id="{04D8C230-E7E1-4FD3-9041-B6EE55F77729}"/>
              </a:ext>
            </a:extLst>
          </p:cNvPr>
          <p:cNvSpPr>
            <a:spLocks noGrp="1" noChangeArrowheads="1"/>
          </p:cNvSpPr>
          <p:nvPr>
            <p:ph idx="1"/>
          </p:nvPr>
        </p:nvSpPr>
        <p:spPr>
          <a:xfrm>
            <a:off x="2404254" y="1933576"/>
            <a:ext cx="7500938" cy="4086225"/>
          </a:xfrm>
        </p:spPr>
        <p:txBody>
          <a:bodyPr/>
          <a:lstStyle/>
          <a:p>
            <a:pPr algn="just" eaLnBrk="1" hangingPunct="1">
              <a:lnSpc>
                <a:spcPct val="90000"/>
              </a:lnSpc>
            </a:pPr>
            <a:r>
              <a:rPr lang="en-GB" altLang="en-US" sz="2800" dirty="0"/>
              <a:t>At the end of you paper you must provide a list of all references cited in the main body of the paper.</a:t>
            </a:r>
          </a:p>
          <a:p>
            <a:pPr algn="just" eaLnBrk="1" hangingPunct="1">
              <a:lnSpc>
                <a:spcPct val="90000"/>
              </a:lnSpc>
            </a:pPr>
            <a:r>
              <a:rPr lang="en-GB" altLang="en-US" sz="2800" dirty="0"/>
              <a:t>An individual reference is made by putting together all the details needed to find a piece of information in a specified order.</a:t>
            </a:r>
          </a:p>
          <a:p>
            <a:pPr algn="just" eaLnBrk="1" hangingPunct="1">
              <a:lnSpc>
                <a:spcPct val="90000"/>
              </a:lnSpc>
            </a:pPr>
            <a:r>
              <a:rPr lang="en-GB" altLang="en-US" sz="2800" dirty="0"/>
              <a:t>The Harvard style requires that references are listed in alphabetical order by author surname.</a:t>
            </a:r>
          </a:p>
          <a:p>
            <a:pPr algn="just" eaLnBrk="1" hangingPunct="1">
              <a:lnSpc>
                <a:spcPct val="90000"/>
              </a:lnSpc>
              <a:buFont typeface="Wingdings 3" panose="05040102010807070707" pitchFamily="18" charset="2"/>
              <a:buNone/>
            </a:pPr>
            <a:endParaRPr lang="en-GB" altLang="en-US" sz="2100" dirty="0"/>
          </a:p>
        </p:txBody>
      </p:sp>
      <p:sp>
        <p:nvSpPr>
          <p:cNvPr id="19458" name="Rectangle 2">
            <a:extLst>
              <a:ext uri="{FF2B5EF4-FFF2-40B4-BE49-F238E27FC236}">
                <a16:creationId xmlns:a16="http://schemas.microsoft.com/office/drawing/2014/main" id="{D3A7B030-E4A2-47A1-9FA6-D2E12F714F91}"/>
              </a:ext>
            </a:extLst>
          </p:cNvPr>
          <p:cNvSpPr>
            <a:spLocks noGrp="1" noChangeArrowheads="1"/>
          </p:cNvSpPr>
          <p:nvPr>
            <p:ph type="title"/>
          </p:nvPr>
        </p:nvSpPr>
        <p:spPr>
          <a:xfrm>
            <a:off x="1524000" y="301625"/>
            <a:ext cx="9144000" cy="1143000"/>
          </a:xfrm>
        </p:spPr>
        <p:txBody>
          <a:bodyPr/>
          <a:lstStyle/>
          <a:p>
            <a:pPr algn="ctr">
              <a:defRPr/>
            </a:pPr>
            <a:r>
              <a:rPr lang="en-GB" dirty="0"/>
              <a:t>Reference list</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7650">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7650">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765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3">
            <a:extLst>
              <a:ext uri="{FF2B5EF4-FFF2-40B4-BE49-F238E27FC236}">
                <a16:creationId xmlns:a16="http://schemas.microsoft.com/office/drawing/2014/main" id="{0DF61381-D02D-40B2-B3BB-371B06AD1A8C}"/>
              </a:ext>
            </a:extLst>
          </p:cNvPr>
          <p:cNvSpPr>
            <a:spLocks noGrp="1" noChangeArrowheads="1"/>
          </p:cNvSpPr>
          <p:nvPr>
            <p:ph idx="1"/>
          </p:nvPr>
        </p:nvSpPr>
        <p:spPr>
          <a:xfrm>
            <a:off x="2024063" y="2500314"/>
            <a:ext cx="8424862" cy="3887787"/>
          </a:xfrm>
        </p:spPr>
        <p:txBody>
          <a:bodyPr>
            <a:normAutofit fontScale="92500" lnSpcReduction="10000"/>
          </a:bodyPr>
          <a:lstStyle/>
          <a:p>
            <a:pPr marL="365760" indent="-256032">
              <a:spcAft>
                <a:spcPts val="0"/>
              </a:spcAft>
              <a:buFont typeface="Wingdings 3"/>
              <a:buChar char=""/>
              <a:defRPr/>
            </a:pPr>
            <a:r>
              <a:rPr lang="en-GB" sz="2400" b="1" dirty="0"/>
              <a:t>Examples</a:t>
            </a:r>
            <a:r>
              <a:rPr lang="en-GB" sz="2400" dirty="0"/>
              <a:t>:</a:t>
            </a:r>
          </a:p>
          <a:p>
            <a:pPr marL="365760" indent="-256032">
              <a:spcAft>
                <a:spcPts val="0"/>
              </a:spcAft>
              <a:buFont typeface="Wingdings 3"/>
              <a:buChar char=""/>
              <a:defRPr/>
            </a:pPr>
            <a:endParaRPr lang="en-GB" sz="2400" dirty="0"/>
          </a:p>
          <a:p>
            <a:pPr marL="365760" indent="-256032">
              <a:spcAft>
                <a:spcPts val="0"/>
              </a:spcAft>
              <a:buNone/>
              <a:defRPr/>
            </a:pPr>
            <a:r>
              <a:rPr lang="en-GB" sz="2800" i="1" dirty="0"/>
              <a:t>Known author or corporation:</a:t>
            </a:r>
            <a:endParaRPr lang="en-US" sz="2800" dirty="0"/>
          </a:p>
          <a:p>
            <a:pPr marL="621792" lvl="1">
              <a:spcBef>
                <a:spcPts val="324"/>
              </a:spcBef>
              <a:spcAft>
                <a:spcPts val="0"/>
              </a:spcAft>
              <a:buFont typeface="Verdana"/>
              <a:buChar char="◦"/>
              <a:defRPr/>
            </a:pPr>
            <a:r>
              <a:rPr lang="en-GB" sz="2400" dirty="0"/>
              <a:t>Moor, J. (2008) Can Cyberspace Be Just? (online).</a:t>
            </a:r>
            <a:r>
              <a:rPr lang="en-GB" sz="2400" i="1" dirty="0"/>
              <a:t> </a:t>
            </a:r>
            <a:r>
              <a:rPr lang="en-GB" sz="2400" dirty="0"/>
              <a:t>Available at </a:t>
            </a:r>
            <a:r>
              <a:rPr lang="en-GB" sz="2400" u="sng" dirty="0">
                <a:hlinkClick r:id="rId3"/>
              </a:rPr>
              <a:t>http://www.univ.trieste.it/~dipfilo/etica_e_politica/1999_2/moor.html</a:t>
            </a:r>
            <a:r>
              <a:rPr lang="en-GB" sz="2400" dirty="0"/>
              <a:t>.  Accessed 20 November 2009</a:t>
            </a:r>
          </a:p>
          <a:p>
            <a:pPr marL="621792" lvl="1">
              <a:spcBef>
                <a:spcPts val="324"/>
              </a:spcBef>
              <a:spcAft>
                <a:spcPts val="0"/>
              </a:spcAft>
              <a:buFont typeface="Verdana"/>
              <a:buChar char="◦"/>
              <a:defRPr/>
            </a:pPr>
            <a:endParaRPr lang="en-US" sz="2400" dirty="0"/>
          </a:p>
          <a:p>
            <a:pPr marL="365760" indent="-256032">
              <a:spcAft>
                <a:spcPts val="0"/>
              </a:spcAft>
              <a:buNone/>
              <a:defRPr/>
            </a:pPr>
            <a:r>
              <a:rPr lang="en-GB" sz="2800" i="1" dirty="0"/>
              <a:t>Unknown author:</a:t>
            </a:r>
            <a:endParaRPr lang="en-US" sz="2800" dirty="0"/>
          </a:p>
          <a:p>
            <a:pPr marL="621792" lvl="1">
              <a:spcBef>
                <a:spcPts val="324"/>
              </a:spcBef>
              <a:spcAft>
                <a:spcPts val="0"/>
              </a:spcAft>
              <a:buFont typeface="Verdana"/>
              <a:buChar char="◦"/>
              <a:defRPr/>
            </a:pPr>
            <a:r>
              <a:rPr lang="en-GB" sz="2400" i="1" dirty="0"/>
              <a:t>Measuring Online Service Quality, </a:t>
            </a:r>
            <a:r>
              <a:rPr lang="en-GB" sz="2400" dirty="0"/>
              <a:t>Available online at </a:t>
            </a:r>
            <a:r>
              <a:rPr lang="en-GB" sz="2400" u="sng" dirty="0">
                <a:hlinkClick r:id="rId4"/>
              </a:rPr>
              <a:t>http://www.marketing-online.co.uk/sqpap.htm</a:t>
            </a:r>
            <a:r>
              <a:rPr lang="en-GB" sz="2400" dirty="0"/>
              <a:t>.  Accessed 13</a:t>
            </a:r>
            <a:r>
              <a:rPr lang="en-GB" sz="2400" baseline="30000" dirty="0"/>
              <a:t>th</a:t>
            </a:r>
            <a:r>
              <a:rPr lang="en-GB" sz="2400" dirty="0"/>
              <a:t> November 2001</a:t>
            </a:r>
            <a:endParaRPr lang="en-US" sz="2400" dirty="0"/>
          </a:p>
          <a:p>
            <a:pPr marL="365760" indent="-256032">
              <a:spcAft>
                <a:spcPts val="0"/>
              </a:spcAft>
              <a:buFont typeface="Wingdings 3"/>
              <a:buChar char=""/>
              <a:defRPr/>
            </a:pPr>
            <a:endParaRPr lang="en-US" sz="2100" dirty="0"/>
          </a:p>
        </p:txBody>
      </p:sp>
      <p:sp>
        <p:nvSpPr>
          <p:cNvPr id="27650" name="Rectangle 2">
            <a:extLst>
              <a:ext uri="{FF2B5EF4-FFF2-40B4-BE49-F238E27FC236}">
                <a16:creationId xmlns:a16="http://schemas.microsoft.com/office/drawing/2014/main" id="{006EC8D9-8259-4338-9262-6F3900396601}"/>
              </a:ext>
            </a:extLst>
          </p:cNvPr>
          <p:cNvSpPr>
            <a:spLocks noGrp="1" noChangeArrowheads="1"/>
          </p:cNvSpPr>
          <p:nvPr>
            <p:ph type="title"/>
          </p:nvPr>
        </p:nvSpPr>
        <p:spPr>
          <a:xfrm>
            <a:off x="1524000" y="274638"/>
            <a:ext cx="9001156" cy="1143000"/>
          </a:xfrm>
        </p:spPr>
        <p:txBody>
          <a:bodyPr/>
          <a:lstStyle/>
          <a:p>
            <a:pPr algn="ctr">
              <a:defRPr/>
            </a:pPr>
            <a:r>
              <a:rPr lang="en-GB" sz="4000" dirty="0"/>
              <a:t>Online Source </a:t>
            </a:r>
            <a:endParaRPr lang="en-US" sz="3200" dirty="0"/>
          </a:p>
        </p:txBody>
      </p:sp>
      <p:sp>
        <p:nvSpPr>
          <p:cNvPr id="65540" name="Rectangle 4">
            <a:extLst>
              <a:ext uri="{FF2B5EF4-FFF2-40B4-BE49-F238E27FC236}">
                <a16:creationId xmlns:a16="http://schemas.microsoft.com/office/drawing/2014/main" id="{D8E153CB-7347-4EF9-A61E-1EDA23C630FD}"/>
              </a:ext>
            </a:extLst>
          </p:cNvPr>
          <p:cNvSpPr>
            <a:spLocks noChangeArrowheads="1"/>
          </p:cNvSpPr>
          <p:nvPr/>
        </p:nvSpPr>
        <p:spPr bwMode="auto">
          <a:xfrm>
            <a:off x="2103438" y="1557338"/>
            <a:ext cx="8564562"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2400"/>
              <a:t>Surname, initial(s). (year) Title of article, (online).  Available at </a:t>
            </a:r>
            <a:r>
              <a:rPr lang="en-GB" altLang="en-US" sz="2400" u="sng"/>
              <a:t>URL (emphasised)</a:t>
            </a:r>
            <a:r>
              <a:rPr lang="en-GB" altLang="en-US" sz="2400"/>
              <a:t>.  Date of access.</a:t>
            </a:r>
            <a:endParaRPr lang="en-US" altLang="en-US" sz="24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765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7651">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27651">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765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5A4B274-B113-483F-866A-82E6B18BEF1C}"/>
              </a:ext>
            </a:extLst>
          </p:cNvPr>
          <p:cNvSpPr>
            <a:spLocks noGrp="1"/>
          </p:cNvSpPr>
          <p:nvPr>
            <p:ph idx="1"/>
          </p:nvPr>
        </p:nvSpPr>
        <p:spPr/>
        <p:txBody>
          <a:bodyPr/>
          <a:lstStyle/>
          <a:p>
            <a:pPr>
              <a:defRPr/>
            </a:pPr>
            <a:r>
              <a:rPr lang="en-GB" sz="2200" dirty="0"/>
              <a:t>Look for Established Institutions.</a:t>
            </a:r>
          </a:p>
          <a:p>
            <a:pPr>
              <a:defRPr/>
            </a:pPr>
            <a:r>
              <a:rPr lang="en-GB" sz="2200" dirty="0"/>
              <a:t>Look for Sites with Expertise- look who is writing the article</a:t>
            </a:r>
          </a:p>
          <a:p>
            <a:pPr>
              <a:defRPr/>
            </a:pPr>
            <a:r>
              <a:rPr lang="en-GB" sz="2200" dirty="0"/>
              <a:t>Steer Clear of Commercial Sites- i.e. solicitor websites</a:t>
            </a:r>
          </a:p>
          <a:p>
            <a:pPr>
              <a:defRPr/>
            </a:pPr>
            <a:r>
              <a:rPr lang="en-GB" sz="2200" dirty="0"/>
              <a:t>Beware of Bias- pressure groups can present biased viewpoints for example</a:t>
            </a:r>
          </a:p>
          <a:p>
            <a:pPr>
              <a:defRPr/>
            </a:pPr>
            <a:r>
              <a:rPr lang="en-GB" sz="2200" b="1" dirty="0"/>
              <a:t>Check</a:t>
            </a:r>
            <a:r>
              <a:rPr lang="en-GB" sz="2200" dirty="0"/>
              <a:t> the Date- look at the date it has been reviewed...the most credible sources will continually be updated/reviewed</a:t>
            </a:r>
          </a:p>
          <a:p>
            <a:pPr>
              <a:defRPr/>
            </a:pPr>
            <a:r>
              <a:rPr lang="en-GB" sz="2200" dirty="0"/>
              <a:t>Avoid Anonymous Authors - if there isn't an author it should really make you question the credibility.</a:t>
            </a:r>
          </a:p>
          <a:p>
            <a:pPr>
              <a:defRPr/>
            </a:pPr>
            <a:r>
              <a:rPr lang="en-GB" sz="2200" dirty="0"/>
              <a:t>If in doubt ask!</a:t>
            </a:r>
          </a:p>
          <a:p>
            <a:pPr marL="109537" indent="0">
              <a:buNone/>
              <a:defRPr/>
            </a:pPr>
            <a:endParaRPr lang="en-GB" dirty="0"/>
          </a:p>
        </p:txBody>
      </p:sp>
      <p:sp>
        <p:nvSpPr>
          <p:cNvPr id="3" name="Title 2">
            <a:extLst>
              <a:ext uri="{FF2B5EF4-FFF2-40B4-BE49-F238E27FC236}">
                <a16:creationId xmlns:a16="http://schemas.microsoft.com/office/drawing/2014/main" id="{BEE7AFBB-9624-49C6-9D49-9EB8ADC43B27}"/>
              </a:ext>
            </a:extLst>
          </p:cNvPr>
          <p:cNvSpPr>
            <a:spLocks noGrp="1"/>
          </p:cNvSpPr>
          <p:nvPr>
            <p:ph type="title"/>
          </p:nvPr>
        </p:nvSpPr>
        <p:spPr/>
        <p:txBody>
          <a:bodyPr/>
          <a:lstStyle/>
          <a:p>
            <a:pPr>
              <a:defRPr/>
            </a:pPr>
            <a:r>
              <a:rPr lang="en-GB" dirty="0"/>
              <a:t>Credibility of online sources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CC274-AFAB-4998-B611-023F4C13888D}"/>
              </a:ext>
            </a:extLst>
          </p:cNvPr>
          <p:cNvSpPr>
            <a:spLocks noGrp="1"/>
          </p:cNvSpPr>
          <p:nvPr>
            <p:ph type="title"/>
          </p:nvPr>
        </p:nvSpPr>
        <p:spPr/>
        <p:txBody>
          <a:bodyPr/>
          <a:lstStyle/>
          <a:p>
            <a:r>
              <a:rPr lang="en-GB" dirty="0"/>
              <a:t>What guides are available?</a:t>
            </a:r>
          </a:p>
        </p:txBody>
      </p:sp>
      <p:sp>
        <p:nvSpPr>
          <p:cNvPr id="3" name="Content Placeholder 2">
            <a:extLst>
              <a:ext uri="{FF2B5EF4-FFF2-40B4-BE49-F238E27FC236}">
                <a16:creationId xmlns:a16="http://schemas.microsoft.com/office/drawing/2014/main" id="{8DE45E03-0966-4B33-8BC5-CB4EBF686A26}"/>
              </a:ext>
            </a:extLst>
          </p:cNvPr>
          <p:cNvSpPr>
            <a:spLocks noGrp="1"/>
          </p:cNvSpPr>
          <p:nvPr>
            <p:ph idx="1"/>
          </p:nvPr>
        </p:nvSpPr>
        <p:spPr>
          <a:xfrm>
            <a:off x="1097280" y="1845734"/>
            <a:ext cx="4055565" cy="4445798"/>
          </a:xfrm>
        </p:spPr>
        <p:txBody>
          <a:bodyPr/>
          <a:lstStyle/>
          <a:p>
            <a:pPr algn="ctr"/>
            <a:r>
              <a:rPr lang="en-GB" b="1" u="sng" dirty="0">
                <a:solidFill>
                  <a:srgbClr val="FF0000"/>
                </a:solidFill>
                <a:hlinkClick r:id="rId2">
                  <a:extLst>
                    <a:ext uri="{A12FA001-AC4F-418D-AE19-62706E023703}">
                      <ahyp:hlinkClr xmlns:ahyp="http://schemas.microsoft.com/office/drawing/2018/hyperlinkcolor" val="tx"/>
                    </a:ext>
                  </a:extLst>
                </a:hlinkClick>
              </a:rPr>
              <a:t>UWTSD Harvard referencing handbook</a:t>
            </a:r>
          </a:p>
          <a:p>
            <a:r>
              <a:rPr lang="en-GB" dirty="0">
                <a:solidFill>
                  <a:srgbClr val="2998E3"/>
                </a:solidFill>
                <a:hlinkClick r:id="rId2">
                  <a:extLst>
                    <a:ext uri="{A12FA001-AC4F-418D-AE19-62706E023703}">
                      <ahyp:hlinkClr xmlns:ahyp="http://schemas.microsoft.com/office/drawing/2018/hyperlinkcolor" val="tx"/>
                    </a:ext>
                  </a:extLst>
                </a:hlinkClick>
              </a:rPr>
              <a:t>Harvard-eng_v.1.2.pdf (uwtsd.ac.uk)</a:t>
            </a:r>
            <a:endParaRPr lang="en-GB" dirty="0"/>
          </a:p>
          <a:p>
            <a:endParaRPr lang="en-GB" dirty="0"/>
          </a:p>
        </p:txBody>
      </p:sp>
      <p:pic>
        <p:nvPicPr>
          <p:cNvPr id="5" name="Picture 4">
            <a:extLst>
              <a:ext uri="{FF2B5EF4-FFF2-40B4-BE49-F238E27FC236}">
                <a16:creationId xmlns:a16="http://schemas.microsoft.com/office/drawing/2014/main" id="{DB2FF86B-789B-47E3-96FA-1668CE395A8E}"/>
              </a:ext>
            </a:extLst>
          </p:cNvPr>
          <p:cNvPicPr>
            <a:picLocks noChangeAspect="1"/>
          </p:cNvPicPr>
          <p:nvPr/>
        </p:nvPicPr>
        <p:blipFill rotWithShape="1">
          <a:blip r:embed="rId3"/>
          <a:srcRect l="38299" t="15514" r="39675" b="38113"/>
          <a:stretch/>
        </p:blipFill>
        <p:spPr>
          <a:xfrm>
            <a:off x="1598763" y="3111261"/>
            <a:ext cx="2265871" cy="3180271"/>
          </a:xfrm>
          <a:prstGeom prst="rect">
            <a:avLst/>
          </a:prstGeom>
        </p:spPr>
      </p:pic>
      <p:sp>
        <p:nvSpPr>
          <p:cNvPr id="6" name="TextBox 5">
            <a:extLst>
              <a:ext uri="{FF2B5EF4-FFF2-40B4-BE49-F238E27FC236}">
                <a16:creationId xmlns:a16="http://schemas.microsoft.com/office/drawing/2014/main" id="{5E4C6A04-0186-4D31-9321-FE8F485F7BBC}"/>
              </a:ext>
            </a:extLst>
          </p:cNvPr>
          <p:cNvSpPr txBox="1"/>
          <p:nvPr/>
        </p:nvSpPr>
        <p:spPr>
          <a:xfrm>
            <a:off x="5860211" y="2024332"/>
            <a:ext cx="5342627" cy="3693319"/>
          </a:xfrm>
          <a:prstGeom prst="rect">
            <a:avLst/>
          </a:prstGeom>
          <a:noFill/>
        </p:spPr>
        <p:txBody>
          <a:bodyPr wrap="square" rtlCol="0">
            <a:spAutoFit/>
          </a:bodyPr>
          <a:lstStyle/>
          <a:p>
            <a:r>
              <a:rPr lang="en-GB" b="1" u="sng" dirty="0">
                <a:solidFill>
                  <a:srgbClr val="FF0000"/>
                </a:solidFill>
              </a:rPr>
              <a:t>Cite them right: The essential referencing guide</a:t>
            </a:r>
          </a:p>
          <a:p>
            <a:endParaRPr lang="en-GB" b="1" u="sng" dirty="0">
              <a:solidFill>
                <a:srgbClr val="FF0000"/>
              </a:solidFill>
            </a:endParaRPr>
          </a:p>
          <a:p>
            <a:endParaRPr lang="en-GB" b="1" u="sng" dirty="0">
              <a:solidFill>
                <a:srgbClr val="FF0000"/>
              </a:solidFill>
            </a:endParaRP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pic>
        <p:nvPicPr>
          <p:cNvPr id="8" name="Picture 7">
            <a:extLst>
              <a:ext uri="{FF2B5EF4-FFF2-40B4-BE49-F238E27FC236}">
                <a16:creationId xmlns:a16="http://schemas.microsoft.com/office/drawing/2014/main" id="{EB8448F6-A0CB-4F7D-840A-D26D991F49D9}"/>
              </a:ext>
            </a:extLst>
          </p:cNvPr>
          <p:cNvPicPr>
            <a:picLocks noChangeAspect="1"/>
          </p:cNvPicPr>
          <p:nvPr/>
        </p:nvPicPr>
        <p:blipFill rotWithShape="1">
          <a:blip r:embed="rId4"/>
          <a:srcRect t="11571" b="8261"/>
          <a:stretch/>
        </p:blipFill>
        <p:spPr>
          <a:xfrm>
            <a:off x="5324907" y="2524665"/>
            <a:ext cx="6413234" cy="3427562"/>
          </a:xfrm>
          <a:prstGeom prst="rect">
            <a:avLst/>
          </a:prstGeom>
        </p:spPr>
      </p:pic>
    </p:spTree>
    <p:extLst>
      <p:ext uri="{BB962C8B-B14F-4D97-AF65-F5344CB8AC3E}">
        <p14:creationId xmlns:p14="http://schemas.microsoft.com/office/powerpoint/2010/main" val="5956781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5E7670-4212-4910-89CD-1FB5F179C803}"/>
              </a:ext>
            </a:extLst>
          </p:cNvPr>
          <p:cNvSpPr>
            <a:spLocks noGrp="1"/>
          </p:cNvSpPr>
          <p:nvPr>
            <p:ph idx="1"/>
          </p:nvPr>
        </p:nvSpPr>
        <p:spPr>
          <a:xfrm>
            <a:off x="815484" y="1799727"/>
            <a:ext cx="10058400" cy="4023360"/>
          </a:xfrm>
        </p:spPr>
        <p:txBody>
          <a:bodyPr>
            <a:normAutofit lnSpcReduction="10000"/>
          </a:bodyPr>
          <a:lstStyle/>
          <a:p>
            <a:r>
              <a:rPr lang="en-GB" sz="9600" dirty="0"/>
              <a:t>NOW LET’S DISCUSS SOME CONTENT . . .. .</a:t>
            </a:r>
          </a:p>
        </p:txBody>
      </p:sp>
    </p:spTree>
    <p:extLst>
      <p:ext uri="{BB962C8B-B14F-4D97-AF65-F5344CB8AC3E}">
        <p14:creationId xmlns:p14="http://schemas.microsoft.com/office/powerpoint/2010/main" val="911875353"/>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TM02900769[[fn=Retrospect]]</Template>
  <TotalTime>0</TotalTime>
  <Words>2296</Words>
  <Application>Microsoft Office PowerPoint</Application>
  <PresentationFormat>Widescreen</PresentationFormat>
  <Paragraphs>251</Paragraphs>
  <Slides>38</Slides>
  <Notes>16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38</vt:i4>
      </vt:variant>
    </vt:vector>
  </HeadingPairs>
  <TitlesOfParts>
    <vt:vector size="48" baseType="lpstr">
      <vt:lpstr>Arial</vt:lpstr>
      <vt:lpstr>Calibri</vt:lpstr>
      <vt:lpstr>Calibri Light</vt:lpstr>
      <vt:lpstr>Franklin Gothic Book</vt:lpstr>
      <vt:lpstr>Roboto</vt:lpstr>
      <vt:lpstr>Verdana</vt:lpstr>
      <vt:lpstr>Verdana</vt:lpstr>
      <vt:lpstr>Wingdings</vt:lpstr>
      <vt:lpstr>Wingdings 3</vt:lpstr>
      <vt:lpstr>Retrospect</vt:lpstr>
      <vt:lpstr>Criminal law assignment 1 workshop</vt:lpstr>
      <vt:lpstr>Assignment 1</vt:lpstr>
      <vt:lpstr>The brief . . . . . </vt:lpstr>
      <vt:lpstr>Where to start your reading</vt:lpstr>
      <vt:lpstr>How to expand your engagement with literature</vt:lpstr>
      <vt:lpstr>Some of the sources you must avoid</vt:lpstr>
      <vt:lpstr>Appropriate sources include:</vt:lpstr>
      <vt:lpstr>How to determine the credibility of an online source?</vt:lpstr>
      <vt:lpstr>Harvard Referencing</vt:lpstr>
      <vt:lpstr>Why is this important?</vt:lpstr>
      <vt:lpstr>Why use a referencing system?</vt:lpstr>
      <vt:lpstr>Reference list Issues</vt:lpstr>
      <vt:lpstr>Why use a referencing system?</vt:lpstr>
      <vt:lpstr>Plagiarism</vt:lpstr>
      <vt:lpstr>Plagiarism?</vt:lpstr>
      <vt:lpstr>Plagiarism?                        </vt:lpstr>
      <vt:lpstr>Plagiarism?</vt:lpstr>
      <vt:lpstr>Plagiarism??</vt:lpstr>
      <vt:lpstr>Turnitin – Originality – It Exists!</vt:lpstr>
      <vt:lpstr>PowerPoint Presentation</vt:lpstr>
      <vt:lpstr>Copy and Paste</vt:lpstr>
      <vt:lpstr>What is the Harvard Referencing System?</vt:lpstr>
      <vt:lpstr>Advantages of the Harvard system</vt:lpstr>
      <vt:lpstr>So…there are two aspects to learn:</vt:lpstr>
      <vt:lpstr>Citations and references</vt:lpstr>
      <vt:lpstr>Using citations within the text/main body of your report or paper</vt:lpstr>
      <vt:lpstr>Secondary referencing within the text/main body of your report or paper</vt:lpstr>
      <vt:lpstr>Where to place the citations within the text/main body of your report or paper</vt:lpstr>
      <vt:lpstr>Where to place the citations within the text/main body of your report or paper</vt:lpstr>
      <vt:lpstr>Using citations within the text/main body of your report or paper</vt:lpstr>
      <vt:lpstr>Use of direct quotes</vt:lpstr>
      <vt:lpstr>Writing style</vt:lpstr>
      <vt:lpstr>Writing Style</vt:lpstr>
      <vt:lpstr>Reference list</vt:lpstr>
      <vt:lpstr>Online Source </vt:lpstr>
      <vt:lpstr>Credibility of online sources</vt:lpstr>
      <vt:lpstr>What guides are available?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law assignment 1 workshop</dc:title>
  <dc:creator>Laura Knight</dc:creator>
  <cp:lastModifiedBy>Laura Knight</cp:lastModifiedBy>
  <cp:revision>1</cp:revision>
  <dcterms:created xsi:type="dcterms:W3CDTF">2021-10-12T08:22:03Z</dcterms:created>
  <dcterms:modified xsi:type="dcterms:W3CDTF">2021-10-12T10:09:10Z</dcterms:modified>
</cp:coreProperties>
</file>