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autoCompressPictures="0">
  <p:sldMasterIdLst>
    <p:sldMasterId id="2147483648" r:id="rId1"/>
  </p:sldMasterIdLst>
  <p:sldIdLst>
    <p:sldId id="256" r:id="rId2"/>
    <p:sldId id="259" r:id="rId3"/>
    <p:sldId id="258" r:id="rId4"/>
    <p:sldId id="260" r:id="rId5"/>
    <p:sldId id="273" r:id="rId6"/>
    <p:sldId id="275" r:id="rId7"/>
    <p:sldId id="261" r:id="rId8"/>
    <p:sldId id="262" r:id="rId9"/>
    <p:sldId id="263" r:id="rId10"/>
    <p:sldId id="274" r:id="rId11"/>
    <p:sldId id="268" r:id="rId12"/>
  </p:sldIdLst>
  <p:sldSz cx="12192000" cy="6858000"/>
  <p:notesSz cx="6858000" cy="9144000"/>
  <p:embeddedFontLst>
    <p:embeddedFont>
      <p:font typeface="Calibri" panose="020F0502020204030204" pitchFamily="34" charset="0"/>
      <p:regular r:id="rId13"/>
      <p:bold r:id="rId14"/>
      <p:italic r:id="rId15"/>
      <p:boldItalic r:id="rId16"/>
    </p:embeddedFont>
    <p:embeddedFont>
      <p:font typeface="Calibri Light" panose="020F0302020204030204" pitchFamily="34" charset="0"/>
      <p:regular r:id="rId17"/>
      <p:italic r:id="rId18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 varScale="1">
        <p:scale>
          <a:sx n="86" d="100"/>
          <a:sy n="86" d="100"/>
        </p:scale>
        <p:origin x="466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853EA-4E6F-42E8-A936-FC322958AC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76337" y="501228"/>
            <a:ext cx="7197726" cy="2421464"/>
          </a:xfrm>
        </p:spPr>
        <p:txBody>
          <a:bodyPr>
            <a:normAutofit/>
          </a:bodyPr>
          <a:lstStyle/>
          <a:p>
            <a:r>
              <a:rPr lang="en-GB" sz="6000" b="1" dirty="0"/>
              <a:t>Mind games: media psychology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E7FEAA-5BF0-4BD1-BE8A-95B9CA53A0B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Hpan5016/6016</a:t>
            </a:r>
          </a:p>
          <a:p>
            <a:r>
              <a:rPr lang="en-GB" dirty="0"/>
              <a:t>Block 6</a:t>
            </a:r>
          </a:p>
          <a:p>
            <a:r>
              <a:rPr lang="en-GB" dirty="0"/>
              <a:t>March 2020</a:t>
            </a:r>
          </a:p>
          <a:p>
            <a:r>
              <a:rPr lang="en-GB" dirty="0"/>
              <a:t>Ann </a:t>
            </a:r>
            <a:r>
              <a:rPr lang="en-GB" dirty="0" err="1"/>
              <a:t>bevan</a:t>
            </a:r>
            <a:r>
              <a:rPr lang="en-GB" dirty="0"/>
              <a:t> &amp; </a:t>
            </a:r>
            <a:r>
              <a:rPr lang="en-GB" dirty="0" err="1"/>
              <a:t>andy</a:t>
            </a:r>
            <a:r>
              <a:rPr lang="en-GB" dirty="0"/>
              <a:t> </a:t>
            </a:r>
            <a:r>
              <a:rPr lang="en-GB" dirty="0" err="1"/>
              <a:t>coard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7AC20B3-D0AE-4ADA-AA2A-20FBE64E2B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3337" y="2157710"/>
            <a:ext cx="6035040" cy="4023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25657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1FF91-402F-4ACD-BAEF-8149D1223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/>
              <a:t>Format of module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CFEFB1-18B9-4B38-A47A-1B8BF76FBB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ANN:			MONDAYS AND TUESDAYS</a:t>
            </a:r>
          </a:p>
          <a:p>
            <a:pPr marL="2286000" lvl="5" indent="0">
              <a:buNone/>
            </a:pPr>
            <a:r>
              <a:rPr lang="en-GB" sz="3000" dirty="0"/>
              <a:t>“The Audience”</a:t>
            </a:r>
          </a:p>
          <a:p>
            <a:endParaRPr lang="en-GB" sz="3600" dirty="0"/>
          </a:p>
          <a:p>
            <a:r>
              <a:rPr lang="en-GB" sz="3600" dirty="0"/>
              <a:t>ANDY:		THURSDAY AND FRIDAYS</a:t>
            </a:r>
          </a:p>
          <a:p>
            <a:pPr marL="2286000" lvl="5" indent="0">
              <a:buNone/>
            </a:pPr>
            <a:r>
              <a:rPr lang="en-GB" sz="3000" dirty="0"/>
              <a:t>Infographic design</a:t>
            </a:r>
          </a:p>
        </p:txBody>
      </p:sp>
    </p:spTree>
    <p:extLst>
      <p:ext uri="{BB962C8B-B14F-4D97-AF65-F5344CB8AC3E}">
        <p14:creationId xmlns:p14="http://schemas.microsoft.com/office/powerpoint/2010/main" val="27624927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3C94D8-5A98-42B7-8A38-A4B9F72D81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0"/>
            <a:ext cx="10131425" cy="1456267"/>
          </a:xfrm>
        </p:spPr>
        <p:txBody>
          <a:bodyPr>
            <a:normAutofit/>
          </a:bodyPr>
          <a:lstStyle/>
          <a:p>
            <a:r>
              <a:rPr lang="en-GB" sz="4800" b="1" dirty="0"/>
              <a:t>CURRENT ASSIGNMENTS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CC6005-A1DA-4019-B0B5-EDD02F7A95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398" y="1346001"/>
            <a:ext cx="10946801" cy="5259194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pPr marL="0" indent="0">
              <a:buNone/>
            </a:pPr>
            <a:r>
              <a:rPr lang="en-GB" sz="2400" b="1" dirty="0"/>
              <a:t>PORTFOLIO:  TWO COMPONENTS – 50% each</a:t>
            </a:r>
          </a:p>
          <a:p>
            <a:pPr marL="0" indent="0">
              <a:buNone/>
            </a:pPr>
            <a:r>
              <a:rPr lang="en-GB" sz="2400" b="1" dirty="0"/>
              <a:t>Current deadline for both components:  Tuesday 21 April at 23:59</a:t>
            </a:r>
          </a:p>
          <a:p>
            <a:endParaRPr lang="en-GB" sz="1900" dirty="0"/>
          </a:p>
          <a:p>
            <a:pPr marL="0" indent="0">
              <a:buNone/>
            </a:pPr>
            <a:r>
              <a:rPr lang="en-GB" sz="1900" dirty="0"/>
              <a:t>	</a:t>
            </a:r>
            <a:r>
              <a:rPr lang="en-GB" sz="2600" dirty="0"/>
              <a:t>1.	</a:t>
            </a:r>
          </a:p>
          <a:p>
            <a:pPr marL="857250" lvl="1" indent="-400050">
              <a:buAutoNum type="romanLcPeriod"/>
            </a:pPr>
            <a:r>
              <a:rPr lang="en-GB" sz="2800" dirty="0"/>
              <a:t>Infographic on subliminal perception (equivalent to 1000 words)</a:t>
            </a:r>
          </a:p>
          <a:p>
            <a:pPr marL="857250" lvl="1" indent="-400050">
              <a:buAutoNum type="romanLcPeriod"/>
            </a:pPr>
            <a:r>
              <a:rPr lang="en-GB" sz="2800" dirty="0"/>
              <a:t>Written explanation and exploration of infographic content (1500 words)</a:t>
            </a:r>
          </a:p>
          <a:p>
            <a:pPr marL="457200" lvl="1" indent="0">
              <a:buNone/>
            </a:pPr>
            <a:endParaRPr lang="en-GB" sz="2000" dirty="0"/>
          </a:p>
          <a:p>
            <a:pPr marL="457200" lvl="1" indent="0">
              <a:buNone/>
            </a:pPr>
            <a:r>
              <a:rPr lang="en-GB" sz="2600" dirty="0"/>
              <a:t>2.	Small Group Project on the topic of Reality TV  (equivalent of 2500 	words)</a:t>
            </a:r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65058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E152D-94D3-427E-8DAE-1B86032D5D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Let’s break some ice….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C64B50C-4E9A-4A9F-9B29-2E34F14118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71064" y="1873034"/>
            <a:ext cx="8379760" cy="4709425"/>
          </a:xfrm>
          <a:prstGeom prst="rect">
            <a:avLst/>
          </a:prstGeom>
        </p:spPr>
      </p:pic>
      <p:sp>
        <p:nvSpPr>
          <p:cNvPr id="7" name="Arrow: Right 6">
            <a:extLst>
              <a:ext uri="{FF2B5EF4-FFF2-40B4-BE49-F238E27FC236}">
                <a16:creationId xmlns:a16="http://schemas.microsoft.com/office/drawing/2014/main" id="{53947626-CF61-4911-BC0F-045699B431E2}"/>
              </a:ext>
            </a:extLst>
          </p:cNvPr>
          <p:cNvSpPr/>
          <p:nvPr/>
        </p:nvSpPr>
        <p:spPr>
          <a:xfrm>
            <a:off x="4172398" y="2791609"/>
            <a:ext cx="1194099" cy="19901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67666D7-5769-400E-810C-2A9369EC9163}"/>
              </a:ext>
            </a:extLst>
          </p:cNvPr>
          <p:cNvSpPr txBox="1"/>
          <p:nvPr/>
        </p:nvSpPr>
        <p:spPr>
          <a:xfrm>
            <a:off x="1931079" y="2521785"/>
            <a:ext cx="22413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Ann, social distancing</a:t>
            </a:r>
          </a:p>
        </p:txBody>
      </p:sp>
    </p:spTree>
    <p:extLst>
      <p:ext uri="{BB962C8B-B14F-4D97-AF65-F5344CB8AC3E}">
        <p14:creationId xmlns:p14="http://schemas.microsoft.com/office/powerpoint/2010/main" val="22476550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5E99CC-86A3-4189-96B5-6B5B367FF0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314" y="136263"/>
            <a:ext cx="10131425" cy="1456267"/>
          </a:xfrm>
        </p:spPr>
        <p:txBody>
          <a:bodyPr>
            <a:normAutofit/>
          </a:bodyPr>
          <a:lstStyle/>
          <a:p>
            <a:r>
              <a:rPr lang="en-GB" sz="4400" b="1" dirty="0"/>
              <a:t>What do we mean by </a:t>
            </a:r>
            <a:r>
              <a:rPr lang="en-GB" sz="4400" b="1" dirty="0">
                <a:solidFill>
                  <a:schemeClr val="accent1">
                    <a:lumMod val="75000"/>
                  </a:schemeClr>
                </a:solidFill>
              </a:rPr>
              <a:t>mass</a:t>
            </a:r>
            <a:r>
              <a:rPr lang="en-GB" sz="4400" b="1" dirty="0"/>
              <a:t> </a:t>
            </a:r>
            <a:r>
              <a:rPr lang="en-GB" sz="44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media</a:t>
            </a:r>
            <a:r>
              <a:rPr lang="en-GB" sz="4400" b="1" dirty="0"/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61BE125-776F-4FC5-98CC-801C0C5ADE3D}"/>
              </a:ext>
            </a:extLst>
          </p:cNvPr>
          <p:cNvSpPr txBox="1"/>
          <p:nvPr/>
        </p:nvSpPr>
        <p:spPr>
          <a:xfrm>
            <a:off x="7718290" y="6248400"/>
            <a:ext cx="42712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Johannes Gutenberg’s printing press, c1440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958EAB4-E442-45A0-9468-026021D154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24012" y="1665185"/>
            <a:ext cx="3659790" cy="4357703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31ECE36-56DE-43AD-87BC-C58A3BE838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646" y="1905399"/>
            <a:ext cx="10131425" cy="36491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Plural of “medium” -  a means to </a:t>
            </a:r>
          </a:p>
          <a:p>
            <a:pPr marL="0" indent="0">
              <a:buNone/>
            </a:pPr>
            <a:r>
              <a:rPr lang="en-GB" sz="3200" dirty="0"/>
              <a:t>transmit/convey/communicate information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/>
              <a:t>MASS media – ways to transmit information </a:t>
            </a:r>
          </a:p>
          <a:p>
            <a:pPr marL="0" indent="0">
              <a:buNone/>
            </a:pPr>
            <a:r>
              <a:rPr lang="en-GB" sz="3200" dirty="0"/>
              <a:t>and messages to a mass of people</a:t>
            </a:r>
          </a:p>
        </p:txBody>
      </p:sp>
    </p:spTree>
    <p:extLst>
      <p:ext uri="{BB962C8B-B14F-4D97-AF65-F5344CB8AC3E}">
        <p14:creationId xmlns:p14="http://schemas.microsoft.com/office/powerpoint/2010/main" val="18303812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7970795-C484-47B4-90AD-021D972C7812}"/>
              </a:ext>
            </a:extLst>
          </p:cNvPr>
          <p:cNvSpPr txBox="1"/>
          <p:nvPr/>
        </p:nvSpPr>
        <p:spPr>
          <a:xfrm>
            <a:off x="398033" y="408790"/>
            <a:ext cx="10972800" cy="6247864"/>
          </a:xfrm>
          <a:prstGeom prst="rect">
            <a:avLst/>
          </a:prstGeom>
          <a:noFill/>
        </p:spPr>
        <p:txBody>
          <a:bodyPr wrap="square" numCol="3" rtlCol="0">
            <a:spAutoFit/>
          </a:bodyPr>
          <a:lstStyle/>
          <a:p>
            <a:r>
              <a:rPr lang="en-GB" sz="3600" dirty="0"/>
              <a:t>BOOKS</a:t>
            </a:r>
          </a:p>
          <a:p>
            <a:r>
              <a:rPr lang="en-GB" sz="3600" dirty="0"/>
              <a:t>PAMPHLETS</a:t>
            </a:r>
          </a:p>
          <a:p>
            <a:r>
              <a:rPr lang="en-GB" sz="3600" dirty="0"/>
              <a:t>NEWSPAPERS</a:t>
            </a:r>
          </a:p>
          <a:p>
            <a:r>
              <a:rPr lang="en-GB" sz="3600" dirty="0"/>
              <a:t>MAGAZINES</a:t>
            </a:r>
          </a:p>
          <a:p>
            <a:r>
              <a:rPr lang="en-GB" sz="3600" dirty="0"/>
              <a:t>RECORDINGS</a:t>
            </a:r>
          </a:p>
          <a:p>
            <a:r>
              <a:rPr lang="en-GB" sz="3600" dirty="0"/>
              <a:t>MUSIC</a:t>
            </a:r>
          </a:p>
          <a:p>
            <a:r>
              <a:rPr lang="en-GB" sz="3600" dirty="0"/>
              <a:t>RECORDS</a:t>
            </a:r>
          </a:p>
          <a:p>
            <a:r>
              <a:rPr lang="en-GB" sz="3600" dirty="0"/>
              <a:t>CD</a:t>
            </a:r>
          </a:p>
          <a:p>
            <a:r>
              <a:rPr lang="en-GB" sz="3600" dirty="0"/>
              <a:t>DVD</a:t>
            </a:r>
          </a:p>
          <a:p>
            <a:r>
              <a:rPr lang="en-GB" sz="3600" dirty="0"/>
              <a:t>VIDEOS</a:t>
            </a:r>
          </a:p>
          <a:p>
            <a:r>
              <a:rPr lang="en-GB" sz="3600" dirty="0"/>
              <a:t>FILM</a:t>
            </a:r>
          </a:p>
          <a:p>
            <a:r>
              <a:rPr lang="en-GB" sz="3600" dirty="0"/>
              <a:t>CINEMA</a:t>
            </a:r>
          </a:p>
          <a:p>
            <a:r>
              <a:rPr lang="en-GB" sz="3600" dirty="0"/>
              <a:t>RADIO</a:t>
            </a:r>
          </a:p>
          <a:p>
            <a:r>
              <a:rPr lang="en-GB" sz="3600" dirty="0"/>
              <a:t>TELEVSION</a:t>
            </a:r>
          </a:p>
          <a:p>
            <a:r>
              <a:rPr lang="en-GB" sz="3600" dirty="0"/>
              <a:t>INTERNET</a:t>
            </a:r>
          </a:p>
          <a:p>
            <a:r>
              <a:rPr lang="en-GB" sz="3600" dirty="0"/>
              <a:t>BLOGS</a:t>
            </a:r>
          </a:p>
          <a:p>
            <a:r>
              <a:rPr lang="en-GB" sz="3600" dirty="0"/>
              <a:t>PODCASTS</a:t>
            </a:r>
          </a:p>
          <a:p>
            <a:r>
              <a:rPr lang="en-GB" sz="3600" dirty="0"/>
              <a:t>WEBSITES</a:t>
            </a:r>
          </a:p>
          <a:p>
            <a:r>
              <a:rPr lang="en-GB" sz="3600" dirty="0"/>
              <a:t>TWITTER</a:t>
            </a:r>
          </a:p>
          <a:p>
            <a:r>
              <a:rPr lang="en-GB" sz="3600" dirty="0"/>
              <a:t>INSTAGRAM</a:t>
            </a:r>
          </a:p>
          <a:p>
            <a:r>
              <a:rPr lang="en-GB" sz="3600" dirty="0"/>
              <a:t>MOBILE PHONES</a:t>
            </a:r>
          </a:p>
          <a:p>
            <a:r>
              <a:rPr lang="en-GB" sz="3600" dirty="0"/>
              <a:t>VIDEO GAMES</a:t>
            </a:r>
          </a:p>
          <a:p>
            <a:endParaRPr lang="en-GB" sz="3600" dirty="0"/>
          </a:p>
          <a:p>
            <a:r>
              <a:rPr lang="en-GB" sz="3600" dirty="0"/>
              <a:t>OUTDOOR MEDIA:</a:t>
            </a:r>
          </a:p>
          <a:p>
            <a:r>
              <a:rPr lang="en-GB" sz="3600" dirty="0"/>
              <a:t>SIGNS</a:t>
            </a:r>
          </a:p>
          <a:p>
            <a:r>
              <a:rPr lang="en-GB" sz="3600" dirty="0"/>
              <a:t>BILLBOARDS</a:t>
            </a:r>
          </a:p>
          <a:p>
            <a:r>
              <a:rPr lang="en-GB" sz="3600" dirty="0"/>
              <a:t>SHOP SIGNS</a:t>
            </a:r>
          </a:p>
          <a:p>
            <a:r>
              <a:rPr lang="en-GB" sz="3600" dirty="0"/>
              <a:t>ADVERTS</a:t>
            </a:r>
          </a:p>
          <a:p>
            <a:r>
              <a:rPr lang="en-GB" sz="3600" dirty="0"/>
              <a:t>GRAFFITI</a:t>
            </a:r>
          </a:p>
        </p:txBody>
      </p:sp>
    </p:spTree>
    <p:extLst>
      <p:ext uri="{BB962C8B-B14F-4D97-AF65-F5344CB8AC3E}">
        <p14:creationId xmlns:p14="http://schemas.microsoft.com/office/powerpoint/2010/main" val="1122437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70740-71F1-468D-B3CC-DC7BF46075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0287" y="323299"/>
            <a:ext cx="10131425" cy="1456267"/>
          </a:xfrm>
        </p:spPr>
        <p:txBody>
          <a:bodyPr>
            <a:normAutofit/>
          </a:bodyPr>
          <a:lstStyle/>
          <a:p>
            <a:r>
              <a:rPr lang="en-GB" sz="4800" b="1" dirty="0"/>
              <a:t>Where does media psychology sit?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B31BE87-E128-4C9F-BECF-5151143051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22261" y="1467594"/>
            <a:ext cx="7787595" cy="5170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46393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CD54AF-7A59-4BFF-A6C6-F0BB8C8967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9132" y="426594"/>
            <a:ext cx="5091055" cy="1456267"/>
          </a:xfrm>
        </p:spPr>
        <p:txBody>
          <a:bodyPr>
            <a:normAutofit fontScale="90000"/>
          </a:bodyPr>
          <a:lstStyle/>
          <a:p>
            <a:r>
              <a:rPr lang="en-GB" sz="4800" b="1" dirty="0"/>
              <a:t>Examples of</a:t>
            </a:r>
            <a:br>
              <a:rPr lang="en-GB" sz="4800" b="1" dirty="0"/>
            </a:br>
            <a:r>
              <a:rPr lang="en-GB" sz="4800" b="1" dirty="0"/>
              <a:t>“Media </a:t>
            </a:r>
            <a:r>
              <a:rPr lang="en-GB" sz="4800" b="1" dirty="0" err="1"/>
              <a:t>effectS</a:t>
            </a:r>
            <a:r>
              <a:rPr lang="en-GB" sz="4800" b="1" dirty="0"/>
              <a:t>” in </a:t>
            </a:r>
            <a:br>
              <a:rPr lang="en-GB" sz="4800" b="1" dirty="0"/>
            </a:br>
            <a:r>
              <a:rPr lang="en-GB" sz="4800" b="1" dirty="0"/>
              <a:t>Psychology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5ED052-CCD7-47FB-BD3B-63A21E2055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474" y="2305353"/>
            <a:ext cx="10131425" cy="4552647"/>
          </a:xfrm>
        </p:spPr>
        <p:txBody>
          <a:bodyPr>
            <a:normAutofit/>
          </a:bodyPr>
          <a:lstStyle/>
          <a:p>
            <a:r>
              <a:rPr lang="en-GB" sz="4000" dirty="0"/>
              <a:t>Aggression/violence</a:t>
            </a:r>
          </a:p>
          <a:p>
            <a:r>
              <a:rPr lang="en-GB" sz="4000" dirty="0"/>
              <a:t>Antisocial behaviour</a:t>
            </a:r>
          </a:p>
          <a:p>
            <a:r>
              <a:rPr lang="en-GB" sz="4000" dirty="0"/>
              <a:t>Prosocial behaviour</a:t>
            </a:r>
          </a:p>
          <a:p>
            <a:r>
              <a:rPr lang="en-GB" sz="4000" dirty="0"/>
              <a:t>Techniques of persuasion/brainwashing</a:t>
            </a:r>
          </a:p>
          <a:p>
            <a:r>
              <a:rPr lang="en-GB" sz="4000" dirty="0"/>
              <a:t>Body Image</a:t>
            </a:r>
          </a:p>
          <a:p>
            <a:r>
              <a:rPr lang="en-GB" sz="4000" dirty="0"/>
              <a:t>Neuroscience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5630BB9-C006-4570-B9A7-3F1D568AA8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2368" y="0"/>
            <a:ext cx="6269631" cy="3765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22130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D6E221-5A87-4381-861E-539447EB9F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800" b="1" dirty="0"/>
              <a:t>Media effects </a:t>
            </a:r>
            <a:br>
              <a:rPr lang="en-GB" sz="4800" b="1" dirty="0"/>
            </a:br>
            <a:r>
              <a:rPr lang="en-GB" sz="4800" b="1" dirty="0"/>
              <a:t>theories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38153F-D3D5-46CE-B39E-BEFA05A67D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739" y="2065867"/>
            <a:ext cx="10131425" cy="4076700"/>
          </a:xfrm>
        </p:spPr>
        <p:txBody>
          <a:bodyPr/>
          <a:lstStyle/>
          <a:p>
            <a:r>
              <a:rPr lang="en-GB" sz="4000" dirty="0"/>
              <a:t>Uses &amp; Gratification</a:t>
            </a:r>
          </a:p>
          <a:p>
            <a:r>
              <a:rPr lang="en-GB" sz="4000" dirty="0"/>
              <a:t>Dependency &amp; Trust</a:t>
            </a:r>
          </a:p>
          <a:p>
            <a:r>
              <a:rPr lang="en-GB" sz="4000" dirty="0"/>
              <a:t>Cultivation (Gerbner)</a:t>
            </a:r>
          </a:p>
          <a:p>
            <a:r>
              <a:rPr lang="en-GB" sz="4000" dirty="0"/>
              <a:t>Audience Theory (Active Audiences)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3A35EF8-50CE-40A3-BD58-E490EEBA43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1513" y="-1736"/>
            <a:ext cx="6504214" cy="3658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67235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076E7-E26C-41C0-85FC-2BFB84E705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556" y="279488"/>
            <a:ext cx="10131425" cy="1456267"/>
          </a:xfrm>
        </p:spPr>
        <p:txBody>
          <a:bodyPr>
            <a:normAutofit/>
          </a:bodyPr>
          <a:lstStyle/>
          <a:p>
            <a:r>
              <a:rPr lang="en-GB" sz="4400" b="1" dirty="0"/>
              <a:t>Highlighted Media </a:t>
            </a:r>
            <a:br>
              <a:rPr lang="en-GB" sz="4400" b="1" dirty="0"/>
            </a:br>
            <a:r>
              <a:rPr lang="en-GB" sz="4400" b="1" dirty="0"/>
              <a:t>psychologists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64FADD-D367-40E3-A670-AE54E32AA3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75315" y="4833137"/>
            <a:ext cx="5823857" cy="144655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sz="4800" dirty="0"/>
          </a:p>
          <a:p>
            <a:pPr marL="3200400" lvl="7" indent="0">
              <a:buNone/>
            </a:pPr>
            <a:endParaRPr lang="en-GB" sz="2200" i="1" dirty="0"/>
          </a:p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r>
              <a:rPr lang="en-GB" sz="19200" dirty="0"/>
              <a:t>Pamela Rutledge  </a:t>
            </a:r>
          </a:p>
          <a:p>
            <a:pPr marL="0" indent="0">
              <a:buNone/>
            </a:pPr>
            <a:r>
              <a:rPr lang="en-GB" sz="11200" dirty="0"/>
              <a:t>Media Psychology Research Centre </a:t>
            </a:r>
          </a:p>
          <a:p>
            <a:pPr marL="0" indent="0">
              <a:buNone/>
            </a:pPr>
            <a:r>
              <a:rPr lang="en-GB" sz="11200" dirty="0"/>
              <a:t>http://mprcenter.org</a:t>
            </a:r>
            <a:endParaRPr lang="en-GB" sz="17600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C2DFFAA-5C96-4AD0-A4C7-6C29A8D4CD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0772" y="1120644"/>
            <a:ext cx="2343150" cy="19526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DB0478D-9194-4B82-917E-BFB5F24624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556" y="2541214"/>
            <a:ext cx="1267935" cy="204406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9380C44-44F0-47B9-8BD8-FD8524853C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59963" y="4400525"/>
            <a:ext cx="1914525" cy="23812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CF6C486-26D0-4289-A481-A6FD8A24690F}"/>
              </a:ext>
            </a:extLst>
          </p:cNvPr>
          <p:cNvSpPr txBox="1"/>
          <p:nvPr/>
        </p:nvSpPr>
        <p:spPr>
          <a:xfrm>
            <a:off x="7877317" y="627913"/>
            <a:ext cx="4354059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Marshall McLuhan</a:t>
            </a:r>
            <a:r>
              <a:rPr lang="en-GB" sz="3600" dirty="0"/>
              <a:t>  </a:t>
            </a:r>
          </a:p>
          <a:p>
            <a:r>
              <a:rPr lang="en-GB" sz="2800" dirty="0"/>
              <a:t>“The Media is the message”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F2655AE-84A5-4069-BD30-52AE7D88AFED}"/>
              </a:ext>
            </a:extLst>
          </p:cNvPr>
          <p:cNvSpPr txBox="1"/>
          <p:nvPr/>
        </p:nvSpPr>
        <p:spPr>
          <a:xfrm>
            <a:off x="-1615671" y="2924768"/>
            <a:ext cx="6968511" cy="187743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7"/>
            <a:r>
              <a:rPr lang="en-GB" sz="4800" dirty="0"/>
              <a:t>David Giles </a:t>
            </a:r>
            <a:endParaRPr lang="en-GB" sz="4200" dirty="0"/>
          </a:p>
          <a:p>
            <a:pPr lvl="7"/>
            <a:r>
              <a:rPr lang="en-GB" sz="2800" i="1" dirty="0"/>
              <a:t>Psychology of the Media</a:t>
            </a:r>
            <a:endParaRPr lang="en-GB" sz="2200" i="1" dirty="0"/>
          </a:p>
          <a:p>
            <a:pPr lvl="7"/>
            <a:endParaRPr lang="en-GB" sz="2200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56415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6876E-A36E-4644-AAD9-ECC560A509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102198"/>
            <a:ext cx="10131425" cy="1456267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800" b="1" dirty="0"/>
              <a:t>Theories on media representations</a:t>
            </a:r>
            <a:br>
              <a:rPr lang="en-GB" sz="4800" b="1" dirty="0"/>
            </a:br>
            <a:r>
              <a:rPr lang="en-GB" sz="4800" b="1" dirty="0"/>
              <a:t>TASKS for Self-study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EBA87D-214A-4D51-9B86-8073899169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558465"/>
            <a:ext cx="11585986" cy="5197337"/>
          </a:xfrm>
        </p:spPr>
        <p:txBody>
          <a:bodyPr>
            <a:normAutofit fontScale="62500" lnSpcReduction="20000"/>
          </a:bodyPr>
          <a:lstStyle/>
          <a:p>
            <a:r>
              <a:rPr lang="en-GB" sz="3800" dirty="0"/>
              <a:t>Watch the relevant YouTube video links on Moodle about:</a:t>
            </a:r>
          </a:p>
          <a:p>
            <a:pPr marL="0" indent="0">
              <a:buNone/>
            </a:pPr>
            <a:r>
              <a:rPr lang="en-GB" sz="3800" dirty="0"/>
              <a:t> </a:t>
            </a:r>
          </a:p>
          <a:p>
            <a:pPr marL="0" indent="0">
              <a:buNone/>
            </a:pPr>
            <a:r>
              <a:rPr lang="en-GB" sz="3400" dirty="0"/>
              <a:t>STUART HALL</a:t>
            </a:r>
          </a:p>
          <a:p>
            <a:pPr marL="0" indent="0">
              <a:buNone/>
            </a:pPr>
            <a:r>
              <a:rPr lang="en-GB" sz="3400" dirty="0"/>
              <a:t>JUDITH BUTLER</a:t>
            </a:r>
          </a:p>
          <a:p>
            <a:pPr marL="0" indent="0">
              <a:buNone/>
            </a:pPr>
            <a:r>
              <a:rPr lang="en-GB" sz="3400" dirty="0"/>
              <a:t>ROLAND BARTHES</a:t>
            </a:r>
          </a:p>
          <a:p>
            <a:endParaRPr lang="en-GB" sz="3400" dirty="0"/>
          </a:p>
          <a:p>
            <a:r>
              <a:rPr lang="en-GB" sz="3400" dirty="0"/>
              <a:t>AND read: </a:t>
            </a:r>
          </a:p>
          <a:p>
            <a:pPr marL="0" indent="0">
              <a:buNone/>
            </a:pPr>
            <a:r>
              <a:rPr lang="en-GB" sz="3400" dirty="0"/>
              <a:t>    1.     “Ethical Issues in Mass Media (Gender and Race)”</a:t>
            </a:r>
          </a:p>
          <a:p>
            <a:pPr marL="0" indent="0">
              <a:buNone/>
            </a:pPr>
            <a:r>
              <a:rPr lang="en-GB" sz="3400" dirty="0"/>
              <a:t>    2.     “Media Effects Theory” from Understanding Media and Culture</a:t>
            </a:r>
          </a:p>
          <a:p>
            <a:pPr marL="0" indent="0">
              <a:buNone/>
            </a:pPr>
            <a:endParaRPr lang="en-GB" sz="3400" dirty="0"/>
          </a:p>
          <a:p>
            <a:r>
              <a:rPr lang="en-GB" sz="3400" dirty="0"/>
              <a:t>AND Look for an image (photo) that provides an example of “stereotyping” or “representation” of gender, race, sexuality, disability or ageism. Email the photo to me by tomorrow morning (Tuesday)</a:t>
            </a:r>
          </a:p>
          <a:p>
            <a:pPr marL="0" indent="0">
              <a:buNone/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7859967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6476F"/>
      </a:dk2>
      <a:lt2>
        <a:srgbClr val="EBEBEB"/>
      </a:lt2>
      <a:accent1>
        <a:srgbClr val="E5B458"/>
      </a:accent1>
      <a:accent2>
        <a:srgbClr val="F77754"/>
      </a:accent2>
      <a:accent3>
        <a:srgbClr val="D8507E"/>
      </a:accent3>
      <a:accent4>
        <a:srgbClr val="BC70EE"/>
      </a:accent4>
      <a:accent5>
        <a:srgbClr val="3CA2E2"/>
      </a:accent5>
      <a:accent6>
        <a:srgbClr val="91BF77"/>
      </a:accent6>
      <a:hlink>
        <a:srgbClr val="71DDAB"/>
      </a:hlink>
      <a:folHlink>
        <a:srgbClr val="A6E4C7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B36E0D05-787B-4C61-8268-2D6C1FBEDA3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569</TotalTime>
  <Words>288</Words>
  <Application>Microsoft Office PowerPoint</Application>
  <PresentationFormat>Widescreen</PresentationFormat>
  <Paragraphs>95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 Light</vt:lpstr>
      <vt:lpstr>Calibri</vt:lpstr>
      <vt:lpstr>Celestial</vt:lpstr>
      <vt:lpstr>Mind games: media psychology</vt:lpstr>
      <vt:lpstr>Format of module</vt:lpstr>
      <vt:lpstr>CURRENT ASSIGNMENTS</vt:lpstr>
      <vt:lpstr>Let’s break some ice….</vt:lpstr>
      <vt:lpstr>What do we mean by mass media?</vt:lpstr>
      <vt:lpstr>PowerPoint Presentation</vt:lpstr>
      <vt:lpstr>Where does media psychology sit?</vt:lpstr>
      <vt:lpstr>Examples of “Media effectS” in  Psychology</vt:lpstr>
      <vt:lpstr>Media effects  theories</vt:lpstr>
      <vt:lpstr>Highlighted Media  psychologists </vt:lpstr>
      <vt:lpstr>Theories on media representations TASKS for Self-study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Mind games: media psychology</dc:title>
  <dc:creator>Ann Bevan</dc:creator>
  <cp:lastModifiedBy>Ann Bevan</cp:lastModifiedBy>
  <cp:revision>35</cp:revision>
  <dcterms:created xsi:type="dcterms:W3CDTF">2020-03-13T13:10:37Z</dcterms:created>
  <dcterms:modified xsi:type="dcterms:W3CDTF">2020-03-25T15:24:26Z</dcterms:modified>
</cp:coreProperties>
</file>