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9"/>
  </p:notesMasterIdLst>
  <p:sldIdLst>
    <p:sldId id="256" r:id="rId2"/>
    <p:sldId id="257" r:id="rId3"/>
    <p:sldId id="258" r:id="rId4"/>
    <p:sldId id="259" r:id="rId5"/>
    <p:sldId id="260" r:id="rId6"/>
    <p:sldId id="263" r:id="rId7"/>
    <p:sldId id="264" r:id="rId8"/>
    <p:sldId id="266" r:id="rId9"/>
    <p:sldId id="265" r:id="rId10"/>
    <p:sldId id="267" r:id="rId11"/>
    <p:sldId id="273" r:id="rId12"/>
    <p:sldId id="272" r:id="rId13"/>
    <p:sldId id="261" r:id="rId14"/>
    <p:sldId id="262" r:id="rId15"/>
    <p:sldId id="269" r:id="rId16"/>
    <p:sldId id="274" r:id="rId17"/>
    <p:sldId id="271" r:id="rId1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2" d="100"/>
          <a:sy n="92" d="100"/>
        </p:scale>
        <p:origin x="45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81B65B20-17CB-4DAA-B8A3-1E473CE641AC}" type="datetimeFigureOut">
              <a:rPr lang="en-GB" smtClean="0"/>
              <a:t>26/02/2018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F7A393E-B82D-4115-A63B-4B62CD777BE0}" type="slidenum">
              <a:rPr lang="en-GB" smtClean="0"/>
              <a:t>‹#›</a:t>
            </a:fld>
            <a:endParaRPr lang="en-GB"/>
          </a:p>
        </p:txBody>
      </p:sp>
    </p:spTree>
    <p:extLst>
      <p:ext uri="{BB962C8B-B14F-4D97-AF65-F5344CB8AC3E}">
        <p14:creationId xmlns:p14="http://schemas.microsoft.com/office/powerpoint/2010/main" val="3079388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1</a:t>
            </a:fld>
            <a:endParaRPr lang="en-GB"/>
          </a:p>
        </p:txBody>
      </p:sp>
    </p:spTree>
    <p:extLst>
      <p:ext uri="{BB962C8B-B14F-4D97-AF65-F5344CB8AC3E}">
        <p14:creationId xmlns:p14="http://schemas.microsoft.com/office/powerpoint/2010/main" val="2592563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2</a:t>
            </a:fld>
            <a:endParaRPr lang="en-GB"/>
          </a:p>
        </p:txBody>
      </p:sp>
    </p:spTree>
    <p:extLst>
      <p:ext uri="{BB962C8B-B14F-4D97-AF65-F5344CB8AC3E}">
        <p14:creationId xmlns:p14="http://schemas.microsoft.com/office/powerpoint/2010/main" val="395236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3</a:t>
            </a:fld>
            <a:endParaRPr lang="en-GB"/>
          </a:p>
        </p:txBody>
      </p:sp>
    </p:spTree>
    <p:extLst>
      <p:ext uri="{BB962C8B-B14F-4D97-AF65-F5344CB8AC3E}">
        <p14:creationId xmlns:p14="http://schemas.microsoft.com/office/powerpoint/2010/main" val="758940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4</a:t>
            </a:fld>
            <a:endParaRPr lang="en-GB"/>
          </a:p>
        </p:txBody>
      </p:sp>
    </p:spTree>
    <p:extLst>
      <p:ext uri="{BB962C8B-B14F-4D97-AF65-F5344CB8AC3E}">
        <p14:creationId xmlns:p14="http://schemas.microsoft.com/office/powerpoint/2010/main" val="2078385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5</a:t>
            </a:fld>
            <a:endParaRPr lang="en-GB"/>
          </a:p>
        </p:txBody>
      </p:sp>
    </p:spTree>
    <p:extLst>
      <p:ext uri="{BB962C8B-B14F-4D97-AF65-F5344CB8AC3E}">
        <p14:creationId xmlns:p14="http://schemas.microsoft.com/office/powerpoint/2010/main" val="205058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6</a:t>
            </a:fld>
            <a:endParaRPr lang="en-GB"/>
          </a:p>
        </p:txBody>
      </p:sp>
    </p:spTree>
    <p:extLst>
      <p:ext uri="{BB962C8B-B14F-4D97-AF65-F5344CB8AC3E}">
        <p14:creationId xmlns:p14="http://schemas.microsoft.com/office/powerpoint/2010/main" val="3646455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7</a:t>
            </a:fld>
            <a:endParaRPr lang="en-GB"/>
          </a:p>
        </p:txBody>
      </p:sp>
    </p:spTree>
    <p:extLst>
      <p:ext uri="{BB962C8B-B14F-4D97-AF65-F5344CB8AC3E}">
        <p14:creationId xmlns:p14="http://schemas.microsoft.com/office/powerpoint/2010/main" val="1301684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8</a:t>
            </a:fld>
            <a:endParaRPr lang="en-GB"/>
          </a:p>
        </p:txBody>
      </p:sp>
    </p:spTree>
    <p:extLst>
      <p:ext uri="{BB962C8B-B14F-4D97-AF65-F5344CB8AC3E}">
        <p14:creationId xmlns:p14="http://schemas.microsoft.com/office/powerpoint/2010/main" val="3510638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9</a:t>
            </a:fld>
            <a:endParaRPr lang="en-GB"/>
          </a:p>
        </p:txBody>
      </p:sp>
    </p:spTree>
    <p:extLst>
      <p:ext uri="{BB962C8B-B14F-4D97-AF65-F5344CB8AC3E}">
        <p14:creationId xmlns:p14="http://schemas.microsoft.com/office/powerpoint/2010/main" val="232541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charset="-128"/>
              </a:defRPr>
            </a:lvl1pPr>
            <a:lvl2pPr marL="742950" indent="-285750">
              <a:defRPr sz="2400">
                <a:solidFill>
                  <a:schemeClr val="tx1"/>
                </a:solidFill>
                <a:latin typeface="Arial" panose="020B0604020202020204" pitchFamily="34" charset="0"/>
                <a:ea typeface="ヒラギノ角ゴ Pro W3" charset="-128"/>
              </a:defRPr>
            </a:lvl2pPr>
            <a:lvl3pPr marL="1143000" indent="-228600">
              <a:defRPr sz="2400">
                <a:solidFill>
                  <a:schemeClr val="tx1"/>
                </a:solidFill>
                <a:latin typeface="Arial" panose="020B0604020202020204" pitchFamily="34" charset="0"/>
                <a:ea typeface="ヒラギノ角ゴ Pro W3" charset="-128"/>
              </a:defRPr>
            </a:lvl3pPr>
            <a:lvl4pPr marL="1600200" indent="-228600">
              <a:defRPr sz="2400">
                <a:solidFill>
                  <a:schemeClr val="tx1"/>
                </a:solidFill>
                <a:latin typeface="Arial" panose="020B0604020202020204" pitchFamily="34" charset="0"/>
                <a:ea typeface="ヒラギノ角ゴ Pro W3" charset="-128"/>
              </a:defRPr>
            </a:lvl4pPr>
            <a:lvl5pPr marL="2057400" indent="-228600">
              <a:defRPr sz="2400">
                <a:solidFill>
                  <a:schemeClr val="tx1"/>
                </a:solidFill>
                <a:latin typeface="Arial" panose="020B0604020202020204" pitchFamily="34" charset="0"/>
                <a:ea typeface="ヒラギノ角ゴ Pro W3"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fld id="{79EF98F6-9F5E-45C4-8EE3-8ABCDB91D3E3}" type="slidenum">
              <a:rPr lang="en-US" altLang="en-US" sz="1200">
                <a:latin typeface="Times" panose="02020603050405020304" pitchFamily="18" charset="0"/>
              </a:rPr>
              <a:pPr/>
              <a:t>10</a:t>
            </a:fld>
            <a:endParaRPr lang="en-US" altLang="en-US" sz="1200">
              <a:latin typeface="Times" panose="02020603050405020304" pitchFamily="18" charset="0"/>
            </a:endParaRPr>
          </a:p>
        </p:txBody>
      </p:sp>
      <p:sp>
        <p:nvSpPr>
          <p:cNvPr id="27651" name="Rectangle 2"/>
          <p:cNvSpPr>
            <a:spLocks noGrp="1" noRot="1" noChangeAspect="1" noChangeArrowheads="1" noTextEdit="1"/>
          </p:cNvSpPr>
          <p:nvPr>
            <p:ph type="sldImg"/>
          </p:nvPr>
        </p:nvSpPr>
        <p:spPr>
          <a:solidFill>
            <a:srgbClr val="FFFFFF"/>
          </a:solidFill>
          <a:ln/>
        </p:spPr>
      </p:sp>
      <p:sp>
        <p:nvSpPr>
          <p:cNvPr id="27652"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panose="02020603050405020304" pitchFamily="18" charset="0"/>
            </a:endParaRPr>
          </a:p>
        </p:txBody>
      </p:sp>
    </p:spTree>
    <p:extLst>
      <p:ext uri="{BB962C8B-B14F-4D97-AF65-F5344CB8AC3E}">
        <p14:creationId xmlns:p14="http://schemas.microsoft.com/office/powerpoint/2010/main" val="38510724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11</a:t>
            </a:fld>
            <a:endParaRPr lang="en-GB"/>
          </a:p>
        </p:txBody>
      </p:sp>
    </p:spTree>
    <p:extLst>
      <p:ext uri="{BB962C8B-B14F-4D97-AF65-F5344CB8AC3E}">
        <p14:creationId xmlns:p14="http://schemas.microsoft.com/office/powerpoint/2010/main" val="23876388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12</a:t>
            </a:fld>
            <a:endParaRPr lang="en-GB"/>
          </a:p>
        </p:txBody>
      </p:sp>
    </p:spTree>
    <p:extLst>
      <p:ext uri="{BB962C8B-B14F-4D97-AF65-F5344CB8AC3E}">
        <p14:creationId xmlns:p14="http://schemas.microsoft.com/office/powerpoint/2010/main" val="42761655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13</a:t>
            </a:fld>
            <a:endParaRPr lang="en-GB"/>
          </a:p>
        </p:txBody>
      </p:sp>
    </p:spTree>
    <p:extLst>
      <p:ext uri="{BB962C8B-B14F-4D97-AF65-F5344CB8AC3E}">
        <p14:creationId xmlns:p14="http://schemas.microsoft.com/office/powerpoint/2010/main" val="38284758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14</a:t>
            </a:fld>
            <a:endParaRPr lang="en-GB"/>
          </a:p>
        </p:txBody>
      </p:sp>
    </p:spTree>
    <p:extLst>
      <p:ext uri="{BB962C8B-B14F-4D97-AF65-F5344CB8AC3E}">
        <p14:creationId xmlns:p14="http://schemas.microsoft.com/office/powerpoint/2010/main" val="2138990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15</a:t>
            </a:fld>
            <a:endParaRPr lang="en-GB"/>
          </a:p>
        </p:txBody>
      </p:sp>
    </p:spTree>
    <p:extLst>
      <p:ext uri="{BB962C8B-B14F-4D97-AF65-F5344CB8AC3E}">
        <p14:creationId xmlns:p14="http://schemas.microsoft.com/office/powerpoint/2010/main" val="25352630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16</a:t>
            </a:fld>
            <a:endParaRPr lang="en-GB"/>
          </a:p>
        </p:txBody>
      </p:sp>
    </p:spTree>
    <p:extLst>
      <p:ext uri="{BB962C8B-B14F-4D97-AF65-F5344CB8AC3E}">
        <p14:creationId xmlns:p14="http://schemas.microsoft.com/office/powerpoint/2010/main" val="9365698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7A393E-B82D-4115-A63B-4B62CD777BE0}" type="slidenum">
              <a:rPr lang="en-GB" smtClean="0"/>
              <a:t>17</a:t>
            </a:fld>
            <a:endParaRPr lang="en-GB"/>
          </a:p>
        </p:txBody>
      </p:sp>
    </p:spTree>
    <p:extLst>
      <p:ext uri="{BB962C8B-B14F-4D97-AF65-F5344CB8AC3E}">
        <p14:creationId xmlns:p14="http://schemas.microsoft.com/office/powerpoint/2010/main" val="194675981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2/26/2018</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2/26/2018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2/26/2018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2/26/2018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2/26/2018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2/26/2018</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2/26/2018</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2/26/2018</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oELkpD7YBQQ"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qaa.ac.uk/en/Publications/Documents/Enterprise-and-entrpreneurship-education-2018.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hyperlink" Target="https://www.enterprisecatalyst.co.uk/"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Entrepreneurial education </a:t>
            </a:r>
            <a:endParaRPr lang="en-GB" dirty="0"/>
          </a:p>
        </p:txBody>
      </p:sp>
      <p:sp>
        <p:nvSpPr>
          <p:cNvPr id="3" name="Subtitle 2"/>
          <p:cNvSpPr>
            <a:spLocks noGrp="1"/>
          </p:cNvSpPr>
          <p:nvPr>
            <p:ph type="subTitle" idx="1"/>
          </p:nvPr>
        </p:nvSpPr>
        <p:spPr/>
        <p:txBody>
          <a:bodyPr/>
          <a:lstStyle/>
          <a:p>
            <a:r>
              <a:rPr lang="en-GB" dirty="0" smtClean="0"/>
              <a:t>Week 1 – introduction </a:t>
            </a:r>
            <a:endParaRPr lang="en-GB" dirty="0"/>
          </a:p>
        </p:txBody>
      </p:sp>
    </p:spTree>
    <p:extLst>
      <p:ext uri="{BB962C8B-B14F-4D97-AF65-F5344CB8AC3E}">
        <p14:creationId xmlns:p14="http://schemas.microsoft.com/office/powerpoint/2010/main" val="3581904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Module outcomes </a:t>
            </a:r>
            <a:endParaRPr lang="en-GB" dirty="0"/>
          </a:p>
        </p:txBody>
      </p:sp>
      <p:sp>
        <p:nvSpPr>
          <p:cNvPr id="3" name="Content Placeholder 2"/>
          <p:cNvSpPr>
            <a:spLocks noGrp="1"/>
          </p:cNvSpPr>
          <p:nvPr>
            <p:ph idx="1"/>
          </p:nvPr>
        </p:nvSpPr>
        <p:spPr/>
        <p:txBody>
          <a:bodyPr/>
          <a:lstStyle/>
          <a:p>
            <a:pPr lvl="0"/>
            <a:r>
              <a:rPr lang="en-GB" sz="2800" dirty="0"/>
              <a:t>To develop an initial awareness of the content of the </a:t>
            </a:r>
            <a:r>
              <a:rPr lang="en-GB" sz="2800" dirty="0" smtClean="0"/>
              <a:t>module</a:t>
            </a:r>
          </a:p>
          <a:p>
            <a:pPr marL="0" lvl="0" indent="0">
              <a:buNone/>
            </a:pPr>
            <a:endParaRPr lang="en-GB" sz="2800" dirty="0"/>
          </a:p>
          <a:p>
            <a:pPr lvl="0"/>
            <a:r>
              <a:rPr lang="en-GB" sz="2800" dirty="0"/>
              <a:t>To consider some milestones in </a:t>
            </a:r>
            <a:r>
              <a:rPr lang="en-GB" sz="2800" dirty="0" smtClean="0"/>
              <a:t>entrepreneurial education </a:t>
            </a:r>
            <a:endParaRPr lang="en-GB" sz="2800" dirty="0"/>
          </a:p>
          <a:p>
            <a:endParaRPr lang="en-GB" dirty="0"/>
          </a:p>
        </p:txBody>
      </p:sp>
    </p:spTree>
    <p:extLst>
      <p:ext uri="{BB962C8B-B14F-4D97-AF65-F5344CB8AC3E}">
        <p14:creationId xmlns:p14="http://schemas.microsoft.com/office/powerpoint/2010/main" val="2927835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Module Outline</a:t>
            </a:r>
          </a:p>
        </p:txBody>
      </p:sp>
      <p:sp>
        <p:nvSpPr>
          <p:cNvPr id="3" name="Content Placeholder 2"/>
          <p:cNvSpPr>
            <a:spLocks noGrp="1"/>
          </p:cNvSpPr>
          <p:nvPr>
            <p:ph idx="1"/>
          </p:nvPr>
        </p:nvSpPr>
        <p:spPr/>
        <p:txBody>
          <a:bodyPr/>
          <a:lstStyle/>
          <a:p>
            <a:r>
              <a:rPr lang="en-GB" dirty="0" smtClean="0"/>
              <a:t>Entrepreneurial educators </a:t>
            </a:r>
          </a:p>
          <a:p>
            <a:r>
              <a:rPr lang="en-GB" dirty="0" smtClean="0"/>
              <a:t>Enterprise</a:t>
            </a:r>
          </a:p>
          <a:p>
            <a:r>
              <a:rPr lang="en-GB" dirty="0" smtClean="0"/>
              <a:t>Creativity </a:t>
            </a:r>
          </a:p>
          <a:p>
            <a:r>
              <a:rPr lang="en-GB" dirty="0" smtClean="0"/>
              <a:t>Sustainability</a:t>
            </a:r>
          </a:p>
          <a:p>
            <a:r>
              <a:rPr lang="en-GB" dirty="0" smtClean="0"/>
              <a:t>Innovation </a:t>
            </a:r>
          </a:p>
          <a:p>
            <a:r>
              <a:rPr lang="en-GB" dirty="0" smtClean="0"/>
              <a:t>Entrepreneurial toolkits</a:t>
            </a:r>
          </a:p>
          <a:p>
            <a:r>
              <a:rPr lang="en-GB" dirty="0" smtClean="0"/>
              <a:t>Entrepreneurial skills for graduates </a:t>
            </a:r>
          </a:p>
          <a:p>
            <a:r>
              <a:rPr lang="en-GB" dirty="0" smtClean="0"/>
              <a:t>Entrepreneurial theory and practice </a:t>
            </a:r>
            <a:endParaRPr lang="en-GB" dirty="0"/>
          </a:p>
        </p:txBody>
      </p:sp>
    </p:spTree>
    <p:extLst>
      <p:ext uri="{BB962C8B-B14F-4D97-AF65-F5344CB8AC3E}">
        <p14:creationId xmlns:p14="http://schemas.microsoft.com/office/powerpoint/2010/main" val="1363377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Assignment</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Assignment one 25% -16</a:t>
            </a:r>
            <a:r>
              <a:rPr lang="en-GB" baseline="30000" dirty="0" smtClean="0"/>
              <a:t>th</a:t>
            </a:r>
            <a:r>
              <a:rPr lang="en-GB" dirty="0" smtClean="0"/>
              <a:t> March 2018</a:t>
            </a:r>
          </a:p>
          <a:p>
            <a:pPr marL="0" indent="0">
              <a:buNone/>
            </a:pPr>
            <a:endParaRPr lang="en-GB" dirty="0" smtClean="0"/>
          </a:p>
          <a:p>
            <a:r>
              <a:rPr lang="en-GB" dirty="0" smtClean="0"/>
              <a:t>Presentation </a:t>
            </a:r>
            <a:r>
              <a:rPr lang="en-GB" dirty="0"/>
              <a:t>(8 mins individual)</a:t>
            </a:r>
          </a:p>
          <a:p>
            <a:r>
              <a:rPr lang="en-GB" dirty="0"/>
              <a:t>Research your allocated educational initiative in entrepreneurship and reflect on how it encourages entrepreneurial thinking. Consider any other skills that can also be developed through participation in this initiative.  </a:t>
            </a:r>
          </a:p>
          <a:p>
            <a:r>
              <a:rPr lang="en-GB" dirty="0"/>
              <a:t> </a:t>
            </a:r>
          </a:p>
          <a:p>
            <a:r>
              <a:rPr lang="en-GB" dirty="0"/>
              <a:t>You will be given one of the following choices:</a:t>
            </a:r>
          </a:p>
          <a:p>
            <a:r>
              <a:rPr lang="en-GB" dirty="0"/>
              <a:t> </a:t>
            </a:r>
          </a:p>
          <a:p>
            <a:pPr lvl="0"/>
            <a:r>
              <a:rPr lang="en-GB" dirty="0"/>
              <a:t>Young enterprise</a:t>
            </a:r>
          </a:p>
          <a:p>
            <a:pPr lvl="0"/>
            <a:r>
              <a:rPr lang="en-GB" dirty="0"/>
              <a:t>Enterprise Troopers</a:t>
            </a:r>
          </a:p>
          <a:p>
            <a:pPr lvl="0"/>
            <a:r>
              <a:rPr lang="en-GB" dirty="0"/>
              <a:t>Enterprise Champions</a:t>
            </a:r>
          </a:p>
          <a:p>
            <a:pPr lvl="0"/>
            <a:r>
              <a:rPr lang="en-GB" dirty="0"/>
              <a:t>Cracking Ideas</a:t>
            </a:r>
          </a:p>
          <a:p>
            <a:pPr lvl="0"/>
            <a:r>
              <a:rPr lang="en-GB" dirty="0"/>
              <a:t>Micro Tyco</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09776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Assignment </a:t>
            </a:r>
            <a:endParaRPr lang="en-GB" dirty="0"/>
          </a:p>
        </p:txBody>
      </p:sp>
      <p:sp>
        <p:nvSpPr>
          <p:cNvPr id="3" name="Content Placeholder 2"/>
          <p:cNvSpPr>
            <a:spLocks noGrp="1"/>
          </p:cNvSpPr>
          <p:nvPr>
            <p:ph idx="1"/>
          </p:nvPr>
        </p:nvSpPr>
        <p:spPr/>
        <p:txBody>
          <a:bodyPr/>
          <a:lstStyle/>
          <a:p>
            <a:pPr marL="0" indent="0">
              <a:buNone/>
            </a:pPr>
            <a:r>
              <a:rPr lang="en-GB" dirty="0" smtClean="0"/>
              <a:t>Assignment 2 (75%) – due 13</a:t>
            </a:r>
            <a:r>
              <a:rPr lang="en-GB" baseline="30000" dirty="0" smtClean="0"/>
              <a:t>th</a:t>
            </a:r>
            <a:r>
              <a:rPr lang="en-GB" dirty="0" smtClean="0"/>
              <a:t> May </a:t>
            </a:r>
          </a:p>
          <a:p>
            <a:endParaRPr lang="en-GB" dirty="0"/>
          </a:p>
          <a:p>
            <a:pPr marL="0" indent="0">
              <a:buNone/>
            </a:pPr>
            <a:r>
              <a:rPr lang="en-GB" dirty="0"/>
              <a:t>Portfolio (3500 words</a:t>
            </a:r>
            <a:r>
              <a:rPr lang="en-GB" dirty="0" smtClean="0"/>
              <a:t>)</a:t>
            </a:r>
          </a:p>
          <a:p>
            <a:pPr marL="0" indent="0">
              <a:buNone/>
            </a:pPr>
            <a:endParaRPr lang="en-GB" dirty="0"/>
          </a:p>
          <a:p>
            <a:r>
              <a:rPr lang="en-GB" dirty="0"/>
              <a:t>Produce a written document with appropriate sub sections for a self-selected and creatively critical entrepreneurial education opportunity.</a:t>
            </a:r>
          </a:p>
          <a:p>
            <a:pPr marL="0" indent="0">
              <a:buNone/>
            </a:pPr>
            <a:endParaRPr lang="en-GB" dirty="0"/>
          </a:p>
        </p:txBody>
      </p:sp>
    </p:spTree>
    <p:extLst>
      <p:ext uri="{BB962C8B-B14F-4D97-AF65-F5344CB8AC3E}">
        <p14:creationId xmlns:p14="http://schemas.microsoft.com/office/powerpoint/2010/main" val="202385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Why is it important? </a:t>
            </a:r>
            <a:endParaRPr lang="en-GB" dirty="0"/>
          </a:p>
        </p:txBody>
      </p:sp>
      <p:sp>
        <p:nvSpPr>
          <p:cNvPr id="3" name="Content Placeholder 2"/>
          <p:cNvSpPr>
            <a:spLocks noGrp="1"/>
          </p:cNvSpPr>
          <p:nvPr>
            <p:ph idx="1"/>
          </p:nvPr>
        </p:nvSpPr>
        <p:spPr/>
        <p:txBody>
          <a:bodyPr/>
          <a:lstStyle/>
          <a:p>
            <a:pPr>
              <a:defRPr/>
            </a:pPr>
            <a:r>
              <a:rPr lang="en-US" sz="2800" dirty="0">
                <a:latin typeface="Arial"/>
                <a:cs typeface="Arial"/>
              </a:rPr>
              <a:t>Volatile, </a:t>
            </a:r>
          </a:p>
          <a:p>
            <a:pPr>
              <a:defRPr/>
            </a:pPr>
            <a:r>
              <a:rPr lang="en-US" sz="2800" dirty="0">
                <a:latin typeface="Arial"/>
                <a:cs typeface="Arial"/>
              </a:rPr>
              <a:t>Uncertain, </a:t>
            </a:r>
          </a:p>
          <a:p>
            <a:pPr>
              <a:defRPr/>
            </a:pPr>
            <a:r>
              <a:rPr lang="en-US" sz="2800" dirty="0">
                <a:latin typeface="Arial"/>
                <a:cs typeface="Arial"/>
              </a:rPr>
              <a:t>Complex and Ambiguous. </a:t>
            </a:r>
            <a:br>
              <a:rPr lang="en-US" sz="2800" dirty="0">
                <a:latin typeface="Arial"/>
                <a:cs typeface="Arial"/>
              </a:rPr>
            </a:br>
            <a:endParaRPr lang="en-US" sz="2800" dirty="0">
              <a:latin typeface="Arial"/>
              <a:cs typeface="Arial"/>
            </a:endParaRPr>
          </a:p>
          <a:p>
            <a:pPr marL="0" indent="0">
              <a:buFont typeface="Arial"/>
              <a:buNone/>
              <a:defRPr/>
            </a:pPr>
            <a:r>
              <a:rPr lang="en-US" sz="2800" dirty="0">
                <a:latin typeface="Arial"/>
                <a:cs typeface="Arial"/>
              </a:rPr>
              <a:t>This complicates strategic planning and increases business risk, in a landscape more difficult to navigate than ever. </a:t>
            </a:r>
          </a:p>
          <a:p>
            <a:pPr marL="0" indent="0">
              <a:buNone/>
            </a:pPr>
            <a:endParaRPr lang="en-GB" dirty="0"/>
          </a:p>
        </p:txBody>
      </p:sp>
    </p:spTree>
    <p:extLst>
      <p:ext uri="{BB962C8B-B14F-4D97-AF65-F5344CB8AC3E}">
        <p14:creationId xmlns:p14="http://schemas.microsoft.com/office/powerpoint/2010/main" val="1526937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i="1" dirty="0">
                <a:solidFill>
                  <a:schemeClr val="accent5">
                    <a:lumMod val="75000"/>
                  </a:schemeClr>
                </a:solidFill>
                <a:latin typeface="Arial" charset="0"/>
                <a:ea typeface="ヒラギノ角ゴ Pro W3" charset="0"/>
                <a:cs typeface="ヒラギノ角ゴ Pro W3" charset="0"/>
              </a:rPr>
              <a:t>Contexts and triggers for thought</a:t>
            </a:r>
            <a:br>
              <a:rPr lang="en-US" i="1" dirty="0">
                <a:solidFill>
                  <a:schemeClr val="accent5">
                    <a:lumMod val="75000"/>
                  </a:schemeClr>
                </a:solidFill>
                <a:latin typeface="Arial" charset="0"/>
                <a:ea typeface="ヒラギノ角ゴ Pro W3" charset="0"/>
                <a:cs typeface="ヒラギノ角ゴ Pro W3" charset="0"/>
              </a:rPr>
            </a:br>
            <a:endParaRPr lang="en-GB" dirty="0"/>
          </a:p>
        </p:txBody>
      </p:sp>
      <p:pic>
        <p:nvPicPr>
          <p:cNvPr id="4" name="Picture 7" descr="graph of decline in youth emplyment.png"/>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283084" y="2335084"/>
            <a:ext cx="3519706" cy="405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p:cNvSpPr txBox="1">
            <a:spLocks/>
          </p:cNvSpPr>
          <p:nvPr/>
        </p:nvSpPr>
        <p:spPr bwMode="auto">
          <a:xfrm>
            <a:off x="5821663" y="2595197"/>
            <a:ext cx="3095625"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sz="2400">
                <a:solidFill>
                  <a:schemeClr val="tx1"/>
                </a:solidFill>
                <a:latin typeface="Arial" panose="020B0604020202020204" pitchFamily="34" charset="0"/>
                <a:ea typeface="ヒラギノ角ゴ Pro W3" charset="-128"/>
              </a:defRPr>
            </a:lvl1pPr>
            <a:lvl2pPr marL="742950" indent="-285750" defTabSz="457200">
              <a:defRPr sz="2400">
                <a:solidFill>
                  <a:schemeClr val="tx1"/>
                </a:solidFill>
                <a:latin typeface="Arial" panose="020B0604020202020204" pitchFamily="34" charset="0"/>
                <a:ea typeface="ヒラギノ角ゴ Pro W3" charset="-128"/>
              </a:defRPr>
            </a:lvl2pPr>
            <a:lvl3pPr marL="1143000" indent="-228600" defTabSz="457200">
              <a:defRPr sz="2400">
                <a:solidFill>
                  <a:schemeClr val="tx1"/>
                </a:solidFill>
                <a:latin typeface="Arial" panose="020B0604020202020204" pitchFamily="34" charset="0"/>
                <a:ea typeface="ヒラギノ角ゴ Pro W3" charset="-128"/>
              </a:defRPr>
            </a:lvl3pPr>
            <a:lvl4pPr marL="1600200" indent="-228600" defTabSz="457200">
              <a:defRPr sz="2400">
                <a:solidFill>
                  <a:schemeClr val="tx1"/>
                </a:solidFill>
                <a:latin typeface="Arial" panose="020B0604020202020204" pitchFamily="34" charset="0"/>
                <a:ea typeface="ヒラギノ角ゴ Pro W3" charset="-128"/>
              </a:defRPr>
            </a:lvl4pPr>
            <a:lvl5pPr marL="2057400" indent="-228600" defTabSz="457200">
              <a:defRPr sz="2400">
                <a:solidFill>
                  <a:schemeClr val="tx1"/>
                </a:solidFill>
                <a:latin typeface="Arial" panose="020B0604020202020204" pitchFamily="34" charset="0"/>
                <a:ea typeface="ヒラギノ角ゴ Pro W3" charset="-128"/>
              </a:defRPr>
            </a:lvl5pPr>
            <a:lvl6pPr marL="2514600" indent="-228600" defTabSz="4572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defTabSz="4572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defTabSz="4572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defTabSz="4572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pPr eaLnBrk="1" hangingPunct="1">
              <a:spcBef>
                <a:spcPct val="20000"/>
              </a:spcBef>
              <a:buFont typeface="Arial" panose="020B0604020202020204" pitchFamily="34" charset="0"/>
              <a:buNone/>
            </a:pPr>
            <a:r>
              <a:rPr lang="en-US" altLang="en-US" sz="2800" dirty="0">
                <a:cs typeface="Arial" panose="020B0604020202020204" pitchFamily="34" charset="0"/>
              </a:rPr>
              <a:t>Young people are suffering when it comes to employment.</a:t>
            </a:r>
          </a:p>
          <a:p>
            <a:pPr eaLnBrk="1" hangingPunct="1">
              <a:spcBef>
                <a:spcPct val="20000"/>
              </a:spcBef>
              <a:buFont typeface="Arial" panose="020B0604020202020204" pitchFamily="34" charset="0"/>
              <a:buNone/>
            </a:pPr>
            <a:endParaRPr lang="en-US" altLang="en-US" sz="2800" dirty="0">
              <a:cs typeface="Arial" panose="020B0604020202020204" pitchFamily="34" charset="0"/>
            </a:endParaRPr>
          </a:p>
          <a:p>
            <a:pPr eaLnBrk="1" hangingPunct="1">
              <a:spcBef>
                <a:spcPct val="20000"/>
              </a:spcBef>
              <a:buFont typeface="Arial" panose="020B0604020202020204" pitchFamily="34" charset="0"/>
              <a:buNone/>
            </a:pPr>
            <a:r>
              <a:rPr lang="en-US" altLang="en-US" sz="2800" dirty="0">
                <a:cs typeface="Arial" panose="020B0604020202020204" pitchFamily="34" charset="0"/>
              </a:rPr>
              <a:t>What can be done and how can we help?</a:t>
            </a:r>
            <a:endParaRPr lang="en-GB" altLang="en-US" sz="2800" dirty="0">
              <a:cs typeface="Arial" panose="020B0604020202020204" pitchFamily="34" charset="0"/>
            </a:endParaRPr>
          </a:p>
        </p:txBody>
      </p:sp>
    </p:spTree>
    <p:extLst>
      <p:ext uri="{BB962C8B-B14F-4D97-AF65-F5344CB8AC3E}">
        <p14:creationId xmlns:p14="http://schemas.microsoft.com/office/powerpoint/2010/main" val="701762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why Entrepreneurship?</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www.youtube.com/watch?v=oELkpD7YBQQ</a:t>
            </a:r>
            <a:endParaRPr lang="en-GB" dirty="0" smtClean="0"/>
          </a:p>
          <a:p>
            <a:endParaRPr lang="en-GB" dirty="0"/>
          </a:p>
        </p:txBody>
      </p:sp>
    </p:spTree>
    <p:extLst>
      <p:ext uri="{BB962C8B-B14F-4D97-AF65-F5344CB8AC3E}">
        <p14:creationId xmlns:p14="http://schemas.microsoft.com/office/powerpoint/2010/main" val="3615390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‘big’ context </a:t>
            </a:r>
            <a:endParaRPr lang="en-GB" dirty="0"/>
          </a:p>
        </p:txBody>
      </p:sp>
      <p:sp>
        <p:nvSpPr>
          <p:cNvPr id="3" name="Content Placeholder 2"/>
          <p:cNvSpPr>
            <a:spLocks noGrp="1"/>
          </p:cNvSpPr>
          <p:nvPr>
            <p:ph idx="1"/>
          </p:nvPr>
        </p:nvSpPr>
        <p:spPr/>
        <p:txBody>
          <a:bodyPr/>
          <a:lstStyle/>
          <a:p>
            <a:endParaRPr lang="en-US" altLang="en-US" dirty="0" smtClean="0">
              <a:solidFill>
                <a:srgbClr val="7F7F7F"/>
              </a:solidFill>
            </a:endParaRPr>
          </a:p>
          <a:p>
            <a:endParaRPr lang="en-US" altLang="en-US" dirty="0">
              <a:solidFill>
                <a:srgbClr val="7F7F7F"/>
              </a:solidFill>
            </a:endParaRPr>
          </a:p>
          <a:p>
            <a:endParaRPr lang="en-US" altLang="en-US" dirty="0" smtClean="0">
              <a:solidFill>
                <a:srgbClr val="7F7F7F"/>
              </a:solidFill>
            </a:endParaRPr>
          </a:p>
          <a:p>
            <a:endParaRPr lang="en-US" altLang="en-US" dirty="0">
              <a:solidFill>
                <a:srgbClr val="7F7F7F"/>
              </a:solidFill>
            </a:endParaRPr>
          </a:p>
          <a:p>
            <a:endParaRPr lang="en-US" altLang="en-US" dirty="0" smtClean="0">
              <a:solidFill>
                <a:srgbClr val="7F7F7F"/>
              </a:solidFill>
            </a:endParaRPr>
          </a:p>
          <a:p>
            <a:endParaRPr lang="en-US" altLang="en-US" dirty="0">
              <a:solidFill>
                <a:srgbClr val="7F7F7F"/>
              </a:solidFill>
            </a:endParaRPr>
          </a:p>
          <a:p>
            <a:r>
              <a:rPr lang="en-US" altLang="en-US" dirty="0" smtClean="0">
                <a:solidFill>
                  <a:srgbClr val="7F7F7F"/>
                </a:solidFill>
              </a:rPr>
              <a:t>Now </a:t>
            </a:r>
            <a:r>
              <a:rPr lang="en-US" altLang="en-US" dirty="0">
                <a:solidFill>
                  <a:srgbClr val="7F7F7F"/>
                </a:solidFill>
              </a:rPr>
              <a:t>more than ever we </a:t>
            </a:r>
            <a:r>
              <a:rPr lang="en-US" altLang="en-US" dirty="0">
                <a:solidFill>
                  <a:srgbClr val="FF0000"/>
                </a:solidFill>
              </a:rPr>
              <a:t>need innovation</a:t>
            </a:r>
            <a:r>
              <a:rPr lang="en-US" altLang="en-US" dirty="0">
                <a:solidFill>
                  <a:srgbClr val="7F7F7F"/>
                </a:solidFill>
              </a:rPr>
              <a:t>, new solutions</a:t>
            </a:r>
            <a:r>
              <a:rPr lang="en-US" altLang="en-US" dirty="0"/>
              <a:t>, </a:t>
            </a:r>
            <a:r>
              <a:rPr lang="en-US" altLang="en-US" dirty="0">
                <a:solidFill>
                  <a:srgbClr val="FF0000"/>
                </a:solidFill>
              </a:rPr>
              <a:t>creative approaches </a:t>
            </a:r>
            <a:r>
              <a:rPr lang="en-US" altLang="en-US" dirty="0">
                <a:solidFill>
                  <a:srgbClr val="7F7F7F"/>
                </a:solidFill>
              </a:rPr>
              <a:t>and new ways of operating. We are in uncharted territory and </a:t>
            </a:r>
            <a:r>
              <a:rPr lang="en-US" altLang="en-US" dirty="0">
                <a:solidFill>
                  <a:srgbClr val="FF0000"/>
                </a:solidFill>
              </a:rPr>
              <a:t>need people in all sectors </a:t>
            </a:r>
            <a:r>
              <a:rPr lang="en-US" altLang="en-US" dirty="0">
                <a:solidFill>
                  <a:srgbClr val="7F7F7F"/>
                </a:solidFill>
              </a:rPr>
              <a:t>and at all ages who can “think out of the box” to </a:t>
            </a:r>
            <a:r>
              <a:rPr lang="en-US" altLang="en-US" dirty="0">
                <a:solidFill>
                  <a:srgbClr val="FF0000"/>
                </a:solidFill>
              </a:rPr>
              <a:t>identify and pursue opportunities </a:t>
            </a:r>
            <a:r>
              <a:rPr lang="en-US" altLang="en-US" dirty="0"/>
              <a:t>in new and </a:t>
            </a:r>
            <a:r>
              <a:rPr lang="en-US" altLang="en-US" dirty="0">
                <a:solidFill>
                  <a:srgbClr val="FF0000"/>
                </a:solidFill>
              </a:rPr>
              <a:t>paradigm-changing ways.</a:t>
            </a:r>
            <a:endParaRPr lang="en-GB" altLang="en-US" dirty="0">
              <a:solidFill>
                <a:srgbClr val="FF0000"/>
              </a:solidFill>
              <a:cs typeface="Arial" panose="020B0604020202020204" pitchFamily="34" charset="0"/>
            </a:endParaRPr>
          </a:p>
          <a:p>
            <a:endParaRPr lang="en-GB" dirty="0"/>
          </a:p>
        </p:txBody>
      </p:sp>
      <p:pic>
        <p:nvPicPr>
          <p:cNvPr id="4" name="Picture 2" descr="WEF logo 2.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26679" y="2234557"/>
            <a:ext cx="2344738"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1341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bwMode="auto">
          <a:xfrm>
            <a:off x="2743200" y="685800"/>
            <a:ext cx="7772400" cy="11430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algn="l" eaLnBrk="1" hangingPunct="1">
              <a:defRPr/>
            </a:pPr>
            <a:r>
              <a:rPr lang="en-US" sz="3200" i="1" dirty="0">
                <a:solidFill>
                  <a:schemeClr val="tx1"/>
                </a:solidFill>
                <a:latin typeface="Arial" charset="0"/>
                <a:ea typeface="MS PGothic" charset="0"/>
                <a:cs typeface="Arial" charset="0"/>
              </a:rPr>
              <a:t>The bigger picture</a:t>
            </a:r>
          </a:p>
        </p:txBody>
      </p:sp>
      <p:sp>
        <p:nvSpPr>
          <p:cNvPr id="233479" name="Text Box 7"/>
          <p:cNvSpPr txBox="1">
            <a:spLocks noChangeArrowheads="1"/>
          </p:cNvSpPr>
          <p:nvPr/>
        </p:nvSpPr>
        <p:spPr bwMode="auto">
          <a:xfrm>
            <a:off x="683741" y="1554163"/>
            <a:ext cx="849321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ヒラギノ角ゴ Pro W3" charset="-128"/>
              </a:defRPr>
            </a:lvl1pPr>
            <a:lvl2pPr marL="742950" indent="-285750">
              <a:defRPr sz="2400">
                <a:solidFill>
                  <a:schemeClr val="tx1"/>
                </a:solidFill>
                <a:latin typeface="Arial" panose="020B0604020202020204" pitchFamily="34" charset="0"/>
                <a:ea typeface="ヒラギノ角ゴ Pro W3" charset="-128"/>
              </a:defRPr>
            </a:lvl2pPr>
            <a:lvl3pPr marL="1143000" indent="-228600">
              <a:defRPr sz="2400">
                <a:solidFill>
                  <a:schemeClr val="tx1"/>
                </a:solidFill>
                <a:latin typeface="Arial" panose="020B0604020202020204" pitchFamily="34" charset="0"/>
                <a:ea typeface="ヒラギノ角ゴ Pro W3" charset="-128"/>
              </a:defRPr>
            </a:lvl3pPr>
            <a:lvl4pPr marL="1600200" indent="-228600">
              <a:defRPr sz="2400">
                <a:solidFill>
                  <a:schemeClr val="tx1"/>
                </a:solidFill>
                <a:latin typeface="Arial" panose="020B0604020202020204" pitchFamily="34" charset="0"/>
                <a:ea typeface="ヒラギノ角ゴ Pro W3" charset="-128"/>
              </a:defRPr>
            </a:lvl4pPr>
            <a:lvl5pPr marL="2057400" indent="-228600">
              <a:defRPr sz="2400">
                <a:solidFill>
                  <a:schemeClr val="tx1"/>
                </a:solidFill>
                <a:latin typeface="Arial" panose="020B0604020202020204" pitchFamily="34" charset="0"/>
                <a:ea typeface="ヒラギノ角ゴ Pro W3"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r>
              <a:rPr lang="en-GB" altLang="en-US" sz="2800" dirty="0"/>
              <a:t>We are in a three act drama - 150 years so far in the industrial age.</a:t>
            </a:r>
          </a:p>
        </p:txBody>
      </p:sp>
      <p:sp>
        <p:nvSpPr>
          <p:cNvPr id="7" name="Text Box 7"/>
          <p:cNvSpPr txBox="1">
            <a:spLocks noChangeArrowheads="1"/>
          </p:cNvSpPr>
          <p:nvPr/>
        </p:nvSpPr>
        <p:spPr bwMode="auto">
          <a:xfrm>
            <a:off x="757881" y="2636839"/>
            <a:ext cx="9452919"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ヒラギノ角ゴ Pro W3" charset="-128"/>
              </a:defRPr>
            </a:lvl1pPr>
            <a:lvl2pPr marL="742950" indent="-285750">
              <a:defRPr sz="2400">
                <a:solidFill>
                  <a:schemeClr val="tx1"/>
                </a:solidFill>
                <a:latin typeface="Arial" panose="020B0604020202020204" pitchFamily="34" charset="0"/>
                <a:ea typeface="ヒラギノ角ゴ Pro W3" charset="-128"/>
              </a:defRPr>
            </a:lvl2pPr>
            <a:lvl3pPr marL="1143000" indent="-228600">
              <a:defRPr sz="2400">
                <a:solidFill>
                  <a:schemeClr val="tx1"/>
                </a:solidFill>
                <a:latin typeface="Arial" panose="020B0604020202020204" pitchFamily="34" charset="0"/>
                <a:ea typeface="ヒラギノ角ゴ Pro W3" charset="-128"/>
              </a:defRPr>
            </a:lvl3pPr>
            <a:lvl4pPr marL="1600200" indent="-228600">
              <a:defRPr sz="2400">
                <a:solidFill>
                  <a:schemeClr val="tx1"/>
                </a:solidFill>
                <a:latin typeface="Arial" panose="020B0604020202020204" pitchFamily="34" charset="0"/>
                <a:ea typeface="ヒラギノ角ゴ Pro W3" charset="-128"/>
              </a:defRPr>
            </a:lvl4pPr>
            <a:lvl5pPr marL="2057400" indent="-228600">
              <a:defRPr sz="2400">
                <a:solidFill>
                  <a:schemeClr val="tx1"/>
                </a:solidFill>
                <a:latin typeface="Arial" panose="020B0604020202020204" pitchFamily="34" charset="0"/>
                <a:ea typeface="ヒラギノ角ゴ Pro W3"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r>
              <a:rPr lang="en-GB" altLang="en-US" sz="2800" dirty="0"/>
              <a:t>1 – Industrial, needs physically strong and dependable people </a:t>
            </a:r>
          </a:p>
        </p:txBody>
      </p:sp>
      <p:sp>
        <p:nvSpPr>
          <p:cNvPr id="8" name="Text Box 7"/>
          <p:cNvSpPr txBox="1">
            <a:spLocks noChangeArrowheads="1"/>
          </p:cNvSpPr>
          <p:nvPr/>
        </p:nvSpPr>
        <p:spPr bwMode="auto">
          <a:xfrm>
            <a:off x="881449" y="3703639"/>
            <a:ext cx="9100751"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ヒラギノ角ゴ Pro W3" charset="-128"/>
              </a:defRPr>
            </a:lvl1pPr>
            <a:lvl2pPr marL="742950" indent="-285750">
              <a:defRPr sz="2400">
                <a:solidFill>
                  <a:schemeClr val="tx1"/>
                </a:solidFill>
                <a:latin typeface="Arial" panose="020B0604020202020204" pitchFamily="34" charset="0"/>
                <a:ea typeface="ヒラギノ角ゴ Pro W3" charset="-128"/>
              </a:defRPr>
            </a:lvl2pPr>
            <a:lvl3pPr marL="1143000" indent="-228600">
              <a:defRPr sz="2400">
                <a:solidFill>
                  <a:schemeClr val="tx1"/>
                </a:solidFill>
                <a:latin typeface="Arial" panose="020B0604020202020204" pitchFamily="34" charset="0"/>
                <a:ea typeface="ヒラギノ角ゴ Pro W3" charset="-128"/>
              </a:defRPr>
            </a:lvl3pPr>
            <a:lvl4pPr marL="1600200" indent="-228600">
              <a:defRPr sz="2400">
                <a:solidFill>
                  <a:schemeClr val="tx1"/>
                </a:solidFill>
                <a:latin typeface="Arial" panose="020B0604020202020204" pitchFamily="34" charset="0"/>
                <a:ea typeface="ヒラギノ角ゴ Pro W3" charset="-128"/>
              </a:defRPr>
            </a:lvl4pPr>
            <a:lvl5pPr marL="2057400" indent="-228600">
              <a:defRPr sz="2400">
                <a:solidFill>
                  <a:schemeClr val="tx1"/>
                </a:solidFill>
                <a:latin typeface="Arial" panose="020B0604020202020204" pitchFamily="34" charset="0"/>
                <a:ea typeface="ヒラギノ角ゴ Pro W3"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r>
              <a:rPr lang="en-GB" altLang="en-US" sz="2800" dirty="0"/>
              <a:t>2 – Information, knowledge is power and he or she who </a:t>
            </a:r>
            <a:r>
              <a:rPr lang="ja-JP" altLang="en-GB" sz="2800" dirty="0"/>
              <a:t>‘</a:t>
            </a:r>
            <a:r>
              <a:rPr lang="en-GB" altLang="ja-JP" sz="2800" dirty="0"/>
              <a:t>knows</a:t>
            </a:r>
            <a:r>
              <a:rPr lang="ja-JP" altLang="en-GB" sz="2800" dirty="0"/>
              <a:t>’</a:t>
            </a:r>
            <a:r>
              <a:rPr lang="en-GB" altLang="ja-JP" sz="2800" dirty="0"/>
              <a:t> more will get on</a:t>
            </a:r>
            <a:endParaRPr lang="en-GB" altLang="en-US" sz="2800" dirty="0"/>
          </a:p>
        </p:txBody>
      </p:sp>
      <p:sp>
        <p:nvSpPr>
          <p:cNvPr id="9" name="Text Box 7"/>
          <p:cNvSpPr txBox="1">
            <a:spLocks noChangeArrowheads="1"/>
          </p:cNvSpPr>
          <p:nvPr/>
        </p:nvSpPr>
        <p:spPr bwMode="auto">
          <a:xfrm>
            <a:off x="881449" y="4770439"/>
            <a:ext cx="9253151"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ヒラギノ角ゴ Pro W3" charset="-128"/>
              </a:defRPr>
            </a:lvl1pPr>
            <a:lvl2pPr marL="742950" indent="-285750">
              <a:defRPr sz="2400">
                <a:solidFill>
                  <a:schemeClr val="tx1"/>
                </a:solidFill>
                <a:latin typeface="Arial" panose="020B0604020202020204" pitchFamily="34" charset="0"/>
                <a:ea typeface="ヒラギノ角ゴ Pro W3" charset="-128"/>
              </a:defRPr>
            </a:lvl2pPr>
            <a:lvl3pPr marL="1143000" indent="-228600">
              <a:defRPr sz="2400">
                <a:solidFill>
                  <a:schemeClr val="tx1"/>
                </a:solidFill>
                <a:latin typeface="Arial" panose="020B0604020202020204" pitchFamily="34" charset="0"/>
                <a:ea typeface="ヒラギノ角ゴ Pro W3" charset="-128"/>
              </a:defRPr>
            </a:lvl3pPr>
            <a:lvl4pPr marL="1600200" indent="-228600">
              <a:defRPr sz="2400">
                <a:solidFill>
                  <a:schemeClr val="tx1"/>
                </a:solidFill>
                <a:latin typeface="Arial" panose="020B0604020202020204" pitchFamily="34" charset="0"/>
                <a:ea typeface="ヒラギノ角ゴ Pro W3" charset="-128"/>
              </a:defRPr>
            </a:lvl4pPr>
            <a:lvl5pPr marL="2057400" indent="-228600">
              <a:defRPr sz="2400">
                <a:solidFill>
                  <a:schemeClr val="tx1"/>
                </a:solidFill>
                <a:latin typeface="Arial" panose="020B0604020202020204" pitchFamily="34" charset="0"/>
                <a:ea typeface="ヒラギノ角ゴ Pro W3"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r>
              <a:rPr lang="en-GB" altLang="en-US" sz="2800" dirty="0"/>
              <a:t>3 – Conceptual, knowledge is available easily – how can we make sense of it?</a:t>
            </a:r>
          </a:p>
        </p:txBody>
      </p:sp>
      <p:sp>
        <p:nvSpPr>
          <p:cNvPr id="10" name="Text Box 7"/>
          <p:cNvSpPr txBox="1">
            <a:spLocks noChangeArrowheads="1"/>
          </p:cNvSpPr>
          <p:nvPr/>
        </p:nvSpPr>
        <p:spPr bwMode="auto">
          <a:xfrm>
            <a:off x="8991600" y="5903914"/>
            <a:ext cx="1371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ヒラギノ角ゴ Pro W3" charset="-128"/>
              </a:defRPr>
            </a:lvl1pPr>
            <a:lvl2pPr marL="742950" indent="-285750">
              <a:defRPr sz="2400">
                <a:solidFill>
                  <a:schemeClr val="tx1"/>
                </a:solidFill>
                <a:latin typeface="Arial" panose="020B0604020202020204" pitchFamily="34" charset="0"/>
                <a:ea typeface="ヒラギノ角ゴ Pro W3" charset="-128"/>
              </a:defRPr>
            </a:lvl2pPr>
            <a:lvl3pPr marL="1143000" indent="-228600">
              <a:defRPr sz="2400">
                <a:solidFill>
                  <a:schemeClr val="tx1"/>
                </a:solidFill>
                <a:latin typeface="Arial" panose="020B0604020202020204" pitchFamily="34" charset="0"/>
                <a:ea typeface="ヒラギノ角ゴ Pro W3" charset="-128"/>
              </a:defRPr>
            </a:lvl3pPr>
            <a:lvl4pPr marL="1600200" indent="-228600">
              <a:defRPr sz="2400">
                <a:solidFill>
                  <a:schemeClr val="tx1"/>
                </a:solidFill>
                <a:latin typeface="Arial" panose="020B0604020202020204" pitchFamily="34" charset="0"/>
                <a:ea typeface="ヒラギノ角ゴ Pro W3" charset="-128"/>
              </a:defRPr>
            </a:lvl4pPr>
            <a:lvl5pPr marL="2057400" indent="-228600">
              <a:defRPr sz="2400">
                <a:solidFill>
                  <a:schemeClr val="tx1"/>
                </a:solidFill>
                <a:latin typeface="Arial" panose="020B0604020202020204" pitchFamily="34" charset="0"/>
                <a:ea typeface="ヒラギノ角ゴ Pro W3"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r>
              <a:rPr lang="en-GB" altLang="en-US" sz="1800"/>
              <a:t>(Pink 2008)</a:t>
            </a:r>
          </a:p>
        </p:txBody>
      </p:sp>
    </p:spTree>
    <p:extLst>
      <p:ext uri="{BB962C8B-B14F-4D97-AF65-F5344CB8AC3E}">
        <p14:creationId xmlns:p14="http://schemas.microsoft.com/office/powerpoint/2010/main" val="2795509901"/>
      </p:ext>
    </p:extLst>
  </p:cSld>
  <p:clrMapOvr>
    <a:masterClrMapping/>
  </p:clrMapOvr>
  <p:transition>
    <p:strip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33479"/>
                                        </p:tgtEl>
                                        <p:attrNameLst>
                                          <p:attrName>style.visibility</p:attrName>
                                        </p:attrNameLst>
                                      </p:cBhvr>
                                      <p:to>
                                        <p:strVal val="visible"/>
                                      </p:to>
                                    </p:set>
                                    <p:animEffect transition="in" filter="dissolve">
                                      <p:cBhvr>
                                        <p:cTn id="7" dur="500"/>
                                        <p:tgtEl>
                                          <p:spTgt spid="23347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dissolve">
                                      <p:cBhvr>
                                        <p:cTn id="22" dur="500"/>
                                        <p:tgtEl>
                                          <p:spTgt spid="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dissolv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9" grpId="0"/>
      <p:bldP spid="7" grpId="0"/>
      <p:bldP spid="8" grpId="0"/>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Why this module?</a:t>
            </a:r>
            <a:endParaRPr lang="en-GB" dirty="0"/>
          </a:p>
        </p:txBody>
      </p:sp>
      <p:sp>
        <p:nvSpPr>
          <p:cNvPr id="3" name="Content Placeholder 2"/>
          <p:cNvSpPr>
            <a:spLocks noGrp="1"/>
          </p:cNvSpPr>
          <p:nvPr>
            <p:ph idx="1"/>
          </p:nvPr>
        </p:nvSpPr>
        <p:spPr>
          <a:xfrm>
            <a:off x="1069848" y="1828800"/>
            <a:ext cx="10058400" cy="4873336"/>
          </a:xfrm>
        </p:spPr>
        <p:txBody>
          <a:bodyPr>
            <a:normAutofit fontScale="92500" lnSpcReduction="20000"/>
          </a:bodyPr>
          <a:lstStyle/>
          <a:p>
            <a:pPr>
              <a:buNone/>
            </a:pPr>
            <a:r>
              <a:rPr lang="en-GB" b="1" dirty="0"/>
              <a:t>“If it is to make a success of the Lisbon strategy for growth and employment, Europe needs to stimulate the entrepreneurial </a:t>
            </a:r>
            <a:r>
              <a:rPr lang="en-GB" b="1" dirty="0" err="1"/>
              <a:t>mindsets</a:t>
            </a:r>
            <a:r>
              <a:rPr lang="en-GB" b="1" dirty="0"/>
              <a:t> of young people ... The important role of education in promoting more entrepreneurial attitudes and behaviours is now widely recognised”.</a:t>
            </a:r>
          </a:p>
          <a:p>
            <a:pPr>
              <a:buNone/>
            </a:pPr>
            <a:r>
              <a:rPr lang="en-GB" b="1" dirty="0"/>
              <a:t>	(European Commission for Enterprise and Industry, 2010</a:t>
            </a:r>
            <a:r>
              <a:rPr lang="en-GB" b="1" dirty="0" smtClean="0"/>
              <a:t>)</a:t>
            </a:r>
          </a:p>
          <a:p>
            <a:pPr>
              <a:buNone/>
            </a:pPr>
            <a:endParaRPr lang="en-GB" b="1" dirty="0"/>
          </a:p>
          <a:p>
            <a:pPr>
              <a:buNone/>
            </a:pPr>
            <a:r>
              <a:rPr lang="en-GB" b="1" dirty="0"/>
              <a:t>Now, more than ever, we need innovation, new solutions, creative approaches and new ways of operating. We are in unchartered territory and need people in all sectors and ages who can ‘think out of the box’ to identify and pursue opportunities in new and paradigm changing ways</a:t>
            </a:r>
            <a:r>
              <a:rPr lang="en-GB" b="1" dirty="0" smtClean="0"/>
              <a:t>”.</a:t>
            </a:r>
            <a:endParaRPr lang="en-GB" b="1" dirty="0"/>
          </a:p>
          <a:p>
            <a:pPr>
              <a:buNone/>
            </a:pPr>
            <a:r>
              <a:rPr lang="en-GB" b="1" dirty="0"/>
              <a:t>	(The World Economic Forum, 2009</a:t>
            </a:r>
            <a:r>
              <a:rPr lang="en-GB" b="1" dirty="0" smtClean="0"/>
              <a:t>)</a:t>
            </a:r>
          </a:p>
          <a:p>
            <a:pPr>
              <a:buNone/>
            </a:pPr>
            <a:endParaRPr lang="en-GB" b="1" dirty="0"/>
          </a:p>
          <a:p>
            <a:pPr>
              <a:buNone/>
            </a:pPr>
            <a:r>
              <a:rPr lang="en-GB" b="1" dirty="0"/>
              <a:t>“Developing entrepreneurial teaching and learning practices demands a shift from transmission models of teaching (learning </a:t>
            </a:r>
            <a:r>
              <a:rPr lang="en-GB" b="1" i="1" dirty="0"/>
              <a:t>about</a:t>
            </a:r>
            <a:r>
              <a:rPr lang="en-GB" b="1" dirty="0"/>
              <a:t>) to experiential learning (learning </a:t>
            </a:r>
            <a:r>
              <a:rPr lang="en-GB" b="1" i="1" dirty="0"/>
              <a:t>for</a:t>
            </a:r>
            <a:r>
              <a:rPr lang="en-GB" b="1" dirty="0"/>
              <a:t>) and offers students techniques that can be applied in the real world.”</a:t>
            </a:r>
          </a:p>
          <a:p>
            <a:pPr>
              <a:buNone/>
            </a:pPr>
            <a:r>
              <a:rPr lang="en-GB" b="1" dirty="0" smtClean="0"/>
              <a:t>(</a:t>
            </a:r>
            <a:r>
              <a:rPr lang="en-GB" b="1" dirty="0"/>
              <a:t>National Endowment for Science, Technology and the Arts (NESTA), 2008)</a:t>
            </a:r>
          </a:p>
          <a:p>
            <a:pPr marL="0" indent="0">
              <a:buNone/>
            </a:pPr>
            <a:endParaRPr lang="en-GB" dirty="0"/>
          </a:p>
        </p:txBody>
      </p:sp>
    </p:spTree>
    <p:extLst>
      <p:ext uri="{BB962C8B-B14F-4D97-AF65-F5344CB8AC3E}">
        <p14:creationId xmlns:p14="http://schemas.microsoft.com/office/powerpoint/2010/main" val="3565929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Activity </a:t>
            </a:r>
            <a:endParaRPr lang="en-GB" dirty="0"/>
          </a:p>
        </p:txBody>
      </p:sp>
      <p:sp>
        <p:nvSpPr>
          <p:cNvPr id="3" name="Content Placeholder 2"/>
          <p:cNvSpPr>
            <a:spLocks noGrp="1"/>
          </p:cNvSpPr>
          <p:nvPr>
            <p:ph idx="1"/>
          </p:nvPr>
        </p:nvSpPr>
        <p:spPr/>
        <p:txBody>
          <a:bodyPr/>
          <a:lstStyle/>
          <a:p>
            <a:pPr marL="0" indent="0">
              <a:buNone/>
            </a:pPr>
            <a:r>
              <a:rPr lang="en-GB" b="1" dirty="0"/>
              <a:t>In small groups, use the computers in the room to research current developments and activity in the area of entrepreneurship in:</a:t>
            </a:r>
          </a:p>
          <a:p>
            <a:pPr>
              <a:buNone/>
            </a:pPr>
            <a:endParaRPr lang="en-GB" b="1" dirty="0"/>
          </a:p>
          <a:p>
            <a:pPr>
              <a:buFont typeface="Wingdings" pitchFamily="2" charset="2"/>
              <a:buChar char="v"/>
            </a:pPr>
            <a:r>
              <a:rPr lang="en-GB" b="1" dirty="0"/>
              <a:t>England</a:t>
            </a:r>
          </a:p>
          <a:p>
            <a:pPr>
              <a:buFont typeface="Wingdings" pitchFamily="2" charset="2"/>
              <a:buChar char="v"/>
            </a:pPr>
            <a:r>
              <a:rPr lang="en-GB" b="1" dirty="0"/>
              <a:t>Scotland</a:t>
            </a:r>
          </a:p>
          <a:p>
            <a:pPr>
              <a:buFont typeface="Wingdings" pitchFamily="2" charset="2"/>
              <a:buChar char="v"/>
            </a:pPr>
            <a:r>
              <a:rPr lang="en-GB" b="1" dirty="0"/>
              <a:t>Northern Ireland</a:t>
            </a:r>
          </a:p>
          <a:p>
            <a:pPr>
              <a:buFont typeface="Wingdings" pitchFamily="2" charset="2"/>
              <a:buChar char="v"/>
            </a:pPr>
            <a:r>
              <a:rPr lang="en-GB" b="1" dirty="0"/>
              <a:t>Europe</a:t>
            </a:r>
          </a:p>
          <a:p>
            <a:pPr>
              <a:buNone/>
            </a:pPr>
            <a:endParaRPr lang="en-GB" b="1" dirty="0"/>
          </a:p>
          <a:p>
            <a:pPr>
              <a:buFont typeface="Wingdings" pitchFamily="2" charset="2"/>
              <a:buChar char="v"/>
            </a:pPr>
            <a:r>
              <a:rPr lang="en-GB" b="1" dirty="0"/>
              <a:t>Present your findings to the rest of the group</a:t>
            </a:r>
            <a:endParaRPr lang="en-GB" dirty="0"/>
          </a:p>
        </p:txBody>
      </p:sp>
    </p:spTree>
    <p:extLst>
      <p:ext uri="{BB962C8B-B14F-4D97-AF65-F5344CB8AC3E}">
        <p14:creationId xmlns:p14="http://schemas.microsoft.com/office/powerpoint/2010/main" val="7901359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 </a:t>
            </a:r>
            <a:endParaRPr lang="en-GB" dirty="0"/>
          </a:p>
        </p:txBody>
      </p:sp>
      <p:sp>
        <p:nvSpPr>
          <p:cNvPr id="3" name="Content Placeholder 2"/>
          <p:cNvSpPr>
            <a:spLocks noGrp="1"/>
          </p:cNvSpPr>
          <p:nvPr>
            <p:ph idx="1"/>
          </p:nvPr>
        </p:nvSpPr>
        <p:spPr/>
        <p:txBody>
          <a:bodyPr/>
          <a:lstStyle/>
          <a:p>
            <a:pPr marL="457200" indent="-457200">
              <a:buAutoNum type="arabicPeriod"/>
            </a:pPr>
            <a:endParaRPr lang="en-GB" dirty="0" smtClean="0"/>
          </a:p>
          <a:p>
            <a:pPr marL="0" indent="0">
              <a:buNone/>
            </a:pPr>
            <a:r>
              <a:rPr lang="en-GB" dirty="0" smtClean="0"/>
              <a:t>Entrepreneurial education is………………………………………………………………</a:t>
            </a:r>
            <a:endParaRPr lang="en-GB" dirty="0"/>
          </a:p>
          <a:p>
            <a:pPr marL="0" indent="0">
              <a:buNone/>
            </a:pPr>
            <a:endParaRPr lang="en-GB" dirty="0" smtClean="0"/>
          </a:p>
          <a:p>
            <a:pPr marL="457200" indent="-457200">
              <a:buAutoNum type="arabicPeriod"/>
            </a:pPr>
            <a:r>
              <a:rPr lang="en-GB" dirty="0" smtClean="0"/>
              <a:t>Finish </a:t>
            </a:r>
            <a:r>
              <a:rPr lang="en-GB" dirty="0"/>
              <a:t>the sentence above</a:t>
            </a:r>
          </a:p>
          <a:p>
            <a:pPr marL="457200" indent="-457200">
              <a:buAutoNum type="arabicPeriod"/>
            </a:pPr>
            <a:r>
              <a:rPr lang="en-GB" dirty="0"/>
              <a:t>Share responses with partner</a:t>
            </a:r>
          </a:p>
          <a:p>
            <a:pPr marL="457200" indent="-457200">
              <a:buAutoNum type="arabicPeriod"/>
            </a:pPr>
            <a:r>
              <a:rPr lang="en-GB" dirty="0"/>
              <a:t>Share responses with group</a:t>
            </a:r>
          </a:p>
          <a:p>
            <a:pPr marL="457200" indent="-457200">
              <a:buAutoNum type="arabicPeriod"/>
            </a:pPr>
            <a:r>
              <a:rPr lang="en-GB" dirty="0"/>
              <a:t>Explore similarities and differences in your statements</a:t>
            </a:r>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45927" y="4495801"/>
            <a:ext cx="1587688" cy="1589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00952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Definition </a:t>
            </a:r>
            <a:endParaRPr lang="en-GB" dirty="0"/>
          </a:p>
        </p:txBody>
      </p:sp>
      <p:sp>
        <p:nvSpPr>
          <p:cNvPr id="3" name="Content Placeholder 2"/>
          <p:cNvSpPr>
            <a:spLocks noGrp="1"/>
          </p:cNvSpPr>
          <p:nvPr>
            <p:ph idx="1"/>
          </p:nvPr>
        </p:nvSpPr>
        <p:spPr/>
        <p:txBody>
          <a:bodyPr/>
          <a:lstStyle/>
          <a:p>
            <a:r>
              <a:rPr lang="en-US" altLang="en-US" sz="2800" b="1" dirty="0" smtClean="0">
                <a:solidFill>
                  <a:srgbClr val="7F7F7F"/>
                </a:solidFill>
                <a:ea typeface="MS PGothic" panose="020B0600070205080204" pitchFamily="34" charset="-128"/>
              </a:rPr>
              <a:t>Entrepreneurial education </a:t>
            </a:r>
            <a:r>
              <a:rPr lang="en-US" altLang="en-US" sz="2800" dirty="0">
                <a:solidFill>
                  <a:srgbClr val="7F7F7F"/>
                </a:solidFill>
                <a:ea typeface="MS PGothic" panose="020B0600070205080204" pitchFamily="34" charset="-128"/>
              </a:rPr>
              <a:t>is defined as the process of equipping students (or graduates) with an enhanced capacity to generate ideas and the skills to make them happen. </a:t>
            </a:r>
          </a:p>
          <a:p>
            <a:pPr>
              <a:spcBef>
                <a:spcPct val="20000"/>
              </a:spcBef>
            </a:pPr>
            <a:endParaRPr lang="en-GB" altLang="en-US" sz="2800" dirty="0">
              <a:ea typeface="MS PGothic" panose="020B0600070205080204" pitchFamily="34" charset="-128"/>
            </a:endParaRPr>
          </a:p>
          <a:p>
            <a:r>
              <a:rPr lang="en-GB" dirty="0">
                <a:hlinkClick r:id="rId3"/>
              </a:rPr>
              <a:t>http://</a:t>
            </a:r>
            <a:r>
              <a:rPr lang="en-GB" dirty="0" smtClean="0">
                <a:hlinkClick r:id="rId3"/>
              </a:rPr>
              <a:t>www.qaa.ac.uk/en/Publications/Documents/Enterprise-and-entrpreneurship-education-2018.pdf</a:t>
            </a:r>
            <a:endParaRPr lang="en-GB" dirty="0" smtClean="0"/>
          </a:p>
          <a:p>
            <a:endParaRPr lang="en-GB" dirty="0" smtClean="0"/>
          </a:p>
          <a:p>
            <a:r>
              <a:rPr lang="en-GB" dirty="0" smtClean="0"/>
              <a:t>Look at the document on Moodle – if you were a higher education provider how would you incorporate entrepreneurial education?</a:t>
            </a:r>
            <a:endParaRPr lang="en-GB" dirty="0"/>
          </a:p>
        </p:txBody>
      </p:sp>
    </p:spTree>
    <p:extLst>
      <p:ext uri="{BB962C8B-B14F-4D97-AF65-F5344CB8AC3E}">
        <p14:creationId xmlns:p14="http://schemas.microsoft.com/office/powerpoint/2010/main" val="207113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Box 2"/>
          <p:cNvSpPr txBox="1">
            <a:spLocks noChangeArrowheads="1"/>
          </p:cNvSpPr>
          <p:nvPr/>
        </p:nvSpPr>
        <p:spPr bwMode="auto">
          <a:xfrm>
            <a:off x="3200400" y="762000"/>
            <a:ext cx="70104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ヒラギノ角ゴ Pro W3" charset="-128"/>
              </a:defRPr>
            </a:lvl1pPr>
            <a:lvl2pPr marL="742950" indent="-285750">
              <a:defRPr sz="2400">
                <a:solidFill>
                  <a:schemeClr val="tx1"/>
                </a:solidFill>
                <a:latin typeface="Arial" panose="020B0604020202020204" pitchFamily="34" charset="0"/>
                <a:ea typeface="ヒラギノ角ゴ Pro W3" charset="-128"/>
              </a:defRPr>
            </a:lvl2pPr>
            <a:lvl3pPr marL="1143000" indent="-228600">
              <a:defRPr sz="2400">
                <a:solidFill>
                  <a:schemeClr val="tx1"/>
                </a:solidFill>
                <a:latin typeface="Arial" panose="020B0604020202020204" pitchFamily="34" charset="0"/>
                <a:ea typeface="ヒラギノ角ゴ Pro W3" charset="-128"/>
              </a:defRPr>
            </a:lvl3pPr>
            <a:lvl4pPr marL="1600200" indent="-228600">
              <a:defRPr sz="2400">
                <a:solidFill>
                  <a:schemeClr val="tx1"/>
                </a:solidFill>
                <a:latin typeface="Arial" panose="020B0604020202020204" pitchFamily="34" charset="0"/>
                <a:ea typeface="ヒラギノ角ゴ Pro W3" charset="-128"/>
              </a:defRPr>
            </a:lvl4pPr>
            <a:lvl5pPr marL="2057400" indent="-228600">
              <a:defRPr sz="2400">
                <a:solidFill>
                  <a:schemeClr val="tx1"/>
                </a:solidFill>
                <a:latin typeface="Arial" panose="020B0604020202020204" pitchFamily="34" charset="0"/>
                <a:ea typeface="ヒラギノ角ゴ Pro W3"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r>
              <a:rPr lang="en-US" altLang="en-US" sz="2800" i="1">
                <a:solidFill>
                  <a:srgbClr val="72BFC5"/>
                </a:solidFill>
              </a:rPr>
              <a:t>Wales – the new Welsh Baccalaureate </a:t>
            </a:r>
            <a:endParaRPr lang="en-US" altLang="en-US" sz="2800" b="1" i="1">
              <a:solidFill>
                <a:srgbClr val="72BFC5"/>
              </a:solidFill>
            </a:endParaRPr>
          </a:p>
          <a:p>
            <a:endParaRPr lang="en-US" altLang="en-US" sz="2800"/>
          </a:p>
        </p:txBody>
      </p:sp>
      <p:pic>
        <p:nvPicPr>
          <p:cNvPr id="18435" name="Picture 1" descr="welsh-bacc-from-2015.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64313" y="2708276"/>
            <a:ext cx="3852862" cy="375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2" descr="welsh-bacc-new_en.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11388" y="3071814"/>
            <a:ext cx="5078412" cy="316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2424114" y="6381750"/>
            <a:ext cx="7488237" cy="338138"/>
          </a:xfrm>
          <a:prstGeom prst="rect">
            <a:avLst/>
          </a:prstGeom>
          <a:noFill/>
        </p:spPr>
        <p:txBody>
          <a:bodyPr>
            <a:spAutoFit/>
          </a:bodyPr>
          <a:lstStyle/>
          <a:p>
            <a:pPr>
              <a:defRPr/>
            </a:pPr>
            <a:r>
              <a:rPr lang="en-US" sz="1600" dirty="0">
                <a:solidFill>
                  <a:schemeClr val="bg1">
                    <a:lumMod val="65000"/>
                  </a:schemeClr>
                </a:solidFill>
                <a:latin typeface="Arial" charset="0"/>
                <a:ea typeface="ヒラギノ角ゴ Pro W3" charset="0"/>
                <a:cs typeface="ヒラギノ角ゴ Pro W3" charset="0"/>
              </a:rPr>
              <a:t>http://</a:t>
            </a:r>
            <a:r>
              <a:rPr lang="en-US" sz="1600" dirty="0" err="1">
                <a:solidFill>
                  <a:schemeClr val="bg1">
                    <a:lumMod val="65000"/>
                  </a:schemeClr>
                </a:solidFill>
                <a:latin typeface="Arial" charset="0"/>
                <a:ea typeface="ヒラギノ角ゴ Pro W3" charset="0"/>
                <a:cs typeface="ヒラギノ角ゴ Pro W3" charset="0"/>
              </a:rPr>
              <a:t>www.wjec.co.uk</a:t>
            </a:r>
            <a:r>
              <a:rPr lang="en-US" sz="1600" dirty="0">
                <a:solidFill>
                  <a:schemeClr val="bg1">
                    <a:lumMod val="65000"/>
                  </a:schemeClr>
                </a:solidFill>
                <a:latin typeface="Arial" charset="0"/>
                <a:ea typeface="ヒラギノ角ゴ Pro W3" charset="0"/>
                <a:cs typeface="ヒラギノ角ゴ Pro W3" charset="0"/>
              </a:rPr>
              <a:t>/qualifications/welsh-baccalaureate/welsh-bacc-from-2015/</a:t>
            </a:r>
          </a:p>
        </p:txBody>
      </p:sp>
      <p:sp>
        <p:nvSpPr>
          <p:cNvPr id="18438" name="TextBox 2"/>
          <p:cNvSpPr txBox="1">
            <a:spLocks noChangeArrowheads="1"/>
          </p:cNvSpPr>
          <p:nvPr/>
        </p:nvSpPr>
        <p:spPr bwMode="auto">
          <a:xfrm>
            <a:off x="3200400" y="1371600"/>
            <a:ext cx="7010400" cy="200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ヒラギノ角ゴ Pro W3" charset="-128"/>
              </a:defRPr>
            </a:lvl1pPr>
            <a:lvl2pPr marL="742950" indent="-285750">
              <a:defRPr sz="2400">
                <a:solidFill>
                  <a:schemeClr val="tx1"/>
                </a:solidFill>
                <a:latin typeface="Arial" panose="020B0604020202020204" pitchFamily="34" charset="0"/>
                <a:ea typeface="ヒラギノ角ゴ Pro W3" charset="-128"/>
              </a:defRPr>
            </a:lvl2pPr>
            <a:lvl3pPr marL="1143000" indent="-228600">
              <a:defRPr sz="2400">
                <a:solidFill>
                  <a:schemeClr val="tx1"/>
                </a:solidFill>
                <a:latin typeface="Arial" panose="020B0604020202020204" pitchFamily="34" charset="0"/>
                <a:ea typeface="ヒラギノ角ゴ Pro W3" charset="-128"/>
              </a:defRPr>
            </a:lvl3pPr>
            <a:lvl4pPr marL="1600200" indent="-228600">
              <a:defRPr sz="2400">
                <a:solidFill>
                  <a:schemeClr val="tx1"/>
                </a:solidFill>
                <a:latin typeface="Arial" panose="020B0604020202020204" pitchFamily="34" charset="0"/>
                <a:ea typeface="ヒラギノ角ゴ Pro W3" charset="-128"/>
              </a:defRPr>
            </a:lvl4pPr>
            <a:lvl5pPr marL="2057400" indent="-228600">
              <a:defRPr sz="2400">
                <a:solidFill>
                  <a:schemeClr val="tx1"/>
                </a:solidFill>
                <a:latin typeface="Arial" panose="020B0604020202020204" pitchFamily="34" charset="0"/>
                <a:ea typeface="ヒラギノ角ゴ Pro W3"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charset="-128"/>
              </a:defRPr>
            </a:lvl9pPr>
          </a:lstStyle>
          <a:p>
            <a:r>
              <a:rPr lang="en-GB" altLang="en-US">
                <a:solidFill>
                  <a:srgbClr val="A6A6A6"/>
                </a:solidFill>
              </a:rPr>
              <a:t>Teaching and learning in schools in Wales embraces these concepts – starting September 2015… </a:t>
            </a:r>
            <a:r>
              <a:rPr lang="en-GB" altLang="en-US">
                <a:solidFill>
                  <a:srgbClr val="FF0000"/>
                </a:solidFill>
              </a:rPr>
              <a:t>“…p</a:t>
            </a:r>
            <a:r>
              <a:rPr lang="en-US" altLang="en-US">
                <a:solidFill>
                  <a:srgbClr val="FF0000"/>
                </a:solidFill>
              </a:rPr>
              <a:t>rimary aim is to promote essential skills for employment”</a:t>
            </a:r>
            <a:endParaRPr lang="en-GB" altLang="ja-JP" i="1">
              <a:solidFill>
                <a:srgbClr val="FF0000"/>
              </a:solidFill>
            </a:endParaRPr>
          </a:p>
          <a:p>
            <a:r>
              <a:rPr lang="en-GB" altLang="en-US" sz="2800"/>
              <a:t> </a:t>
            </a:r>
          </a:p>
        </p:txBody>
      </p:sp>
    </p:spTree>
    <p:extLst>
      <p:ext uri="{BB962C8B-B14F-4D97-AF65-F5344CB8AC3E}">
        <p14:creationId xmlns:p14="http://schemas.microsoft.com/office/powerpoint/2010/main" val="40569370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 – How Entrepreneurial are you?</a:t>
            </a:r>
            <a:endParaRPr lang="en-GB" dirty="0"/>
          </a:p>
        </p:txBody>
      </p:sp>
      <p:sp>
        <p:nvSpPr>
          <p:cNvPr id="3" name="Content Placeholder 2"/>
          <p:cNvSpPr>
            <a:spLocks noGrp="1"/>
          </p:cNvSpPr>
          <p:nvPr>
            <p:ph idx="1"/>
          </p:nvPr>
        </p:nvSpPr>
        <p:spPr/>
        <p:txBody>
          <a:bodyPr/>
          <a:lstStyle/>
          <a:p>
            <a:endParaRPr lang="en-GB" sz="2800" b="1" u="sng" dirty="0" smtClean="0">
              <a:hlinkClick r:id="rId3"/>
            </a:endParaRPr>
          </a:p>
          <a:p>
            <a:endParaRPr lang="en-GB" sz="2800" b="1" u="sng" dirty="0">
              <a:hlinkClick r:id="rId3"/>
            </a:endParaRPr>
          </a:p>
          <a:p>
            <a:r>
              <a:rPr lang="en-GB" sz="2800" b="1" u="sng" dirty="0" smtClean="0">
                <a:hlinkClick r:id="rId3"/>
              </a:rPr>
              <a:t>https</a:t>
            </a:r>
            <a:r>
              <a:rPr lang="en-GB" sz="2800" b="1" u="sng" dirty="0">
                <a:hlinkClick r:id="rId3"/>
              </a:rPr>
              <a:t>://www.enterprisecatalyst.co.uk/</a:t>
            </a:r>
            <a:endParaRPr lang="en-GB" sz="2800" b="1" u="sng" dirty="0"/>
          </a:p>
          <a:p>
            <a:pPr marL="0" indent="0">
              <a:buNone/>
            </a:pPr>
            <a:endParaRPr lang="en-GB" dirty="0"/>
          </a:p>
        </p:txBody>
      </p:sp>
    </p:spTree>
    <p:extLst>
      <p:ext uri="{BB962C8B-B14F-4D97-AF65-F5344CB8AC3E}">
        <p14:creationId xmlns:p14="http://schemas.microsoft.com/office/powerpoint/2010/main" val="3986365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Pink, D. (2008), A Whole New Mind: Why Right-Brainers Will Rule the Future. London: Marshall Cavendish.</a:t>
            </a:r>
          </a:p>
        </p:txBody>
      </p:sp>
    </p:spTree>
    <p:extLst>
      <p:ext uri="{BB962C8B-B14F-4D97-AF65-F5344CB8AC3E}">
        <p14:creationId xmlns:p14="http://schemas.microsoft.com/office/powerpoint/2010/main" val="27071510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1361</TotalTime>
  <Words>551</Words>
  <Application>Microsoft Office PowerPoint</Application>
  <PresentationFormat>Widescreen</PresentationFormat>
  <Paragraphs>117</Paragraphs>
  <Slides>17</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MS PGothic</vt:lpstr>
      <vt:lpstr>Arial</vt:lpstr>
      <vt:lpstr>Calibri</vt:lpstr>
      <vt:lpstr>Rockwell</vt:lpstr>
      <vt:lpstr>Rockwell Condensed</vt:lpstr>
      <vt:lpstr>Times</vt:lpstr>
      <vt:lpstr>Wingdings</vt:lpstr>
      <vt:lpstr>ヒラギノ角ゴ Pro W3</vt:lpstr>
      <vt:lpstr>Wood Type</vt:lpstr>
      <vt:lpstr>Entrepreneurial education </vt:lpstr>
      <vt:lpstr>Module outcomes </vt:lpstr>
      <vt:lpstr>Module Outline</vt:lpstr>
      <vt:lpstr>Assignment</vt:lpstr>
      <vt:lpstr>Assignment </vt:lpstr>
      <vt:lpstr>Why is it important? </vt:lpstr>
      <vt:lpstr>Contexts and triggers for thought </vt:lpstr>
      <vt:lpstr>why Entrepreneurship?</vt:lpstr>
      <vt:lpstr>The ‘big’ context </vt:lpstr>
      <vt:lpstr>The bigger picture</vt:lpstr>
      <vt:lpstr>Why this module?</vt:lpstr>
      <vt:lpstr>Activity </vt:lpstr>
      <vt:lpstr>Task </vt:lpstr>
      <vt:lpstr>Definition </vt:lpstr>
      <vt:lpstr>PowerPoint Presentation</vt:lpstr>
      <vt:lpstr>ACTIVITY – How Entrepreneurial are you?</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Entrepreneurial education</dc:title>
  <dc:creator>Laura Hutchings</dc:creator>
  <cp:lastModifiedBy>Laura Hutchings</cp:lastModifiedBy>
  <cp:revision>6</cp:revision>
  <cp:lastPrinted>2018-02-26T14:14:04Z</cp:lastPrinted>
  <dcterms:created xsi:type="dcterms:W3CDTF">2016-01-05T11:08:36Z</dcterms:created>
  <dcterms:modified xsi:type="dcterms:W3CDTF">2018-02-27T10:38:19Z</dcterms:modified>
</cp:coreProperties>
</file>