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6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7.xml" ContentType="application/vnd.openxmlformats-officedocument.theme+xml"/>
  <Override PartName="/ppt/slideLayouts/slideLayout31.xml" ContentType="application/vnd.openxmlformats-officedocument.presentationml.slideLayout+xml"/>
  <Override PartName="/ppt/theme/theme8.xml" ContentType="application/vnd.openxmlformats-officedocument.theme+xml"/>
  <Override PartName="/ppt/slideLayouts/slideLayout32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  <p:sldMasterId id="2147483743" r:id="rId10"/>
    <p:sldMasterId id="2147483745" r:id="rId11"/>
  </p:sldMasterIdLst>
  <p:notesMasterIdLst>
    <p:notesMasterId r:id="rId32"/>
  </p:notesMasterIdLst>
  <p:sldIdLst>
    <p:sldId id="256" r:id="rId12"/>
    <p:sldId id="264" r:id="rId13"/>
    <p:sldId id="284" r:id="rId14"/>
    <p:sldId id="267" r:id="rId15"/>
    <p:sldId id="278" r:id="rId16"/>
    <p:sldId id="268" r:id="rId17"/>
    <p:sldId id="289" r:id="rId18"/>
    <p:sldId id="290" r:id="rId19"/>
    <p:sldId id="263" r:id="rId20"/>
    <p:sldId id="288" r:id="rId21"/>
    <p:sldId id="291" r:id="rId22"/>
    <p:sldId id="283" r:id="rId23"/>
    <p:sldId id="269" r:id="rId24"/>
    <p:sldId id="270" r:id="rId25"/>
    <p:sldId id="266" r:id="rId26"/>
    <p:sldId id="272" r:id="rId27"/>
    <p:sldId id="273" r:id="rId28"/>
    <p:sldId id="285" r:id="rId29"/>
    <p:sldId id="286" r:id="rId30"/>
    <p:sldId id="28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96327"/>
  </p:normalViewPr>
  <p:slideViewPr>
    <p:cSldViewPr snapToGrid="0" snapToObjects="1">
      <p:cViewPr varScale="1">
        <p:scale>
          <a:sx n="64" d="100"/>
          <a:sy n="64" d="100"/>
        </p:scale>
        <p:origin x="28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0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Master" Target="slideMasters/slideMaster9.xml"/><Relationship Id="rId24" Type="http://schemas.openxmlformats.org/officeDocument/2006/relationships/slide" Target="slides/slide13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8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1FA151-CFBF-4C9A-A69A-60FC2D6C0ABE}" type="datetimeFigureOut">
              <a:rPr lang="en-GB" smtClean="0"/>
              <a:t>04/09/2025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E13B4A-88EF-4FB5-BBBC-F1FC71B55F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555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you can give your email- preferred contact medium and availability.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E13B4A-88EF-4FB5-BBBC-F1FC71B55F9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7691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2235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58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67251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0750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04663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58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1647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5811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644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9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22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31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982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059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m.gallagher-read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hyperlink" Target="mailto:p.ahmed@uwtsd.ac.uk" TargetMode="External"/><Relationship Id="rId5" Type="http://schemas.openxmlformats.org/officeDocument/2006/relationships/hyperlink" Target="mailto:j.davies1@uwtsd.ac.uk" TargetMode="External"/><Relationship Id="rId4" Type="http://schemas.openxmlformats.org/officeDocument/2006/relationships/hyperlink" Target="mailto:chloe.harries@uwtsd.ac.uk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birminghamassessments@uwtsd.ac.uk/" TargetMode="External"/><Relationship Id="rId7" Type="http://schemas.openxmlformats.org/officeDocument/2006/relationships/hyperlink" Target="http://careers@uwtsd.ac.uk/" TargetMode="External"/><Relationship Id="rId2" Type="http://schemas.openxmlformats.org/officeDocument/2006/relationships/hyperlink" Target="http://birminghamstudentengagement@uwtsd.ac.uk/" TargetMode="Externa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://studyskillsdistance@uwtsd.ac.uk/" TargetMode="External"/><Relationship Id="rId5" Type="http://schemas.openxmlformats.org/officeDocument/2006/relationships/hyperlink" Target="http://library@uwtsd.ac.uk/" TargetMode="External"/><Relationship Id="rId4" Type="http://schemas.openxmlformats.org/officeDocument/2006/relationships/hyperlink" Target="http://disability@uwtsd.ac.uk/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47BAE-124B-3C26-BD4B-BE2B9C32E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3477" y="905479"/>
            <a:ext cx="795622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+mn-lt"/>
              </a:rPr>
              <a:t>Welcome to the New Term</a:t>
            </a:r>
            <a:endParaRPr lang="en-GB" sz="54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07ADC-AE64-7DEF-DC8C-58CA57CC5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4643" y="2687112"/>
            <a:ext cx="10115550" cy="3655711"/>
          </a:xfrm>
        </p:spPr>
        <p:txBody>
          <a:bodyPr>
            <a:normAutofit/>
          </a:bodyPr>
          <a:lstStyle/>
          <a:p>
            <a:r>
              <a:rPr lang="en-GB" sz="3200" dirty="0"/>
              <a:t>Introduction from your lecturer</a:t>
            </a:r>
          </a:p>
          <a:p>
            <a:r>
              <a:rPr lang="en-GB" sz="3200" dirty="0"/>
              <a:t>The purpose of this session is to look at – </a:t>
            </a:r>
          </a:p>
          <a:p>
            <a:pPr lvl="1"/>
            <a:r>
              <a:rPr lang="en-GB" sz="3200" dirty="0"/>
              <a:t>Expectations</a:t>
            </a:r>
          </a:p>
          <a:p>
            <a:pPr lvl="1"/>
            <a:r>
              <a:rPr lang="en-GB" sz="3200" dirty="0"/>
              <a:t>Responsibilities</a:t>
            </a:r>
          </a:p>
          <a:p>
            <a:pPr lvl="1"/>
            <a:r>
              <a:rPr lang="en-GB" sz="3200" dirty="0"/>
              <a:t>Support</a:t>
            </a:r>
          </a:p>
        </p:txBody>
      </p:sp>
    </p:spTree>
    <p:extLst>
      <p:ext uri="{BB962C8B-B14F-4D97-AF65-F5344CB8AC3E}">
        <p14:creationId xmlns:p14="http://schemas.microsoft.com/office/powerpoint/2010/main" val="217250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CFEE4-1AE7-6971-2189-A12832F59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884" y="844618"/>
            <a:ext cx="4625947" cy="1088038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Meet the Team: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BFDBC-DF1E-C66C-8062-4FCFF670E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7663" y="1963198"/>
            <a:ext cx="10336422" cy="44881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Calibri"/>
                <a:cs typeface="Calibri"/>
              </a:rPr>
              <a:t>Mark Gallagher-Read – </a:t>
            </a:r>
            <a:r>
              <a:rPr lang="en-GB" dirty="0">
                <a:ea typeface="Calibri"/>
                <a:cs typeface="Calibri"/>
                <a:hlinkClick r:id="rId3"/>
              </a:rPr>
              <a:t>m.gallagher-read@uwtsd.ac.uk</a:t>
            </a:r>
            <a:r>
              <a:rPr lang="en-GB" dirty="0">
                <a:ea typeface="Calibri"/>
                <a:cs typeface="Calibri"/>
              </a:rPr>
              <a:t> – Academic Director – Health and Social Care</a:t>
            </a:r>
          </a:p>
          <a:p>
            <a:r>
              <a:rPr lang="en-GB" dirty="0">
                <a:cs typeface="Calibri" panose="020F0502020204030204"/>
              </a:rPr>
              <a:t>Chloe Harries- </a:t>
            </a:r>
            <a:r>
              <a:rPr lang="en-GB" dirty="0">
                <a:cs typeface="Calibri" panose="020F0502020204030204"/>
                <a:hlinkClick r:id="rId4"/>
              </a:rPr>
              <a:t>chloe.harries@uwtsd.ac.uk</a:t>
            </a:r>
            <a:r>
              <a:rPr lang="en-GB" dirty="0">
                <a:cs typeface="Calibri" panose="020F0502020204030204"/>
              </a:rPr>
              <a:t> – BSc Programme Manager</a:t>
            </a:r>
          </a:p>
          <a:p>
            <a:r>
              <a:rPr lang="en-GB" dirty="0">
                <a:cs typeface="Calibri" panose="020F0502020204030204"/>
              </a:rPr>
              <a:t>Joanne Davies – </a:t>
            </a:r>
            <a:r>
              <a:rPr lang="en-GB" dirty="0">
                <a:cs typeface="Calibri" panose="020F0502020204030204"/>
                <a:hlinkClick r:id="rId5"/>
              </a:rPr>
              <a:t>j.davies1@uwtsd.ac.uk</a:t>
            </a:r>
            <a:r>
              <a:rPr lang="en-GB" dirty="0">
                <a:cs typeface="Calibri" panose="020F0502020204030204"/>
              </a:rPr>
              <a:t> – BSc Deputy Programme Manager</a:t>
            </a:r>
          </a:p>
          <a:p>
            <a:r>
              <a:rPr lang="en-GB" dirty="0">
                <a:cs typeface="Calibri" panose="020F0502020204030204"/>
              </a:rPr>
              <a:t>Parese Ahmed – </a:t>
            </a:r>
            <a:r>
              <a:rPr lang="en-GB" dirty="0">
                <a:cs typeface="Calibri" panose="020F0502020204030204"/>
                <a:hlinkClick r:id="rId6"/>
              </a:rPr>
              <a:t>p.ahmed@uwtsd.ac.uk</a:t>
            </a:r>
            <a:r>
              <a:rPr lang="en-GB" dirty="0">
                <a:cs typeface="Calibri" panose="020F0502020204030204"/>
              </a:rPr>
              <a:t> – BSc Deputy Programme Manager</a:t>
            </a:r>
          </a:p>
          <a:p>
            <a:endParaRPr lang="en-GB" sz="2000" dirty="0">
              <a:cs typeface="Calibri" panose="020F0502020204030204"/>
            </a:endParaRPr>
          </a:p>
          <a:p>
            <a:pPr marL="0" indent="0">
              <a:buNone/>
            </a:pPr>
            <a:endParaRPr lang="en-GB" sz="2000" dirty="0">
              <a:ea typeface="Calibri" panose="020F0502020204030204"/>
              <a:cs typeface="Calibri" panose="020F0502020204030204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6298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90D30-C68D-3F95-43B3-7621F4F1B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4816" y="895804"/>
            <a:ext cx="8349240" cy="1325563"/>
          </a:xfrm>
        </p:spPr>
        <p:txBody>
          <a:bodyPr>
            <a:no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Learning from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60F61-59FA-A667-675A-991E81B49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4829" y="2739796"/>
            <a:ext cx="9585779" cy="2068739"/>
          </a:xfrm>
        </p:spPr>
        <p:txBody>
          <a:bodyPr>
            <a:normAutofit fontScale="70000" lnSpcReduction="20000"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Always check your previous assignment results and feedback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Use this to improve future work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Contact your lecturer if you need further clarification</a:t>
            </a:r>
          </a:p>
        </p:txBody>
      </p:sp>
    </p:spTree>
    <p:extLst>
      <p:ext uri="{BB962C8B-B14F-4D97-AF65-F5344CB8AC3E}">
        <p14:creationId xmlns:p14="http://schemas.microsoft.com/office/powerpoint/2010/main" val="9567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41C26-C5DA-742C-2CEE-5D1ED3F2E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0612" y="946240"/>
            <a:ext cx="9429006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Submitting Assignments Correctly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70A68-865A-2610-F432-AD2570C01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224" y="2501988"/>
            <a:ext cx="10588239" cy="416841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It is your responsibility to submit assignments to the correct link.</a:t>
            </a:r>
          </a:p>
          <a:p>
            <a:r>
              <a:rPr lang="en-GB" dirty="0"/>
              <a:t>Always double-check confirmation emails/receipts on Turnitin or Moodle.</a:t>
            </a:r>
          </a:p>
          <a:p>
            <a:r>
              <a:rPr lang="en-GB" dirty="0"/>
              <a:t>Submissions sent to the wrong place will not be marked after deadlines.</a:t>
            </a:r>
          </a:p>
          <a:p>
            <a:r>
              <a:rPr lang="en-GB" dirty="0"/>
              <a:t>Lecturers are not obliged to re-mark if you make this mistake.</a:t>
            </a:r>
          </a:p>
          <a:p>
            <a:r>
              <a:rPr lang="en-GB" dirty="0"/>
              <a:t>Be accountable: check before the deadline, not after.</a:t>
            </a:r>
          </a:p>
          <a:p>
            <a:r>
              <a:rPr lang="en-GB" dirty="0"/>
              <a:t>Re-sits and Re-works- It is your responsibility to check your </a:t>
            </a:r>
            <a:r>
              <a:rPr lang="en-GB" dirty="0" err="1"/>
              <a:t>MyTSD</a:t>
            </a:r>
            <a:r>
              <a:rPr lang="en-GB" dirty="0"/>
              <a:t> account for dates and information.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223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8163" y="944789"/>
            <a:ext cx="7956222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Respect 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2338" y="2585437"/>
            <a:ext cx="10256478" cy="3072946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 courteous to staff and fellow students.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do not have to agree with the opinions and beliefs of other, but we have to respect them. Everyone deserves a voice.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Arrive on time - and return from breaks at the agreed time- punctuality matters.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Switch phones to silent and avoid using them in class.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not talk over others; listen when someone else is speaking.</a:t>
            </a:r>
          </a:p>
        </p:txBody>
      </p:sp>
    </p:spTree>
    <p:extLst>
      <p:ext uri="{BB962C8B-B14F-4D97-AF65-F5344CB8AC3E}">
        <p14:creationId xmlns:p14="http://schemas.microsoft.com/office/powerpoint/2010/main" val="448024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031" y="804476"/>
            <a:ext cx="11594969" cy="1002785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Engagement 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97C95-CB41-4A40-93A2-E134F36C4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9577" y="2125761"/>
            <a:ext cx="9769875" cy="4109064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Engagement Policy looks at difference factors including: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 Attendance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Moodle Engagement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Emails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 Submissions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76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22" y="1213681"/>
            <a:ext cx="11594969" cy="1002785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Engagement Policy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97C95-CB41-4A40-93A2-E134F36C4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423712"/>
            <a:ext cx="11594969" cy="4109064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is based on a traffic light system as shown below: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Green: student has engaged within last 7 calendar days</a:t>
            </a:r>
            <a:b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2000" kern="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Amber: student hasn't engaged for more than 8 calendar days </a:t>
            </a:r>
            <a:b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fewer than 15 calendar days</a:t>
            </a:r>
            <a:b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2000" kern="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Red: student hasn't engaged for more than 15 calendar days</a:t>
            </a:r>
          </a:p>
          <a:p>
            <a:endParaRPr lang="en-GB" sz="2000" kern="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kern="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If you are in RED or AMBER, you will be contacted by the Student Engagement Team </a:t>
            </a:r>
            <a:b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Image result for traffic lights cartoon">
            <a:extLst>
              <a:ext uri="{FF2B5EF4-FFF2-40B4-BE49-F238E27FC236}">
                <a16:creationId xmlns:a16="http://schemas.microsoft.com/office/drawing/2014/main" id="{5A0563C6-7664-5106-6B4A-8AA39A9CE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9532376" y="2423712"/>
            <a:ext cx="2179315" cy="2902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366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AEC4-C06D-F9BA-9843-2E65F6061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1255" y="887639"/>
            <a:ext cx="795622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Attendance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0EF67-2D7A-89D2-AA3D-B01EBA754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2918" y="2651425"/>
            <a:ext cx="10824605" cy="331893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Attendance is more than just for funding (student finance)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proven that students who attend regularly achieve better results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Turning up late in the term is unfair to others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you miss lectures, it is your responsibility to catch-up through accessing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Moodle resources and watching the lecture recordings.</a:t>
            </a:r>
          </a:p>
        </p:txBody>
      </p:sp>
    </p:spTree>
    <p:extLst>
      <p:ext uri="{BB962C8B-B14F-4D97-AF65-F5344CB8AC3E}">
        <p14:creationId xmlns:p14="http://schemas.microsoft.com/office/powerpoint/2010/main" val="274258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6304" y="745269"/>
            <a:ext cx="7956222" cy="1325563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will your Programme look? Level 5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8458" y="1944223"/>
            <a:ext cx="10039228" cy="4756151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Term 1 -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BMHP5016 - Principles of Health and Social Care 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BMHP5023 - Introduction to Physiology </a:t>
            </a:r>
            <a:b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Term 2 -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BMHP5021 - Protecting and Supporting Families in Health and Care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BMHP5014 - Changemakers – Creativity and Value Creation </a:t>
            </a:r>
          </a:p>
          <a:p>
            <a:pPr marL="0" indent="0"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Term 3 - 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BMHP5019 - Introduction to Independent Research Skills </a:t>
            </a:r>
          </a:p>
          <a:p>
            <a:pPr marL="0" indent="0">
              <a:buNone/>
            </a:pPr>
            <a:r>
              <a:rPr lang="en-GB" sz="34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BMHP5015 - Changemakers – Building your Personal Brand for Sustainable Employment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10888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will your Programme look?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Level 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896" y="1336431"/>
            <a:ext cx="11481847" cy="4234375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100" b="1" dirty="0">
                <a:latin typeface="Arial" panose="020B0604020202020204" pitchFamily="34" charset="0"/>
                <a:cs typeface="Arial" panose="020B0604020202020204" pitchFamily="34" charset="0"/>
              </a:rPr>
              <a:t>Term 1 -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BMHP6029 - Mental Disorders and Psychopathology 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BMHP6026 - Digital Transformation in Health and Care Professions</a:t>
            </a:r>
            <a:b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1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100" b="1" dirty="0">
                <a:latin typeface="Arial" panose="020B0604020202020204" pitchFamily="34" charset="0"/>
                <a:cs typeface="Arial" panose="020B0604020202020204" pitchFamily="34" charset="0"/>
              </a:rPr>
              <a:t>Term 2 –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BMHP6027 – Empowering the Older Person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  <a:t>BMHP6020 – Independent Project Part 1  </a:t>
            </a:r>
            <a:br>
              <a:rPr lang="en-GB" sz="5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1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100" b="1" dirty="0">
                <a:latin typeface="Arial" panose="020B0604020202020204" pitchFamily="34" charset="0"/>
                <a:cs typeface="Arial" panose="020B0604020202020204" pitchFamily="34" charset="0"/>
              </a:rPr>
              <a:t>Term 3 - 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BMHP6030 - Health, Wellbeing and Sustainable Development</a:t>
            </a:r>
          </a:p>
          <a:p>
            <a:pPr marL="0" indent="0">
              <a:buNone/>
            </a:pPr>
            <a:r>
              <a:rPr lang="en-GB" sz="51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BMHP6020 - Independent Project - Part 2 </a:t>
            </a:r>
            <a:endParaRPr lang="en-GB" sz="5100" b="1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285" y="-187741"/>
            <a:ext cx="11481847" cy="1325563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September / 2025 Term Dates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B4436CD-0F9A-2E23-63AD-B5FD94CB95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5676756"/>
              </p:ext>
            </p:extLst>
          </p:nvPr>
        </p:nvGraphicFramePr>
        <p:xfrm>
          <a:off x="0" y="1192400"/>
          <a:ext cx="12192001" cy="45816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61790">
                  <a:extLst>
                    <a:ext uri="{9D8B030D-6E8A-4147-A177-3AD203B41FA5}">
                      <a16:colId xmlns:a16="http://schemas.microsoft.com/office/drawing/2014/main" val="3729546283"/>
                    </a:ext>
                  </a:extLst>
                </a:gridCol>
                <a:gridCol w="6895713">
                  <a:extLst>
                    <a:ext uri="{9D8B030D-6E8A-4147-A177-3AD203B41FA5}">
                      <a16:colId xmlns:a16="http://schemas.microsoft.com/office/drawing/2014/main" val="1355086409"/>
                    </a:ext>
                  </a:extLst>
                </a:gridCol>
                <a:gridCol w="2134498">
                  <a:extLst>
                    <a:ext uri="{9D8B030D-6E8A-4147-A177-3AD203B41FA5}">
                      <a16:colId xmlns:a16="http://schemas.microsoft.com/office/drawing/2014/main" val="1794455677"/>
                    </a:ext>
                  </a:extLst>
                </a:gridCol>
              </a:tblGrid>
              <a:tr h="571115">
                <a:tc gridSpan="3"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TERM DATES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301448"/>
                  </a:ext>
                </a:extLst>
              </a:tr>
              <a:tr h="523524">
                <a:tc gridSpan="3"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SEPTEMBER 2025 TERM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9955278"/>
                  </a:ext>
                </a:extLst>
              </a:tr>
              <a:tr h="871759">
                <a:tc>
                  <a:txBody>
                    <a:bodyPr/>
                    <a:lstStyle/>
                    <a:p>
                      <a:r>
                        <a:rPr lang="en-US" sz="28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TEACHING PERIOD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2800" spc="-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Monday</a:t>
                      </a:r>
                      <a:r>
                        <a:rPr lang="en-US" sz="2800" spc="1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8 September</a:t>
                      </a:r>
                      <a:r>
                        <a:rPr lang="en-US" sz="2800" spc="-1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spc="-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r>
                        <a:rPr lang="en-US" sz="28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r>
                        <a:rPr lang="en-US" sz="2800" spc="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- </a:t>
                      </a:r>
                      <a:r>
                        <a:rPr lang="en-US" sz="2800" spc="-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Sunday 16 November</a:t>
                      </a:r>
                      <a:r>
                        <a:rPr lang="en-US" sz="2800" spc="-2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spc="-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2025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28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10 weeks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14606811"/>
                  </a:ext>
                </a:extLst>
              </a:tr>
              <a:tr h="871759">
                <a:tc>
                  <a:txBody>
                    <a:bodyPr/>
                    <a:lstStyle/>
                    <a:p>
                      <a:r>
                        <a:rPr lang="en-US" sz="28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ASSESSMENT PERIOD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2800" spc="-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Monday 17 November 2025 - Sunday 30 November</a:t>
                      </a:r>
                      <a:r>
                        <a:rPr lang="en-US" sz="2800" spc="-2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spc="-5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2025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28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2 weeks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8483587"/>
                  </a:ext>
                </a:extLst>
              </a:tr>
              <a:tr h="1743518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TERM BREAK</a:t>
                      </a:r>
                      <a:endParaRPr lang="en-GB" sz="28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2800" spc="-5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Monday</a:t>
                      </a:r>
                      <a:r>
                        <a:rPr lang="en-US" sz="2800" spc="1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1 </a:t>
                      </a:r>
                      <a:r>
                        <a:rPr lang="en-US" sz="2800" spc="-5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December 2025</a:t>
                      </a:r>
                      <a:r>
                        <a:rPr lang="en-US" sz="2800" spc="5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- </a:t>
                      </a:r>
                      <a:r>
                        <a:rPr lang="en-US" sz="2800" spc="-5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Sunday 11 </a:t>
                      </a:r>
                      <a:r>
                        <a:rPr lang="en-US" sz="2800" spc="1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January</a:t>
                      </a:r>
                      <a:r>
                        <a:rPr lang="en-US" sz="28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800" spc="-5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2025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5 weeks (plus 1 week closure)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5255162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40A5886D-237C-185C-E12C-34560EC004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-5028171" y="-187741"/>
            <a:ext cx="22236760" cy="892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1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kumimoji="0" lang="en-US" altLang="en-US" sz="1200" b="1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kumimoji="0" lang="en-US" altLang="en-US" sz="2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85428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AEC4-C06D-F9BA-9843-2E65F6061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3435" y="941758"/>
            <a:ext cx="7565129" cy="1325563"/>
          </a:xfrm>
        </p:spPr>
        <p:txBody>
          <a:bodyPr>
            <a:no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Email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0EF67-2D7A-89D2-AA3D-B01EBA754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386" y="2596806"/>
            <a:ext cx="10601534" cy="3821086"/>
          </a:xfrm>
        </p:spPr>
        <p:txBody>
          <a:bodyPr/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Check university emails daily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Some may seem unimportant, but key information is included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When emailing staff or services:</a:t>
            </a:r>
          </a:p>
          <a:p>
            <a:pPr lvl="1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 polite and professional</a:t>
            </a:r>
          </a:p>
          <a:p>
            <a:pPr lvl="1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is not the same as texting a friend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When emailing lecturers, respect their working hours</a:t>
            </a:r>
          </a:p>
        </p:txBody>
      </p:sp>
    </p:spTree>
    <p:extLst>
      <p:ext uri="{BB962C8B-B14F-4D97-AF65-F5344CB8AC3E}">
        <p14:creationId xmlns:p14="http://schemas.microsoft.com/office/powerpoint/2010/main" val="1770626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2934" y="1009724"/>
            <a:ext cx="10174684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Academic Integrity +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2934" y="2687560"/>
            <a:ext cx="10420352" cy="331893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UWTSD uses Harvard referencing (Cite Them Right)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Ignore conflicting advice from elsewhere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Referencing guides are on Moodle and the library website</a:t>
            </a:r>
          </a:p>
        </p:txBody>
      </p:sp>
    </p:spTree>
    <p:extLst>
      <p:ext uri="{BB962C8B-B14F-4D97-AF65-F5344CB8AC3E}">
        <p14:creationId xmlns:p14="http://schemas.microsoft.com/office/powerpoint/2010/main" val="590344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19EB5-5FEB-5D9D-1048-6EE261918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571" y="944789"/>
            <a:ext cx="7956222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Using AI Responsibly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75D3E-8D5C-CDA9-E5E3-BF4268E47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507" y="2540617"/>
            <a:ext cx="10896350" cy="396042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work must always be your own.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AI tools can be useful for study support, but: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must follow UWTSD’s AI guidance.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Permitted uses will be explained in your assignment briefs.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must not use AI to generate full assignments or bypass your own thinking.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Misuse of AI is treated the same as plagiarism or collusion.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full AI guidance is on Moodle - it is your responsibility to read it.</a:t>
            </a:r>
          </a:p>
        </p:txBody>
      </p:sp>
    </p:spTree>
    <p:extLst>
      <p:ext uri="{BB962C8B-B14F-4D97-AF65-F5344CB8AC3E}">
        <p14:creationId xmlns:p14="http://schemas.microsoft.com/office/powerpoint/2010/main" val="263406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9068" y="830490"/>
            <a:ext cx="9670806" cy="1325563"/>
          </a:xfrm>
        </p:spPr>
        <p:txBody>
          <a:bodyPr>
            <a:no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734" y="2691946"/>
            <a:ext cx="9400664" cy="402000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should be developing a clear, formal academic style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Level 5 and 6 requires progression from descriptive writing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Workshops and study skills sessions are available - make use of them</a:t>
            </a:r>
          </a:p>
        </p:txBody>
      </p:sp>
    </p:spTree>
    <p:extLst>
      <p:ext uri="{BB962C8B-B14F-4D97-AF65-F5344CB8AC3E}">
        <p14:creationId xmlns:p14="http://schemas.microsoft.com/office/powerpoint/2010/main" val="1178274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2BA86-468C-5603-B8A3-5FF17D99A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8953" y="912132"/>
            <a:ext cx="7956222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Student Support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DC115-7128-CFAD-31CC-F623001B2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428" y="2576739"/>
            <a:ext cx="11097986" cy="4207782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Birmingham Student Engagement Team 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attendance, engagement, and general student wellbeing.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Birmingham Assessments Team 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Handles assignment submissions, extensions, and assessment queries.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Disability Team 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Provides support and adjustments for students with disabilities or health conditions.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UWTSD Library 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Access to books, journals, e-resources, and help with research and referencing.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Study Skills 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Guidance on academic writing, referencing, and study techniques.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Careers -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Advice on CVs, job applications, career planning, and interview preparation.</a:t>
            </a:r>
          </a:p>
        </p:txBody>
      </p:sp>
    </p:spTree>
    <p:extLst>
      <p:ext uri="{BB962C8B-B14F-4D97-AF65-F5344CB8AC3E}">
        <p14:creationId xmlns:p14="http://schemas.microsoft.com/office/powerpoint/2010/main" val="1195760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A181A-32F8-AF0E-F7B9-D2744B265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0669" y="827462"/>
            <a:ext cx="7956222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Student Support Teams-</a:t>
            </a:r>
            <a:b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Contact Details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BBEF82C-1E44-8A15-B05D-A00CAE4293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4714268"/>
              </p:ext>
            </p:extLst>
          </p:nvPr>
        </p:nvGraphicFramePr>
        <p:xfrm>
          <a:off x="1623317" y="2486346"/>
          <a:ext cx="9092630" cy="4282509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4546315">
                  <a:extLst>
                    <a:ext uri="{9D8B030D-6E8A-4147-A177-3AD203B41FA5}">
                      <a16:colId xmlns:a16="http://schemas.microsoft.com/office/drawing/2014/main" val="2133289913"/>
                    </a:ext>
                  </a:extLst>
                </a:gridCol>
                <a:gridCol w="4546315">
                  <a:extLst>
                    <a:ext uri="{9D8B030D-6E8A-4147-A177-3AD203B41FA5}">
                      <a16:colId xmlns:a16="http://schemas.microsoft.com/office/drawing/2014/main" val="3896062787"/>
                    </a:ext>
                  </a:extLst>
                </a:gridCol>
              </a:tblGrid>
              <a:tr h="42260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Department Name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Contact Information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62955834"/>
                  </a:ext>
                </a:extLst>
              </a:tr>
              <a:tr h="8553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Birmingham Student Engagement Team </a:t>
                      </a:r>
                      <a:endParaRPr lang="en-GB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u="none" strike="noStrike" dirty="0">
                          <a:solidFill>
                            <a:srgbClr val="28235D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2"/>
                        </a:rPr>
                        <a:t>birminghamstudentengagement@uwtsd.ac.uk</a:t>
                      </a:r>
                      <a:endParaRPr lang="en-GB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54023616"/>
                  </a:ext>
                </a:extLst>
              </a:tr>
              <a:tr h="8553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Birmingham Assessments Team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u="none" strike="noStrike" dirty="0">
                          <a:solidFill>
                            <a:srgbClr val="1D2125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3"/>
                        </a:rPr>
                        <a:t>birminghamassessments@uwtsd.ac.uk</a:t>
                      </a:r>
                      <a:endParaRPr lang="en-GB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63462914"/>
                  </a:ext>
                </a:extLst>
              </a:tr>
              <a:tr h="4887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Disability Team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u="none" strike="noStrike">
                          <a:solidFill>
                            <a:srgbClr val="28235D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4"/>
                        </a:rPr>
                        <a:t>disability@uwtsd.ac.uk</a:t>
                      </a:r>
                      <a:endParaRPr lang="en-GB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24069204"/>
                  </a:ext>
                </a:extLst>
              </a:tr>
              <a:tr h="4887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UWTSD Library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u="none" strike="noStrike">
                          <a:solidFill>
                            <a:srgbClr val="28235D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5"/>
                        </a:rPr>
                        <a:t>library@uwtsd.ac.uk</a:t>
                      </a:r>
                      <a:endParaRPr lang="en-GB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1700605"/>
                  </a:ext>
                </a:extLst>
              </a:tr>
              <a:tr h="6827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Study Skills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u="none" strike="noStrike">
                          <a:solidFill>
                            <a:srgbClr val="28235D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6"/>
                        </a:rPr>
                        <a:t>studyskillsdistance@uwtsd.ac.uk</a:t>
                      </a:r>
                      <a:endParaRPr lang="en-GB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19394710"/>
                  </a:ext>
                </a:extLst>
              </a:tr>
              <a:tr h="4887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Careers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u="none" strike="noStrike" dirty="0">
                          <a:solidFill>
                            <a:srgbClr val="28235D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hlinkClick r:id="rId7"/>
                        </a:rPr>
                        <a:t>careers@uwtsd.ac.uk</a:t>
                      </a:r>
                      <a:endParaRPr lang="en-GB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851284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73395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FB30E-AD6A-61AC-1644-1DEB1E177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39" y="1729151"/>
            <a:ext cx="11594969" cy="78801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For Your Success at UWTSD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4B7D6-B81E-383C-A68B-2501CA76A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592" y="2501283"/>
            <a:ext cx="11594969" cy="3651349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Take responsibility: attend, engage, and submit correctly.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Respect others and contribute positively to the learning environment.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the feedback and support services available - they are here for you.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Remember: your lecturers want you to succeed.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Stay proactive, stay professional, and make the most of your time here.</a:t>
            </a:r>
          </a:p>
          <a:p>
            <a:pPr algn="just"/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8379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880454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1048</Words>
  <Application>Microsoft Office PowerPoint</Application>
  <PresentationFormat>Widescreen</PresentationFormat>
  <Paragraphs>144</Paragraphs>
  <Slides>20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20</vt:i4>
      </vt:variant>
    </vt:vector>
  </HeadingPairs>
  <TitlesOfParts>
    <vt:vector size="33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UWTSD 200_Text 4</vt:lpstr>
      <vt:lpstr>UWTSD 200_Text 1</vt:lpstr>
      <vt:lpstr>PowerPoint Presentation</vt:lpstr>
      <vt:lpstr>Welcome to the New Term</vt:lpstr>
      <vt:lpstr>Meet the Team: </vt:lpstr>
      <vt:lpstr>Learning from Feedback</vt:lpstr>
      <vt:lpstr>Submitting Assignments Correctly</vt:lpstr>
      <vt:lpstr>Respect in the Classroom</vt:lpstr>
      <vt:lpstr>Engagement  Policy</vt:lpstr>
      <vt:lpstr>Engagement Policy Continued </vt:lpstr>
      <vt:lpstr>Attendance Matters</vt:lpstr>
      <vt:lpstr>How will your Programme look? Level 5   </vt:lpstr>
      <vt:lpstr>How will your Programme look?  Level 6 </vt:lpstr>
      <vt:lpstr>September / 2025 Term Dates </vt:lpstr>
      <vt:lpstr>Email Responsibilities</vt:lpstr>
      <vt:lpstr>Academic Integrity + Referencing</vt:lpstr>
      <vt:lpstr>Using AI Responsibly</vt:lpstr>
      <vt:lpstr>Academic Writing</vt:lpstr>
      <vt:lpstr>Student Support Services</vt:lpstr>
      <vt:lpstr>Student Support Teams- Contact Details</vt:lpstr>
      <vt:lpstr>For Your Success at UWTSD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Joanne Davies (Yr Athrofa)</cp:lastModifiedBy>
  <cp:revision>24</cp:revision>
  <dcterms:created xsi:type="dcterms:W3CDTF">2021-03-09T15:35:42Z</dcterms:created>
  <dcterms:modified xsi:type="dcterms:W3CDTF">2025-09-04T10:31:00Z</dcterms:modified>
</cp:coreProperties>
</file>