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97" d="100"/>
          <a:sy n="97" d="100"/>
        </p:scale>
        <p:origin x="102" y="21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07670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 everyone. Today is about taking the planning skills you already have and turning them into real Python. We will move quickly through the syntax, then spend most of the session in the notebook writing code yourselves.</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Read these out quickly. They map directly onto the sections of the notebook, so students can see what each part is for.</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key message. Students often feel they are starting from scratch when they open a code editor. They are not. The logic is the same, only the spelling changes.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Link back to the flowcharts they drew: parallelograms for input and output, rectangles for process. Python gives a name to each.</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Spend a minute here. Ask students to say which row they find easiest and which looks strangest. The count loop row usually causes a pause, because range stops before the second number.</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 biggest visual difference from pseudocode. Emphasise that the indentation is not decoration: it is how Python knows which lines belong to the if. Forgetting the colon is the most common first error.</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Run this live in the notebook. Then change the text and run it again. Ask students to predict what happens if they remove one of the quotation marks.</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the metaphor of a labelled box. Point out that the quotes matter: 42 is a number but the text version of 42 is not. Python works out the type for you.</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Do this one live. Type 5 and 3 into the first version and let the room see 53 appear. Then wrap the input in int() and show 8. The ValueError for typing a word is worth a mention here too.</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Ask the room to predict 10 // 4 and 10 % 4 before you reveal them. Mention that a remainder of 0 is how we test for even numbers, which comes back in the functions section.</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Walk through the flowchart first, then show how each shape maps onto a line of code. For more than two outcomes, mention elif, which is a chain of diamonds where each No leads to the next question.</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Draw the contrast: for is counting, while is waiting. The range stop value being excluded is the most common slip. For while, warn about infinite loops and show the Stop button in the notebook toolbar.</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trace table is the single best habit for understanding any loop. Fill it in on the board as you step through the flowchart. Point out that the last row is where the test fails and the loop stops.</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Stress that counting starts at zero, so a list of five items has indexes 0 to 4. Connect this to range: both exclude the stop value. The pills show the everyday tools students will use in the exercises.</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Link this to the sub-process box in a flowchart. The print versus return distinction trips up almost everyone. Show a function that prints and one that returns, and ask what ends up stored in the variable.</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Normalise errors. Everyone sees them every day. Teach students to read from the bottom up. Also mention logic errors: the program runs but gives the wrong answer, and a trace table is the tool for those.</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Hand over to the notebook. Remind students that a FAIL in a check cell before they have written anything is normal. Circulate and ask to see their flowchart before they show you their code.</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body">
    <p:bg>
      <p:bgPr>
        <a:solidFill>
          <a:srgbClr val="F7F5EF"/>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2800" y="1102320"/>
            <a:ext cx="10566400" cy="502841"/>
          </a:xfrm>
          <a:prstGeom prst="rect">
            <a:avLst/>
          </a:prstGeom>
          <a:noFill/>
          <a:ln/>
        </p:spPr>
        <p:txBody>
          <a:bodyPr wrap="square" lIns="0" tIns="0" rIns="0" bIns="0" rtlCol="0" anchor="t"/>
          <a:lstStyle>
            <a:lvl1pPr marL="0" indent="0" algn="l">
              <a:lnSpc>
                <a:spcPct val="115000"/>
              </a:lnSpc>
              <a:buNone/>
              <a:defRPr lang="en-US" sz="3600" dirty="0">
                <a:solidFill>
                  <a:srgbClr val="12203A"/>
                </a:solidFill>
                <a:latin typeface="Domine" pitchFamily="34" charset="0"/>
                <a:ea typeface="Domine" pitchFamily="34" charset="-122"/>
                <a:cs typeface="Domine" pitchFamily="34" charset="-120"/>
              </a:defRPr>
            </a:lvl1pPr>
          </a:lstStyle>
          <a:p>
            <a:pPr marL="0" indent="0" algn="l">
              <a:lnSpc>
                <a:spcPct val="115000"/>
              </a:lnSpc>
              <a:buNone/>
            </a:pPr>
            <a:endParaRPr lang="en-US" sz="3600" dirty="0"/>
          </a:p>
        </p:txBody>
      </p:sp>
      <p:sp>
        <p:nvSpPr>
          <p:cNvPr id="3" name="Text Placeholder 2"/>
          <p:cNvSpPr>
            <a:spLocks noGrp="1"/>
          </p:cNvSpPr>
          <p:nvPr>
            <p:ph type="body" idx="101"/>
          </p:nvPr>
        </p:nvSpPr>
        <p:spPr>
          <a:xfrm>
            <a:off x="812800" y="1909961"/>
            <a:ext cx="10566400" cy="4135239"/>
          </a:xfrm>
          <a:prstGeom prst="rect">
            <a:avLst/>
          </a:prstGeom>
          <a:noFill/>
          <a:ln/>
        </p:spPr>
        <p:txBody>
          <a:bodyPr wrap="square" lIns="0" tIns="0" rIns="0" bIns="0" rtlCol="0" anchor="t"/>
          <a:lstStyle>
            <a:lvl1pPr marL="0" indent="0" algn="l">
              <a:lnSpc>
                <a:spcPct val="140000"/>
              </a:lnSpc>
              <a:buNone/>
              <a:defRPr lang="en-US" sz="1600" dirty="0">
                <a:solidFill>
                  <a:srgbClr val="12203A"/>
                </a:solidFill>
                <a:latin typeface="JetBrains Mono" pitchFamily="34" charset="0"/>
                <a:ea typeface="JetBrains Mono" pitchFamily="34" charset="-122"/>
                <a:cs typeface="JetBrains Mono" pitchFamily="34" charset="-120"/>
              </a:defRPr>
            </a:lvl1pPr>
          </a:lstStyle>
          <a:p>
            <a:pPr marL="0" indent="0" algn="l">
              <a:lnSpc>
                <a:spcPct val="140000"/>
              </a:lnSpc>
              <a:buNone/>
            </a:pPr>
            <a:endParaRPr lang="en-US" sz="1600" dirty="0"/>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7F5E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2203A"/>
        </a:solidFill>
        <a:effectLst/>
      </p:bgPr>
    </p:bg>
    <p:spTree>
      <p:nvGrpSpPr>
        <p:cNvPr id="1" name=""/>
        <p:cNvGrpSpPr/>
        <p:nvPr/>
      </p:nvGrpSpPr>
      <p:grpSpPr>
        <a:xfrm>
          <a:off x="0" y="0"/>
          <a:ext cx="0" cy="0"/>
          <a:chOff x="0" y="0"/>
          <a:chExt cx="0" cy="0"/>
        </a:xfrm>
      </p:grpSpPr>
      <p:sp>
        <p:nvSpPr>
          <p:cNvPr id="2" name="Shape 0"/>
          <p:cNvSpPr/>
          <p:nvPr/>
        </p:nvSpPr>
        <p:spPr>
          <a:xfrm>
            <a:off x="812800" y="2127349"/>
            <a:ext cx="1016000" cy="76200"/>
          </a:xfrm>
          <a:prstGeom prst="roundRect">
            <a:avLst>
              <a:gd name="adj" fmla="val 50000"/>
            </a:avLst>
          </a:prstGeom>
          <a:solidFill>
            <a:srgbClr val="F2B134"/>
          </a:solidFill>
          <a:ln/>
        </p:spPr>
        <p:txBody>
          <a:bodyPr/>
          <a:lstStyle/>
          <a:p>
            <a:endParaRPr lang="en-GB"/>
          </a:p>
        </p:txBody>
      </p:sp>
      <p:sp>
        <p:nvSpPr>
          <p:cNvPr id="3" name="Text 1"/>
          <p:cNvSpPr/>
          <p:nvPr/>
        </p:nvSpPr>
        <p:spPr>
          <a:xfrm>
            <a:off x="812800" y="2406749"/>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F2B134"/>
                </a:solidFill>
                <a:latin typeface="IBM Plex Sans" pitchFamily="34" charset="0"/>
                <a:ea typeface="IBM Plex Sans" pitchFamily="34" charset="-122"/>
                <a:cs typeface="IBM Plex Sans" pitchFamily="34" charset="-120"/>
              </a:rPr>
              <a:t>LEVEL 5 | APPLIED COMPUTING</a:t>
            </a:r>
            <a:endParaRPr lang="en-US" sz="1400" dirty="0"/>
          </a:p>
        </p:txBody>
      </p:sp>
      <p:sp>
        <p:nvSpPr>
          <p:cNvPr id="4" name="Text 2"/>
          <p:cNvSpPr>
            <a:spLocks noGrp="1"/>
          </p:cNvSpPr>
          <p:nvPr>
            <p:ph type="title"/>
          </p:nvPr>
        </p:nvSpPr>
        <p:spPr>
          <a:xfrm>
            <a:off x="812800" y="2823270"/>
            <a:ext cx="10883392" cy="1366441"/>
          </a:xfrm>
          <a:prstGeom prst="rect">
            <a:avLst/>
          </a:prstGeom>
          <a:noFill/>
          <a:ln/>
        </p:spPr>
        <p:txBody>
          <a:bodyPr wrap="square" lIns="0" tIns="0" rIns="0" bIns="0" rtlCol="0" anchor="t">
            <a:normAutofit/>
          </a:bodyPr>
          <a:lstStyle/>
          <a:p>
            <a:pPr marL="0" indent="0" algn="l">
              <a:lnSpc>
                <a:spcPts val="5280"/>
              </a:lnSpc>
              <a:buNone/>
            </a:pPr>
            <a:r>
              <a:rPr lang="en-US" sz="4800" b="1" i="0" dirty="0">
                <a:solidFill>
                  <a:srgbClr val="F7F5EF"/>
                </a:solidFill>
                <a:latin typeface="Arial" panose="020B0604020202020204" pitchFamily="34" charset="0"/>
                <a:ea typeface="Domine" pitchFamily="18" charset="-122"/>
                <a:cs typeface="Arial" panose="020B0604020202020204" pitchFamily="34" charset="0"/>
              </a:rPr>
              <a:t>Introduction to Python Programming</a:t>
            </a:r>
            <a:endParaRPr lang="en-US" sz="4800" dirty="0">
              <a:latin typeface="Arial" panose="020B0604020202020204" pitchFamily="34" charset="0"/>
              <a:cs typeface="Arial" panose="020B0604020202020204" pitchFamily="34" charset="0"/>
            </a:endParaRPr>
          </a:p>
        </p:txBody>
      </p:sp>
      <p:sp>
        <p:nvSpPr>
          <p:cNvPr id="5" name="Text 3"/>
          <p:cNvSpPr/>
          <p:nvPr/>
        </p:nvSpPr>
        <p:spPr>
          <a:xfrm>
            <a:off x="812800" y="4367510"/>
            <a:ext cx="10883392" cy="388541"/>
          </a:xfrm>
          <a:prstGeom prst="rect">
            <a:avLst/>
          </a:prstGeom>
          <a:noFill/>
          <a:ln/>
        </p:spPr>
        <p:txBody>
          <a:bodyPr wrap="square" lIns="0" tIns="0" rIns="0" bIns="0" rtlCol="0" anchor="t">
            <a:normAutofit/>
          </a:bodyPr>
          <a:lstStyle/>
          <a:p>
            <a:pPr marL="0" indent="0" algn="l">
              <a:lnSpc>
                <a:spcPts val="2860"/>
              </a:lnSpc>
              <a:buNone/>
            </a:pPr>
            <a:r>
              <a:rPr lang="en-US" sz="2200" dirty="0">
                <a:solidFill>
                  <a:srgbClr val="C5D0E6"/>
                </a:solidFill>
                <a:latin typeface="IBM Plex Sans" pitchFamily="34" charset="0"/>
                <a:ea typeface="IBM Plex Sans" pitchFamily="34" charset="-122"/>
                <a:cs typeface="IBM Plex Sans" pitchFamily="34" charset="-120"/>
              </a:rPr>
              <a:t>From flowcharts and pseudocode to working code</a:t>
            </a:r>
            <a:endParaRPr lang="en-US" sz="2200" dirty="0"/>
          </a:p>
        </p:txBody>
      </p:sp>
      <p:sp>
        <p:nvSpPr>
          <p:cNvPr id="7" name="Text 3">
            <a:extLst>
              <a:ext uri="{FF2B5EF4-FFF2-40B4-BE49-F238E27FC236}">
                <a16:creationId xmlns:a16="http://schemas.microsoft.com/office/drawing/2014/main" id="{7A34A115-D87B-54C1-8520-AF9EFD922102}"/>
              </a:ext>
            </a:extLst>
          </p:cNvPr>
          <p:cNvSpPr/>
          <p:nvPr/>
        </p:nvSpPr>
        <p:spPr>
          <a:xfrm>
            <a:off x="812800" y="4834542"/>
            <a:ext cx="10883392" cy="388541"/>
          </a:xfrm>
          <a:prstGeom prst="rect">
            <a:avLst/>
          </a:prstGeom>
          <a:noFill/>
          <a:ln/>
        </p:spPr>
        <p:txBody>
          <a:bodyPr wrap="square" lIns="0" tIns="0" rIns="0" bIns="0" rtlCol="0" anchor="t">
            <a:normAutofit/>
          </a:bodyPr>
          <a:lstStyle/>
          <a:p>
            <a:pPr marL="0" indent="0" algn="l">
              <a:lnSpc>
                <a:spcPts val="2860"/>
              </a:lnSpc>
              <a:buNone/>
            </a:pPr>
            <a:r>
              <a:rPr lang="en-US" sz="2200" dirty="0">
                <a:solidFill>
                  <a:srgbClr val="C5D0E6"/>
                </a:solidFill>
                <a:latin typeface="IBM Plex Sans" pitchFamily="34" charset="0"/>
                <a:ea typeface="IBM Plex Sans" pitchFamily="34" charset="-122"/>
                <a:cs typeface="IBM Plex Sans" pitchFamily="34" charset="-120"/>
              </a:rPr>
              <a:t>By Dr. Fahad Ahmed</a:t>
            </a:r>
            <a:endParaRPr lang="en-US" sz="2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7F5EF"/>
        </a:solidFill>
        <a:effectLst/>
      </p:bgPr>
    </p:bg>
    <p:spTree>
      <p:nvGrpSpPr>
        <p:cNvPr id="1" name=""/>
        <p:cNvGrpSpPr/>
        <p:nvPr/>
      </p:nvGrpSpPr>
      <p:grpSpPr>
        <a:xfrm>
          <a:off x="0" y="0"/>
          <a:ext cx="0" cy="0"/>
          <a:chOff x="0" y="0"/>
          <a:chExt cx="0" cy="0"/>
        </a:xfrm>
      </p:grpSpPr>
      <p:sp>
        <p:nvSpPr>
          <p:cNvPr id="2" name="Text 0"/>
          <p:cNvSpPr/>
          <p:nvPr/>
        </p:nvSpPr>
        <p:spPr>
          <a:xfrm>
            <a:off x="812800" y="812800"/>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2457C5"/>
                </a:solidFill>
                <a:latin typeface="IBM Plex Sans" pitchFamily="34" charset="0"/>
                <a:ea typeface="IBM Plex Sans" pitchFamily="34" charset="-122"/>
                <a:cs typeface="IBM Plex Sans" pitchFamily="34" charset="-120"/>
              </a:rPr>
              <a:t>TODAY</a:t>
            </a:r>
            <a:endParaRPr lang="en-US" sz="1400" dirty="0"/>
          </a:p>
        </p:txBody>
      </p:sp>
      <p:sp>
        <p:nvSpPr>
          <p:cNvPr id="3" name="Text 1"/>
          <p:cNvSpPr>
            <a:spLocks noGrp="1"/>
          </p:cNvSpPr>
          <p:nvPr>
            <p:ph type="title"/>
          </p:nvPr>
        </p:nvSpPr>
        <p:spPr>
          <a:xfrm>
            <a:off x="812800" y="1102320"/>
            <a:ext cx="10883392" cy="528241"/>
          </a:xfrm>
          <a:prstGeom prst="rect">
            <a:avLst/>
          </a:prstGeom>
          <a:noFill/>
          <a:ln/>
        </p:spPr>
        <p:txBody>
          <a:bodyPr wrap="square" lIns="0" tIns="0" rIns="0" bIns="0" rtlCol="0" anchor="t">
            <a:normAutofit/>
          </a:bodyPr>
          <a:lstStyle/>
          <a:p>
            <a:pPr marL="0" indent="0" algn="l">
              <a:lnSpc>
                <a:spcPts val="3960"/>
              </a:lnSpc>
              <a:buNone/>
            </a:pPr>
            <a:r>
              <a:rPr lang="en-US" sz="3600" b="1" i="0" dirty="0">
                <a:solidFill>
                  <a:srgbClr val="12203A"/>
                </a:solidFill>
                <a:latin typeface="Domine" pitchFamily="18" charset="0"/>
                <a:ea typeface="Domine" pitchFamily="18" charset="-122"/>
                <a:cs typeface="Domine" pitchFamily="18" charset="-120"/>
              </a:rPr>
              <a:t>What you will be able to do</a:t>
            </a:r>
            <a:endParaRPr lang="en-US" sz="3600" dirty="0"/>
          </a:p>
        </p:txBody>
      </p:sp>
      <p:sp>
        <p:nvSpPr>
          <p:cNvPr id="4" name="Shape 2"/>
          <p:cNvSpPr/>
          <p:nvPr/>
        </p:nvSpPr>
        <p:spPr>
          <a:xfrm>
            <a:off x="815975" y="1913136"/>
            <a:ext cx="3414117" cy="1443930"/>
          </a:xfrm>
          <a:prstGeom prst="roundRect">
            <a:avLst>
              <a:gd name="adj" fmla="val 8576"/>
            </a:avLst>
          </a:prstGeom>
          <a:solidFill>
            <a:srgbClr val="FDFCF8"/>
          </a:solidFill>
          <a:ln w="6350">
            <a:solidFill>
              <a:srgbClr val="E2DED2"/>
            </a:solidFill>
            <a:prstDash val="solid"/>
          </a:ln>
        </p:spPr>
        <p:txBody>
          <a:bodyPr/>
          <a:lstStyle/>
          <a:p>
            <a:endParaRPr lang="en-GB"/>
          </a:p>
        </p:txBody>
      </p:sp>
      <p:sp>
        <p:nvSpPr>
          <p:cNvPr id="5" name="Text 3"/>
          <p:cNvSpPr/>
          <p:nvPr/>
        </p:nvSpPr>
        <p:spPr>
          <a:xfrm>
            <a:off x="1047750" y="2144911"/>
            <a:ext cx="3039084"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2457C5"/>
                </a:solidFill>
                <a:latin typeface="Domine" pitchFamily="18" charset="0"/>
                <a:ea typeface="Domine" pitchFamily="18" charset="-122"/>
                <a:cs typeface="Domine" pitchFamily="18" charset="-120"/>
              </a:rPr>
              <a:t>1</a:t>
            </a:r>
            <a:endParaRPr lang="en-US" sz="2200" dirty="0"/>
          </a:p>
        </p:txBody>
      </p:sp>
      <p:sp>
        <p:nvSpPr>
          <p:cNvPr id="6" name="Text 4"/>
          <p:cNvSpPr/>
          <p:nvPr/>
        </p:nvSpPr>
        <p:spPr>
          <a:xfrm>
            <a:off x="1047750" y="2556371"/>
            <a:ext cx="3039084" cy="59432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12203A"/>
                </a:solidFill>
                <a:latin typeface="IBM Plex Sans" pitchFamily="34" charset="0"/>
                <a:ea typeface="IBM Plex Sans" pitchFamily="34" charset="-122"/>
                <a:cs typeface="IBM Plex Sans" pitchFamily="34" charset="-120"/>
              </a:rPr>
              <a:t>Turn flowcharts and pseudocode into Python</a:t>
            </a:r>
            <a:endParaRPr lang="en-US" sz="1600" dirty="0"/>
          </a:p>
        </p:txBody>
      </p:sp>
      <p:sp>
        <p:nvSpPr>
          <p:cNvPr id="7" name="Shape 5"/>
          <p:cNvSpPr/>
          <p:nvPr/>
        </p:nvSpPr>
        <p:spPr>
          <a:xfrm>
            <a:off x="4388842" y="1913136"/>
            <a:ext cx="3414216" cy="1443930"/>
          </a:xfrm>
          <a:prstGeom prst="roundRect">
            <a:avLst>
              <a:gd name="adj" fmla="val 8576"/>
            </a:avLst>
          </a:prstGeom>
          <a:solidFill>
            <a:srgbClr val="FDFCF8"/>
          </a:solidFill>
          <a:ln w="6350">
            <a:solidFill>
              <a:srgbClr val="E2DED2"/>
            </a:solidFill>
            <a:prstDash val="solid"/>
          </a:ln>
        </p:spPr>
        <p:txBody>
          <a:bodyPr/>
          <a:lstStyle/>
          <a:p>
            <a:endParaRPr lang="en-GB"/>
          </a:p>
        </p:txBody>
      </p:sp>
      <p:sp>
        <p:nvSpPr>
          <p:cNvPr id="8" name="Text 6"/>
          <p:cNvSpPr/>
          <p:nvPr/>
        </p:nvSpPr>
        <p:spPr>
          <a:xfrm>
            <a:off x="4620617" y="2144911"/>
            <a:ext cx="3039186"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2457C5"/>
                </a:solidFill>
                <a:latin typeface="Domine" pitchFamily="18" charset="0"/>
                <a:ea typeface="Domine" pitchFamily="18" charset="-122"/>
                <a:cs typeface="Domine" pitchFamily="18" charset="-120"/>
              </a:rPr>
              <a:t>2</a:t>
            </a:r>
            <a:endParaRPr lang="en-US" sz="2200" dirty="0"/>
          </a:p>
        </p:txBody>
      </p:sp>
      <p:sp>
        <p:nvSpPr>
          <p:cNvPr id="9" name="Text 7"/>
          <p:cNvSpPr/>
          <p:nvPr/>
        </p:nvSpPr>
        <p:spPr>
          <a:xfrm>
            <a:off x="4620617" y="2556371"/>
            <a:ext cx="3039186" cy="30986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12203A"/>
                </a:solidFill>
                <a:latin typeface="IBM Plex Sans" pitchFamily="34" charset="0"/>
                <a:ea typeface="IBM Plex Sans" pitchFamily="34" charset="-122"/>
                <a:cs typeface="IBM Plex Sans" pitchFamily="34" charset="-120"/>
              </a:rPr>
              <a:t>Use variables, input and output</a:t>
            </a:r>
            <a:endParaRPr lang="en-US" sz="1600" dirty="0"/>
          </a:p>
        </p:txBody>
      </p:sp>
      <p:sp>
        <p:nvSpPr>
          <p:cNvPr id="10" name="Shape 8"/>
          <p:cNvSpPr/>
          <p:nvPr/>
        </p:nvSpPr>
        <p:spPr>
          <a:xfrm>
            <a:off x="7961809" y="1913136"/>
            <a:ext cx="3414216" cy="1443930"/>
          </a:xfrm>
          <a:prstGeom prst="roundRect">
            <a:avLst>
              <a:gd name="adj" fmla="val 8576"/>
            </a:avLst>
          </a:prstGeom>
          <a:solidFill>
            <a:srgbClr val="FDFCF8"/>
          </a:solidFill>
          <a:ln w="6350">
            <a:solidFill>
              <a:srgbClr val="E2DED2"/>
            </a:solidFill>
            <a:prstDash val="solid"/>
          </a:ln>
        </p:spPr>
        <p:txBody>
          <a:bodyPr/>
          <a:lstStyle/>
          <a:p>
            <a:endParaRPr lang="en-GB"/>
          </a:p>
        </p:txBody>
      </p:sp>
      <p:sp>
        <p:nvSpPr>
          <p:cNvPr id="11" name="Text 9"/>
          <p:cNvSpPr/>
          <p:nvPr/>
        </p:nvSpPr>
        <p:spPr>
          <a:xfrm>
            <a:off x="8193584" y="2144911"/>
            <a:ext cx="3039186"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2457C5"/>
                </a:solidFill>
                <a:latin typeface="Domine" pitchFamily="18" charset="0"/>
                <a:ea typeface="Domine" pitchFamily="18" charset="-122"/>
                <a:cs typeface="Domine" pitchFamily="18" charset="-120"/>
              </a:rPr>
              <a:t>3</a:t>
            </a:r>
            <a:endParaRPr lang="en-US" sz="2200" dirty="0"/>
          </a:p>
        </p:txBody>
      </p:sp>
      <p:sp>
        <p:nvSpPr>
          <p:cNvPr id="12" name="Text 10"/>
          <p:cNvSpPr/>
          <p:nvPr/>
        </p:nvSpPr>
        <p:spPr>
          <a:xfrm>
            <a:off x="8193584" y="2556371"/>
            <a:ext cx="3039186" cy="59432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12203A"/>
                </a:solidFill>
                <a:latin typeface="IBM Plex Sans" pitchFamily="34" charset="0"/>
                <a:ea typeface="IBM Plex Sans" pitchFamily="34" charset="-122"/>
                <a:cs typeface="IBM Plex Sans" pitchFamily="34" charset="-120"/>
              </a:rPr>
              <a:t>Make decisions with if, elif and else</a:t>
            </a:r>
            <a:endParaRPr lang="en-US" sz="1600" dirty="0"/>
          </a:p>
        </p:txBody>
      </p:sp>
      <p:sp>
        <p:nvSpPr>
          <p:cNvPr id="13" name="Shape 11"/>
          <p:cNvSpPr/>
          <p:nvPr/>
        </p:nvSpPr>
        <p:spPr>
          <a:xfrm>
            <a:off x="815975" y="3515816"/>
            <a:ext cx="3414117" cy="1443930"/>
          </a:xfrm>
          <a:prstGeom prst="roundRect">
            <a:avLst>
              <a:gd name="adj" fmla="val 8576"/>
            </a:avLst>
          </a:prstGeom>
          <a:solidFill>
            <a:srgbClr val="FDFCF8"/>
          </a:solidFill>
          <a:ln w="6350">
            <a:solidFill>
              <a:srgbClr val="E2DED2"/>
            </a:solidFill>
            <a:prstDash val="solid"/>
          </a:ln>
        </p:spPr>
        <p:txBody>
          <a:bodyPr/>
          <a:lstStyle/>
          <a:p>
            <a:endParaRPr lang="en-GB"/>
          </a:p>
        </p:txBody>
      </p:sp>
      <p:sp>
        <p:nvSpPr>
          <p:cNvPr id="14" name="Text 12"/>
          <p:cNvSpPr/>
          <p:nvPr/>
        </p:nvSpPr>
        <p:spPr>
          <a:xfrm>
            <a:off x="1047750" y="3747591"/>
            <a:ext cx="3039084"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2457C5"/>
                </a:solidFill>
                <a:latin typeface="Domine" pitchFamily="18" charset="0"/>
                <a:ea typeface="Domine" pitchFamily="18" charset="-122"/>
                <a:cs typeface="Domine" pitchFamily="18" charset="-120"/>
              </a:rPr>
              <a:t>4</a:t>
            </a:r>
            <a:endParaRPr lang="en-US" sz="2200" dirty="0"/>
          </a:p>
        </p:txBody>
      </p:sp>
      <p:sp>
        <p:nvSpPr>
          <p:cNvPr id="15" name="Text 13"/>
          <p:cNvSpPr/>
          <p:nvPr/>
        </p:nvSpPr>
        <p:spPr>
          <a:xfrm>
            <a:off x="1047750" y="4159052"/>
            <a:ext cx="3039084" cy="59432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12203A"/>
                </a:solidFill>
                <a:latin typeface="IBM Plex Sans" pitchFamily="34" charset="0"/>
                <a:ea typeface="IBM Plex Sans" pitchFamily="34" charset="-122"/>
                <a:cs typeface="IBM Plex Sans" pitchFamily="34" charset="-120"/>
              </a:rPr>
              <a:t>Repeat work with for and while loops</a:t>
            </a:r>
            <a:endParaRPr lang="en-US" sz="1600" dirty="0"/>
          </a:p>
        </p:txBody>
      </p:sp>
      <p:sp>
        <p:nvSpPr>
          <p:cNvPr id="16" name="Shape 14"/>
          <p:cNvSpPr/>
          <p:nvPr/>
        </p:nvSpPr>
        <p:spPr>
          <a:xfrm>
            <a:off x="4388842" y="3515816"/>
            <a:ext cx="3414216" cy="1443930"/>
          </a:xfrm>
          <a:prstGeom prst="roundRect">
            <a:avLst>
              <a:gd name="adj" fmla="val 8576"/>
            </a:avLst>
          </a:prstGeom>
          <a:solidFill>
            <a:srgbClr val="FDFCF8"/>
          </a:solidFill>
          <a:ln w="6350">
            <a:solidFill>
              <a:srgbClr val="E2DED2"/>
            </a:solidFill>
            <a:prstDash val="solid"/>
          </a:ln>
        </p:spPr>
        <p:txBody>
          <a:bodyPr/>
          <a:lstStyle/>
          <a:p>
            <a:endParaRPr lang="en-GB"/>
          </a:p>
        </p:txBody>
      </p:sp>
      <p:sp>
        <p:nvSpPr>
          <p:cNvPr id="17" name="Text 15"/>
          <p:cNvSpPr/>
          <p:nvPr/>
        </p:nvSpPr>
        <p:spPr>
          <a:xfrm>
            <a:off x="4620617" y="3747591"/>
            <a:ext cx="3039186"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2457C5"/>
                </a:solidFill>
                <a:latin typeface="Domine" pitchFamily="18" charset="0"/>
                <a:ea typeface="Domine" pitchFamily="18" charset="-122"/>
                <a:cs typeface="Domine" pitchFamily="18" charset="-120"/>
              </a:rPr>
              <a:t>5</a:t>
            </a:r>
            <a:endParaRPr lang="en-US" sz="2200" dirty="0"/>
          </a:p>
        </p:txBody>
      </p:sp>
      <p:sp>
        <p:nvSpPr>
          <p:cNvPr id="18" name="Text 16"/>
          <p:cNvSpPr/>
          <p:nvPr/>
        </p:nvSpPr>
        <p:spPr>
          <a:xfrm>
            <a:off x="4620617" y="4159052"/>
            <a:ext cx="3039186" cy="59432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12203A"/>
                </a:solidFill>
                <a:latin typeface="IBM Plex Sans" pitchFamily="34" charset="0"/>
                <a:ea typeface="IBM Plex Sans" pitchFamily="34" charset="-122"/>
                <a:cs typeface="IBM Plex Sans" pitchFamily="34" charset="-120"/>
              </a:rPr>
              <a:t>Store values in lists and reuse code in functions</a:t>
            </a:r>
            <a:endParaRPr lang="en-US" sz="1600" dirty="0"/>
          </a:p>
        </p:txBody>
      </p:sp>
      <p:sp>
        <p:nvSpPr>
          <p:cNvPr id="19" name="Shape 17"/>
          <p:cNvSpPr/>
          <p:nvPr/>
        </p:nvSpPr>
        <p:spPr>
          <a:xfrm>
            <a:off x="7961809" y="3515816"/>
            <a:ext cx="3414216" cy="1443930"/>
          </a:xfrm>
          <a:prstGeom prst="roundRect">
            <a:avLst>
              <a:gd name="adj" fmla="val 8576"/>
            </a:avLst>
          </a:prstGeom>
          <a:solidFill>
            <a:srgbClr val="FDFCF8"/>
          </a:solidFill>
          <a:ln w="6350">
            <a:solidFill>
              <a:srgbClr val="E2DED2"/>
            </a:solidFill>
            <a:prstDash val="solid"/>
          </a:ln>
        </p:spPr>
        <p:txBody>
          <a:bodyPr/>
          <a:lstStyle/>
          <a:p>
            <a:endParaRPr lang="en-GB"/>
          </a:p>
        </p:txBody>
      </p:sp>
      <p:sp>
        <p:nvSpPr>
          <p:cNvPr id="20" name="Text 18"/>
          <p:cNvSpPr/>
          <p:nvPr/>
        </p:nvSpPr>
        <p:spPr>
          <a:xfrm>
            <a:off x="8193584" y="3747591"/>
            <a:ext cx="3039186"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2457C5"/>
                </a:solidFill>
                <a:latin typeface="Domine" pitchFamily="18" charset="0"/>
                <a:ea typeface="Domine" pitchFamily="18" charset="-122"/>
                <a:cs typeface="Domine" pitchFamily="18" charset="-120"/>
              </a:rPr>
              <a:t>6</a:t>
            </a:r>
            <a:endParaRPr lang="en-US" sz="2200" dirty="0"/>
          </a:p>
        </p:txBody>
      </p:sp>
      <p:sp>
        <p:nvSpPr>
          <p:cNvPr id="21" name="Text 19"/>
          <p:cNvSpPr/>
          <p:nvPr/>
        </p:nvSpPr>
        <p:spPr>
          <a:xfrm>
            <a:off x="8193584" y="4159052"/>
            <a:ext cx="3039186" cy="59432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12203A"/>
                </a:solidFill>
                <a:latin typeface="IBM Plex Sans" pitchFamily="34" charset="0"/>
                <a:ea typeface="IBM Plex Sans" pitchFamily="34" charset="-122"/>
                <a:cs typeface="IBM Plex Sans" pitchFamily="34" charset="-120"/>
              </a:rPr>
              <a:t>Read an error message and fix the bug</a:t>
            </a:r>
            <a:endParaRPr lang="en-US" sz="16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2B134"/>
        </a:solidFill>
        <a:effectLst/>
      </p:bgPr>
    </p:bg>
    <p:spTree>
      <p:nvGrpSpPr>
        <p:cNvPr id="1" name=""/>
        <p:cNvGrpSpPr/>
        <p:nvPr/>
      </p:nvGrpSpPr>
      <p:grpSpPr>
        <a:xfrm>
          <a:off x="0" y="0"/>
          <a:ext cx="0" cy="0"/>
          <a:chOff x="0" y="0"/>
          <a:chExt cx="0" cy="0"/>
        </a:xfrm>
      </p:grpSpPr>
      <p:sp>
        <p:nvSpPr>
          <p:cNvPr id="2" name="Text 0"/>
          <p:cNvSpPr>
            <a:spLocks noGrp="1"/>
          </p:cNvSpPr>
          <p:nvPr>
            <p:ph type="title"/>
          </p:nvPr>
        </p:nvSpPr>
        <p:spPr>
          <a:xfrm>
            <a:off x="812800" y="2575620"/>
            <a:ext cx="10883392" cy="695920"/>
          </a:xfrm>
          <a:prstGeom prst="rect">
            <a:avLst/>
          </a:prstGeom>
          <a:noFill/>
          <a:ln/>
        </p:spPr>
        <p:txBody>
          <a:bodyPr wrap="square" lIns="0" tIns="0" rIns="0" bIns="0" rtlCol="0" anchor="t">
            <a:normAutofit/>
          </a:bodyPr>
          <a:lstStyle/>
          <a:p>
            <a:pPr marL="0" indent="0" algn="l">
              <a:lnSpc>
                <a:spcPts val="5280"/>
              </a:lnSpc>
              <a:buNone/>
            </a:pPr>
            <a:r>
              <a:rPr lang="en-US" sz="4800" b="1" i="0" dirty="0">
                <a:solidFill>
                  <a:srgbClr val="12203A"/>
                </a:solidFill>
                <a:latin typeface="Domine" pitchFamily="18" charset="0"/>
                <a:ea typeface="Domine" pitchFamily="18" charset="-122"/>
                <a:cs typeface="Domine" pitchFamily="18" charset="-120"/>
              </a:rPr>
              <a:t>Planning is the hard part.</a:t>
            </a:r>
            <a:endParaRPr lang="en-US" sz="4800" dirty="0"/>
          </a:p>
        </p:txBody>
      </p:sp>
      <p:sp>
        <p:nvSpPr>
          <p:cNvPr id="3" name="Text 1"/>
          <p:cNvSpPr/>
          <p:nvPr/>
        </p:nvSpPr>
        <p:spPr>
          <a:xfrm>
            <a:off x="812800" y="3500140"/>
            <a:ext cx="10883392" cy="807641"/>
          </a:xfrm>
          <a:prstGeom prst="rect">
            <a:avLst/>
          </a:prstGeom>
          <a:noFill/>
          <a:ln/>
        </p:spPr>
        <p:txBody>
          <a:bodyPr wrap="square" lIns="0" tIns="0" rIns="0" bIns="0" rtlCol="0" anchor="t">
            <a:normAutofit/>
          </a:bodyPr>
          <a:lstStyle/>
          <a:p>
            <a:pPr marL="0" indent="0" algn="l">
              <a:lnSpc>
                <a:spcPts val="3080"/>
              </a:lnSpc>
              <a:buNone/>
            </a:pPr>
            <a:r>
              <a:rPr lang="en-US" sz="2200" dirty="0">
                <a:solidFill>
                  <a:srgbClr val="12203A"/>
                </a:solidFill>
                <a:latin typeface="IBM Plex Sans" pitchFamily="34" charset="0"/>
                <a:ea typeface="IBM Plex Sans" pitchFamily="34" charset="-122"/>
                <a:cs typeface="IBM Plex Sans" pitchFamily="34" charset="-120"/>
              </a:rPr>
              <a:t>Flowcharts, pseudocode and EduBlocks taught you to think in steps. Python is that same thinking, written as text that the computer can understand.</a:t>
            </a:r>
            <a:endParaRPr lang="en-US" sz="2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7F5EF"/>
        </a:solidFill>
        <a:effectLst/>
      </p:bgPr>
    </p:bg>
    <p:spTree>
      <p:nvGrpSpPr>
        <p:cNvPr id="1" name=""/>
        <p:cNvGrpSpPr/>
        <p:nvPr/>
      </p:nvGrpSpPr>
      <p:grpSpPr>
        <a:xfrm>
          <a:off x="0" y="0"/>
          <a:ext cx="0" cy="0"/>
          <a:chOff x="0" y="0"/>
          <a:chExt cx="0" cy="0"/>
        </a:xfrm>
      </p:grpSpPr>
      <p:sp>
        <p:nvSpPr>
          <p:cNvPr id="2" name="Text 0"/>
          <p:cNvSpPr/>
          <p:nvPr/>
        </p:nvSpPr>
        <p:spPr>
          <a:xfrm>
            <a:off x="812800" y="812800"/>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2457C5"/>
                </a:solidFill>
                <a:latin typeface="IBM Plex Sans" pitchFamily="34" charset="0"/>
                <a:ea typeface="IBM Plex Sans" pitchFamily="34" charset="-122"/>
                <a:cs typeface="IBM Plex Sans" pitchFamily="34" charset="-120"/>
              </a:rPr>
              <a:t>FROM PLAN TO PROGRAM</a:t>
            </a:r>
            <a:endParaRPr lang="en-US" sz="1400" dirty="0"/>
          </a:p>
        </p:txBody>
      </p:sp>
      <p:sp>
        <p:nvSpPr>
          <p:cNvPr id="3" name="Text 1"/>
          <p:cNvSpPr>
            <a:spLocks noGrp="1"/>
          </p:cNvSpPr>
          <p:nvPr>
            <p:ph type="title"/>
          </p:nvPr>
        </p:nvSpPr>
        <p:spPr>
          <a:xfrm>
            <a:off x="812800" y="1102320"/>
            <a:ext cx="10883392" cy="528241"/>
          </a:xfrm>
          <a:prstGeom prst="rect">
            <a:avLst/>
          </a:prstGeom>
          <a:noFill/>
          <a:ln/>
        </p:spPr>
        <p:txBody>
          <a:bodyPr wrap="square" lIns="0" tIns="0" rIns="0" bIns="0" rtlCol="0" anchor="t">
            <a:normAutofit/>
          </a:bodyPr>
          <a:lstStyle/>
          <a:p>
            <a:pPr marL="0" indent="0" algn="l">
              <a:lnSpc>
                <a:spcPts val="3960"/>
              </a:lnSpc>
              <a:buNone/>
            </a:pPr>
            <a:r>
              <a:rPr lang="en-US" sz="3600" b="1" i="0" dirty="0">
                <a:solidFill>
                  <a:srgbClr val="12203A"/>
                </a:solidFill>
                <a:latin typeface="Domine" pitchFamily="18" charset="0"/>
                <a:ea typeface="Domine" pitchFamily="18" charset="-122"/>
                <a:cs typeface="Domine" pitchFamily="18" charset="-120"/>
              </a:rPr>
              <a:t>Input, process, output</a:t>
            </a:r>
            <a:endParaRPr lang="en-US" sz="3600" dirty="0"/>
          </a:p>
        </p:txBody>
      </p:sp>
      <p:sp>
        <p:nvSpPr>
          <p:cNvPr id="4" name="Shape 2"/>
          <p:cNvSpPr/>
          <p:nvPr/>
        </p:nvSpPr>
        <p:spPr>
          <a:xfrm>
            <a:off x="815975" y="1913136"/>
            <a:ext cx="3041650" cy="2043311"/>
          </a:xfrm>
          <a:prstGeom prst="roundRect">
            <a:avLst>
              <a:gd name="adj" fmla="val 6060"/>
            </a:avLst>
          </a:prstGeom>
          <a:solidFill>
            <a:srgbClr val="FDFCF8"/>
          </a:solidFill>
          <a:ln w="6350">
            <a:solidFill>
              <a:srgbClr val="E2DED2"/>
            </a:solidFill>
            <a:prstDash val="solid"/>
          </a:ln>
        </p:spPr>
        <p:txBody>
          <a:bodyPr/>
          <a:lstStyle/>
          <a:p>
            <a:endParaRPr lang="en-GB"/>
          </a:p>
        </p:txBody>
      </p:sp>
      <p:sp>
        <p:nvSpPr>
          <p:cNvPr id="5" name="Text 3"/>
          <p:cNvSpPr/>
          <p:nvPr/>
        </p:nvSpPr>
        <p:spPr>
          <a:xfrm>
            <a:off x="1047750" y="2144911"/>
            <a:ext cx="2655443"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2457C5"/>
                </a:solidFill>
                <a:latin typeface="IBM Plex Sans" pitchFamily="34" charset="0"/>
                <a:ea typeface="IBM Plex Sans" pitchFamily="34" charset="-122"/>
                <a:cs typeface="IBM Plex Sans" pitchFamily="34" charset="-120"/>
              </a:rPr>
              <a:t>INPUT</a:t>
            </a:r>
            <a:endParaRPr lang="en-US" sz="1400" dirty="0"/>
          </a:p>
        </p:txBody>
      </p:sp>
      <p:sp>
        <p:nvSpPr>
          <p:cNvPr id="6" name="Text 4"/>
          <p:cNvSpPr/>
          <p:nvPr/>
        </p:nvSpPr>
        <p:spPr>
          <a:xfrm>
            <a:off x="1047750" y="2447131"/>
            <a:ext cx="2655443" cy="360660"/>
          </a:xfrm>
          <a:prstGeom prst="rect">
            <a:avLst/>
          </a:prstGeom>
          <a:noFill/>
          <a:ln/>
        </p:spPr>
        <p:txBody>
          <a:bodyPr wrap="square" lIns="0" tIns="0" rIns="0" bIns="0" rtlCol="0" anchor="t">
            <a:normAutofit/>
          </a:bodyPr>
          <a:lstStyle/>
          <a:p>
            <a:pPr marL="0" indent="0" algn="l">
              <a:lnSpc>
                <a:spcPts val="2640"/>
              </a:lnSpc>
              <a:buNone/>
            </a:pPr>
            <a:r>
              <a:rPr lang="en-US" sz="2200" dirty="0">
                <a:solidFill>
                  <a:srgbClr val="12203A"/>
                </a:solidFill>
                <a:latin typeface="JetBrains Mono" pitchFamily="49" charset="0"/>
                <a:ea typeface="JetBrains Mono" pitchFamily="49" charset="-122"/>
                <a:cs typeface="JetBrains Mono" pitchFamily="49" charset="-120"/>
              </a:rPr>
              <a:t>input()</a:t>
            </a:r>
            <a:endParaRPr lang="en-US" sz="2200" dirty="0"/>
          </a:p>
        </p:txBody>
      </p:sp>
      <p:sp>
        <p:nvSpPr>
          <p:cNvPr id="7" name="Text 5"/>
          <p:cNvSpPr/>
          <p:nvPr/>
        </p:nvSpPr>
        <p:spPr>
          <a:xfrm>
            <a:off x="1047750" y="2871291"/>
            <a:ext cx="2655443" cy="59432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4A5568"/>
                </a:solidFill>
                <a:latin typeface="IBM Plex Sans" pitchFamily="34" charset="0"/>
                <a:ea typeface="IBM Plex Sans" pitchFamily="34" charset="-122"/>
                <a:cs typeface="IBM Plex Sans" pitchFamily="34" charset="-120"/>
              </a:rPr>
              <a:t>Data comes in from the keyboard, a file or a sensor</a:t>
            </a:r>
            <a:endParaRPr lang="en-US" sz="1600" dirty="0"/>
          </a:p>
        </p:txBody>
      </p:sp>
      <p:pic>
        <p:nvPicPr>
          <p:cNvPr id="8" name="Image 0" descr="arrow-right"/>
          <p:cNvPicPr>
            <a:picLocks noChangeAspect="1"/>
          </p:cNvPicPr>
          <p:nvPr/>
        </p:nvPicPr>
        <p:blipFill>
          <a:blip r:embed="rId3"/>
          <a:srcRect/>
          <a:stretch/>
        </p:blipFill>
        <p:spPr>
          <a:xfrm>
            <a:off x="4013200" y="2807791"/>
            <a:ext cx="406400" cy="254000"/>
          </a:xfrm>
          <a:prstGeom prst="rect">
            <a:avLst/>
          </a:prstGeom>
        </p:spPr>
      </p:pic>
      <p:sp>
        <p:nvSpPr>
          <p:cNvPr id="9" name="Shape 6"/>
          <p:cNvSpPr/>
          <p:nvPr/>
        </p:nvSpPr>
        <p:spPr>
          <a:xfrm>
            <a:off x="4575175" y="1913136"/>
            <a:ext cx="3041650" cy="2043311"/>
          </a:xfrm>
          <a:prstGeom prst="roundRect">
            <a:avLst>
              <a:gd name="adj" fmla="val 6060"/>
            </a:avLst>
          </a:prstGeom>
          <a:solidFill>
            <a:srgbClr val="FDFCF8"/>
          </a:solidFill>
          <a:ln w="6350">
            <a:solidFill>
              <a:srgbClr val="E2DED2"/>
            </a:solidFill>
            <a:prstDash val="solid"/>
          </a:ln>
        </p:spPr>
        <p:txBody>
          <a:bodyPr/>
          <a:lstStyle/>
          <a:p>
            <a:endParaRPr lang="en-GB"/>
          </a:p>
        </p:txBody>
      </p:sp>
      <p:sp>
        <p:nvSpPr>
          <p:cNvPr id="10" name="Text 7"/>
          <p:cNvSpPr/>
          <p:nvPr/>
        </p:nvSpPr>
        <p:spPr>
          <a:xfrm>
            <a:off x="4806950" y="2144911"/>
            <a:ext cx="2655443"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2457C5"/>
                </a:solidFill>
                <a:latin typeface="IBM Plex Sans" pitchFamily="34" charset="0"/>
                <a:ea typeface="IBM Plex Sans" pitchFamily="34" charset="-122"/>
                <a:cs typeface="IBM Plex Sans" pitchFamily="34" charset="-120"/>
              </a:rPr>
              <a:t>PROCESS</a:t>
            </a:r>
            <a:endParaRPr lang="en-US" sz="1400" dirty="0"/>
          </a:p>
        </p:txBody>
      </p:sp>
      <p:sp>
        <p:nvSpPr>
          <p:cNvPr id="11" name="Text 8"/>
          <p:cNvSpPr/>
          <p:nvPr/>
        </p:nvSpPr>
        <p:spPr>
          <a:xfrm>
            <a:off x="4806950" y="2447131"/>
            <a:ext cx="2655443" cy="360660"/>
          </a:xfrm>
          <a:prstGeom prst="rect">
            <a:avLst/>
          </a:prstGeom>
          <a:noFill/>
          <a:ln/>
        </p:spPr>
        <p:txBody>
          <a:bodyPr wrap="square" lIns="0" tIns="0" rIns="0" bIns="0" rtlCol="0" anchor="t">
            <a:normAutofit/>
          </a:bodyPr>
          <a:lstStyle/>
          <a:p>
            <a:pPr marL="0" indent="0" algn="l">
              <a:lnSpc>
                <a:spcPts val="2640"/>
              </a:lnSpc>
              <a:buNone/>
            </a:pPr>
            <a:r>
              <a:rPr lang="en-US" sz="2200" dirty="0">
                <a:solidFill>
                  <a:srgbClr val="12203A"/>
                </a:solidFill>
                <a:latin typeface="JetBrains Mono" pitchFamily="49" charset="0"/>
                <a:ea typeface="JetBrains Mono" pitchFamily="49" charset="-122"/>
                <a:cs typeface="JetBrains Mono" pitchFamily="49" charset="-120"/>
              </a:rPr>
              <a:t>if / for / +</a:t>
            </a:r>
            <a:endParaRPr lang="en-US" sz="2200" dirty="0"/>
          </a:p>
        </p:txBody>
      </p:sp>
      <p:sp>
        <p:nvSpPr>
          <p:cNvPr id="12" name="Text 9"/>
          <p:cNvSpPr/>
          <p:nvPr/>
        </p:nvSpPr>
        <p:spPr>
          <a:xfrm>
            <a:off x="4806950" y="2871291"/>
            <a:ext cx="2655443" cy="87878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4A5568"/>
                </a:solidFill>
                <a:latin typeface="IBM Plex Sans" pitchFamily="34" charset="0"/>
                <a:ea typeface="IBM Plex Sans" pitchFamily="34" charset="-122"/>
                <a:cs typeface="IBM Plex Sans" pitchFamily="34" charset="-120"/>
              </a:rPr>
              <a:t>The program works on the data using operators, decisions and loops</a:t>
            </a:r>
            <a:endParaRPr lang="en-US" sz="1600" dirty="0"/>
          </a:p>
        </p:txBody>
      </p:sp>
      <p:pic>
        <p:nvPicPr>
          <p:cNvPr id="13" name="Image 1" descr="arrow-right"/>
          <p:cNvPicPr>
            <a:picLocks noChangeAspect="1"/>
          </p:cNvPicPr>
          <p:nvPr/>
        </p:nvPicPr>
        <p:blipFill>
          <a:blip r:embed="rId3"/>
          <a:srcRect/>
          <a:stretch/>
        </p:blipFill>
        <p:spPr>
          <a:xfrm>
            <a:off x="7772400" y="2807791"/>
            <a:ext cx="406400" cy="254000"/>
          </a:xfrm>
          <a:prstGeom prst="rect">
            <a:avLst/>
          </a:prstGeom>
        </p:spPr>
      </p:pic>
      <p:sp>
        <p:nvSpPr>
          <p:cNvPr id="14" name="Shape 10"/>
          <p:cNvSpPr/>
          <p:nvPr/>
        </p:nvSpPr>
        <p:spPr>
          <a:xfrm>
            <a:off x="8334375" y="1913136"/>
            <a:ext cx="3041650" cy="2043311"/>
          </a:xfrm>
          <a:prstGeom prst="roundRect">
            <a:avLst>
              <a:gd name="adj" fmla="val 6060"/>
            </a:avLst>
          </a:prstGeom>
          <a:solidFill>
            <a:srgbClr val="FDFCF8"/>
          </a:solidFill>
          <a:ln w="6350">
            <a:solidFill>
              <a:srgbClr val="E2DED2"/>
            </a:solidFill>
            <a:prstDash val="solid"/>
          </a:ln>
        </p:spPr>
        <p:txBody>
          <a:bodyPr/>
          <a:lstStyle/>
          <a:p>
            <a:endParaRPr lang="en-GB"/>
          </a:p>
        </p:txBody>
      </p:sp>
      <p:sp>
        <p:nvSpPr>
          <p:cNvPr id="15" name="Text 11"/>
          <p:cNvSpPr/>
          <p:nvPr/>
        </p:nvSpPr>
        <p:spPr>
          <a:xfrm>
            <a:off x="8566150" y="2144911"/>
            <a:ext cx="2655443"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2457C5"/>
                </a:solidFill>
                <a:latin typeface="IBM Plex Sans" pitchFamily="34" charset="0"/>
                <a:ea typeface="IBM Plex Sans" pitchFamily="34" charset="-122"/>
                <a:cs typeface="IBM Plex Sans" pitchFamily="34" charset="-120"/>
              </a:rPr>
              <a:t>OUTPUT</a:t>
            </a:r>
            <a:endParaRPr lang="en-US" sz="1400" dirty="0"/>
          </a:p>
        </p:txBody>
      </p:sp>
      <p:sp>
        <p:nvSpPr>
          <p:cNvPr id="16" name="Text 12"/>
          <p:cNvSpPr/>
          <p:nvPr/>
        </p:nvSpPr>
        <p:spPr>
          <a:xfrm>
            <a:off x="8566150" y="2447131"/>
            <a:ext cx="2655443" cy="360660"/>
          </a:xfrm>
          <a:prstGeom prst="rect">
            <a:avLst/>
          </a:prstGeom>
          <a:noFill/>
          <a:ln/>
        </p:spPr>
        <p:txBody>
          <a:bodyPr wrap="square" lIns="0" tIns="0" rIns="0" bIns="0" rtlCol="0" anchor="t">
            <a:normAutofit/>
          </a:bodyPr>
          <a:lstStyle/>
          <a:p>
            <a:pPr marL="0" indent="0" algn="l">
              <a:lnSpc>
                <a:spcPts val="2640"/>
              </a:lnSpc>
              <a:buNone/>
            </a:pPr>
            <a:r>
              <a:rPr lang="en-US" sz="2200" dirty="0">
                <a:solidFill>
                  <a:srgbClr val="12203A"/>
                </a:solidFill>
                <a:latin typeface="JetBrains Mono" pitchFamily="49" charset="0"/>
                <a:ea typeface="JetBrains Mono" pitchFamily="49" charset="-122"/>
                <a:cs typeface="JetBrains Mono" pitchFamily="49" charset="-120"/>
              </a:rPr>
              <a:t>print()</a:t>
            </a:r>
            <a:endParaRPr lang="en-US" sz="2200" dirty="0"/>
          </a:p>
        </p:txBody>
      </p:sp>
      <p:sp>
        <p:nvSpPr>
          <p:cNvPr id="17" name="Text 13"/>
          <p:cNvSpPr/>
          <p:nvPr/>
        </p:nvSpPr>
        <p:spPr>
          <a:xfrm>
            <a:off x="8566150" y="2871291"/>
            <a:ext cx="2655443" cy="59432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4A5568"/>
                </a:solidFill>
                <a:latin typeface="IBM Plex Sans" pitchFamily="34" charset="0"/>
                <a:ea typeface="IBM Plex Sans" pitchFamily="34" charset="-122"/>
                <a:cs typeface="IBM Plex Sans" pitchFamily="34" charset="-120"/>
              </a:rPr>
              <a:t>Results go out to the screen or a file</a:t>
            </a:r>
            <a:endParaRPr lang="en-US" sz="1600" dirty="0"/>
          </a:p>
        </p:txBody>
      </p:sp>
      <p:sp>
        <p:nvSpPr>
          <p:cNvPr id="18" name="Text 14"/>
          <p:cNvSpPr/>
          <p:nvPr/>
        </p:nvSpPr>
        <p:spPr>
          <a:xfrm>
            <a:off x="812800" y="4264422"/>
            <a:ext cx="10883392" cy="30986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4A5568"/>
                </a:solidFill>
                <a:latin typeface="IBM Plex Sans" pitchFamily="34" charset="0"/>
                <a:ea typeface="IBM Plex Sans" pitchFamily="34" charset="-122"/>
                <a:cs typeface="IBM Plex Sans" pitchFamily="34" charset="-120"/>
              </a:rPr>
              <a:t>Every flowchart you have drawn follows this pattern. Python has one short command for each stage.</a:t>
            </a:r>
            <a:endParaRPr lang="en-US" sz="16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7F5EF"/>
        </a:solidFill>
        <a:effectLst/>
      </p:bgPr>
    </p:bg>
    <p:spTree>
      <p:nvGrpSpPr>
        <p:cNvPr id="1" name=""/>
        <p:cNvGrpSpPr/>
        <p:nvPr/>
      </p:nvGrpSpPr>
      <p:grpSpPr>
        <a:xfrm>
          <a:off x="0" y="0"/>
          <a:ext cx="0" cy="0"/>
          <a:chOff x="0" y="0"/>
          <a:chExt cx="0" cy="0"/>
        </a:xfrm>
      </p:grpSpPr>
      <p:sp>
        <p:nvSpPr>
          <p:cNvPr id="2" name="Text 0"/>
          <p:cNvSpPr/>
          <p:nvPr/>
        </p:nvSpPr>
        <p:spPr>
          <a:xfrm>
            <a:off x="812800" y="812800"/>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2457C5"/>
                </a:solidFill>
                <a:latin typeface="IBM Plex Sans" pitchFamily="34" charset="0"/>
                <a:ea typeface="IBM Plex Sans" pitchFamily="34" charset="-122"/>
                <a:cs typeface="IBM Plex Sans" pitchFamily="34" charset="-120"/>
              </a:rPr>
              <a:t>FROM PLAN TO PROGRAM</a:t>
            </a:r>
            <a:endParaRPr lang="en-US" sz="1400" dirty="0"/>
          </a:p>
        </p:txBody>
      </p:sp>
      <p:sp>
        <p:nvSpPr>
          <p:cNvPr id="3" name="Text 1"/>
          <p:cNvSpPr>
            <a:spLocks noGrp="1"/>
          </p:cNvSpPr>
          <p:nvPr>
            <p:ph type="title"/>
          </p:nvPr>
        </p:nvSpPr>
        <p:spPr>
          <a:xfrm>
            <a:off x="812800" y="1102320"/>
            <a:ext cx="10883392" cy="528241"/>
          </a:xfrm>
          <a:prstGeom prst="rect">
            <a:avLst/>
          </a:prstGeom>
          <a:noFill/>
          <a:ln/>
        </p:spPr>
        <p:txBody>
          <a:bodyPr wrap="square" lIns="0" tIns="0" rIns="0" bIns="0" rtlCol="0" anchor="t">
            <a:normAutofit/>
          </a:bodyPr>
          <a:lstStyle/>
          <a:p>
            <a:pPr marL="0" indent="0" algn="l">
              <a:lnSpc>
                <a:spcPts val="3960"/>
              </a:lnSpc>
              <a:buNone/>
            </a:pPr>
            <a:r>
              <a:rPr lang="en-US" sz="3600" b="1" i="0" dirty="0">
                <a:solidFill>
                  <a:srgbClr val="12203A"/>
                </a:solidFill>
                <a:latin typeface="Domine" pitchFamily="18" charset="0"/>
                <a:ea typeface="Domine" pitchFamily="18" charset="-122"/>
                <a:cs typeface="Domine" pitchFamily="18" charset="-120"/>
              </a:rPr>
              <a:t>The translation table</a:t>
            </a:r>
            <a:endParaRPr lang="en-US" sz="3600" dirty="0"/>
          </a:p>
        </p:txBody>
      </p:sp>
      <p:sp>
        <p:nvSpPr>
          <p:cNvPr id="4" name="Shape 2"/>
          <p:cNvSpPr/>
          <p:nvPr/>
        </p:nvSpPr>
        <p:spPr>
          <a:xfrm>
            <a:off x="812800" y="2155627"/>
            <a:ext cx="10566400" cy="0"/>
          </a:xfrm>
          <a:prstGeom prst="line">
            <a:avLst/>
          </a:prstGeom>
          <a:noFill/>
          <a:ln w="19050">
            <a:solidFill>
              <a:srgbClr val="12203A"/>
            </a:solidFill>
            <a:prstDash val="solid"/>
          </a:ln>
        </p:spPr>
        <p:txBody>
          <a:bodyPr/>
          <a:lstStyle/>
          <a:p>
            <a:endParaRPr lang="en-GB"/>
          </a:p>
        </p:txBody>
      </p:sp>
      <p:sp>
        <p:nvSpPr>
          <p:cNvPr id="5" name="Text 3"/>
          <p:cNvSpPr/>
          <p:nvPr/>
        </p:nvSpPr>
        <p:spPr>
          <a:xfrm>
            <a:off x="812800" y="1808361"/>
            <a:ext cx="2354580" cy="274241"/>
          </a:xfrm>
          <a:prstGeom prst="rect">
            <a:avLst/>
          </a:prstGeom>
          <a:noFill/>
          <a:ln/>
        </p:spPr>
        <p:txBody>
          <a:bodyPr wrap="square" lIns="0" tIns="0" rIns="0" bIns="0" rtlCol="0" anchor="t">
            <a:normAutofit/>
          </a:bodyPr>
          <a:lstStyle/>
          <a:p>
            <a:pPr marL="0" indent="0" algn="l">
              <a:lnSpc>
                <a:spcPts val="1960"/>
              </a:lnSpc>
              <a:buNone/>
            </a:pPr>
            <a:r>
              <a:rPr lang="en-US" sz="1400" b="1" kern="0" spc="100" dirty="0">
                <a:solidFill>
                  <a:srgbClr val="2457C5"/>
                </a:solidFill>
                <a:latin typeface="IBM Plex Sans" pitchFamily="34" charset="0"/>
                <a:ea typeface="IBM Plex Sans" pitchFamily="34" charset="-122"/>
                <a:cs typeface="IBM Plex Sans" pitchFamily="34" charset="-120"/>
              </a:rPr>
              <a:t>IDEA</a:t>
            </a:r>
            <a:endParaRPr lang="en-US" sz="1400" dirty="0"/>
          </a:p>
        </p:txBody>
      </p:sp>
      <p:sp>
        <p:nvSpPr>
          <p:cNvPr id="6" name="Text 4"/>
          <p:cNvSpPr/>
          <p:nvPr/>
        </p:nvSpPr>
        <p:spPr>
          <a:xfrm>
            <a:off x="3098800" y="1808361"/>
            <a:ext cx="3531870" cy="274241"/>
          </a:xfrm>
          <a:prstGeom prst="rect">
            <a:avLst/>
          </a:prstGeom>
          <a:noFill/>
          <a:ln/>
        </p:spPr>
        <p:txBody>
          <a:bodyPr wrap="square" lIns="0" tIns="0" rIns="0" bIns="0" rtlCol="0" anchor="t">
            <a:normAutofit/>
          </a:bodyPr>
          <a:lstStyle/>
          <a:p>
            <a:pPr marL="0" indent="0" algn="l">
              <a:lnSpc>
                <a:spcPts val="1960"/>
              </a:lnSpc>
              <a:buNone/>
            </a:pPr>
            <a:r>
              <a:rPr lang="en-US" sz="1400" b="1" kern="0" spc="100" dirty="0">
                <a:solidFill>
                  <a:srgbClr val="2457C5"/>
                </a:solidFill>
                <a:latin typeface="IBM Plex Sans" pitchFamily="34" charset="0"/>
                <a:ea typeface="IBM Plex Sans" pitchFamily="34" charset="-122"/>
                <a:cs typeface="IBM Plex Sans" pitchFamily="34" charset="-120"/>
              </a:rPr>
              <a:t>PSEUDOCODE</a:t>
            </a:r>
            <a:endParaRPr lang="en-US" sz="1400" dirty="0"/>
          </a:p>
        </p:txBody>
      </p:sp>
      <p:sp>
        <p:nvSpPr>
          <p:cNvPr id="7" name="Text 5"/>
          <p:cNvSpPr/>
          <p:nvPr/>
        </p:nvSpPr>
        <p:spPr>
          <a:xfrm>
            <a:off x="6527800" y="1808361"/>
            <a:ext cx="4996942" cy="274241"/>
          </a:xfrm>
          <a:prstGeom prst="rect">
            <a:avLst/>
          </a:prstGeom>
          <a:noFill/>
          <a:ln/>
        </p:spPr>
        <p:txBody>
          <a:bodyPr wrap="square" lIns="0" tIns="0" rIns="0" bIns="0" rtlCol="0" anchor="t">
            <a:normAutofit/>
          </a:bodyPr>
          <a:lstStyle/>
          <a:p>
            <a:pPr marL="0" indent="0" algn="l">
              <a:lnSpc>
                <a:spcPts val="1960"/>
              </a:lnSpc>
              <a:buNone/>
            </a:pPr>
            <a:r>
              <a:rPr lang="en-US" sz="1400" b="1" kern="0" spc="100" dirty="0">
                <a:solidFill>
                  <a:srgbClr val="2457C5"/>
                </a:solidFill>
                <a:latin typeface="IBM Plex Sans" pitchFamily="34" charset="0"/>
                <a:ea typeface="IBM Plex Sans" pitchFamily="34" charset="-122"/>
                <a:cs typeface="IBM Plex Sans" pitchFamily="34" charset="-120"/>
              </a:rPr>
              <a:t>PYTHON</a:t>
            </a:r>
            <a:endParaRPr lang="en-US" sz="1400" dirty="0"/>
          </a:p>
        </p:txBody>
      </p:sp>
      <p:sp>
        <p:nvSpPr>
          <p:cNvPr id="8" name="Shape 6"/>
          <p:cNvSpPr/>
          <p:nvPr/>
        </p:nvSpPr>
        <p:spPr>
          <a:xfrm>
            <a:off x="812800" y="2610247"/>
            <a:ext cx="10566400" cy="0"/>
          </a:xfrm>
          <a:prstGeom prst="line">
            <a:avLst/>
          </a:prstGeom>
          <a:noFill/>
          <a:ln w="6350">
            <a:solidFill>
              <a:srgbClr val="E2DED2"/>
            </a:solidFill>
            <a:prstDash val="solid"/>
          </a:ln>
        </p:spPr>
        <p:txBody>
          <a:bodyPr/>
          <a:lstStyle/>
          <a:p>
            <a:endParaRPr lang="en-GB"/>
          </a:p>
        </p:txBody>
      </p:sp>
      <p:sp>
        <p:nvSpPr>
          <p:cNvPr id="9" name="Text 7"/>
          <p:cNvSpPr/>
          <p:nvPr/>
        </p:nvSpPr>
        <p:spPr>
          <a:xfrm>
            <a:off x="812800" y="2254052"/>
            <a:ext cx="2354580" cy="289520"/>
          </a:xfrm>
          <a:prstGeom prst="rect">
            <a:avLst/>
          </a:prstGeom>
          <a:noFill/>
          <a:ln/>
        </p:spPr>
        <p:txBody>
          <a:bodyPr wrap="square" lIns="0" tIns="0" rIns="0" bIns="0" rtlCol="0" anchor="t">
            <a:normAutofit/>
          </a:bodyPr>
          <a:lstStyle/>
          <a:p>
            <a:pPr marL="0" indent="0" algn="l">
              <a:lnSpc>
                <a:spcPts val="2080"/>
              </a:lnSpc>
              <a:buNone/>
            </a:pPr>
            <a:r>
              <a:rPr lang="en-US" sz="1600" dirty="0">
                <a:solidFill>
                  <a:srgbClr val="12203A"/>
                </a:solidFill>
                <a:latin typeface="IBM Plex Sans" pitchFamily="34" charset="0"/>
                <a:ea typeface="IBM Plex Sans" pitchFamily="34" charset="-122"/>
                <a:cs typeface="IBM Plex Sans" pitchFamily="34" charset="-120"/>
              </a:rPr>
              <a:t>Show output</a:t>
            </a:r>
            <a:endParaRPr lang="en-US" sz="1600" dirty="0"/>
          </a:p>
        </p:txBody>
      </p:sp>
      <p:sp>
        <p:nvSpPr>
          <p:cNvPr id="10" name="Text 8"/>
          <p:cNvSpPr/>
          <p:nvPr/>
        </p:nvSpPr>
        <p:spPr>
          <a:xfrm>
            <a:off x="3098800" y="2262287"/>
            <a:ext cx="3531870"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JetBrains Mono" pitchFamily="49" charset="0"/>
                <a:ea typeface="JetBrains Mono" pitchFamily="49" charset="-122"/>
                <a:cs typeface="JetBrains Mono" pitchFamily="49" charset="-120"/>
              </a:rPr>
              <a:t>OUTPUT "Hi"</a:t>
            </a:r>
            <a:endParaRPr lang="en-US" sz="1500" dirty="0"/>
          </a:p>
        </p:txBody>
      </p:sp>
      <p:sp>
        <p:nvSpPr>
          <p:cNvPr id="11" name="Text 9"/>
          <p:cNvSpPr/>
          <p:nvPr/>
        </p:nvSpPr>
        <p:spPr>
          <a:xfrm>
            <a:off x="6527800" y="2262287"/>
            <a:ext cx="4996942"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12203A"/>
                </a:solidFill>
                <a:latin typeface="JetBrains Mono" pitchFamily="49" charset="0"/>
                <a:ea typeface="JetBrains Mono" pitchFamily="49" charset="-122"/>
                <a:cs typeface="JetBrains Mono" pitchFamily="49" charset="-120"/>
              </a:rPr>
              <a:t>print("Hi")</a:t>
            </a:r>
            <a:endParaRPr lang="en-US" sz="1500" dirty="0"/>
          </a:p>
        </p:txBody>
      </p:sp>
      <p:sp>
        <p:nvSpPr>
          <p:cNvPr id="12" name="Shape 10"/>
          <p:cNvSpPr/>
          <p:nvPr/>
        </p:nvSpPr>
        <p:spPr>
          <a:xfrm>
            <a:off x="812800" y="3058517"/>
            <a:ext cx="10566400" cy="0"/>
          </a:xfrm>
          <a:prstGeom prst="line">
            <a:avLst/>
          </a:prstGeom>
          <a:noFill/>
          <a:ln w="6350">
            <a:solidFill>
              <a:srgbClr val="E2DED2"/>
            </a:solidFill>
            <a:prstDash val="solid"/>
          </a:ln>
        </p:spPr>
        <p:txBody>
          <a:bodyPr/>
          <a:lstStyle/>
          <a:p>
            <a:endParaRPr lang="en-GB"/>
          </a:p>
        </p:txBody>
      </p:sp>
      <p:sp>
        <p:nvSpPr>
          <p:cNvPr id="13" name="Text 11"/>
          <p:cNvSpPr/>
          <p:nvPr/>
        </p:nvSpPr>
        <p:spPr>
          <a:xfrm>
            <a:off x="812800" y="2702322"/>
            <a:ext cx="2354580" cy="289520"/>
          </a:xfrm>
          <a:prstGeom prst="rect">
            <a:avLst/>
          </a:prstGeom>
          <a:noFill/>
          <a:ln/>
        </p:spPr>
        <p:txBody>
          <a:bodyPr wrap="square" lIns="0" tIns="0" rIns="0" bIns="0" rtlCol="0" anchor="t">
            <a:normAutofit/>
          </a:bodyPr>
          <a:lstStyle/>
          <a:p>
            <a:pPr marL="0" indent="0" algn="l">
              <a:lnSpc>
                <a:spcPts val="2080"/>
              </a:lnSpc>
              <a:buNone/>
            </a:pPr>
            <a:r>
              <a:rPr lang="en-US" sz="1600" dirty="0">
                <a:solidFill>
                  <a:srgbClr val="12203A"/>
                </a:solidFill>
                <a:latin typeface="IBM Plex Sans" pitchFamily="34" charset="0"/>
                <a:ea typeface="IBM Plex Sans" pitchFamily="34" charset="-122"/>
                <a:cs typeface="IBM Plex Sans" pitchFamily="34" charset="-120"/>
              </a:rPr>
              <a:t>Get input</a:t>
            </a:r>
            <a:endParaRPr lang="en-US" sz="1600" dirty="0"/>
          </a:p>
        </p:txBody>
      </p:sp>
      <p:sp>
        <p:nvSpPr>
          <p:cNvPr id="14" name="Text 12"/>
          <p:cNvSpPr/>
          <p:nvPr/>
        </p:nvSpPr>
        <p:spPr>
          <a:xfrm>
            <a:off x="3098800" y="2710557"/>
            <a:ext cx="3531870"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JetBrains Mono" pitchFamily="49" charset="0"/>
                <a:ea typeface="JetBrains Mono" pitchFamily="49" charset="-122"/>
                <a:cs typeface="JetBrains Mono" pitchFamily="49" charset="-120"/>
              </a:rPr>
              <a:t>INPUT name</a:t>
            </a:r>
            <a:endParaRPr lang="en-US" sz="1500" dirty="0"/>
          </a:p>
        </p:txBody>
      </p:sp>
      <p:sp>
        <p:nvSpPr>
          <p:cNvPr id="15" name="Text 13"/>
          <p:cNvSpPr/>
          <p:nvPr/>
        </p:nvSpPr>
        <p:spPr>
          <a:xfrm>
            <a:off x="6527800" y="2710557"/>
            <a:ext cx="4996942"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12203A"/>
                </a:solidFill>
                <a:latin typeface="JetBrains Mono" pitchFamily="49" charset="0"/>
                <a:ea typeface="JetBrains Mono" pitchFamily="49" charset="-122"/>
                <a:cs typeface="JetBrains Mono" pitchFamily="49" charset="-120"/>
              </a:rPr>
              <a:t>name = input("Name: ")</a:t>
            </a:r>
            <a:endParaRPr lang="en-US" sz="1500" dirty="0"/>
          </a:p>
        </p:txBody>
      </p:sp>
      <p:sp>
        <p:nvSpPr>
          <p:cNvPr id="16" name="Shape 14"/>
          <p:cNvSpPr/>
          <p:nvPr/>
        </p:nvSpPr>
        <p:spPr>
          <a:xfrm>
            <a:off x="812800" y="3506788"/>
            <a:ext cx="10566400" cy="0"/>
          </a:xfrm>
          <a:prstGeom prst="line">
            <a:avLst/>
          </a:prstGeom>
          <a:noFill/>
          <a:ln w="6350">
            <a:solidFill>
              <a:srgbClr val="E2DED2"/>
            </a:solidFill>
            <a:prstDash val="solid"/>
          </a:ln>
        </p:spPr>
        <p:txBody>
          <a:bodyPr/>
          <a:lstStyle/>
          <a:p>
            <a:endParaRPr lang="en-GB"/>
          </a:p>
        </p:txBody>
      </p:sp>
      <p:sp>
        <p:nvSpPr>
          <p:cNvPr id="17" name="Text 15"/>
          <p:cNvSpPr/>
          <p:nvPr/>
        </p:nvSpPr>
        <p:spPr>
          <a:xfrm>
            <a:off x="812800" y="3150592"/>
            <a:ext cx="2354580" cy="289520"/>
          </a:xfrm>
          <a:prstGeom prst="rect">
            <a:avLst/>
          </a:prstGeom>
          <a:noFill/>
          <a:ln/>
        </p:spPr>
        <p:txBody>
          <a:bodyPr wrap="square" lIns="0" tIns="0" rIns="0" bIns="0" rtlCol="0" anchor="t">
            <a:normAutofit/>
          </a:bodyPr>
          <a:lstStyle/>
          <a:p>
            <a:pPr marL="0" indent="0" algn="l">
              <a:lnSpc>
                <a:spcPts val="2080"/>
              </a:lnSpc>
              <a:buNone/>
            </a:pPr>
            <a:r>
              <a:rPr lang="en-US" sz="1600" dirty="0">
                <a:solidFill>
                  <a:srgbClr val="12203A"/>
                </a:solidFill>
                <a:latin typeface="IBM Plex Sans" pitchFamily="34" charset="0"/>
                <a:ea typeface="IBM Plex Sans" pitchFamily="34" charset="-122"/>
                <a:cs typeface="IBM Plex Sans" pitchFamily="34" charset="-120"/>
              </a:rPr>
              <a:t>Store a value</a:t>
            </a:r>
            <a:endParaRPr lang="en-US" sz="1600" dirty="0"/>
          </a:p>
        </p:txBody>
      </p:sp>
      <p:sp>
        <p:nvSpPr>
          <p:cNvPr id="18" name="Text 16"/>
          <p:cNvSpPr/>
          <p:nvPr/>
        </p:nvSpPr>
        <p:spPr>
          <a:xfrm>
            <a:off x="3098800" y="3158827"/>
            <a:ext cx="3531870"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JetBrains Mono" pitchFamily="49" charset="0"/>
                <a:ea typeface="JetBrains Mono" pitchFamily="49" charset="-122"/>
                <a:cs typeface="JetBrains Mono" pitchFamily="49" charset="-120"/>
              </a:rPr>
              <a:t>SET total TO 0</a:t>
            </a:r>
            <a:endParaRPr lang="en-US" sz="1500" dirty="0"/>
          </a:p>
        </p:txBody>
      </p:sp>
      <p:sp>
        <p:nvSpPr>
          <p:cNvPr id="19" name="Text 17"/>
          <p:cNvSpPr/>
          <p:nvPr/>
        </p:nvSpPr>
        <p:spPr>
          <a:xfrm>
            <a:off x="6527800" y="3158827"/>
            <a:ext cx="4996942"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12203A"/>
                </a:solidFill>
                <a:latin typeface="JetBrains Mono" pitchFamily="49" charset="0"/>
                <a:ea typeface="JetBrains Mono" pitchFamily="49" charset="-122"/>
                <a:cs typeface="JetBrains Mono" pitchFamily="49" charset="-120"/>
              </a:rPr>
              <a:t>total = 0</a:t>
            </a:r>
            <a:endParaRPr lang="en-US" sz="1500" dirty="0"/>
          </a:p>
        </p:txBody>
      </p:sp>
      <p:sp>
        <p:nvSpPr>
          <p:cNvPr id="20" name="Shape 18"/>
          <p:cNvSpPr/>
          <p:nvPr/>
        </p:nvSpPr>
        <p:spPr>
          <a:xfrm>
            <a:off x="812800" y="3955058"/>
            <a:ext cx="10566400" cy="0"/>
          </a:xfrm>
          <a:prstGeom prst="line">
            <a:avLst/>
          </a:prstGeom>
          <a:noFill/>
          <a:ln w="6350">
            <a:solidFill>
              <a:srgbClr val="E2DED2"/>
            </a:solidFill>
            <a:prstDash val="solid"/>
          </a:ln>
        </p:spPr>
        <p:txBody>
          <a:bodyPr/>
          <a:lstStyle/>
          <a:p>
            <a:endParaRPr lang="en-GB"/>
          </a:p>
        </p:txBody>
      </p:sp>
      <p:sp>
        <p:nvSpPr>
          <p:cNvPr id="21" name="Text 19"/>
          <p:cNvSpPr/>
          <p:nvPr/>
        </p:nvSpPr>
        <p:spPr>
          <a:xfrm>
            <a:off x="812800" y="3598863"/>
            <a:ext cx="2354580" cy="289520"/>
          </a:xfrm>
          <a:prstGeom prst="rect">
            <a:avLst/>
          </a:prstGeom>
          <a:noFill/>
          <a:ln/>
        </p:spPr>
        <p:txBody>
          <a:bodyPr wrap="square" lIns="0" tIns="0" rIns="0" bIns="0" rtlCol="0" anchor="t">
            <a:normAutofit/>
          </a:bodyPr>
          <a:lstStyle/>
          <a:p>
            <a:pPr marL="0" indent="0" algn="l">
              <a:lnSpc>
                <a:spcPts val="2080"/>
              </a:lnSpc>
              <a:buNone/>
            </a:pPr>
            <a:r>
              <a:rPr lang="en-US" sz="1600" dirty="0">
                <a:solidFill>
                  <a:srgbClr val="12203A"/>
                </a:solidFill>
                <a:latin typeface="IBM Plex Sans" pitchFamily="34" charset="0"/>
                <a:ea typeface="IBM Plex Sans" pitchFamily="34" charset="-122"/>
                <a:cs typeface="IBM Plex Sans" pitchFamily="34" charset="-120"/>
              </a:rPr>
              <a:t>Decision</a:t>
            </a:r>
            <a:endParaRPr lang="en-US" sz="1600" dirty="0"/>
          </a:p>
        </p:txBody>
      </p:sp>
      <p:sp>
        <p:nvSpPr>
          <p:cNvPr id="22" name="Text 20"/>
          <p:cNvSpPr/>
          <p:nvPr/>
        </p:nvSpPr>
        <p:spPr>
          <a:xfrm>
            <a:off x="3098800" y="3607098"/>
            <a:ext cx="3531870"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JetBrains Mono" pitchFamily="49" charset="0"/>
                <a:ea typeface="JetBrains Mono" pitchFamily="49" charset="-122"/>
                <a:cs typeface="JetBrains Mono" pitchFamily="49" charset="-120"/>
              </a:rPr>
              <a:t>IF age &gt;= 18 THEN</a:t>
            </a:r>
            <a:endParaRPr lang="en-US" sz="1500" dirty="0"/>
          </a:p>
        </p:txBody>
      </p:sp>
      <p:sp>
        <p:nvSpPr>
          <p:cNvPr id="23" name="Text 21"/>
          <p:cNvSpPr/>
          <p:nvPr/>
        </p:nvSpPr>
        <p:spPr>
          <a:xfrm>
            <a:off x="6527800" y="3607098"/>
            <a:ext cx="4996942"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12203A"/>
                </a:solidFill>
                <a:latin typeface="JetBrains Mono" pitchFamily="49" charset="0"/>
                <a:ea typeface="JetBrains Mono" pitchFamily="49" charset="-122"/>
                <a:cs typeface="JetBrains Mono" pitchFamily="49" charset="-120"/>
              </a:rPr>
              <a:t>if age &gt;= 18:</a:t>
            </a:r>
            <a:endParaRPr lang="en-US" sz="1500" dirty="0"/>
          </a:p>
        </p:txBody>
      </p:sp>
      <p:sp>
        <p:nvSpPr>
          <p:cNvPr id="24" name="Shape 22"/>
          <p:cNvSpPr/>
          <p:nvPr/>
        </p:nvSpPr>
        <p:spPr>
          <a:xfrm>
            <a:off x="812800" y="4403328"/>
            <a:ext cx="10566400" cy="0"/>
          </a:xfrm>
          <a:prstGeom prst="line">
            <a:avLst/>
          </a:prstGeom>
          <a:noFill/>
          <a:ln w="6350">
            <a:solidFill>
              <a:srgbClr val="E2DED2"/>
            </a:solidFill>
            <a:prstDash val="solid"/>
          </a:ln>
        </p:spPr>
        <p:txBody>
          <a:bodyPr/>
          <a:lstStyle/>
          <a:p>
            <a:endParaRPr lang="en-GB"/>
          </a:p>
        </p:txBody>
      </p:sp>
      <p:sp>
        <p:nvSpPr>
          <p:cNvPr id="25" name="Text 23"/>
          <p:cNvSpPr/>
          <p:nvPr/>
        </p:nvSpPr>
        <p:spPr>
          <a:xfrm>
            <a:off x="812800" y="4047133"/>
            <a:ext cx="2354580" cy="289520"/>
          </a:xfrm>
          <a:prstGeom prst="rect">
            <a:avLst/>
          </a:prstGeom>
          <a:noFill/>
          <a:ln/>
        </p:spPr>
        <p:txBody>
          <a:bodyPr wrap="square" lIns="0" tIns="0" rIns="0" bIns="0" rtlCol="0" anchor="t">
            <a:normAutofit/>
          </a:bodyPr>
          <a:lstStyle/>
          <a:p>
            <a:pPr marL="0" indent="0" algn="l">
              <a:lnSpc>
                <a:spcPts val="2080"/>
              </a:lnSpc>
              <a:buNone/>
            </a:pPr>
            <a:r>
              <a:rPr lang="en-US" sz="1600" dirty="0">
                <a:solidFill>
                  <a:srgbClr val="12203A"/>
                </a:solidFill>
                <a:latin typeface="IBM Plex Sans" pitchFamily="34" charset="0"/>
                <a:ea typeface="IBM Plex Sans" pitchFamily="34" charset="-122"/>
                <a:cs typeface="IBM Plex Sans" pitchFamily="34" charset="-120"/>
              </a:rPr>
              <a:t>Count loop</a:t>
            </a:r>
            <a:endParaRPr lang="en-US" sz="1600" dirty="0"/>
          </a:p>
        </p:txBody>
      </p:sp>
      <p:sp>
        <p:nvSpPr>
          <p:cNvPr id="26" name="Text 24"/>
          <p:cNvSpPr/>
          <p:nvPr/>
        </p:nvSpPr>
        <p:spPr>
          <a:xfrm>
            <a:off x="3098800" y="4055368"/>
            <a:ext cx="3531870"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JetBrains Mono" pitchFamily="49" charset="0"/>
                <a:ea typeface="JetBrains Mono" pitchFamily="49" charset="-122"/>
                <a:cs typeface="JetBrains Mono" pitchFamily="49" charset="-120"/>
              </a:rPr>
              <a:t>FOR i FROM 1 TO 5</a:t>
            </a:r>
            <a:endParaRPr lang="en-US" sz="1500" dirty="0"/>
          </a:p>
        </p:txBody>
      </p:sp>
      <p:sp>
        <p:nvSpPr>
          <p:cNvPr id="27" name="Text 25"/>
          <p:cNvSpPr/>
          <p:nvPr/>
        </p:nvSpPr>
        <p:spPr>
          <a:xfrm>
            <a:off x="6527800" y="4055368"/>
            <a:ext cx="4996942"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12203A"/>
                </a:solidFill>
                <a:latin typeface="JetBrains Mono" pitchFamily="49" charset="0"/>
                <a:ea typeface="JetBrains Mono" pitchFamily="49" charset="-122"/>
                <a:cs typeface="JetBrains Mono" pitchFamily="49" charset="-120"/>
              </a:rPr>
              <a:t>for i in range(1, 6):</a:t>
            </a:r>
            <a:endParaRPr lang="en-US" sz="1500" dirty="0"/>
          </a:p>
        </p:txBody>
      </p:sp>
      <p:sp>
        <p:nvSpPr>
          <p:cNvPr id="28" name="Shape 26"/>
          <p:cNvSpPr/>
          <p:nvPr/>
        </p:nvSpPr>
        <p:spPr>
          <a:xfrm>
            <a:off x="812800" y="4851598"/>
            <a:ext cx="10566400" cy="0"/>
          </a:xfrm>
          <a:prstGeom prst="line">
            <a:avLst/>
          </a:prstGeom>
          <a:noFill/>
          <a:ln w="6350">
            <a:solidFill>
              <a:srgbClr val="E2DED2"/>
            </a:solidFill>
            <a:prstDash val="solid"/>
          </a:ln>
        </p:spPr>
        <p:txBody>
          <a:bodyPr/>
          <a:lstStyle/>
          <a:p>
            <a:endParaRPr lang="en-GB"/>
          </a:p>
        </p:txBody>
      </p:sp>
      <p:sp>
        <p:nvSpPr>
          <p:cNvPr id="29" name="Text 27"/>
          <p:cNvSpPr/>
          <p:nvPr/>
        </p:nvSpPr>
        <p:spPr>
          <a:xfrm>
            <a:off x="812800" y="4495403"/>
            <a:ext cx="2354580" cy="289520"/>
          </a:xfrm>
          <a:prstGeom prst="rect">
            <a:avLst/>
          </a:prstGeom>
          <a:noFill/>
          <a:ln/>
        </p:spPr>
        <p:txBody>
          <a:bodyPr wrap="square" lIns="0" tIns="0" rIns="0" bIns="0" rtlCol="0" anchor="t">
            <a:normAutofit/>
          </a:bodyPr>
          <a:lstStyle/>
          <a:p>
            <a:pPr marL="0" indent="0" algn="l">
              <a:lnSpc>
                <a:spcPts val="2080"/>
              </a:lnSpc>
              <a:buNone/>
            </a:pPr>
            <a:r>
              <a:rPr lang="en-US" sz="1600" dirty="0">
                <a:solidFill>
                  <a:srgbClr val="12203A"/>
                </a:solidFill>
                <a:latin typeface="IBM Plex Sans" pitchFamily="34" charset="0"/>
                <a:ea typeface="IBM Plex Sans" pitchFamily="34" charset="-122"/>
                <a:cs typeface="IBM Plex Sans" pitchFamily="34" charset="-120"/>
              </a:rPr>
              <a:t>Condition loop</a:t>
            </a:r>
            <a:endParaRPr lang="en-US" sz="1600" dirty="0"/>
          </a:p>
        </p:txBody>
      </p:sp>
      <p:sp>
        <p:nvSpPr>
          <p:cNvPr id="30" name="Text 28"/>
          <p:cNvSpPr/>
          <p:nvPr/>
        </p:nvSpPr>
        <p:spPr>
          <a:xfrm>
            <a:off x="3098800" y="4503638"/>
            <a:ext cx="3531870"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4A5568"/>
                </a:solidFill>
                <a:latin typeface="JetBrains Mono" pitchFamily="49" charset="0"/>
                <a:ea typeface="JetBrains Mono" pitchFamily="49" charset="-122"/>
                <a:cs typeface="JetBrains Mono" pitchFamily="49" charset="-120"/>
              </a:rPr>
              <a:t>WHILE n != 0</a:t>
            </a:r>
            <a:endParaRPr lang="en-US" sz="1500" dirty="0"/>
          </a:p>
        </p:txBody>
      </p:sp>
      <p:sp>
        <p:nvSpPr>
          <p:cNvPr id="31" name="Text 29"/>
          <p:cNvSpPr/>
          <p:nvPr/>
        </p:nvSpPr>
        <p:spPr>
          <a:xfrm>
            <a:off x="6527800" y="4503638"/>
            <a:ext cx="4996942"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12203A"/>
                </a:solidFill>
                <a:latin typeface="JetBrains Mono" pitchFamily="49" charset="0"/>
                <a:ea typeface="JetBrains Mono" pitchFamily="49" charset="-122"/>
                <a:cs typeface="JetBrains Mono" pitchFamily="49" charset="-120"/>
              </a:rPr>
              <a:t>while n != 0:</a:t>
            </a:r>
            <a:endParaRPr lang="en-US" sz="1500" dirty="0"/>
          </a:p>
        </p:txBody>
      </p:sp>
      <p:sp>
        <p:nvSpPr>
          <p:cNvPr id="32" name="Text 30"/>
          <p:cNvSpPr/>
          <p:nvPr/>
        </p:nvSpPr>
        <p:spPr>
          <a:xfrm>
            <a:off x="812800" y="5057973"/>
            <a:ext cx="10883392" cy="274241"/>
          </a:xfrm>
          <a:prstGeom prst="rect">
            <a:avLst/>
          </a:prstGeom>
          <a:noFill/>
          <a:ln/>
        </p:spPr>
        <p:txBody>
          <a:bodyPr wrap="square" lIns="0" tIns="0" rIns="0" bIns="0" rtlCol="0" anchor="t">
            <a:normAutofit/>
          </a:bodyPr>
          <a:lstStyle/>
          <a:p>
            <a:pPr marL="0" indent="0" algn="l">
              <a:lnSpc>
                <a:spcPts val="1960"/>
              </a:lnSpc>
              <a:buNone/>
            </a:pPr>
            <a:r>
              <a:rPr lang="en-US" sz="1400" dirty="0">
                <a:solidFill>
                  <a:srgbClr val="4A5568"/>
                </a:solidFill>
                <a:latin typeface="IBM Plex Sans" pitchFamily="34" charset="0"/>
                <a:ea typeface="IBM Plex Sans" pitchFamily="34" charset="-122"/>
                <a:cs typeface="IBM Plex Sans" pitchFamily="34" charset="-120"/>
              </a:rPr>
              <a:t>In EduBlocks, each of these is a block you used to drag in. Python is the same blocks, typed.</a:t>
            </a:r>
            <a:endParaRPr lang="en-US" sz="1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7F5EF"/>
        </a:solidFill>
        <a:effectLst/>
      </p:bgPr>
    </p:bg>
    <p:spTree>
      <p:nvGrpSpPr>
        <p:cNvPr id="1" name=""/>
        <p:cNvGrpSpPr/>
        <p:nvPr/>
      </p:nvGrpSpPr>
      <p:grpSpPr>
        <a:xfrm>
          <a:off x="0" y="0"/>
          <a:ext cx="0" cy="0"/>
          <a:chOff x="0" y="0"/>
          <a:chExt cx="0" cy="0"/>
        </a:xfrm>
      </p:grpSpPr>
      <p:sp>
        <p:nvSpPr>
          <p:cNvPr id="2" name="Text 0"/>
          <p:cNvSpPr/>
          <p:nvPr/>
        </p:nvSpPr>
        <p:spPr>
          <a:xfrm>
            <a:off x="812800" y="812800"/>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2457C5"/>
                </a:solidFill>
                <a:latin typeface="IBM Plex Sans" pitchFamily="34" charset="0"/>
                <a:ea typeface="IBM Plex Sans" pitchFamily="34" charset="-122"/>
                <a:cs typeface="IBM Plex Sans" pitchFamily="34" charset="-120"/>
              </a:rPr>
              <a:t>FROM PLAN TO PROGRAM</a:t>
            </a:r>
            <a:endParaRPr lang="en-US" sz="1400" dirty="0"/>
          </a:p>
        </p:txBody>
      </p:sp>
      <p:sp>
        <p:nvSpPr>
          <p:cNvPr id="3" name="Text 1"/>
          <p:cNvSpPr>
            <a:spLocks noGrp="1"/>
          </p:cNvSpPr>
          <p:nvPr>
            <p:ph type="title"/>
          </p:nvPr>
        </p:nvSpPr>
        <p:spPr>
          <a:xfrm>
            <a:off x="812800" y="1102320"/>
            <a:ext cx="10883392" cy="528241"/>
          </a:xfrm>
          <a:prstGeom prst="rect">
            <a:avLst/>
          </a:prstGeom>
          <a:noFill/>
          <a:ln/>
        </p:spPr>
        <p:txBody>
          <a:bodyPr wrap="square" lIns="0" tIns="0" rIns="0" bIns="0" rtlCol="0" anchor="t">
            <a:normAutofit/>
          </a:bodyPr>
          <a:lstStyle/>
          <a:p>
            <a:pPr marL="0" indent="0" algn="l">
              <a:lnSpc>
                <a:spcPts val="3960"/>
              </a:lnSpc>
              <a:buNone/>
            </a:pPr>
            <a:r>
              <a:rPr lang="en-US" sz="3600" b="1" i="0" dirty="0">
                <a:solidFill>
                  <a:srgbClr val="12203A"/>
                </a:solidFill>
                <a:latin typeface="Domine" pitchFamily="18" charset="0"/>
                <a:ea typeface="Domine" pitchFamily="18" charset="-122"/>
                <a:cs typeface="Domine" pitchFamily="18" charset="-120"/>
              </a:rPr>
              <a:t>Indentation replaces ENDIF</a:t>
            </a:r>
            <a:endParaRPr lang="en-US" sz="3600" dirty="0"/>
          </a:p>
        </p:txBody>
      </p:sp>
      <p:sp>
        <p:nvSpPr>
          <p:cNvPr id="4" name="Text 2"/>
          <p:cNvSpPr/>
          <p:nvPr/>
        </p:nvSpPr>
        <p:spPr>
          <a:xfrm>
            <a:off x="812800" y="1909961"/>
            <a:ext cx="5337048" cy="274241"/>
          </a:xfrm>
          <a:prstGeom prst="rect">
            <a:avLst/>
          </a:prstGeom>
          <a:noFill/>
          <a:ln/>
        </p:spPr>
        <p:txBody>
          <a:bodyPr wrap="square" lIns="0" tIns="0" rIns="0" bIns="0" rtlCol="0" anchor="t">
            <a:normAutofit/>
          </a:bodyPr>
          <a:lstStyle/>
          <a:p>
            <a:pPr marL="0" indent="0" algn="l">
              <a:lnSpc>
                <a:spcPts val="1960"/>
              </a:lnSpc>
              <a:buNone/>
            </a:pPr>
            <a:r>
              <a:rPr lang="en-US" sz="1400" b="1" kern="0" spc="100" dirty="0">
                <a:solidFill>
                  <a:srgbClr val="2457C5"/>
                </a:solidFill>
                <a:latin typeface="IBM Plex Sans" pitchFamily="34" charset="0"/>
                <a:ea typeface="IBM Plex Sans" pitchFamily="34" charset="-122"/>
                <a:cs typeface="IBM Plex Sans" pitchFamily="34" charset="-120"/>
              </a:rPr>
              <a:t>PSEUDOCODE</a:t>
            </a:r>
            <a:endParaRPr lang="en-US" sz="1400" dirty="0"/>
          </a:p>
        </p:txBody>
      </p:sp>
      <p:sp>
        <p:nvSpPr>
          <p:cNvPr id="5" name="Shape 3"/>
          <p:cNvSpPr/>
          <p:nvPr/>
        </p:nvSpPr>
        <p:spPr>
          <a:xfrm>
            <a:off x="812800" y="2247702"/>
            <a:ext cx="5181600" cy="1981101"/>
          </a:xfrm>
          <a:prstGeom prst="roundRect">
            <a:avLst>
              <a:gd name="adj" fmla="val 6411"/>
            </a:avLst>
          </a:prstGeom>
          <a:solidFill>
            <a:srgbClr val="0F1A2E"/>
          </a:solidFill>
          <a:ln/>
        </p:spPr>
        <p:txBody>
          <a:bodyPr/>
          <a:lstStyle/>
          <a:p>
            <a:endParaRPr lang="en-GB"/>
          </a:p>
        </p:txBody>
      </p:sp>
      <p:sp>
        <p:nvSpPr>
          <p:cNvPr id="6" name="Text 4"/>
          <p:cNvSpPr/>
          <p:nvPr/>
        </p:nvSpPr>
        <p:spPr>
          <a:xfrm>
            <a:off x="1066800" y="2450902"/>
            <a:ext cx="4813808" cy="309860"/>
          </a:xfrm>
          <a:prstGeom prst="rect">
            <a:avLst/>
          </a:prstGeom>
          <a:noFill/>
          <a:ln/>
        </p:spPr>
        <p:txBody>
          <a:bodyPr wrap="none" lIns="0" tIns="0" rIns="0" bIns="0" rtlCol="0" anchor="t">
            <a:normAutofit/>
          </a:bodyPr>
          <a:lstStyle/>
          <a:p>
            <a:pPr marL="0" indent="0" algn="l">
              <a:lnSpc>
                <a:spcPts val="2240"/>
              </a:lnSpc>
              <a:buNone/>
            </a:pPr>
            <a:r>
              <a:rPr lang="en-US" sz="1600" dirty="0">
                <a:solidFill>
                  <a:srgbClr val="F2B134"/>
                </a:solidFill>
                <a:latin typeface="JetBrains Mono" pitchFamily="49" charset="0"/>
                <a:ea typeface="JetBrains Mono" pitchFamily="49" charset="-122"/>
                <a:cs typeface="JetBrains Mono" pitchFamily="49" charset="-120"/>
              </a:rPr>
              <a:t>IF</a:t>
            </a:r>
            <a:r>
              <a:rPr lang="en-US" sz="1600" dirty="0">
                <a:solidFill>
                  <a:srgbClr val="E6EDF7"/>
                </a:solidFill>
                <a:latin typeface="JetBrains Mono" pitchFamily="49" charset="0"/>
                <a:ea typeface="JetBrains Mono" pitchFamily="49" charset="-122"/>
                <a:cs typeface="JetBrains Mono" pitchFamily="49" charset="-120"/>
              </a:rPr>
              <a:t> age &gt;= 18 </a:t>
            </a:r>
            <a:r>
              <a:rPr lang="en-US" sz="1600" dirty="0">
                <a:solidFill>
                  <a:srgbClr val="F2B134"/>
                </a:solidFill>
                <a:latin typeface="JetBrains Mono" pitchFamily="49" charset="0"/>
                <a:ea typeface="JetBrains Mono" pitchFamily="49" charset="-122"/>
                <a:cs typeface="JetBrains Mono" pitchFamily="49" charset="-120"/>
              </a:rPr>
              <a:t>THEN</a:t>
            </a:r>
            <a:endParaRPr lang="en-US" sz="1600" dirty="0"/>
          </a:p>
        </p:txBody>
      </p:sp>
      <p:sp>
        <p:nvSpPr>
          <p:cNvPr id="7" name="Text 5"/>
          <p:cNvSpPr/>
          <p:nvPr/>
        </p:nvSpPr>
        <p:spPr>
          <a:xfrm>
            <a:off x="1435100" y="2773462"/>
            <a:ext cx="4434459" cy="309860"/>
          </a:xfrm>
          <a:prstGeom prst="rect">
            <a:avLst/>
          </a:prstGeom>
          <a:noFill/>
          <a:ln/>
        </p:spPr>
        <p:txBody>
          <a:bodyPr wrap="none" lIns="0" tIns="0" rIns="0" bIns="0" rtlCol="0" anchor="t">
            <a:normAutofit/>
          </a:bodyPr>
          <a:lstStyle/>
          <a:p>
            <a:pPr marL="0" indent="0" algn="l">
              <a:lnSpc>
                <a:spcPts val="2240"/>
              </a:lnSpc>
              <a:buNone/>
            </a:pPr>
            <a:r>
              <a:rPr lang="en-US" sz="1600" dirty="0">
                <a:solidFill>
                  <a:srgbClr val="F2B134"/>
                </a:solidFill>
                <a:latin typeface="JetBrains Mono" pitchFamily="49" charset="0"/>
                <a:ea typeface="JetBrains Mono" pitchFamily="49" charset="-122"/>
                <a:cs typeface="JetBrains Mono" pitchFamily="49" charset="-120"/>
              </a:rPr>
              <a:t>OUTPUT</a:t>
            </a:r>
            <a:r>
              <a:rPr lang="en-US" sz="1600" dirty="0">
                <a:solidFill>
                  <a:srgbClr val="E6EDF7"/>
                </a:solidFill>
                <a:latin typeface="JetBrains Mono" pitchFamily="49" charset="0"/>
                <a:ea typeface="JetBrains Mono" pitchFamily="49" charset="-122"/>
                <a:cs typeface="JetBrains Mono" pitchFamily="49" charset="-120"/>
              </a:rPr>
              <a:t> </a:t>
            </a:r>
            <a:r>
              <a:rPr lang="en-US" sz="1600" dirty="0">
                <a:solidFill>
                  <a:srgbClr val="8FD6A8"/>
                </a:solidFill>
                <a:latin typeface="JetBrains Mono" pitchFamily="49" charset="0"/>
                <a:ea typeface="JetBrains Mono" pitchFamily="49" charset="-122"/>
                <a:cs typeface="JetBrains Mono" pitchFamily="49" charset="-120"/>
              </a:rPr>
              <a:t>"Adult"</a:t>
            </a:r>
            <a:endParaRPr lang="en-US" sz="1600" dirty="0"/>
          </a:p>
        </p:txBody>
      </p:sp>
      <p:sp>
        <p:nvSpPr>
          <p:cNvPr id="8" name="Text 6"/>
          <p:cNvSpPr/>
          <p:nvPr/>
        </p:nvSpPr>
        <p:spPr>
          <a:xfrm>
            <a:off x="1066800" y="3096022"/>
            <a:ext cx="4813808" cy="309860"/>
          </a:xfrm>
          <a:prstGeom prst="rect">
            <a:avLst/>
          </a:prstGeom>
          <a:noFill/>
          <a:ln/>
        </p:spPr>
        <p:txBody>
          <a:bodyPr wrap="none" lIns="0" tIns="0" rIns="0" bIns="0" rtlCol="0" anchor="t">
            <a:normAutofit/>
          </a:bodyPr>
          <a:lstStyle/>
          <a:p>
            <a:pPr marL="0" indent="0" algn="l">
              <a:lnSpc>
                <a:spcPts val="2240"/>
              </a:lnSpc>
              <a:buNone/>
            </a:pPr>
            <a:r>
              <a:rPr lang="en-US" sz="1600" dirty="0">
                <a:solidFill>
                  <a:srgbClr val="F2B134"/>
                </a:solidFill>
                <a:latin typeface="JetBrains Mono" pitchFamily="49" charset="0"/>
                <a:ea typeface="JetBrains Mono" pitchFamily="49" charset="-122"/>
                <a:cs typeface="JetBrains Mono" pitchFamily="49" charset="-120"/>
              </a:rPr>
              <a:t>ELSE</a:t>
            </a:r>
            <a:endParaRPr lang="en-US" sz="1600" dirty="0"/>
          </a:p>
        </p:txBody>
      </p:sp>
      <p:sp>
        <p:nvSpPr>
          <p:cNvPr id="9" name="Text 7"/>
          <p:cNvSpPr/>
          <p:nvPr/>
        </p:nvSpPr>
        <p:spPr>
          <a:xfrm>
            <a:off x="1435100" y="3418582"/>
            <a:ext cx="4434459" cy="309860"/>
          </a:xfrm>
          <a:prstGeom prst="rect">
            <a:avLst/>
          </a:prstGeom>
          <a:noFill/>
          <a:ln/>
        </p:spPr>
        <p:txBody>
          <a:bodyPr wrap="none" lIns="0" tIns="0" rIns="0" bIns="0" rtlCol="0" anchor="t">
            <a:normAutofit/>
          </a:bodyPr>
          <a:lstStyle/>
          <a:p>
            <a:pPr marL="0" indent="0" algn="l">
              <a:lnSpc>
                <a:spcPts val="2240"/>
              </a:lnSpc>
              <a:buNone/>
            </a:pPr>
            <a:r>
              <a:rPr lang="en-US" sz="1600" dirty="0">
                <a:solidFill>
                  <a:srgbClr val="F2B134"/>
                </a:solidFill>
                <a:latin typeface="JetBrains Mono" pitchFamily="49" charset="0"/>
                <a:ea typeface="JetBrains Mono" pitchFamily="49" charset="-122"/>
                <a:cs typeface="JetBrains Mono" pitchFamily="49" charset="-120"/>
              </a:rPr>
              <a:t>OUTPUT</a:t>
            </a:r>
            <a:r>
              <a:rPr lang="en-US" sz="1600" dirty="0">
                <a:solidFill>
                  <a:srgbClr val="E6EDF7"/>
                </a:solidFill>
                <a:latin typeface="JetBrains Mono" pitchFamily="49" charset="0"/>
                <a:ea typeface="JetBrains Mono" pitchFamily="49" charset="-122"/>
                <a:cs typeface="JetBrains Mono" pitchFamily="49" charset="-120"/>
              </a:rPr>
              <a:t> </a:t>
            </a:r>
            <a:r>
              <a:rPr lang="en-US" sz="1600" dirty="0">
                <a:solidFill>
                  <a:srgbClr val="8FD6A8"/>
                </a:solidFill>
                <a:latin typeface="JetBrains Mono" pitchFamily="49" charset="0"/>
                <a:ea typeface="JetBrains Mono" pitchFamily="49" charset="-122"/>
                <a:cs typeface="JetBrains Mono" pitchFamily="49" charset="-120"/>
              </a:rPr>
              <a:t>"Minor"</a:t>
            </a:r>
            <a:endParaRPr lang="en-US" sz="1600" dirty="0"/>
          </a:p>
        </p:txBody>
      </p:sp>
      <p:sp>
        <p:nvSpPr>
          <p:cNvPr id="10" name="Text 8"/>
          <p:cNvSpPr/>
          <p:nvPr/>
        </p:nvSpPr>
        <p:spPr>
          <a:xfrm>
            <a:off x="1066800" y="3741142"/>
            <a:ext cx="4813808" cy="309860"/>
          </a:xfrm>
          <a:prstGeom prst="rect">
            <a:avLst/>
          </a:prstGeom>
          <a:noFill/>
          <a:ln/>
        </p:spPr>
        <p:txBody>
          <a:bodyPr wrap="none" lIns="0" tIns="0" rIns="0" bIns="0" rtlCol="0" anchor="t">
            <a:normAutofit/>
          </a:bodyPr>
          <a:lstStyle/>
          <a:p>
            <a:pPr marL="0" indent="0" algn="l">
              <a:lnSpc>
                <a:spcPts val="2240"/>
              </a:lnSpc>
              <a:buNone/>
            </a:pPr>
            <a:r>
              <a:rPr lang="en-US" sz="1600" dirty="0">
                <a:solidFill>
                  <a:srgbClr val="F2B134"/>
                </a:solidFill>
                <a:latin typeface="JetBrains Mono" pitchFamily="49" charset="0"/>
                <a:ea typeface="JetBrains Mono" pitchFamily="49" charset="-122"/>
                <a:cs typeface="JetBrains Mono" pitchFamily="49" charset="-120"/>
              </a:rPr>
              <a:t>ENDIF</a:t>
            </a:r>
            <a:endParaRPr lang="en-US" sz="1600" dirty="0"/>
          </a:p>
        </p:txBody>
      </p:sp>
      <p:sp>
        <p:nvSpPr>
          <p:cNvPr id="11" name="Text 9"/>
          <p:cNvSpPr/>
          <p:nvPr/>
        </p:nvSpPr>
        <p:spPr>
          <a:xfrm>
            <a:off x="6197600" y="1909961"/>
            <a:ext cx="5337048" cy="274241"/>
          </a:xfrm>
          <a:prstGeom prst="rect">
            <a:avLst/>
          </a:prstGeom>
          <a:noFill/>
          <a:ln/>
        </p:spPr>
        <p:txBody>
          <a:bodyPr wrap="square" lIns="0" tIns="0" rIns="0" bIns="0" rtlCol="0" anchor="t">
            <a:normAutofit/>
          </a:bodyPr>
          <a:lstStyle/>
          <a:p>
            <a:pPr marL="0" indent="0" algn="l">
              <a:lnSpc>
                <a:spcPts val="1960"/>
              </a:lnSpc>
              <a:buNone/>
            </a:pPr>
            <a:r>
              <a:rPr lang="en-US" sz="1400" b="1" kern="0" spc="100" dirty="0">
                <a:solidFill>
                  <a:srgbClr val="2457C5"/>
                </a:solidFill>
                <a:latin typeface="IBM Plex Sans" pitchFamily="34" charset="0"/>
                <a:ea typeface="IBM Plex Sans" pitchFamily="34" charset="-122"/>
                <a:cs typeface="IBM Plex Sans" pitchFamily="34" charset="-120"/>
              </a:rPr>
              <a:t>PYTHON</a:t>
            </a:r>
            <a:endParaRPr lang="en-US" sz="1400" dirty="0"/>
          </a:p>
        </p:txBody>
      </p:sp>
      <p:sp>
        <p:nvSpPr>
          <p:cNvPr id="12" name="Shape 10"/>
          <p:cNvSpPr/>
          <p:nvPr/>
        </p:nvSpPr>
        <p:spPr>
          <a:xfrm>
            <a:off x="6197600" y="2247702"/>
            <a:ext cx="5181600" cy="1658541"/>
          </a:xfrm>
          <a:prstGeom prst="roundRect">
            <a:avLst>
              <a:gd name="adj" fmla="val 7657"/>
            </a:avLst>
          </a:prstGeom>
          <a:solidFill>
            <a:srgbClr val="0F1A2E"/>
          </a:solidFill>
          <a:ln/>
        </p:spPr>
        <p:txBody>
          <a:bodyPr/>
          <a:lstStyle/>
          <a:p>
            <a:endParaRPr lang="en-GB"/>
          </a:p>
        </p:txBody>
      </p:sp>
      <p:sp>
        <p:nvSpPr>
          <p:cNvPr id="13" name="Text 11"/>
          <p:cNvSpPr/>
          <p:nvPr/>
        </p:nvSpPr>
        <p:spPr>
          <a:xfrm>
            <a:off x="6451600" y="2450902"/>
            <a:ext cx="4813808" cy="309860"/>
          </a:xfrm>
          <a:prstGeom prst="rect">
            <a:avLst/>
          </a:prstGeom>
          <a:noFill/>
          <a:ln/>
        </p:spPr>
        <p:txBody>
          <a:bodyPr wrap="none" lIns="0" tIns="0" rIns="0" bIns="0" rtlCol="0" anchor="t">
            <a:normAutofit/>
          </a:bodyPr>
          <a:lstStyle/>
          <a:p>
            <a:pPr marL="0" indent="0" algn="l">
              <a:lnSpc>
                <a:spcPts val="2240"/>
              </a:lnSpc>
              <a:buNone/>
            </a:pPr>
            <a:r>
              <a:rPr lang="en-US" sz="1600" dirty="0">
                <a:solidFill>
                  <a:srgbClr val="F2B134"/>
                </a:solidFill>
                <a:latin typeface="JetBrains Mono" pitchFamily="49" charset="0"/>
                <a:ea typeface="JetBrains Mono" pitchFamily="49" charset="-122"/>
                <a:cs typeface="JetBrains Mono" pitchFamily="49" charset="-120"/>
              </a:rPr>
              <a:t>if</a:t>
            </a:r>
            <a:r>
              <a:rPr lang="en-US" sz="1600" dirty="0">
                <a:solidFill>
                  <a:srgbClr val="E6EDF7"/>
                </a:solidFill>
                <a:latin typeface="JetBrains Mono" pitchFamily="49" charset="0"/>
                <a:ea typeface="JetBrains Mono" pitchFamily="49" charset="-122"/>
                <a:cs typeface="JetBrains Mono" pitchFamily="49" charset="-120"/>
              </a:rPr>
              <a:t> age &gt;= </a:t>
            </a:r>
            <a:r>
              <a:rPr lang="en-US" sz="1600" dirty="0">
                <a:solidFill>
                  <a:srgbClr val="8CB4FF"/>
                </a:solidFill>
                <a:latin typeface="JetBrains Mono" pitchFamily="49" charset="0"/>
                <a:ea typeface="JetBrains Mono" pitchFamily="49" charset="-122"/>
                <a:cs typeface="JetBrains Mono" pitchFamily="49" charset="-120"/>
              </a:rPr>
              <a:t>18</a:t>
            </a:r>
            <a:r>
              <a:rPr lang="en-US" sz="1600" dirty="0">
                <a:solidFill>
                  <a:srgbClr val="E6EDF7"/>
                </a:solidFill>
                <a:latin typeface="JetBrains Mono" pitchFamily="49" charset="0"/>
                <a:ea typeface="JetBrains Mono" pitchFamily="49" charset="-122"/>
                <a:cs typeface="JetBrains Mono" pitchFamily="49" charset="-120"/>
              </a:rPr>
              <a:t>:</a:t>
            </a:r>
            <a:endParaRPr lang="en-US" sz="1600" dirty="0"/>
          </a:p>
        </p:txBody>
      </p:sp>
      <p:sp>
        <p:nvSpPr>
          <p:cNvPr id="14" name="Text 12"/>
          <p:cNvSpPr/>
          <p:nvPr/>
        </p:nvSpPr>
        <p:spPr>
          <a:xfrm>
            <a:off x="6819900" y="2773462"/>
            <a:ext cx="4434459" cy="309860"/>
          </a:xfrm>
          <a:prstGeom prst="rect">
            <a:avLst/>
          </a:prstGeom>
          <a:noFill/>
          <a:ln/>
        </p:spPr>
        <p:txBody>
          <a:bodyPr wrap="none" lIns="0" tIns="0" rIns="0" bIns="0" rtlCol="0" anchor="t">
            <a:normAutofit/>
          </a:bodyPr>
          <a:lstStyle/>
          <a:p>
            <a:pPr marL="0" indent="0" algn="l">
              <a:lnSpc>
                <a:spcPts val="2240"/>
              </a:lnSpc>
              <a:buNone/>
            </a:pPr>
            <a:r>
              <a:rPr lang="en-US" sz="1600" dirty="0">
                <a:solidFill>
                  <a:srgbClr val="E6EDF7"/>
                </a:solidFill>
                <a:latin typeface="JetBrains Mono" pitchFamily="49" charset="0"/>
                <a:ea typeface="JetBrains Mono" pitchFamily="49" charset="-122"/>
                <a:cs typeface="JetBrains Mono" pitchFamily="49" charset="-120"/>
              </a:rPr>
              <a:t>print(</a:t>
            </a:r>
            <a:r>
              <a:rPr lang="en-US" sz="1600" dirty="0">
                <a:solidFill>
                  <a:srgbClr val="8FD6A8"/>
                </a:solidFill>
                <a:latin typeface="JetBrains Mono" pitchFamily="49" charset="0"/>
                <a:ea typeface="JetBrains Mono" pitchFamily="49" charset="-122"/>
                <a:cs typeface="JetBrains Mono" pitchFamily="49" charset="-120"/>
              </a:rPr>
              <a:t>"Adult"</a:t>
            </a:r>
            <a:r>
              <a:rPr lang="en-US" sz="1600" dirty="0">
                <a:solidFill>
                  <a:srgbClr val="E6EDF7"/>
                </a:solidFill>
                <a:latin typeface="JetBrains Mono" pitchFamily="49" charset="0"/>
                <a:ea typeface="JetBrains Mono" pitchFamily="49" charset="-122"/>
                <a:cs typeface="JetBrains Mono" pitchFamily="49" charset="-120"/>
              </a:rPr>
              <a:t>)</a:t>
            </a:r>
            <a:endParaRPr lang="en-US" sz="1600" dirty="0"/>
          </a:p>
        </p:txBody>
      </p:sp>
      <p:sp>
        <p:nvSpPr>
          <p:cNvPr id="15" name="Text 13"/>
          <p:cNvSpPr/>
          <p:nvPr/>
        </p:nvSpPr>
        <p:spPr>
          <a:xfrm>
            <a:off x="6451600" y="3096022"/>
            <a:ext cx="4813808" cy="309860"/>
          </a:xfrm>
          <a:prstGeom prst="rect">
            <a:avLst/>
          </a:prstGeom>
          <a:noFill/>
          <a:ln/>
        </p:spPr>
        <p:txBody>
          <a:bodyPr wrap="none" lIns="0" tIns="0" rIns="0" bIns="0" rtlCol="0" anchor="t">
            <a:normAutofit/>
          </a:bodyPr>
          <a:lstStyle/>
          <a:p>
            <a:pPr marL="0" indent="0" algn="l">
              <a:lnSpc>
                <a:spcPts val="2240"/>
              </a:lnSpc>
              <a:buNone/>
            </a:pPr>
            <a:r>
              <a:rPr lang="en-US" sz="1600" dirty="0">
                <a:solidFill>
                  <a:srgbClr val="F2B134"/>
                </a:solidFill>
                <a:latin typeface="JetBrains Mono" pitchFamily="49" charset="0"/>
                <a:ea typeface="JetBrains Mono" pitchFamily="49" charset="-122"/>
                <a:cs typeface="JetBrains Mono" pitchFamily="49" charset="-120"/>
              </a:rPr>
              <a:t>else</a:t>
            </a:r>
            <a:r>
              <a:rPr lang="en-US" sz="1600" dirty="0">
                <a:solidFill>
                  <a:srgbClr val="E6EDF7"/>
                </a:solidFill>
                <a:latin typeface="JetBrains Mono" pitchFamily="49" charset="0"/>
                <a:ea typeface="JetBrains Mono" pitchFamily="49" charset="-122"/>
                <a:cs typeface="JetBrains Mono" pitchFamily="49" charset="-120"/>
              </a:rPr>
              <a:t>:</a:t>
            </a:r>
            <a:endParaRPr lang="en-US" sz="1600" dirty="0"/>
          </a:p>
        </p:txBody>
      </p:sp>
      <p:sp>
        <p:nvSpPr>
          <p:cNvPr id="16" name="Text 14"/>
          <p:cNvSpPr/>
          <p:nvPr/>
        </p:nvSpPr>
        <p:spPr>
          <a:xfrm>
            <a:off x="6819900" y="3418582"/>
            <a:ext cx="4434459" cy="309860"/>
          </a:xfrm>
          <a:prstGeom prst="rect">
            <a:avLst/>
          </a:prstGeom>
          <a:noFill/>
          <a:ln/>
        </p:spPr>
        <p:txBody>
          <a:bodyPr wrap="none" lIns="0" tIns="0" rIns="0" bIns="0" rtlCol="0" anchor="t">
            <a:normAutofit/>
          </a:bodyPr>
          <a:lstStyle/>
          <a:p>
            <a:pPr marL="0" indent="0" algn="l">
              <a:lnSpc>
                <a:spcPts val="2240"/>
              </a:lnSpc>
              <a:buNone/>
            </a:pPr>
            <a:r>
              <a:rPr lang="en-US" sz="1600" dirty="0">
                <a:solidFill>
                  <a:srgbClr val="E6EDF7"/>
                </a:solidFill>
                <a:latin typeface="JetBrains Mono" pitchFamily="49" charset="0"/>
                <a:ea typeface="JetBrains Mono" pitchFamily="49" charset="-122"/>
                <a:cs typeface="JetBrains Mono" pitchFamily="49" charset="-120"/>
              </a:rPr>
              <a:t>print(</a:t>
            </a:r>
            <a:r>
              <a:rPr lang="en-US" sz="1600" dirty="0">
                <a:solidFill>
                  <a:srgbClr val="8FD6A8"/>
                </a:solidFill>
                <a:latin typeface="JetBrains Mono" pitchFamily="49" charset="0"/>
                <a:ea typeface="JetBrains Mono" pitchFamily="49" charset="-122"/>
                <a:cs typeface="JetBrains Mono" pitchFamily="49" charset="-120"/>
              </a:rPr>
              <a:t>"Minor"</a:t>
            </a:r>
            <a:r>
              <a:rPr lang="en-US" sz="1600" dirty="0">
                <a:solidFill>
                  <a:srgbClr val="E6EDF7"/>
                </a:solidFill>
                <a:latin typeface="JetBrains Mono" pitchFamily="49" charset="0"/>
                <a:ea typeface="JetBrains Mono" pitchFamily="49" charset="-122"/>
                <a:cs typeface="JetBrains Mono" pitchFamily="49" charset="-120"/>
              </a:rPr>
              <a:t>)</a:t>
            </a:r>
            <a:endParaRPr lang="en-US" sz="1600" dirty="0"/>
          </a:p>
        </p:txBody>
      </p:sp>
      <p:sp>
        <p:nvSpPr>
          <p:cNvPr id="17" name="Text 15"/>
          <p:cNvSpPr/>
          <p:nvPr/>
        </p:nvSpPr>
        <p:spPr>
          <a:xfrm>
            <a:off x="812800" y="4533602"/>
            <a:ext cx="11379200" cy="30986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12203A"/>
                </a:solidFill>
                <a:latin typeface="IBM Plex Sans" pitchFamily="34" charset="0"/>
                <a:ea typeface="IBM Plex Sans" pitchFamily="34" charset="-122"/>
                <a:cs typeface="IBM Plex Sans" pitchFamily="34" charset="-120"/>
              </a:rPr>
              <a:t>Python has no ENDIF or ENDWHILE. The indented lines are the ones inside the block, and a colon opens each block.</a:t>
            </a:r>
            <a:endParaRPr lang="en-US" sz="16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7F5EF"/>
        </a:solidFill>
        <a:effectLst/>
      </p:bgPr>
    </p:bg>
    <p:spTree>
      <p:nvGrpSpPr>
        <p:cNvPr id="1" name=""/>
        <p:cNvGrpSpPr/>
        <p:nvPr/>
      </p:nvGrpSpPr>
      <p:grpSpPr>
        <a:xfrm>
          <a:off x="0" y="0"/>
          <a:ext cx="0" cy="0"/>
          <a:chOff x="0" y="0"/>
          <a:chExt cx="0" cy="0"/>
        </a:xfrm>
      </p:grpSpPr>
      <p:sp>
        <p:nvSpPr>
          <p:cNvPr id="2" name="Text 0"/>
          <p:cNvSpPr/>
          <p:nvPr/>
        </p:nvSpPr>
        <p:spPr>
          <a:xfrm>
            <a:off x="812800" y="812800"/>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2457C5"/>
                </a:solidFill>
                <a:latin typeface="IBM Plex Sans" pitchFamily="34" charset="0"/>
                <a:ea typeface="IBM Plex Sans" pitchFamily="34" charset="-122"/>
                <a:cs typeface="IBM Plex Sans" pitchFamily="34" charset="-120"/>
              </a:rPr>
              <a:t>THE BASICS</a:t>
            </a:r>
            <a:endParaRPr lang="en-US" sz="1400" dirty="0"/>
          </a:p>
        </p:txBody>
      </p:sp>
      <p:sp>
        <p:nvSpPr>
          <p:cNvPr id="3" name="Text 1"/>
          <p:cNvSpPr>
            <a:spLocks noGrp="1"/>
          </p:cNvSpPr>
          <p:nvPr>
            <p:ph type="title"/>
          </p:nvPr>
        </p:nvSpPr>
        <p:spPr>
          <a:xfrm>
            <a:off x="812800" y="1102320"/>
            <a:ext cx="10883392" cy="528241"/>
          </a:xfrm>
          <a:prstGeom prst="rect">
            <a:avLst/>
          </a:prstGeom>
          <a:noFill/>
          <a:ln/>
        </p:spPr>
        <p:txBody>
          <a:bodyPr wrap="square" lIns="0" tIns="0" rIns="0" bIns="0" rtlCol="0" anchor="t">
            <a:normAutofit/>
          </a:bodyPr>
          <a:lstStyle/>
          <a:p>
            <a:pPr marL="0" indent="0" algn="l">
              <a:lnSpc>
                <a:spcPts val="3960"/>
              </a:lnSpc>
              <a:buNone/>
            </a:pPr>
            <a:r>
              <a:rPr lang="en-US" sz="3600" b="1" i="0" dirty="0">
                <a:solidFill>
                  <a:srgbClr val="12203A"/>
                </a:solidFill>
                <a:latin typeface="Domine" pitchFamily="18" charset="0"/>
                <a:ea typeface="Domine" pitchFamily="18" charset="-122"/>
                <a:cs typeface="Domine" pitchFamily="18" charset="-120"/>
              </a:rPr>
              <a:t>Your first program</a:t>
            </a:r>
            <a:endParaRPr lang="en-US" sz="3600" dirty="0"/>
          </a:p>
        </p:txBody>
      </p:sp>
      <p:sp>
        <p:nvSpPr>
          <p:cNvPr id="4" name="Text 2"/>
          <p:cNvSpPr/>
          <p:nvPr/>
        </p:nvSpPr>
        <p:spPr>
          <a:xfrm>
            <a:off x="812800" y="1909961"/>
            <a:ext cx="5337048" cy="274241"/>
          </a:xfrm>
          <a:prstGeom prst="rect">
            <a:avLst/>
          </a:prstGeom>
          <a:noFill/>
          <a:ln/>
        </p:spPr>
        <p:txBody>
          <a:bodyPr wrap="square" lIns="0" tIns="0" rIns="0" bIns="0" rtlCol="0" anchor="t">
            <a:normAutofit/>
          </a:bodyPr>
          <a:lstStyle/>
          <a:p>
            <a:pPr marL="0" indent="0" algn="l">
              <a:lnSpc>
                <a:spcPts val="1960"/>
              </a:lnSpc>
              <a:buNone/>
            </a:pPr>
            <a:r>
              <a:rPr lang="en-US" sz="1400" b="1" kern="0" spc="100" dirty="0">
                <a:solidFill>
                  <a:srgbClr val="2457C5"/>
                </a:solidFill>
                <a:latin typeface="IBM Plex Sans" pitchFamily="34" charset="0"/>
                <a:ea typeface="IBM Plex Sans" pitchFamily="34" charset="-122"/>
                <a:cs typeface="IBM Plex Sans" pitchFamily="34" charset="-120"/>
              </a:rPr>
              <a:t>CODE</a:t>
            </a:r>
            <a:endParaRPr lang="en-US" sz="1400" dirty="0"/>
          </a:p>
        </p:txBody>
      </p:sp>
      <p:sp>
        <p:nvSpPr>
          <p:cNvPr id="5" name="Shape 3"/>
          <p:cNvSpPr/>
          <p:nvPr/>
        </p:nvSpPr>
        <p:spPr>
          <a:xfrm>
            <a:off x="812800" y="2247702"/>
            <a:ext cx="5181600" cy="1335980"/>
          </a:xfrm>
          <a:prstGeom prst="roundRect">
            <a:avLst>
              <a:gd name="adj" fmla="val 9506"/>
            </a:avLst>
          </a:prstGeom>
          <a:solidFill>
            <a:srgbClr val="0F1A2E"/>
          </a:solidFill>
          <a:ln/>
        </p:spPr>
        <p:txBody>
          <a:bodyPr/>
          <a:lstStyle/>
          <a:p>
            <a:endParaRPr lang="en-GB"/>
          </a:p>
        </p:txBody>
      </p:sp>
      <p:sp>
        <p:nvSpPr>
          <p:cNvPr id="6" name="Text 4"/>
          <p:cNvSpPr/>
          <p:nvPr/>
        </p:nvSpPr>
        <p:spPr>
          <a:xfrm>
            <a:off x="1066800" y="2450902"/>
            <a:ext cx="4813808" cy="309860"/>
          </a:xfrm>
          <a:prstGeom prst="rect">
            <a:avLst/>
          </a:prstGeom>
          <a:noFill/>
          <a:ln/>
        </p:spPr>
        <p:txBody>
          <a:bodyPr wrap="none" lIns="0" tIns="0" rIns="0" bIns="0" rtlCol="0" anchor="t">
            <a:normAutofit/>
          </a:bodyPr>
          <a:lstStyle/>
          <a:p>
            <a:pPr marL="0" indent="0" algn="l">
              <a:lnSpc>
                <a:spcPts val="2240"/>
              </a:lnSpc>
              <a:buNone/>
            </a:pPr>
            <a:r>
              <a:rPr lang="en-US" sz="1600" dirty="0">
                <a:solidFill>
                  <a:srgbClr val="8A97B5"/>
                </a:solidFill>
                <a:latin typeface="JetBrains Mono" pitchFamily="49" charset="0"/>
                <a:ea typeface="JetBrains Mono" pitchFamily="49" charset="-122"/>
                <a:cs typeface="JetBrains Mono" pitchFamily="49" charset="-120"/>
              </a:rPr>
              <a:t># Say hello</a:t>
            </a:r>
            <a:endParaRPr lang="en-US" sz="1600" dirty="0"/>
          </a:p>
        </p:txBody>
      </p:sp>
      <p:sp>
        <p:nvSpPr>
          <p:cNvPr id="7" name="Text 5"/>
          <p:cNvSpPr/>
          <p:nvPr/>
        </p:nvSpPr>
        <p:spPr>
          <a:xfrm>
            <a:off x="1066800" y="2773462"/>
            <a:ext cx="4813808" cy="309860"/>
          </a:xfrm>
          <a:prstGeom prst="rect">
            <a:avLst/>
          </a:prstGeom>
          <a:noFill/>
          <a:ln/>
        </p:spPr>
        <p:txBody>
          <a:bodyPr wrap="none" lIns="0" tIns="0" rIns="0" bIns="0" rtlCol="0" anchor="t">
            <a:normAutofit/>
          </a:bodyPr>
          <a:lstStyle/>
          <a:p>
            <a:pPr marL="0" indent="0" algn="l">
              <a:lnSpc>
                <a:spcPts val="2240"/>
              </a:lnSpc>
              <a:buNone/>
            </a:pPr>
            <a:r>
              <a:rPr lang="en-US" sz="1600" dirty="0">
                <a:solidFill>
                  <a:srgbClr val="E6EDF7"/>
                </a:solidFill>
                <a:latin typeface="JetBrains Mono" pitchFamily="49" charset="0"/>
                <a:ea typeface="JetBrains Mono" pitchFamily="49" charset="-122"/>
                <a:cs typeface="JetBrains Mono" pitchFamily="49" charset="-120"/>
              </a:rPr>
              <a:t>print(</a:t>
            </a:r>
            <a:r>
              <a:rPr lang="en-US" sz="1600" dirty="0">
                <a:solidFill>
                  <a:srgbClr val="8FD6A8"/>
                </a:solidFill>
                <a:latin typeface="JetBrains Mono" pitchFamily="49" charset="0"/>
                <a:ea typeface="JetBrains Mono" pitchFamily="49" charset="-122"/>
                <a:cs typeface="JetBrains Mono" pitchFamily="49" charset="-120"/>
              </a:rPr>
              <a:t>"Hello, world!"</a:t>
            </a:r>
            <a:r>
              <a:rPr lang="en-US" sz="1600" dirty="0">
                <a:solidFill>
                  <a:srgbClr val="E6EDF7"/>
                </a:solidFill>
                <a:latin typeface="JetBrains Mono" pitchFamily="49" charset="0"/>
                <a:ea typeface="JetBrains Mono" pitchFamily="49" charset="-122"/>
                <a:cs typeface="JetBrains Mono" pitchFamily="49" charset="-120"/>
              </a:rPr>
              <a:t>)</a:t>
            </a:r>
            <a:endParaRPr lang="en-US" sz="1600" dirty="0"/>
          </a:p>
        </p:txBody>
      </p:sp>
      <p:sp>
        <p:nvSpPr>
          <p:cNvPr id="8" name="Text 6"/>
          <p:cNvSpPr/>
          <p:nvPr/>
        </p:nvSpPr>
        <p:spPr>
          <a:xfrm>
            <a:off x="1066800" y="3096022"/>
            <a:ext cx="4813808" cy="309860"/>
          </a:xfrm>
          <a:prstGeom prst="rect">
            <a:avLst/>
          </a:prstGeom>
          <a:noFill/>
          <a:ln/>
        </p:spPr>
        <p:txBody>
          <a:bodyPr wrap="none" lIns="0" tIns="0" rIns="0" bIns="0" rtlCol="0" anchor="t">
            <a:normAutofit/>
          </a:bodyPr>
          <a:lstStyle/>
          <a:p>
            <a:pPr marL="0" indent="0" algn="l">
              <a:lnSpc>
                <a:spcPts val="2240"/>
              </a:lnSpc>
              <a:buNone/>
            </a:pPr>
            <a:r>
              <a:rPr lang="en-US" sz="1600" dirty="0">
                <a:solidFill>
                  <a:srgbClr val="E6EDF7"/>
                </a:solidFill>
                <a:latin typeface="JetBrains Mono" pitchFamily="49" charset="0"/>
                <a:ea typeface="JetBrains Mono" pitchFamily="49" charset="-122"/>
                <a:cs typeface="JetBrains Mono" pitchFamily="49" charset="-120"/>
              </a:rPr>
              <a:t>print(</a:t>
            </a:r>
            <a:r>
              <a:rPr lang="en-US" sz="1600" dirty="0">
                <a:solidFill>
                  <a:srgbClr val="8FD6A8"/>
                </a:solidFill>
                <a:latin typeface="JetBrains Mono" pitchFamily="49" charset="0"/>
                <a:ea typeface="JetBrains Mono" pitchFamily="49" charset="-122"/>
                <a:cs typeface="JetBrains Mono" pitchFamily="49" charset="-120"/>
              </a:rPr>
              <a:t>"My name is"</a:t>
            </a:r>
            <a:r>
              <a:rPr lang="en-US" sz="1600" dirty="0">
                <a:solidFill>
                  <a:srgbClr val="E6EDF7"/>
                </a:solidFill>
                <a:latin typeface="JetBrains Mono" pitchFamily="49" charset="0"/>
                <a:ea typeface="JetBrains Mono" pitchFamily="49" charset="-122"/>
                <a:cs typeface="JetBrains Mono" pitchFamily="49" charset="-120"/>
              </a:rPr>
              <a:t>, </a:t>
            </a:r>
            <a:r>
              <a:rPr lang="en-US" sz="1600" dirty="0">
                <a:solidFill>
                  <a:srgbClr val="8FD6A8"/>
                </a:solidFill>
                <a:latin typeface="JetBrains Mono" pitchFamily="49" charset="0"/>
                <a:ea typeface="JetBrains Mono" pitchFamily="49" charset="-122"/>
                <a:cs typeface="JetBrains Mono" pitchFamily="49" charset="-120"/>
              </a:rPr>
              <a:t>"Sam"</a:t>
            </a:r>
            <a:r>
              <a:rPr lang="en-US" sz="1600" dirty="0">
                <a:solidFill>
                  <a:srgbClr val="E6EDF7"/>
                </a:solidFill>
                <a:latin typeface="JetBrains Mono" pitchFamily="49" charset="0"/>
                <a:ea typeface="JetBrains Mono" pitchFamily="49" charset="-122"/>
                <a:cs typeface="JetBrains Mono" pitchFamily="49" charset="-120"/>
              </a:rPr>
              <a:t>)</a:t>
            </a:r>
            <a:endParaRPr lang="en-US" sz="1600" dirty="0"/>
          </a:p>
        </p:txBody>
      </p:sp>
      <p:sp>
        <p:nvSpPr>
          <p:cNvPr id="9" name="Text 7"/>
          <p:cNvSpPr/>
          <p:nvPr/>
        </p:nvSpPr>
        <p:spPr>
          <a:xfrm>
            <a:off x="6197600" y="1909961"/>
            <a:ext cx="5337048" cy="274241"/>
          </a:xfrm>
          <a:prstGeom prst="rect">
            <a:avLst/>
          </a:prstGeom>
          <a:noFill/>
          <a:ln/>
        </p:spPr>
        <p:txBody>
          <a:bodyPr wrap="square" lIns="0" tIns="0" rIns="0" bIns="0" rtlCol="0" anchor="t">
            <a:normAutofit/>
          </a:bodyPr>
          <a:lstStyle/>
          <a:p>
            <a:pPr marL="0" indent="0" algn="l">
              <a:lnSpc>
                <a:spcPts val="1960"/>
              </a:lnSpc>
              <a:buNone/>
            </a:pPr>
            <a:r>
              <a:rPr lang="en-US" sz="1400" b="1" kern="0" spc="100" dirty="0">
                <a:solidFill>
                  <a:srgbClr val="2457C5"/>
                </a:solidFill>
                <a:latin typeface="IBM Plex Sans" pitchFamily="34" charset="0"/>
                <a:ea typeface="IBM Plex Sans" pitchFamily="34" charset="-122"/>
                <a:cs typeface="IBM Plex Sans" pitchFamily="34" charset="-120"/>
              </a:rPr>
              <a:t>OUTPUT</a:t>
            </a:r>
            <a:endParaRPr lang="en-US" sz="1400" dirty="0"/>
          </a:p>
        </p:txBody>
      </p:sp>
      <p:sp>
        <p:nvSpPr>
          <p:cNvPr id="10" name="Shape 8"/>
          <p:cNvSpPr/>
          <p:nvPr/>
        </p:nvSpPr>
        <p:spPr>
          <a:xfrm>
            <a:off x="6197600" y="2247702"/>
            <a:ext cx="5181600" cy="1013420"/>
          </a:xfrm>
          <a:prstGeom prst="roundRect">
            <a:avLst>
              <a:gd name="adj" fmla="val 12532"/>
            </a:avLst>
          </a:prstGeom>
          <a:solidFill>
            <a:srgbClr val="1B2A47"/>
          </a:solidFill>
          <a:ln/>
        </p:spPr>
        <p:txBody>
          <a:bodyPr/>
          <a:lstStyle/>
          <a:p>
            <a:endParaRPr lang="en-GB"/>
          </a:p>
        </p:txBody>
      </p:sp>
      <p:sp>
        <p:nvSpPr>
          <p:cNvPr id="11" name="Text 9"/>
          <p:cNvSpPr/>
          <p:nvPr/>
        </p:nvSpPr>
        <p:spPr>
          <a:xfrm>
            <a:off x="6451600" y="2450902"/>
            <a:ext cx="4813808" cy="309860"/>
          </a:xfrm>
          <a:prstGeom prst="rect">
            <a:avLst/>
          </a:prstGeom>
          <a:noFill/>
          <a:ln/>
        </p:spPr>
        <p:txBody>
          <a:bodyPr wrap="none" lIns="0" tIns="0" rIns="0" bIns="0" rtlCol="0" anchor="t">
            <a:normAutofit/>
          </a:bodyPr>
          <a:lstStyle/>
          <a:p>
            <a:pPr marL="0" indent="0" algn="l">
              <a:lnSpc>
                <a:spcPts val="2240"/>
              </a:lnSpc>
              <a:buNone/>
            </a:pPr>
            <a:r>
              <a:rPr lang="en-US" sz="1600" dirty="0">
                <a:solidFill>
                  <a:srgbClr val="E6EDF7"/>
                </a:solidFill>
                <a:latin typeface="JetBrains Mono" pitchFamily="49" charset="0"/>
                <a:ea typeface="JetBrains Mono" pitchFamily="49" charset="-122"/>
                <a:cs typeface="JetBrains Mono" pitchFamily="49" charset="-120"/>
              </a:rPr>
              <a:t>Hello, world!</a:t>
            </a:r>
            <a:endParaRPr lang="en-US" sz="1600" dirty="0"/>
          </a:p>
        </p:txBody>
      </p:sp>
      <p:sp>
        <p:nvSpPr>
          <p:cNvPr id="12" name="Text 10"/>
          <p:cNvSpPr/>
          <p:nvPr/>
        </p:nvSpPr>
        <p:spPr>
          <a:xfrm>
            <a:off x="6451600" y="2773462"/>
            <a:ext cx="4813808" cy="309860"/>
          </a:xfrm>
          <a:prstGeom prst="rect">
            <a:avLst/>
          </a:prstGeom>
          <a:noFill/>
          <a:ln/>
        </p:spPr>
        <p:txBody>
          <a:bodyPr wrap="none" lIns="0" tIns="0" rIns="0" bIns="0" rtlCol="0" anchor="t">
            <a:normAutofit/>
          </a:bodyPr>
          <a:lstStyle/>
          <a:p>
            <a:pPr marL="0" indent="0" algn="l">
              <a:lnSpc>
                <a:spcPts val="2240"/>
              </a:lnSpc>
              <a:buNone/>
            </a:pPr>
            <a:r>
              <a:rPr lang="en-US" sz="1600" dirty="0">
                <a:solidFill>
                  <a:srgbClr val="E6EDF7"/>
                </a:solidFill>
                <a:latin typeface="JetBrains Mono" pitchFamily="49" charset="0"/>
                <a:ea typeface="JetBrains Mono" pitchFamily="49" charset="-122"/>
                <a:cs typeface="JetBrains Mono" pitchFamily="49" charset="-120"/>
              </a:rPr>
              <a:t>My name is Sam</a:t>
            </a:r>
            <a:endParaRPr lang="en-US" sz="1600" dirty="0"/>
          </a:p>
        </p:txBody>
      </p:sp>
      <p:sp>
        <p:nvSpPr>
          <p:cNvPr id="13" name="Text 11"/>
          <p:cNvSpPr/>
          <p:nvPr/>
        </p:nvSpPr>
        <p:spPr>
          <a:xfrm>
            <a:off x="812800" y="3888482"/>
            <a:ext cx="11379200" cy="30986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12203A"/>
                </a:solidFill>
                <a:latin typeface="IBM Plex Sans" pitchFamily="34" charset="0"/>
                <a:ea typeface="IBM Plex Sans" pitchFamily="34" charset="-122"/>
                <a:cs typeface="IBM Plex Sans" pitchFamily="34" charset="-120"/>
              </a:rPr>
              <a:t>Text goes inside quotes. Commas put a space between items. Anything after a # is a comment that Python ignores.</a:t>
            </a:r>
            <a:endParaRPr lang="en-US" sz="16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7F5EF"/>
        </a:solidFill>
        <a:effectLst/>
      </p:bgPr>
    </p:bg>
    <p:spTree>
      <p:nvGrpSpPr>
        <p:cNvPr id="1" name=""/>
        <p:cNvGrpSpPr/>
        <p:nvPr/>
      </p:nvGrpSpPr>
      <p:grpSpPr>
        <a:xfrm>
          <a:off x="0" y="0"/>
          <a:ext cx="0" cy="0"/>
          <a:chOff x="0" y="0"/>
          <a:chExt cx="0" cy="0"/>
        </a:xfrm>
      </p:grpSpPr>
      <p:sp>
        <p:nvSpPr>
          <p:cNvPr id="2" name="Text 0"/>
          <p:cNvSpPr/>
          <p:nvPr/>
        </p:nvSpPr>
        <p:spPr>
          <a:xfrm>
            <a:off x="812800" y="812800"/>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2457C5"/>
                </a:solidFill>
                <a:latin typeface="IBM Plex Sans" pitchFamily="34" charset="0"/>
                <a:ea typeface="IBM Plex Sans" pitchFamily="34" charset="-122"/>
                <a:cs typeface="IBM Plex Sans" pitchFamily="34" charset="-120"/>
              </a:rPr>
              <a:t>THE BASICS</a:t>
            </a:r>
            <a:endParaRPr lang="en-US" sz="1400" dirty="0"/>
          </a:p>
        </p:txBody>
      </p:sp>
      <p:sp>
        <p:nvSpPr>
          <p:cNvPr id="3" name="Text 1"/>
          <p:cNvSpPr>
            <a:spLocks noGrp="1"/>
          </p:cNvSpPr>
          <p:nvPr>
            <p:ph type="title"/>
          </p:nvPr>
        </p:nvSpPr>
        <p:spPr>
          <a:xfrm>
            <a:off x="812800" y="1102320"/>
            <a:ext cx="10883392" cy="528241"/>
          </a:xfrm>
          <a:prstGeom prst="rect">
            <a:avLst/>
          </a:prstGeom>
          <a:noFill/>
          <a:ln/>
        </p:spPr>
        <p:txBody>
          <a:bodyPr wrap="square" lIns="0" tIns="0" rIns="0" bIns="0" rtlCol="0" anchor="t">
            <a:normAutofit/>
          </a:bodyPr>
          <a:lstStyle/>
          <a:p>
            <a:pPr marL="0" indent="0" algn="l">
              <a:lnSpc>
                <a:spcPts val="3960"/>
              </a:lnSpc>
              <a:buNone/>
            </a:pPr>
            <a:r>
              <a:rPr lang="en-US" sz="3600" b="1" i="0" dirty="0">
                <a:solidFill>
                  <a:srgbClr val="12203A"/>
                </a:solidFill>
                <a:latin typeface="Domine" pitchFamily="18" charset="0"/>
                <a:ea typeface="Domine" pitchFamily="18" charset="-122"/>
                <a:cs typeface="Domine" pitchFamily="18" charset="-120"/>
              </a:rPr>
              <a:t>Variables and data types</a:t>
            </a:r>
            <a:endParaRPr lang="en-US" sz="3600" dirty="0"/>
          </a:p>
        </p:txBody>
      </p:sp>
      <p:sp>
        <p:nvSpPr>
          <p:cNvPr id="4" name="Shape 2"/>
          <p:cNvSpPr/>
          <p:nvPr/>
        </p:nvSpPr>
        <p:spPr>
          <a:xfrm>
            <a:off x="815975" y="1913136"/>
            <a:ext cx="2520950" cy="1525191"/>
          </a:xfrm>
          <a:prstGeom prst="roundRect">
            <a:avLst>
              <a:gd name="adj" fmla="val 8119"/>
            </a:avLst>
          </a:prstGeom>
          <a:solidFill>
            <a:srgbClr val="FDFCF8"/>
          </a:solidFill>
          <a:ln w="6350">
            <a:solidFill>
              <a:srgbClr val="E2DED2"/>
            </a:solidFill>
            <a:prstDash val="solid"/>
          </a:ln>
        </p:spPr>
        <p:txBody>
          <a:bodyPr/>
          <a:lstStyle/>
          <a:p>
            <a:endParaRPr lang="en-GB"/>
          </a:p>
        </p:txBody>
      </p:sp>
      <p:sp>
        <p:nvSpPr>
          <p:cNvPr id="5" name="Text 3"/>
          <p:cNvSpPr/>
          <p:nvPr/>
        </p:nvSpPr>
        <p:spPr>
          <a:xfrm>
            <a:off x="1047750" y="2144911"/>
            <a:ext cx="2119122" cy="360660"/>
          </a:xfrm>
          <a:prstGeom prst="rect">
            <a:avLst/>
          </a:prstGeom>
          <a:noFill/>
          <a:ln/>
        </p:spPr>
        <p:txBody>
          <a:bodyPr wrap="square" lIns="0" tIns="0" rIns="0" bIns="0" rtlCol="0" anchor="t">
            <a:normAutofit/>
          </a:bodyPr>
          <a:lstStyle/>
          <a:p>
            <a:pPr marL="0" indent="0" algn="l">
              <a:lnSpc>
                <a:spcPts val="2640"/>
              </a:lnSpc>
              <a:buNone/>
            </a:pPr>
            <a:r>
              <a:rPr lang="en-US" sz="2200" dirty="0">
                <a:solidFill>
                  <a:srgbClr val="2457C5"/>
                </a:solidFill>
                <a:latin typeface="JetBrains Mono" pitchFamily="49" charset="0"/>
                <a:ea typeface="JetBrains Mono" pitchFamily="49" charset="-122"/>
                <a:cs typeface="JetBrains Mono" pitchFamily="49" charset="-120"/>
              </a:rPr>
              <a:t>int</a:t>
            </a:r>
            <a:endParaRPr lang="en-US" sz="2200" dirty="0"/>
          </a:p>
        </p:txBody>
      </p:sp>
      <p:sp>
        <p:nvSpPr>
          <p:cNvPr id="6" name="Text 4"/>
          <p:cNvSpPr/>
          <p:nvPr/>
        </p:nvSpPr>
        <p:spPr>
          <a:xfrm>
            <a:off x="1047750" y="2569071"/>
            <a:ext cx="2119122" cy="289520"/>
          </a:xfrm>
          <a:prstGeom prst="rect">
            <a:avLst/>
          </a:prstGeom>
          <a:noFill/>
          <a:ln/>
        </p:spPr>
        <p:txBody>
          <a:bodyPr wrap="square" lIns="0" tIns="0" rIns="0" bIns="0" rtlCol="0" anchor="t">
            <a:normAutofit/>
          </a:bodyPr>
          <a:lstStyle/>
          <a:p>
            <a:pPr marL="0" indent="0" algn="l">
              <a:lnSpc>
                <a:spcPts val="2080"/>
              </a:lnSpc>
              <a:buNone/>
            </a:pPr>
            <a:r>
              <a:rPr lang="en-US" sz="1600" dirty="0">
                <a:solidFill>
                  <a:srgbClr val="12203A"/>
                </a:solidFill>
                <a:latin typeface="JetBrains Mono" pitchFamily="49" charset="0"/>
                <a:ea typeface="JetBrains Mono" pitchFamily="49" charset="-122"/>
                <a:cs typeface="JetBrains Mono" pitchFamily="49" charset="-120"/>
              </a:rPr>
              <a:t>age = 20</a:t>
            </a:r>
            <a:endParaRPr lang="en-US" sz="1600" dirty="0"/>
          </a:p>
        </p:txBody>
      </p:sp>
      <p:sp>
        <p:nvSpPr>
          <p:cNvPr id="7" name="Text 5"/>
          <p:cNvSpPr/>
          <p:nvPr/>
        </p:nvSpPr>
        <p:spPr>
          <a:xfrm>
            <a:off x="1047750" y="2922091"/>
            <a:ext cx="2119122" cy="30986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4A5568"/>
                </a:solidFill>
                <a:latin typeface="IBM Plex Sans" pitchFamily="34" charset="0"/>
                <a:ea typeface="IBM Plex Sans" pitchFamily="34" charset="-122"/>
                <a:cs typeface="IBM Plex Sans" pitchFamily="34" charset="-120"/>
              </a:rPr>
              <a:t>Whole numbers</a:t>
            </a:r>
            <a:endParaRPr lang="en-US" sz="1600" dirty="0"/>
          </a:p>
        </p:txBody>
      </p:sp>
      <p:sp>
        <p:nvSpPr>
          <p:cNvPr id="8" name="Shape 6"/>
          <p:cNvSpPr/>
          <p:nvPr/>
        </p:nvSpPr>
        <p:spPr>
          <a:xfrm>
            <a:off x="3495675" y="1913136"/>
            <a:ext cx="2520950" cy="1525191"/>
          </a:xfrm>
          <a:prstGeom prst="roundRect">
            <a:avLst>
              <a:gd name="adj" fmla="val 8119"/>
            </a:avLst>
          </a:prstGeom>
          <a:solidFill>
            <a:srgbClr val="FDFCF8"/>
          </a:solidFill>
          <a:ln w="6350">
            <a:solidFill>
              <a:srgbClr val="E2DED2"/>
            </a:solidFill>
            <a:prstDash val="solid"/>
          </a:ln>
        </p:spPr>
        <p:txBody>
          <a:bodyPr/>
          <a:lstStyle/>
          <a:p>
            <a:endParaRPr lang="en-GB"/>
          </a:p>
        </p:txBody>
      </p:sp>
      <p:sp>
        <p:nvSpPr>
          <p:cNvPr id="9" name="Text 7"/>
          <p:cNvSpPr/>
          <p:nvPr/>
        </p:nvSpPr>
        <p:spPr>
          <a:xfrm>
            <a:off x="3727450" y="2144911"/>
            <a:ext cx="2119122" cy="360660"/>
          </a:xfrm>
          <a:prstGeom prst="rect">
            <a:avLst/>
          </a:prstGeom>
          <a:noFill/>
          <a:ln/>
        </p:spPr>
        <p:txBody>
          <a:bodyPr wrap="square" lIns="0" tIns="0" rIns="0" bIns="0" rtlCol="0" anchor="t">
            <a:normAutofit/>
          </a:bodyPr>
          <a:lstStyle/>
          <a:p>
            <a:pPr marL="0" indent="0" algn="l">
              <a:lnSpc>
                <a:spcPts val="2640"/>
              </a:lnSpc>
              <a:buNone/>
            </a:pPr>
            <a:r>
              <a:rPr lang="en-US" sz="2200" dirty="0">
                <a:solidFill>
                  <a:srgbClr val="2457C5"/>
                </a:solidFill>
                <a:latin typeface="JetBrains Mono" pitchFamily="49" charset="0"/>
                <a:ea typeface="JetBrains Mono" pitchFamily="49" charset="-122"/>
                <a:cs typeface="JetBrains Mono" pitchFamily="49" charset="-120"/>
              </a:rPr>
              <a:t>float</a:t>
            </a:r>
            <a:endParaRPr lang="en-US" sz="2200" dirty="0"/>
          </a:p>
        </p:txBody>
      </p:sp>
      <p:sp>
        <p:nvSpPr>
          <p:cNvPr id="10" name="Text 8"/>
          <p:cNvSpPr/>
          <p:nvPr/>
        </p:nvSpPr>
        <p:spPr>
          <a:xfrm>
            <a:off x="3727450" y="2569071"/>
            <a:ext cx="2119122" cy="289520"/>
          </a:xfrm>
          <a:prstGeom prst="rect">
            <a:avLst/>
          </a:prstGeom>
          <a:noFill/>
          <a:ln/>
        </p:spPr>
        <p:txBody>
          <a:bodyPr wrap="square" lIns="0" tIns="0" rIns="0" bIns="0" rtlCol="0" anchor="t">
            <a:normAutofit/>
          </a:bodyPr>
          <a:lstStyle/>
          <a:p>
            <a:pPr marL="0" indent="0" algn="l">
              <a:lnSpc>
                <a:spcPts val="2080"/>
              </a:lnSpc>
              <a:buNone/>
            </a:pPr>
            <a:r>
              <a:rPr lang="en-US" sz="1600" dirty="0">
                <a:solidFill>
                  <a:srgbClr val="12203A"/>
                </a:solidFill>
                <a:latin typeface="JetBrains Mono" pitchFamily="49" charset="0"/>
                <a:ea typeface="JetBrains Mono" pitchFamily="49" charset="-122"/>
                <a:cs typeface="JetBrains Mono" pitchFamily="49" charset="-120"/>
              </a:rPr>
              <a:t>height = 1.68</a:t>
            </a:r>
            <a:endParaRPr lang="en-US" sz="1600" dirty="0"/>
          </a:p>
        </p:txBody>
      </p:sp>
      <p:sp>
        <p:nvSpPr>
          <p:cNvPr id="11" name="Text 9"/>
          <p:cNvSpPr/>
          <p:nvPr/>
        </p:nvSpPr>
        <p:spPr>
          <a:xfrm>
            <a:off x="3727450" y="2922091"/>
            <a:ext cx="2119122" cy="30986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4A5568"/>
                </a:solidFill>
                <a:latin typeface="IBM Plex Sans" pitchFamily="34" charset="0"/>
                <a:ea typeface="IBM Plex Sans" pitchFamily="34" charset="-122"/>
                <a:cs typeface="IBM Plex Sans" pitchFamily="34" charset="-120"/>
              </a:rPr>
              <a:t>Decimal numbers</a:t>
            </a:r>
            <a:endParaRPr lang="en-US" sz="1600" dirty="0"/>
          </a:p>
        </p:txBody>
      </p:sp>
      <p:sp>
        <p:nvSpPr>
          <p:cNvPr id="12" name="Shape 10"/>
          <p:cNvSpPr/>
          <p:nvPr/>
        </p:nvSpPr>
        <p:spPr>
          <a:xfrm>
            <a:off x="6175375" y="1913136"/>
            <a:ext cx="2520950" cy="1525191"/>
          </a:xfrm>
          <a:prstGeom prst="roundRect">
            <a:avLst>
              <a:gd name="adj" fmla="val 8119"/>
            </a:avLst>
          </a:prstGeom>
          <a:solidFill>
            <a:srgbClr val="FDFCF8"/>
          </a:solidFill>
          <a:ln w="6350">
            <a:solidFill>
              <a:srgbClr val="E2DED2"/>
            </a:solidFill>
            <a:prstDash val="solid"/>
          </a:ln>
        </p:spPr>
        <p:txBody>
          <a:bodyPr/>
          <a:lstStyle/>
          <a:p>
            <a:endParaRPr lang="en-GB"/>
          </a:p>
        </p:txBody>
      </p:sp>
      <p:sp>
        <p:nvSpPr>
          <p:cNvPr id="13" name="Text 11"/>
          <p:cNvSpPr/>
          <p:nvPr/>
        </p:nvSpPr>
        <p:spPr>
          <a:xfrm>
            <a:off x="6407150" y="2144911"/>
            <a:ext cx="2119122" cy="360660"/>
          </a:xfrm>
          <a:prstGeom prst="rect">
            <a:avLst/>
          </a:prstGeom>
          <a:noFill/>
          <a:ln/>
        </p:spPr>
        <p:txBody>
          <a:bodyPr wrap="square" lIns="0" tIns="0" rIns="0" bIns="0" rtlCol="0" anchor="t">
            <a:normAutofit/>
          </a:bodyPr>
          <a:lstStyle/>
          <a:p>
            <a:pPr marL="0" indent="0" algn="l">
              <a:lnSpc>
                <a:spcPts val="2640"/>
              </a:lnSpc>
              <a:buNone/>
            </a:pPr>
            <a:r>
              <a:rPr lang="en-US" sz="2200" dirty="0">
                <a:solidFill>
                  <a:srgbClr val="2457C5"/>
                </a:solidFill>
                <a:latin typeface="JetBrains Mono" pitchFamily="49" charset="0"/>
                <a:ea typeface="JetBrains Mono" pitchFamily="49" charset="-122"/>
                <a:cs typeface="JetBrains Mono" pitchFamily="49" charset="-120"/>
              </a:rPr>
              <a:t>str</a:t>
            </a:r>
            <a:endParaRPr lang="en-US" sz="2200" dirty="0"/>
          </a:p>
        </p:txBody>
      </p:sp>
      <p:sp>
        <p:nvSpPr>
          <p:cNvPr id="14" name="Text 12"/>
          <p:cNvSpPr/>
          <p:nvPr/>
        </p:nvSpPr>
        <p:spPr>
          <a:xfrm>
            <a:off x="6407150" y="2569071"/>
            <a:ext cx="2119122" cy="289520"/>
          </a:xfrm>
          <a:prstGeom prst="rect">
            <a:avLst/>
          </a:prstGeom>
          <a:noFill/>
          <a:ln/>
        </p:spPr>
        <p:txBody>
          <a:bodyPr wrap="square" lIns="0" tIns="0" rIns="0" bIns="0" rtlCol="0" anchor="t">
            <a:normAutofit/>
          </a:bodyPr>
          <a:lstStyle/>
          <a:p>
            <a:pPr marL="0" indent="0" algn="l">
              <a:lnSpc>
                <a:spcPts val="2080"/>
              </a:lnSpc>
              <a:buNone/>
            </a:pPr>
            <a:r>
              <a:rPr lang="en-US" sz="1600" dirty="0">
                <a:solidFill>
                  <a:srgbClr val="12203A"/>
                </a:solidFill>
                <a:latin typeface="JetBrains Mono" pitchFamily="49" charset="0"/>
                <a:ea typeface="JetBrains Mono" pitchFamily="49" charset="-122"/>
                <a:cs typeface="JetBrains Mono" pitchFamily="49" charset="-120"/>
              </a:rPr>
              <a:t>name = "Aisha"</a:t>
            </a:r>
            <a:endParaRPr lang="en-US" sz="1600" dirty="0"/>
          </a:p>
        </p:txBody>
      </p:sp>
      <p:sp>
        <p:nvSpPr>
          <p:cNvPr id="15" name="Text 13"/>
          <p:cNvSpPr/>
          <p:nvPr/>
        </p:nvSpPr>
        <p:spPr>
          <a:xfrm>
            <a:off x="6407150" y="2922091"/>
            <a:ext cx="2119122" cy="30986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4A5568"/>
                </a:solidFill>
                <a:latin typeface="IBM Plex Sans" pitchFamily="34" charset="0"/>
                <a:ea typeface="IBM Plex Sans" pitchFamily="34" charset="-122"/>
                <a:cs typeface="IBM Plex Sans" pitchFamily="34" charset="-120"/>
              </a:rPr>
              <a:t>Text in quotes</a:t>
            </a:r>
            <a:endParaRPr lang="en-US" sz="1600" dirty="0"/>
          </a:p>
        </p:txBody>
      </p:sp>
      <p:sp>
        <p:nvSpPr>
          <p:cNvPr id="16" name="Shape 14"/>
          <p:cNvSpPr/>
          <p:nvPr/>
        </p:nvSpPr>
        <p:spPr>
          <a:xfrm>
            <a:off x="8855075" y="1913136"/>
            <a:ext cx="2520950" cy="1525191"/>
          </a:xfrm>
          <a:prstGeom prst="roundRect">
            <a:avLst>
              <a:gd name="adj" fmla="val 8119"/>
            </a:avLst>
          </a:prstGeom>
          <a:solidFill>
            <a:srgbClr val="FDFCF8"/>
          </a:solidFill>
          <a:ln w="6350">
            <a:solidFill>
              <a:srgbClr val="E2DED2"/>
            </a:solidFill>
            <a:prstDash val="solid"/>
          </a:ln>
        </p:spPr>
        <p:txBody>
          <a:bodyPr/>
          <a:lstStyle/>
          <a:p>
            <a:endParaRPr lang="en-GB"/>
          </a:p>
        </p:txBody>
      </p:sp>
      <p:sp>
        <p:nvSpPr>
          <p:cNvPr id="17" name="Text 15"/>
          <p:cNvSpPr/>
          <p:nvPr/>
        </p:nvSpPr>
        <p:spPr>
          <a:xfrm>
            <a:off x="9086850" y="2144911"/>
            <a:ext cx="2119122" cy="360660"/>
          </a:xfrm>
          <a:prstGeom prst="rect">
            <a:avLst/>
          </a:prstGeom>
          <a:noFill/>
          <a:ln/>
        </p:spPr>
        <p:txBody>
          <a:bodyPr wrap="square" lIns="0" tIns="0" rIns="0" bIns="0" rtlCol="0" anchor="t">
            <a:normAutofit/>
          </a:bodyPr>
          <a:lstStyle/>
          <a:p>
            <a:pPr marL="0" indent="0" algn="l">
              <a:lnSpc>
                <a:spcPts val="2640"/>
              </a:lnSpc>
              <a:buNone/>
            </a:pPr>
            <a:r>
              <a:rPr lang="en-US" sz="2200" dirty="0">
                <a:solidFill>
                  <a:srgbClr val="2457C5"/>
                </a:solidFill>
                <a:latin typeface="JetBrains Mono" pitchFamily="49" charset="0"/>
                <a:ea typeface="JetBrains Mono" pitchFamily="49" charset="-122"/>
                <a:cs typeface="JetBrains Mono" pitchFamily="49" charset="-120"/>
              </a:rPr>
              <a:t>bool</a:t>
            </a:r>
            <a:endParaRPr lang="en-US" sz="2200" dirty="0"/>
          </a:p>
        </p:txBody>
      </p:sp>
      <p:sp>
        <p:nvSpPr>
          <p:cNvPr id="18" name="Text 16"/>
          <p:cNvSpPr/>
          <p:nvPr/>
        </p:nvSpPr>
        <p:spPr>
          <a:xfrm>
            <a:off x="9086850" y="2569071"/>
            <a:ext cx="2119122" cy="289520"/>
          </a:xfrm>
          <a:prstGeom prst="rect">
            <a:avLst/>
          </a:prstGeom>
          <a:noFill/>
          <a:ln/>
        </p:spPr>
        <p:txBody>
          <a:bodyPr wrap="square" lIns="0" tIns="0" rIns="0" bIns="0" rtlCol="0" anchor="t">
            <a:normAutofit/>
          </a:bodyPr>
          <a:lstStyle/>
          <a:p>
            <a:pPr marL="0" indent="0" algn="l">
              <a:lnSpc>
                <a:spcPts val="2080"/>
              </a:lnSpc>
              <a:buNone/>
            </a:pPr>
            <a:r>
              <a:rPr lang="en-US" sz="1600" dirty="0">
                <a:solidFill>
                  <a:srgbClr val="12203A"/>
                </a:solidFill>
                <a:latin typeface="JetBrains Mono" pitchFamily="49" charset="0"/>
                <a:ea typeface="JetBrains Mono" pitchFamily="49" charset="-122"/>
                <a:cs typeface="JetBrains Mono" pitchFamily="49" charset="-120"/>
              </a:rPr>
              <a:t>passed = True</a:t>
            </a:r>
            <a:endParaRPr lang="en-US" sz="1600" dirty="0"/>
          </a:p>
        </p:txBody>
      </p:sp>
      <p:sp>
        <p:nvSpPr>
          <p:cNvPr id="19" name="Text 17"/>
          <p:cNvSpPr/>
          <p:nvPr/>
        </p:nvSpPr>
        <p:spPr>
          <a:xfrm>
            <a:off x="9086850" y="2922091"/>
            <a:ext cx="2119122" cy="30986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4A5568"/>
                </a:solidFill>
                <a:latin typeface="IBM Plex Sans" pitchFamily="34" charset="0"/>
                <a:ea typeface="IBM Plex Sans" pitchFamily="34" charset="-122"/>
                <a:cs typeface="IBM Plex Sans" pitchFamily="34" charset="-120"/>
              </a:rPr>
              <a:t>True or False</a:t>
            </a:r>
            <a:endParaRPr lang="en-US" sz="1600" dirty="0"/>
          </a:p>
        </p:txBody>
      </p:sp>
      <p:sp>
        <p:nvSpPr>
          <p:cNvPr id="20" name="Text 18"/>
          <p:cNvSpPr/>
          <p:nvPr/>
        </p:nvSpPr>
        <p:spPr>
          <a:xfrm>
            <a:off x="812800" y="3746302"/>
            <a:ext cx="10883392" cy="30986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12203A"/>
                </a:solidFill>
                <a:latin typeface="IBM Plex Sans" pitchFamily="34" charset="0"/>
                <a:ea typeface="IBM Plex Sans" pitchFamily="34" charset="-122"/>
                <a:cs typeface="IBM Plex Sans" pitchFamily="34" charset="-120"/>
              </a:rPr>
              <a:t>The = sign means store the value on the right into the name on the left.</a:t>
            </a:r>
            <a:endParaRPr lang="en-US" sz="16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7F5EF"/>
        </a:solidFill>
        <a:effectLst/>
      </p:bgPr>
    </p:bg>
    <p:spTree>
      <p:nvGrpSpPr>
        <p:cNvPr id="1" name=""/>
        <p:cNvGrpSpPr/>
        <p:nvPr/>
      </p:nvGrpSpPr>
      <p:grpSpPr>
        <a:xfrm>
          <a:off x="0" y="0"/>
          <a:ext cx="0" cy="0"/>
          <a:chOff x="0" y="0"/>
          <a:chExt cx="0" cy="0"/>
        </a:xfrm>
      </p:grpSpPr>
      <p:sp>
        <p:nvSpPr>
          <p:cNvPr id="2" name="Text 0"/>
          <p:cNvSpPr/>
          <p:nvPr/>
        </p:nvSpPr>
        <p:spPr>
          <a:xfrm>
            <a:off x="812800" y="812800"/>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2457C5"/>
                </a:solidFill>
                <a:latin typeface="IBM Plex Sans" pitchFamily="34" charset="0"/>
                <a:ea typeface="IBM Plex Sans" pitchFamily="34" charset="-122"/>
                <a:cs typeface="IBM Plex Sans" pitchFamily="34" charset="-120"/>
              </a:rPr>
              <a:t>THE BASICS</a:t>
            </a:r>
            <a:endParaRPr lang="en-US" sz="1400" dirty="0"/>
          </a:p>
        </p:txBody>
      </p:sp>
      <p:sp>
        <p:nvSpPr>
          <p:cNvPr id="3" name="Text 1"/>
          <p:cNvSpPr>
            <a:spLocks noGrp="1"/>
          </p:cNvSpPr>
          <p:nvPr>
            <p:ph type="title"/>
          </p:nvPr>
        </p:nvSpPr>
        <p:spPr>
          <a:xfrm>
            <a:off x="812800" y="1102320"/>
            <a:ext cx="10883392" cy="528241"/>
          </a:xfrm>
          <a:prstGeom prst="rect">
            <a:avLst/>
          </a:prstGeom>
          <a:noFill/>
          <a:ln/>
        </p:spPr>
        <p:txBody>
          <a:bodyPr wrap="square" lIns="0" tIns="0" rIns="0" bIns="0" rtlCol="0" anchor="t">
            <a:normAutofit/>
          </a:bodyPr>
          <a:lstStyle/>
          <a:p>
            <a:pPr marL="0" indent="0" algn="l">
              <a:lnSpc>
                <a:spcPts val="3960"/>
              </a:lnSpc>
              <a:buNone/>
            </a:pPr>
            <a:r>
              <a:rPr lang="en-US" sz="3600" b="1" i="0" dirty="0">
                <a:solidFill>
                  <a:srgbClr val="12203A"/>
                </a:solidFill>
                <a:latin typeface="Domine" pitchFamily="18" charset="0"/>
                <a:ea typeface="Domine" pitchFamily="18" charset="-122"/>
                <a:cs typeface="Domine" pitchFamily="18" charset="-120"/>
              </a:rPr>
              <a:t>Input is always text</a:t>
            </a:r>
            <a:endParaRPr lang="en-US" sz="3600" dirty="0"/>
          </a:p>
        </p:txBody>
      </p:sp>
      <p:sp>
        <p:nvSpPr>
          <p:cNvPr id="4" name="Text 2"/>
          <p:cNvSpPr/>
          <p:nvPr/>
        </p:nvSpPr>
        <p:spPr>
          <a:xfrm>
            <a:off x="812800" y="1909961"/>
            <a:ext cx="5337048" cy="274241"/>
          </a:xfrm>
          <a:prstGeom prst="rect">
            <a:avLst/>
          </a:prstGeom>
          <a:noFill/>
          <a:ln/>
        </p:spPr>
        <p:txBody>
          <a:bodyPr wrap="square" lIns="0" tIns="0" rIns="0" bIns="0" rtlCol="0" anchor="t">
            <a:normAutofit/>
          </a:bodyPr>
          <a:lstStyle/>
          <a:p>
            <a:pPr marL="0" indent="0" algn="l">
              <a:lnSpc>
                <a:spcPts val="1960"/>
              </a:lnSpc>
              <a:buNone/>
            </a:pPr>
            <a:r>
              <a:rPr lang="en-US" sz="1400" b="1" kern="0" spc="100" dirty="0">
                <a:solidFill>
                  <a:srgbClr val="2457C5"/>
                </a:solidFill>
                <a:latin typeface="IBM Plex Sans" pitchFamily="34" charset="0"/>
                <a:ea typeface="IBM Plex Sans" pitchFamily="34" charset="-122"/>
                <a:cs typeface="IBM Plex Sans" pitchFamily="34" charset="-120"/>
              </a:rPr>
              <a:t>WITHOUT INT() WHEN THE USER TYPES 5 AND 3</a:t>
            </a:r>
            <a:endParaRPr lang="en-US" sz="1400" dirty="0"/>
          </a:p>
        </p:txBody>
      </p:sp>
      <p:sp>
        <p:nvSpPr>
          <p:cNvPr id="5" name="Shape 3"/>
          <p:cNvSpPr/>
          <p:nvPr/>
        </p:nvSpPr>
        <p:spPr>
          <a:xfrm>
            <a:off x="812800" y="2285802"/>
            <a:ext cx="5181600" cy="1335980"/>
          </a:xfrm>
          <a:prstGeom prst="roundRect">
            <a:avLst>
              <a:gd name="adj" fmla="val 9506"/>
            </a:avLst>
          </a:prstGeom>
          <a:solidFill>
            <a:srgbClr val="0F1A2E"/>
          </a:solidFill>
          <a:ln/>
        </p:spPr>
        <p:txBody>
          <a:bodyPr/>
          <a:lstStyle/>
          <a:p>
            <a:endParaRPr lang="en-GB"/>
          </a:p>
        </p:txBody>
      </p:sp>
      <p:sp>
        <p:nvSpPr>
          <p:cNvPr id="6" name="Text 4"/>
          <p:cNvSpPr/>
          <p:nvPr/>
        </p:nvSpPr>
        <p:spPr>
          <a:xfrm>
            <a:off x="1066800" y="2489002"/>
            <a:ext cx="4813808" cy="309860"/>
          </a:xfrm>
          <a:prstGeom prst="rect">
            <a:avLst/>
          </a:prstGeom>
          <a:noFill/>
          <a:ln/>
        </p:spPr>
        <p:txBody>
          <a:bodyPr wrap="none" lIns="0" tIns="0" rIns="0" bIns="0" rtlCol="0" anchor="t">
            <a:normAutofit/>
          </a:bodyPr>
          <a:lstStyle/>
          <a:p>
            <a:pPr marL="0" indent="0" algn="l">
              <a:lnSpc>
                <a:spcPts val="2240"/>
              </a:lnSpc>
              <a:buNone/>
            </a:pPr>
            <a:r>
              <a:rPr lang="en-US" sz="1600" dirty="0">
                <a:solidFill>
                  <a:srgbClr val="E6EDF7"/>
                </a:solidFill>
                <a:latin typeface="JetBrains Mono" pitchFamily="49" charset="0"/>
                <a:ea typeface="JetBrains Mono" pitchFamily="49" charset="-122"/>
                <a:cs typeface="JetBrains Mono" pitchFamily="49" charset="-120"/>
              </a:rPr>
              <a:t>a = </a:t>
            </a:r>
            <a:r>
              <a:rPr lang="en-US" sz="1600" dirty="0">
                <a:solidFill>
                  <a:srgbClr val="F2B134"/>
                </a:solidFill>
                <a:latin typeface="JetBrains Mono" pitchFamily="49" charset="0"/>
                <a:ea typeface="JetBrains Mono" pitchFamily="49" charset="-122"/>
                <a:cs typeface="JetBrains Mono" pitchFamily="49" charset="-120"/>
              </a:rPr>
              <a:t>input</a:t>
            </a:r>
            <a:r>
              <a:rPr lang="en-US" sz="1600" dirty="0">
                <a:solidFill>
                  <a:srgbClr val="E6EDF7"/>
                </a:solidFill>
                <a:latin typeface="JetBrains Mono" pitchFamily="49" charset="0"/>
                <a:ea typeface="JetBrains Mono" pitchFamily="49" charset="-122"/>
                <a:cs typeface="JetBrains Mono" pitchFamily="49" charset="-120"/>
              </a:rPr>
              <a:t>(</a:t>
            </a:r>
            <a:r>
              <a:rPr lang="en-US" sz="1600" dirty="0">
                <a:solidFill>
                  <a:srgbClr val="8FD6A8"/>
                </a:solidFill>
                <a:latin typeface="JetBrains Mono" pitchFamily="49" charset="0"/>
                <a:ea typeface="JetBrains Mono" pitchFamily="49" charset="-122"/>
                <a:cs typeface="JetBrains Mono" pitchFamily="49" charset="-120"/>
              </a:rPr>
              <a:t>"First: "</a:t>
            </a:r>
            <a:r>
              <a:rPr lang="en-US" sz="1600" dirty="0">
                <a:solidFill>
                  <a:srgbClr val="E6EDF7"/>
                </a:solidFill>
                <a:latin typeface="JetBrains Mono" pitchFamily="49" charset="0"/>
                <a:ea typeface="JetBrains Mono" pitchFamily="49" charset="-122"/>
                <a:cs typeface="JetBrains Mono" pitchFamily="49" charset="-120"/>
              </a:rPr>
              <a:t>)</a:t>
            </a:r>
            <a:endParaRPr lang="en-US" sz="1600" dirty="0"/>
          </a:p>
        </p:txBody>
      </p:sp>
      <p:sp>
        <p:nvSpPr>
          <p:cNvPr id="7" name="Text 5"/>
          <p:cNvSpPr/>
          <p:nvPr/>
        </p:nvSpPr>
        <p:spPr>
          <a:xfrm>
            <a:off x="1066800" y="2811562"/>
            <a:ext cx="4813808" cy="309860"/>
          </a:xfrm>
          <a:prstGeom prst="rect">
            <a:avLst/>
          </a:prstGeom>
          <a:noFill/>
          <a:ln/>
        </p:spPr>
        <p:txBody>
          <a:bodyPr wrap="none" lIns="0" tIns="0" rIns="0" bIns="0" rtlCol="0" anchor="t">
            <a:normAutofit/>
          </a:bodyPr>
          <a:lstStyle/>
          <a:p>
            <a:pPr marL="0" indent="0" algn="l">
              <a:lnSpc>
                <a:spcPts val="2240"/>
              </a:lnSpc>
              <a:buNone/>
            </a:pPr>
            <a:r>
              <a:rPr lang="en-US" sz="1600" dirty="0">
                <a:solidFill>
                  <a:srgbClr val="E6EDF7"/>
                </a:solidFill>
                <a:latin typeface="JetBrains Mono" pitchFamily="49" charset="0"/>
                <a:ea typeface="JetBrains Mono" pitchFamily="49" charset="-122"/>
                <a:cs typeface="JetBrains Mono" pitchFamily="49" charset="-120"/>
              </a:rPr>
              <a:t>b = </a:t>
            </a:r>
            <a:r>
              <a:rPr lang="en-US" sz="1600" dirty="0">
                <a:solidFill>
                  <a:srgbClr val="F2B134"/>
                </a:solidFill>
                <a:latin typeface="JetBrains Mono" pitchFamily="49" charset="0"/>
                <a:ea typeface="JetBrains Mono" pitchFamily="49" charset="-122"/>
                <a:cs typeface="JetBrains Mono" pitchFamily="49" charset="-120"/>
              </a:rPr>
              <a:t>input</a:t>
            </a:r>
            <a:r>
              <a:rPr lang="en-US" sz="1600" dirty="0">
                <a:solidFill>
                  <a:srgbClr val="E6EDF7"/>
                </a:solidFill>
                <a:latin typeface="JetBrains Mono" pitchFamily="49" charset="0"/>
                <a:ea typeface="JetBrains Mono" pitchFamily="49" charset="-122"/>
                <a:cs typeface="JetBrains Mono" pitchFamily="49" charset="-120"/>
              </a:rPr>
              <a:t>(</a:t>
            </a:r>
            <a:r>
              <a:rPr lang="en-US" sz="1600" dirty="0">
                <a:solidFill>
                  <a:srgbClr val="8FD6A8"/>
                </a:solidFill>
                <a:latin typeface="JetBrains Mono" pitchFamily="49" charset="0"/>
                <a:ea typeface="JetBrains Mono" pitchFamily="49" charset="-122"/>
                <a:cs typeface="JetBrains Mono" pitchFamily="49" charset="-120"/>
              </a:rPr>
              <a:t>"Second: "</a:t>
            </a:r>
            <a:r>
              <a:rPr lang="en-US" sz="1600" dirty="0">
                <a:solidFill>
                  <a:srgbClr val="E6EDF7"/>
                </a:solidFill>
                <a:latin typeface="JetBrains Mono" pitchFamily="49" charset="0"/>
                <a:ea typeface="JetBrains Mono" pitchFamily="49" charset="-122"/>
                <a:cs typeface="JetBrains Mono" pitchFamily="49" charset="-120"/>
              </a:rPr>
              <a:t>)</a:t>
            </a:r>
            <a:endParaRPr lang="en-US" sz="1600" dirty="0"/>
          </a:p>
        </p:txBody>
      </p:sp>
      <p:sp>
        <p:nvSpPr>
          <p:cNvPr id="8" name="Text 6"/>
          <p:cNvSpPr/>
          <p:nvPr/>
        </p:nvSpPr>
        <p:spPr>
          <a:xfrm>
            <a:off x="1066800" y="3134122"/>
            <a:ext cx="4813808" cy="309860"/>
          </a:xfrm>
          <a:prstGeom prst="rect">
            <a:avLst/>
          </a:prstGeom>
          <a:noFill/>
          <a:ln/>
        </p:spPr>
        <p:txBody>
          <a:bodyPr wrap="none" lIns="0" tIns="0" rIns="0" bIns="0" rtlCol="0" anchor="t">
            <a:normAutofit/>
          </a:bodyPr>
          <a:lstStyle/>
          <a:p>
            <a:pPr marL="0" indent="0" algn="l">
              <a:lnSpc>
                <a:spcPts val="2240"/>
              </a:lnSpc>
              <a:buNone/>
            </a:pPr>
            <a:r>
              <a:rPr lang="en-US" sz="1600" dirty="0">
                <a:solidFill>
                  <a:srgbClr val="E6EDF7"/>
                </a:solidFill>
                <a:latin typeface="JetBrains Mono" pitchFamily="49" charset="0"/>
                <a:ea typeface="JetBrains Mono" pitchFamily="49" charset="-122"/>
                <a:cs typeface="JetBrains Mono" pitchFamily="49" charset="-120"/>
              </a:rPr>
              <a:t>print(a + b)</a:t>
            </a:r>
            <a:endParaRPr lang="en-US" sz="1600" dirty="0"/>
          </a:p>
        </p:txBody>
      </p:sp>
      <p:sp>
        <p:nvSpPr>
          <p:cNvPr id="9" name="Shape 7"/>
          <p:cNvSpPr/>
          <p:nvPr/>
        </p:nvSpPr>
        <p:spPr>
          <a:xfrm>
            <a:off x="812800" y="3748782"/>
            <a:ext cx="5181600" cy="640060"/>
          </a:xfrm>
          <a:prstGeom prst="roundRect">
            <a:avLst>
              <a:gd name="adj" fmla="val 19842"/>
            </a:avLst>
          </a:prstGeom>
          <a:solidFill>
            <a:srgbClr val="E4E9F5"/>
          </a:solidFill>
          <a:ln/>
        </p:spPr>
        <p:txBody>
          <a:bodyPr/>
          <a:lstStyle/>
          <a:p>
            <a:endParaRPr lang="en-GB"/>
          </a:p>
        </p:txBody>
      </p:sp>
      <p:sp>
        <p:nvSpPr>
          <p:cNvPr id="10" name="Text 8"/>
          <p:cNvSpPr/>
          <p:nvPr/>
        </p:nvSpPr>
        <p:spPr>
          <a:xfrm>
            <a:off x="1066800" y="3901182"/>
            <a:ext cx="402431" cy="360660"/>
          </a:xfrm>
          <a:prstGeom prst="rect">
            <a:avLst/>
          </a:prstGeom>
          <a:noFill/>
          <a:ln/>
        </p:spPr>
        <p:txBody>
          <a:bodyPr wrap="square" lIns="0" tIns="0" rIns="0" bIns="0" rtlCol="0" anchor="t">
            <a:normAutofit/>
          </a:bodyPr>
          <a:lstStyle/>
          <a:p>
            <a:pPr marL="0" indent="0" algn="l">
              <a:lnSpc>
                <a:spcPts val="2640"/>
              </a:lnSpc>
              <a:buNone/>
            </a:pPr>
            <a:r>
              <a:rPr lang="en-US" sz="2200" dirty="0">
                <a:solidFill>
                  <a:srgbClr val="12203A"/>
                </a:solidFill>
                <a:latin typeface="JetBrains Mono" pitchFamily="49" charset="0"/>
                <a:ea typeface="JetBrains Mono" pitchFamily="49" charset="-122"/>
                <a:cs typeface="JetBrains Mono" pitchFamily="49" charset="-120"/>
              </a:rPr>
              <a:t>53</a:t>
            </a:r>
            <a:endParaRPr lang="en-US" sz="2200" dirty="0"/>
          </a:p>
        </p:txBody>
      </p:sp>
      <p:sp>
        <p:nvSpPr>
          <p:cNvPr id="11" name="Text 9"/>
          <p:cNvSpPr/>
          <p:nvPr/>
        </p:nvSpPr>
        <p:spPr>
          <a:xfrm>
            <a:off x="1579959" y="3936702"/>
            <a:ext cx="1524595" cy="289520"/>
          </a:xfrm>
          <a:prstGeom prst="rect">
            <a:avLst/>
          </a:prstGeom>
          <a:noFill/>
          <a:ln/>
        </p:spPr>
        <p:txBody>
          <a:bodyPr wrap="square" lIns="0" tIns="0" rIns="0" bIns="0" rtlCol="0" anchor="t">
            <a:normAutofit/>
          </a:bodyPr>
          <a:lstStyle/>
          <a:p>
            <a:pPr marL="0" indent="0" algn="l">
              <a:lnSpc>
                <a:spcPts val="2080"/>
              </a:lnSpc>
              <a:buNone/>
            </a:pPr>
            <a:r>
              <a:rPr lang="en-US" sz="1600" dirty="0">
                <a:solidFill>
                  <a:srgbClr val="4A5568"/>
                </a:solidFill>
                <a:latin typeface="IBM Plex Sans" pitchFamily="34" charset="0"/>
                <a:ea typeface="IBM Plex Sans" pitchFamily="34" charset="-122"/>
                <a:cs typeface="IBM Plex Sans" pitchFamily="34" charset="-120"/>
              </a:rPr>
              <a:t>Joined as text</a:t>
            </a:r>
            <a:endParaRPr lang="en-US" sz="1600" dirty="0"/>
          </a:p>
        </p:txBody>
      </p:sp>
      <p:sp>
        <p:nvSpPr>
          <p:cNvPr id="12" name="Text 10"/>
          <p:cNvSpPr/>
          <p:nvPr/>
        </p:nvSpPr>
        <p:spPr>
          <a:xfrm>
            <a:off x="6197600" y="1909961"/>
            <a:ext cx="5337048" cy="274241"/>
          </a:xfrm>
          <a:prstGeom prst="rect">
            <a:avLst/>
          </a:prstGeom>
          <a:noFill/>
          <a:ln/>
        </p:spPr>
        <p:txBody>
          <a:bodyPr wrap="square" lIns="0" tIns="0" rIns="0" bIns="0" rtlCol="0" anchor="t">
            <a:normAutofit/>
          </a:bodyPr>
          <a:lstStyle/>
          <a:p>
            <a:pPr marL="0" indent="0" algn="l">
              <a:lnSpc>
                <a:spcPts val="1960"/>
              </a:lnSpc>
              <a:buNone/>
            </a:pPr>
            <a:r>
              <a:rPr lang="en-US" sz="1400" b="1" kern="0" spc="100" dirty="0">
                <a:solidFill>
                  <a:srgbClr val="2457C5"/>
                </a:solidFill>
                <a:latin typeface="IBM Plex Sans" pitchFamily="34" charset="0"/>
                <a:ea typeface="IBM Plex Sans" pitchFamily="34" charset="-122"/>
                <a:cs typeface="IBM Plex Sans" pitchFamily="34" charset="-120"/>
              </a:rPr>
              <a:t>WITH INT() WHEN THE USER TYPES 5 AND 3</a:t>
            </a:r>
            <a:endParaRPr lang="en-US" sz="1400" dirty="0"/>
          </a:p>
        </p:txBody>
      </p:sp>
      <p:sp>
        <p:nvSpPr>
          <p:cNvPr id="13" name="Shape 11"/>
          <p:cNvSpPr/>
          <p:nvPr/>
        </p:nvSpPr>
        <p:spPr>
          <a:xfrm>
            <a:off x="6197600" y="2285802"/>
            <a:ext cx="5181600" cy="1335980"/>
          </a:xfrm>
          <a:prstGeom prst="roundRect">
            <a:avLst>
              <a:gd name="adj" fmla="val 9506"/>
            </a:avLst>
          </a:prstGeom>
          <a:solidFill>
            <a:srgbClr val="0F1A2E"/>
          </a:solidFill>
          <a:ln/>
        </p:spPr>
        <p:txBody>
          <a:bodyPr/>
          <a:lstStyle/>
          <a:p>
            <a:endParaRPr lang="en-GB"/>
          </a:p>
        </p:txBody>
      </p:sp>
      <p:sp>
        <p:nvSpPr>
          <p:cNvPr id="14" name="Text 12"/>
          <p:cNvSpPr/>
          <p:nvPr/>
        </p:nvSpPr>
        <p:spPr>
          <a:xfrm>
            <a:off x="6451600" y="2489002"/>
            <a:ext cx="4813808" cy="309860"/>
          </a:xfrm>
          <a:prstGeom prst="rect">
            <a:avLst/>
          </a:prstGeom>
          <a:noFill/>
          <a:ln/>
        </p:spPr>
        <p:txBody>
          <a:bodyPr wrap="none" lIns="0" tIns="0" rIns="0" bIns="0" rtlCol="0" anchor="t">
            <a:normAutofit/>
          </a:bodyPr>
          <a:lstStyle/>
          <a:p>
            <a:pPr marL="0" indent="0" algn="l">
              <a:lnSpc>
                <a:spcPts val="2240"/>
              </a:lnSpc>
              <a:buNone/>
            </a:pPr>
            <a:r>
              <a:rPr lang="en-US" sz="1600" dirty="0">
                <a:solidFill>
                  <a:srgbClr val="E6EDF7"/>
                </a:solidFill>
                <a:latin typeface="JetBrains Mono" pitchFamily="49" charset="0"/>
                <a:ea typeface="JetBrains Mono" pitchFamily="49" charset="-122"/>
                <a:cs typeface="JetBrains Mono" pitchFamily="49" charset="-120"/>
              </a:rPr>
              <a:t>a = </a:t>
            </a:r>
            <a:r>
              <a:rPr lang="en-US" sz="1600" dirty="0">
                <a:solidFill>
                  <a:srgbClr val="F2B134"/>
                </a:solidFill>
                <a:latin typeface="JetBrains Mono" pitchFamily="49" charset="0"/>
                <a:ea typeface="JetBrains Mono" pitchFamily="49" charset="-122"/>
                <a:cs typeface="JetBrains Mono" pitchFamily="49" charset="-120"/>
              </a:rPr>
              <a:t>int</a:t>
            </a:r>
            <a:r>
              <a:rPr lang="en-US" sz="1600" dirty="0">
                <a:solidFill>
                  <a:srgbClr val="E6EDF7"/>
                </a:solidFill>
                <a:latin typeface="JetBrains Mono" pitchFamily="49" charset="0"/>
                <a:ea typeface="JetBrains Mono" pitchFamily="49" charset="-122"/>
                <a:cs typeface="JetBrains Mono" pitchFamily="49" charset="-120"/>
              </a:rPr>
              <a:t>(input(</a:t>
            </a:r>
            <a:r>
              <a:rPr lang="en-US" sz="1600" dirty="0">
                <a:solidFill>
                  <a:srgbClr val="8FD6A8"/>
                </a:solidFill>
                <a:latin typeface="JetBrains Mono" pitchFamily="49" charset="0"/>
                <a:ea typeface="JetBrains Mono" pitchFamily="49" charset="-122"/>
                <a:cs typeface="JetBrains Mono" pitchFamily="49" charset="-120"/>
              </a:rPr>
              <a:t>"First: "</a:t>
            </a:r>
            <a:r>
              <a:rPr lang="en-US" sz="1600" dirty="0">
                <a:solidFill>
                  <a:srgbClr val="E6EDF7"/>
                </a:solidFill>
                <a:latin typeface="JetBrains Mono" pitchFamily="49" charset="0"/>
                <a:ea typeface="JetBrains Mono" pitchFamily="49" charset="-122"/>
                <a:cs typeface="JetBrains Mono" pitchFamily="49" charset="-120"/>
              </a:rPr>
              <a:t>))</a:t>
            </a:r>
            <a:endParaRPr lang="en-US" sz="1600" dirty="0"/>
          </a:p>
        </p:txBody>
      </p:sp>
      <p:sp>
        <p:nvSpPr>
          <p:cNvPr id="15" name="Text 13"/>
          <p:cNvSpPr/>
          <p:nvPr/>
        </p:nvSpPr>
        <p:spPr>
          <a:xfrm>
            <a:off x="6451600" y="2811562"/>
            <a:ext cx="4813808" cy="309860"/>
          </a:xfrm>
          <a:prstGeom prst="rect">
            <a:avLst/>
          </a:prstGeom>
          <a:noFill/>
          <a:ln/>
        </p:spPr>
        <p:txBody>
          <a:bodyPr wrap="none" lIns="0" tIns="0" rIns="0" bIns="0" rtlCol="0" anchor="t">
            <a:normAutofit/>
          </a:bodyPr>
          <a:lstStyle/>
          <a:p>
            <a:pPr marL="0" indent="0" algn="l">
              <a:lnSpc>
                <a:spcPts val="2240"/>
              </a:lnSpc>
              <a:buNone/>
            </a:pPr>
            <a:r>
              <a:rPr lang="en-US" sz="1600" dirty="0">
                <a:solidFill>
                  <a:srgbClr val="E6EDF7"/>
                </a:solidFill>
                <a:latin typeface="JetBrains Mono" pitchFamily="49" charset="0"/>
                <a:ea typeface="JetBrains Mono" pitchFamily="49" charset="-122"/>
                <a:cs typeface="JetBrains Mono" pitchFamily="49" charset="-120"/>
              </a:rPr>
              <a:t>b = </a:t>
            </a:r>
            <a:r>
              <a:rPr lang="en-US" sz="1600" dirty="0">
                <a:solidFill>
                  <a:srgbClr val="F2B134"/>
                </a:solidFill>
                <a:latin typeface="JetBrains Mono" pitchFamily="49" charset="0"/>
                <a:ea typeface="JetBrains Mono" pitchFamily="49" charset="-122"/>
                <a:cs typeface="JetBrains Mono" pitchFamily="49" charset="-120"/>
              </a:rPr>
              <a:t>int</a:t>
            </a:r>
            <a:r>
              <a:rPr lang="en-US" sz="1600" dirty="0">
                <a:solidFill>
                  <a:srgbClr val="E6EDF7"/>
                </a:solidFill>
                <a:latin typeface="JetBrains Mono" pitchFamily="49" charset="0"/>
                <a:ea typeface="JetBrains Mono" pitchFamily="49" charset="-122"/>
                <a:cs typeface="JetBrains Mono" pitchFamily="49" charset="-120"/>
              </a:rPr>
              <a:t>(input(</a:t>
            </a:r>
            <a:r>
              <a:rPr lang="en-US" sz="1600" dirty="0">
                <a:solidFill>
                  <a:srgbClr val="8FD6A8"/>
                </a:solidFill>
                <a:latin typeface="JetBrains Mono" pitchFamily="49" charset="0"/>
                <a:ea typeface="JetBrains Mono" pitchFamily="49" charset="-122"/>
                <a:cs typeface="JetBrains Mono" pitchFamily="49" charset="-120"/>
              </a:rPr>
              <a:t>"Second: "</a:t>
            </a:r>
            <a:r>
              <a:rPr lang="en-US" sz="1600" dirty="0">
                <a:solidFill>
                  <a:srgbClr val="E6EDF7"/>
                </a:solidFill>
                <a:latin typeface="JetBrains Mono" pitchFamily="49" charset="0"/>
                <a:ea typeface="JetBrains Mono" pitchFamily="49" charset="-122"/>
                <a:cs typeface="JetBrains Mono" pitchFamily="49" charset="-120"/>
              </a:rPr>
              <a:t>))</a:t>
            </a:r>
            <a:endParaRPr lang="en-US" sz="1600" dirty="0"/>
          </a:p>
        </p:txBody>
      </p:sp>
      <p:sp>
        <p:nvSpPr>
          <p:cNvPr id="16" name="Text 14"/>
          <p:cNvSpPr/>
          <p:nvPr/>
        </p:nvSpPr>
        <p:spPr>
          <a:xfrm>
            <a:off x="6451600" y="3134122"/>
            <a:ext cx="4813808" cy="309860"/>
          </a:xfrm>
          <a:prstGeom prst="rect">
            <a:avLst/>
          </a:prstGeom>
          <a:noFill/>
          <a:ln/>
        </p:spPr>
        <p:txBody>
          <a:bodyPr wrap="none" lIns="0" tIns="0" rIns="0" bIns="0" rtlCol="0" anchor="t">
            <a:normAutofit/>
          </a:bodyPr>
          <a:lstStyle/>
          <a:p>
            <a:pPr marL="0" indent="0" algn="l">
              <a:lnSpc>
                <a:spcPts val="2240"/>
              </a:lnSpc>
              <a:buNone/>
            </a:pPr>
            <a:r>
              <a:rPr lang="en-US" sz="1600" dirty="0">
                <a:solidFill>
                  <a:srgbClr val="E6EDF7"/>
                </a:solidFill>
                <a:latin typeface="JetBrains Mono" pitchFamily="49" charset="0"/>
                <a:ea typeface="JetBrains Mono" pitchFamily="49" charset="-122"/>
                <a:cs typeface="JetBrains Mono" pitchFamily="49" charset="-120"/>
              </a:rPr>
              <a:t>print(a + b)</a:t>
            </a:r>
            <a:endParaRPr lang="en-US" sz="1600" dirty="0"/>
          </a:p>
        </p:txBody>
      </p:sp>
      <p:sp>
        <p:nvSpPr>
          <p:cNvPr id="17" name="Shape 15"/>
          <p:cNvSpPr/>
          <p:nvPr/>
        </p:nvSpPr>
        <p:spPr>
          <a:xfrm>
            <a:off x="6197600" y="3748782"/>
            <a:ext cx="5181600" cy="640060"/>
          </a:xfrm>
          <a:prstGeom prst="roundRect">
            <a:avLst>
              <a:gd name="adj" fmla="val 19842"/>
            </a:avLst>
          </a:prstGeom>
          <a:solidFill>
            <a:srgbClr val="E4E9F5"/>
          </a:solidFill>
          <a:ln/>
        </p:spPr>
        <p:txBody>
          <a:bodyPr/>
          <a:lstStyle/>
          <a:p>
            <a:endParaRPr lang="en-GB"/>
          </a:p>
        </p:txBody>
      </p:sp>
      <p:sp>
        <p:nvSpPr>
          <p:cNvPr id="18" name="Text 16"/>
          <p:cNvSpPr/>
          <p:nvPr/>
        </p:nvSpPr>
        <p:spPr>
          <a:xfrm>
            <a:off x="6451600" y="3901182"/>
            <a:ext cx="218480" cy="360660"/>
          </a:xfrm>
          <a:prstGeom prst="rect">
            <a:avLst/>
          </a:prstGeom>
          <a:noFill/>
          <a:ln/>
        </p:spPr>
        <p:txBody>
          <a:bodyPr wrap="square" lIns="0" tIns="0" rIns="0" bIns="0" rtlCol="0" anchor="t">
            <a:normAutofit/>
          </a:bodyPr>
          <a:lstStyle/>
          <a:p>
            <a:pPr marL="0" indent="0" algn="l">
              <a:lnSpc>
                <a:spcPts val="2640"/>
              </a:lnSpc>
              <a:buNone/>
            </a:pPr>
            <a:r>
              <a:rPr lang="en-US" sz="2200" dirty="0">
                <a:solidFill>
                  <a:srgbClr val="12203A"/>
                </a:solidFill>
                <a:latin typeface="JetBrains Mono" pitchFamily="49" charset="0"/>
                <a:ea typeface="JetBrains Mono" pitchFamily="49" charset="-122"/>
                <a:cs typeface="JetBrains Mono" pitchFamily="49" charset="-120"/>
              </a:rPr>
              <a:t>8</a:t>
            </a:r>
            <a:endParaRPr lang="en-US" sz="2200" dirty="0"/>
          </a:p>
        </p:txBody>
      </p:sp>
      <p:sp>
        <p:nvSpPr>
          <p:cNvPr id="19" name="Text 17"/>
          <p:cNvSpPr/>
          <p:nvPr/>
        </p:nvSpPr>
        <p:spPr>
          <a:xfrm>
            <a:off x="6797080" y="3936702"/>
            <a:ext cx="2051923" cy="289520"/>
          </a:xfrm>
          <a:prstGeom prst="rect">
            <a:avLst/>
          </a:prstGeom>
          <a:noFill/>
          <a:ln/>
        </p:spPr>
        <p:txBody>
          <a:bodyPr wrap="square" lIns="0" tIns="0" rIns="0" bIns="0" rtlCol="0" anchor="t">
            <a:normAutofit/>
          </a:bodyPr>
          <a:lstStyle/>
          <a:p>
            <a:pPr marL="0" indent="0" algn="l">
              <a:lnSpc>
                <a:spcPts val="2080"/>
              </a:lnSpc>
              <a:buNone/>
            </a:pPr>
            <a:r>
              <a:rPr lang="en-US" sz="1600" dirty="0">
                <a:solidFill>
                  <a:srgbClr val="4A5568"/>
                </a:solidFill>
                <a:latin typeface="IBM Plex Sans" pitchFamily="34" charset="0"/>
                <a:ea typeface="IBM Plex Sans" pitchFamily="34" charset="-122"/>
                <a:cs typeface="IBM Plex Sans" pitchFamily="34" charset="-120"/>
              </a:rPr>
              <a:t>Added as numbers</a:t>
            </a:r>
            <a:endParaRPr lang="en-US" sz="16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7F5EF"/>
        </a:solidFill>
        <a:effectLst/>
      </p:bgPr>
    </p:bg>
    <p:spTree>
      <p:nvGrpSpPr>
        <p:cNvPr id="1" name=""/>
        <p:cNvGrpSpPr/>
        <p:nvPr/>
      </p:nvGrpSpPr>
      <p:grpSpPr>
        <a:xfrm>
          <a:off x="0" y="0"/>
          <a:ext cx="0" cy="0"/>
          <a:chOff x="0" y="0"/>
          <a:chExt cx="0" cy="0"/>
        </a:xfrm>
      </p:grpSpPr>
      <p:sp>
        <p:nvSpPr>
          <p:cNvPr id="2" name="Text 0"/>
          <p:cNvSpPr/>
          <p:nvPr/>
        </p:nvSpPr>
        <p:spPr>
          <a:xfrm>
            <a:off x="812800" y="812800"/>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2457C5"/>
                </a:solidFill>
                <a:latin typeface="IBM Plex Sans" pitchFamily="34" charset="0"/>
                <a:ea typeface="IBM Plex Sans" pitchFamily="34" charset="-122"/>
                <a:cs typeface="IBM Plex Sans" pitchFamily="34" charset="-120"/>
              </a:rPr>
              <a:t>THE BASICS</a:t>
            </a:r>
            <a:endParaRPr lang="en-US" sz="1400" dirty="0"/>
          </a:p>
        </p:txBody>
      </p:sp>
      <p:sp>
        <p:nvSpPr>
          <p:cNvPr id="3" name="Text 1"/>
          <p:cNvSpPr>
            <a:spLocks noGrp="1"/>
          </p:cNvSpPr>
          <p:nvPr>
            <p:ph type="title"/>
          </p:nvPr>
        </p:nvSpPr>
        <p:spPr>
          <a:xfrm>
            <a:off x="812800" y="1102320"/>
            <a:ext cx="10883392" cy="528241"/>
          </a:xfrm>
          <a:prstGeom prst="rect">
            <a:avLst/>
          </a:prstGeom>
          <a:noFill/>
          <a:ln/>
        </p:spPr>
        <p:txBody>
          <a:bodyPr wrap="square" lIns="0" tIns="0" rIns="0" bIns="0" rtlCol="0" anchor="t">
            <a:normAutofit/>
          </a:bodyPr>
          <a:lstStyle/>
          <a:p>
            <a:pPr marL="0" indent="0" algn="l">
              <a:lnSpc>
                <a:spcPts val="3960"/>
              </a:lnSpc>
              <a:buNone/>
            </a:pPr>
            <a:r>
              <a:rPr lang="en-US" sz="3600" b="1" i="0" dirty="0">
                <a:solidFill>
                  <a:srgbClr val="12203A"/>
                </a:solidFill>
                <a:latin typeface="Domine" pitchFamily="18" charset="0"/>
                <a:ea typeface="Domine" pitchFamily="18" charset="-122"/>
                <a:cs typeface="Domine" pitchFamily="18" charset="-120"/>
              </a:rPr>
              <a:t>Arithmetic operators</a:t>
            </a:r>
            <a:endParaRPr lang="en-US" sz="3600" dirty="0"/>
          </a:p>
        </p:txBody>
      </p:sp>
      <p:sp>
        <p:nvSpPr>
          <p:cNvPr id="4" name="Shape 2"/>
          <p:cNvSpPr/>
          <p:nvPr/>
        </p:nvSpPr>
        <p:spPr>
          <a:xfrm>
            <a:off x="812800" y="2142927"/>
            <a:ext cx="10566400" cy="0"/>
          </a:xfrm>
          <a:prstGeom prst="line">
            <a:avLst/>
          </a:prstGeom>
          <a:noFill/>
          <a:ln w="19050">
            <a:solidFill>
              <a:srgbClr val="12203A"/>
            </a:solidFill>
            <a:prstDash val="solid"/>
          </a:ln>
        </p:spPr>
        <p:txBody>
          <a:bodyPr/>
          <a:lstStyle/>
          <a:p>
            <a:endParaRPr lang="en-GB"/>
          </a:p>
        </p:txBody>
      </p:sp>
      <p:sp>
        <p:nvSpPr>
          <p:cNvPr id="5" name="Text 3"/>
          <p:cNvSpPr/>
          <p:nvPr/>
        </p:nvSpPr>
        <p:spPr>
          <a:xfrm>
            <a:off x="812800" y="1808361"/>
            <a:ext cx="1574800" cy="274241"/>
          </a:xfrm>
          <a:prstGeom prst="rect">
            <a:avLst/>
          </a:prstGeom>
          <a:noFill/>
          <a:ln/>
        </p:spPr>
        <p:txBody>
          <a:bodyPr wrap="square" lIns="0" tIns="0" rIns="0" bIns="0" rtlCol="0" anchor="t">
            <a:normAutofit/>
          </a:bodyPr>
          <a:lstStyle/>
          <a:p>
            <a:pPr marL="0" indent="0" algn="l">
              <a:lnSpc>
                <a:spcPts val="1960"/>
              </a:lnSpc>
              <a:buNone/>
            </a:pPr>
            <a:r>
              <a:rPr lang="en-US" sz="1400" b="1" kern="0" spc="100" dirty="0">
                <a:solidFill>
                  <a:srgbClr val="2457C5"/>
                </a:solidFill>
                <a:latin typeface="IBM Plex Sans" pitchFamily="34" charset="0"/>
                <a:ea typeface="IBM Plex Sans" pitchFamily="34" charset="-122"/>
                <a:cs typeface="IBM Plex Sans" pitchFamily="34" charset="-120"/>
              </a:rPr>
              <a:t>OPERATOR</a:t>
            </a:r>
            <a:endParaRPr lang="en-US" sz="1400" dirty="0"/>
          </a:p>
        </p:txBody>
      </p:sp>
      <p:sp>
        <p:nvSpPr>
          <p:cNvPr id="6" name="Text 4"/>
          <p:cNvSpPr/>
          <p:nvPr/>
        </p:nvSpPr>
        <p:spPr>
          <a:xfrm>
            <a:off x="2336800" y="1808361"/>
            <a:ext cx="4709160" cy="274241"/>
          </a:xfrm>
          <a:prstGeom prst="rect">
            <a:avLst/>
          </a:prstGeom>
          <a:noFill/>
          <a:ln/>
        </p:spPr>
        <p:txBody>
          <a:bodyPr wrap="square" lIns="0" tIns="0" rIns="0" bIns="0" rtlCol="0" anchor="t">
            <a:normAutofit/>
          </a:bodyPr>
          <a:lstStyle/>
          <a:p>
            <a:pPr marL="0" indent="0" algn="l">
              <a:lnSpc>
                <a:spcPts val="1960"/>
              </a:lnSpc>
              <a:buNone/>
            </a:pPr>
            <a:r>
              <a:rPr lang="en-US" sz="1400" b="1" kern="0" spc="100" dirty="0">
                <a:solidFill>
                  <a:srgbClr val="2457C5"/>
                </a:solidFill>
                <a:latin typeface="IBM Plex Sans" pitchFamily="34" charset="0"/>
                <a:ea typeface="IBM Plex Sans" pitchFamily="34" charset="-122"/>
                <a:cs typeface="IBM Plex Sans" pitchFamily="34" charset="-120"/>
              </a:rPr>
              <a:t>MEANING</a:t>
            </a:r>
            <a:endParaRPr lang="en-US" sz="1400" dirty="0"/>
          </a:p>
        </p:txBody>
      </p:sp>
      <p:sp>
        <p:nvSpPr>
          <p:cNvPr id="7" name="Text 5"/>
          <p:cNvSpPr/>
          <p:nvPr/>
        </p:nvSpPr>
        <p:spPr>
          <a:xfrm>
            <a:off x="6908800" y="1808361"/>
            <a:ext cx="2485390" cy="274241"/>
          </a:xfrm>
          <a:prstGeom prst="rect">
            <a:avLst/>
          </a:prstGeom>
          <a:noFill/>
          <a:ln/>
        </p:spPr>
        <p:txBody>
          <a:bodyPr wrap="square" lIns="0" tIns="0" rIns="0" bIns="0" rtlCol="0" anchor="t">
            <a:normAutofit/>
          </a:bodyPr>
          <a:lstStyle/>
          <a:p>
            <a:pPr marL="0" indent="0" algn="l">
              <a:lnSpc>
                <a:spcPts val="1960"/>
              </a:lnSpc>
              <a:buNone/>
            </a:pPr>
            <a:r>
              <a:rPr lang="en-US" sz="1400" b="1" kern="0" spc="100" dirty="0">
                <a:solidFill>
                  <a:srgbClr val="2457C5"/>
                </a:solidFill>
                <a:latin typeface="IBM Plex Sans" pitchFamily="34" charset="0"/>
                <a:ea typeface="IBM Plex Sans" pitchFamily="34" charset="-122"/>
                <a:cs typeface="IBM Plex Sans" pitchFamily="34" charset="-120"/>
              </a:rPr>
              <a:t>EXAMPLE</a:t>
            </a:r>
            <a:endParaRPr lang="en-US" sz="1400" dirty="0"/>
          </a:p>
        </p:txBody>
      </p:sp>
      <p:sp>
        <p:nvSpPr>
          <p:cNvPr id="8" name="Text 6"/>
          <p:cNvSpPr/>
          <p:nvPr/>
        </p:nvSpPr>
        <p:spPr>
          <a:xfrm>
            <a:off x="9321800" y="1808361"/>
            <a:ext cx="2119122" cy="274241"/>
          </a:xfrm>
          <a:prstGeom prst="rect">
            <a:avLst/>
          </a:prstGeom>
          <a:noFill/>
          <a:ln/>
        </p:spPr>
        <p:txBody>
          <a:bodyPr wrap="square" lIns="0" tIns="0" rIns="0" bIns="0" rtlCol="0" anchor="t">
            <a:normAutofit/>
          </a:bodyPr>
          <a:lstStyle/>
          <a:p>
            <a:pPr marL="0" indent="0" algn="l">
              <a:lnSpc>
                <a:spcPts val="1960"/>
              </a:lnSpc>
              <a:buNone/>
            </a:pPr>
            <a:r>
              <a:rPr lang="en-US" sz="1400" b="1" kern="0" spc="100" dirty="0">
                <a:solidFill>
                  <a:srgbClr val="2457C5"/>
                </a:solidFill>
                <a:latin typeface="IBM Plex Sans" pitchFamily="34" charset="0"/>
                <a:ea typeface="IBM Plex Sans" pitchFamily="34" charset="-122"/>
                <a:cs typeface="IBM Plex Sans" pitchFamily="34" charset="-120"/>
              </a:rPr>
              <a:t>RESULT</a:t>
            </a:r>
            <a:endParaRPr lang="en-US" sz="1400" dirty="0"/>
          </a:p>
        </p:txBody>
      </p:sp>
      <p:sp>
        <p:nvSpPr>
          <p:cNvPr id="9" name="Shape 7"/>
          <p:cNvSpPr/>
          <p:nvPr/>
        </p:nvSpPr>
        <p:spPr>
          <a:xfrm>
            <a:off x="812800" y="2534047"/>
            <a:ext cx="10566400" cy="0"/>
          </a:xfrm>
          <a:prstGeom prst="line">
            <a:avLst/>
          </a:prstGeom>
          <a:noFill/>
          <a:ln w="6350">
            <a:solidFill>
              <a:srgbClr val="E2DED2"/>
            </a:solidFill>
            <a:prstDash val="solid"/>
          </a:ln>
        </p:spPr>
        <p:txBody>
          <a:bodyPr/>
          <a:lstStyle/>
          <a:p>
            <a:endParaRPr lang="en-GB"/>
          </a:p>
        </p:txBody>
      </p:sp>
      <p:sp>
        <p:nvSpPr>
          <p:cNvPr id="10" name="Text 8"/>
          <p:cNvSpPr/>
          <p:nvPr/>
        </p:nvSpPr>
        <p:spPr>
          <a:xfrm>
            <a:off x="812800" y="2209602"/>
            <a:ext cx="1574800" cy="289520"/>
          </a:xfrm>
          <a:prstGeom prst="rect">
            <a:avLst/>
          </a:prstGeom>
          <a:noFill/>
          <a:ln/>
        </p:spPr>
        <p:txBody>
          <a:bodyPr wrap="square" lIns="0" tIns="0" rIns="0" bIns="0" rtlCol="0" anchor="t">
            <a:normAutofit/>
          </a:bodyPr>
          <a:lstStyle/>
          <a:p>
            <a:pPr marL="0" indent="0" algn="l">
              <a:lnSpc>
                <a:spcPts val="2080"/>
              </a:lnSpc>
              <a:buNone/>
            </a:pPr>
            <a:r>
              <a:rPr lang="en-US" sz="1600" dirty="0">
                <a:solidFill>
                  <a:srgbClr val="2457C5"/>
                </a:solidFill>
                <a:latin typeface="JetBrains Mono" pitchFamily="49" charset="0"/>
                <a:ea typeface="JetBrains Mono" pitchFamily="49" charset="-122"/>
                <a:cs typeface="JetBrains Mono" pitchFamily="49" charset="-120"/>
              </a:rPr>
              <a:t>+</a:t>
            </a:r>
            <a:endParaRPr lang="en-US" sz="1600" dirty="0"/>
          </a:p>
        </p:txBody>
      </p:sp>
      <p:sp>
        <p:nvSpPr>
          <p:cNvPr id="11" name="Text 9"/>
          <p:cNvSpPr/>
          <p:nvPr/>
        </p:nvSpPr>
        <p:spPr>
          <a:xfrm>
            <a:off x="2336800" y="2209602"/>
            <a:ext cx="4709160" cy="289520"/>
          </a:xfrm>
          <a:prstGeom prst="rect">
            <a:avLst/>
          </a:prstGeom>
          <a:noFill/>
          <a:ln/>
        </p:spPr>
        <p:txBody>
          <a:bodyPr wrap="square" lIns="0" tIns="0" rIns="0" bIns="0" rtlCol="0" anchor="t">
            <a:normAutofit/>
          </a:bodyPr>
          <a:lstStyle/>
          <a:p>
            <a:pPr marL="0" indent="0" algn="l">
              <a:lnSpc>
                <a:spcPts val="2080"/>
              </a:lnSpc>
              <a:buNone/>
            </a:pPr>
            <a:r>
              <a:rPr lang="en-US" sz="1600" dirty="0">
                <a:solidFill>
                  <a:srgbClr val="12203A"/>
                </a:solidFill>
                <a:latin typeface="IBM Plex Sans" pitchFamily="34" charset="0"/>
                <a:ea typeface="IBM Plex Sans" pitchFamily="34" charset="-122"/>
                <a:cs typeface="IBM Plex Sans" pitchFamily="34" charset="-120"/>
              </a:rPr>
              <a:t>Add</a:t>
            </a:r>
            <a:endParaRPr lang="en-US" sz="1600" dirty="0"/>
          </a:p>
        </p:txBody>
      </p:sp>
      <p:sp>
        <p:nvSpPr>
          <p:cNvPr id="12" name="Text 10"/>
          <p:cNvSpPr/>
          <p:nvPr/>
        </p:nvSpPr>
        <p:spPr>
          <a:xfrm>
            <a:off x="6908800" y="2209602"/>
            <a:ext cx="2485390" cy="289520"/>
          </a:xfrm>
          <a:prstGeom prst="rect">
            <a:avLst/>
          </a:prstGeom>
          <a:noFill/>
          <a:ln/>
        </p:spPr>
        <p:txBody>
          <a:bodyPr wrap="square" lIns="0" tIns="0" rIns="0" bIns="0" rtlCol="0" anchor="t">
            <a:normAutofit/>
          </a:bodyPr>
          <a:lstStyle/>
          <a:p>
            <a:pPr marL="0" indent="0" algn="l">
              <a:lnSpc>
                <a:spcPts val="2080"/>
              </a:lnSpc>
              <a:buNone/>
            </a:pPr>
            <a:r>
              <a:rPr lang="en-US" sz="1600" dirty="0">
                <a:solidFill>
                  <a:srgbClr val="4A5568"/>
                </a:solidFill>
                <a:latin typeface="JetBrains Mono" pitchFamily="49" charset="0"/>
                <a:ea typeface="JetBrains Mono" pitchFamily="49" charset="-122"/>
                <a:cs typeface="JetBrains Mono" pitchFamily="49" charset="-120"/>
              </a:rPr>
              <a:t>7 + 2</a:t>
            </a:r>
            <a:endParaRPr lang="en-US" sz="1600" dirty="0"/>
          </a:p>
        </p:txBody>
      </p:sp>
      <p:sp>
        <p:nvSpPr>
          <p:cNvPr id="13" name="Text 11"/>
          <p:cNvSpPr/>
          <p:nvPr/>
        </p:nvSpPr>
        <p:spPr>
          <a:xfrm>
            <a:off x="9321800" y="2209602"/>
            <a:ext cx="2119122" cy="289520"/>
          </a:xfrm>
          <a:prstGeom prst="rect">
            <a:avLst/>
          </a:prstGeom>
          <a:noFill/>
          <a:ln/>
        </p:spPr>
        <p:txBody>
          <a:bodyPr wrap="square" lIns="0" tIns="0" rIns="0" bIns="0" rtlCol="0" anchor="t">
            <a:normAutofit/>
          </a:bodyPr>
          <a:lstStyle/>
          <a:p>
            <a:pPr marL="0" indent="0" algn="l">
              <a:lnSpc>
                <a:spcPts val="2080"/>
              </a:lnSpc>
              <a:buNone/>
            </a:pPr>
            <a:r>
              <a:rPr lang="en-US" sz="1600" dirty="0">
                <a:solidFill>
                  <a:srgbClr val="12203A"/>
                </a:solidFill>
                <a:latin typeface="JetBrains Mono" pitchFamily="49" charset="0"/>
                <a:ea typeface="JetBrains Mono" pitchFamily="49" charset="-122"/>
                <a:cs typeface="JetBrains Mono" pitchFamily="49" charset="-120"/>
              </a:rPr>
              <a:t>9</a:t>
            </a:r>
            <a:endParaRPr lang="en-US" sz="1600" dirty="0"/>
          </a:p>
        </p:txBody>
      </p:sp>
      <p:sp>
        <p:nvSpPr>
          <p:cNvPr id="14" name="Shape 12"/>
          <p:cNvSpPr/>
          <p:nvPr/>
        </p:nvSpPr>
        <p:spPr>
          <a:xfrm>
            <a:off x="812800" y="2918817"/>
            <a:ext cx="10566400" cy="0"/>
          </a:xfrm>
          <a:prstGeom prst="line">
            <a:avLst/>
          </a:prstGeom>
          <a:noFill/>
          <a:ln w="6350">
            <a:solidFill>
              <a:srgbClr val="E2DED2"/>
            </a:solidFill>
            <a:prstDash val="solid"/>
          </a:ln>
        </p:spPr>
        <p:txBody>
          <a:bodyPr/>
          <a:lstStyle/>
          <a:p>
            <a:endParaRPr lang="en-GB"/>
          </a:p>
        </p:txBody>
      </p:sp>
      <p:sp>
        <p:nvSpPr>
          <p:cNvPr id="15" name="Text 13"/>
          <p:cNvSpPr/>
          <p:nvPr/>
        </p:nvSpPr>
        <p:spPr>
          <a:xfrm>
            <a:off x="812800" y="2594372"/>
            <a:ext cx="1574800" cy="289520"/>
          </a:xfrm>
          <a:prstGeom prst="rect">
            <a:avLst/>
          </a:prstGeom>
          <a:noFill/>
          <a:ln/>
        </p:spPr>
        <p:txBody>
          <a:bodyPr wrap="square" lIns="0" tIns="0" rIns="0" bIns="0" rtlCol="0" anchor="t">
            <a:normAutofit/>
          </a:bodyPr>
          <a:lstStyle/>
          <a:p>
            <a:pPr marL="0" indent="0" algn="l">
              <a:lnSpc>
                <a:spcPts val="2080"/>
              </a:lnSpc>
              <a:buNone/>
            </a:pPr>
            <a:r>
              <a:rPr lang="en-US" sz="1600" dirty="0">
                <a:solidFill>
                  <a:srgbClr val="2457C5"/>
                </a:solidFill>
                <a:latin typeface="JetBrains Mono" pitchFamily="49" charset="0"/>
                <a:ea typeface="JetBrains Mono" pitchFamily="49" charset="-122"/>
                <a:cs typeface="JetBrains Mono" pitchFamily="49" charset="-120"/>
              </a:rPr>
              <a:t>-</a:t>
            </a:r>
            <a:endParaRPr lang="en-US" sz="1600" dirty="0"/>
          </a:p>
        </p:txBody>
      </p:sp>
      <p:sp>
        <p:nvSpPr>
          <p:cNvPr id="16" name="Text 14"/>
          <p:cNvSpPr/>
          <p:nvPr/>
        </p:nvSpPr>
        <p:spPr>
          <a:xfrm>
            <a:off x="2336800" y="2594372"/>
            <a:ext cx="4709160" cy="289520"/>
          </a:xfrm>
          <a:prstGeom prst="rect">
            <a:avLst/>
          </a:prstGeom>
          <a:noFill/>
          <a:ln/>
        </p:spPr>
        <p:txBody>
          <a:bodyPr wrap="square" lIns="0" tIns="0" rIns="0" bIns="0" rtlCol="0" anchor="t">
            <a:normAutofit/>
          </a:bodyPr>
          <a:lstStyle/>
          <a:p>
            <a:pPr marL="0" indent="0" algn="l">
              <a:lnSpc>
                <a:spcPts val="2080"/>
              </a:lnSpc>
              <a:buNone/>
            </a:pPr>
            <a:r>
              <a:rPr lang="en-US" sz="1600" dirty="0">
                <a:solidFill>
                  <a:srgbClr val="12203A"/>
                </a:solidFill>
                <a:latin typeface="IBM Plex Sans" pitchFamily="34" charset="0"/>
                <a:ea typeface="IBM Plex Sans" pitchFamily="34" charset="-122"/>
                <a:cs typeface="IBM Plex Sans" pitchFamily="34" charset="-120"/>
              </a:rPr>
              <a:t>Subtract</a:t>
            </a:r>
            <a:endParaRPr lang="en-US" sz="1600" dirty="0"/>
          </a:p>
        </p:txBody>
      </p:sp>
      <p:sp>
        <p:nvSpPr>
          <p:cNvPr id="17" name="Text 15"/>
          <p:cNvSpPr/>
          <p:nvPr/>
        </p:nvSpPr>
        <p:spPr>
          <a:xfrm>
            <a:off x="6908800" y="2594372"/>
            <a:ext cx="2485390" cy="289520"/>
          </a:xfrm>
          <a:prstGeom prst="rect">
            <a:avLst/>
          </a:prstGeom>
          <a:noFill/>
          <a:ln/>
        </p:spPr>
        <p:txBody>
          <a:bodyPr wrap="square" lIns="0" tIns="0" rIns="0" bIns="0" rtlCol="0" anchor="t">
            <a:normAutofit/>
          </a:bodyPr>
          <a:lstStyle/>
          <a:p>
            <a:pPr marL="0" indent="0" algn="l">
              <a:lnSpc>
                <a:spcPts val="2080"/>
              </a:lnSpc>
              <a:buNone/>
            </a:pPr>
            <a:r>
              <a:rPr lang="en-US" sz="1600" dirty="0">
                <a:solidFill>
                  <a:srgbClr val="4A5568"/>
                </a:solidFill>
                <a:latin typeface="JetBrains Mono" pitchFamily="49" charset="0"/>
                <a:ea typeface="JetBrains Mono" pitchFamily="49" charset="-122"/>
                <a:cs typeface="JetBrains Mono" pitchFamily="49" charset="-120"/>
              </a:rPr>
              <a:t>7 - 2</a:t>
            </a:r>
            <a:endParaRPr lang="en-US" sz="1600" dirty="0"/>
          </a:p>
        </p:txBody>
      </p:sp>
      <p:sp>
        <p:nvSpPr>
          <p:cNvPr id="18" name="Text 16"/>
          <p:cNvSpPr/>
          <p:nvPr/>
        </p:nvSpPr>
        <p:spPr>
          <a:xfrm>
            <a:off x="9321800" y="2594372"/>
            <a:ext cx="2119122" cy="289520"/>
          </a:xfrm>
          <a:prstGeom prst="rect">
            <a:avLst/>
          </a:prstGeom>
          <a:noFill/>
          <a:ln/>
        </p:spPr>
        <p:txBody>
          <a:bodyPr wrap="square" lIns="0" tIns="0" rIns="0" bIns="0" rtlCol="0" anchor="t">
            <a:normAutofit/>
          </a:bodyPr>
          <a:lstStyle/>
          <a:p>
            <a:pPr marL="0" indent="0" algn="l">
              <a:lnSpc>
                <a:spcPts val="2080"/>
              </a:lnSpc>
              <a:buNone/>
            </a:pPr>
            <a:r>
              <a:rPr lang="en-US" sz="1600" dirty="0">
                <a:solidFill>
                  <a:srgbClr val="12203A"/>
                </a:solidFill>
                <a:latin typeface="JetBrains Mono" pitchFamily="49" charset="0"/>
                <a:ea typeface="JetBrains Mono" pitchFamily="49" charset="-122"/>
                <a:cs typeface="JetBrains Mono" pitchFamily="49" charset="-120"/>
              </a:rPr>
              <a:t>5</a:t>
            </a:r>
            <a:endParaRPr lang="en-US" sz="1600" dirty="0"/>
          </a:p>
        </p:txBody>
      </p:sp>
      <p:sp>
        <p:nvSpPr>
          <p:cNvPr id="19" name="Shape 17"/>
          <p:cNvSpPr/>
          <p:nvPr/>
        </p:nvSpPr>
        <p:spPr>
          <a:xfrm>
            <a:off x="812800" y="3303588"/>
            <a:ext cx="10566400" cy="0"/>
          </a:xfrm>
          <a:prstGeom prst="line">
            <a:avLst/>
          </a:prstGeom>
          <a:noFill/>
          <a:ln w="6350">
            <a:solidFill>
              <a:srgbClr val="E2DED2"/>
            </a:solidFill>
            <a:prstDash val="solid"/>
          </a:ln>
        </p:spPr>
        <p:txBody>
          <a:bodyPr/>
          <a:lstStyle/>
          <a:p>
            <a:endParaRPr lang="en-GB"/>
          </a:p>
        </p:txBody>
      </p:sp>
      <p:sp>
        <p:nvSpPr>
          <p:cNvPr id="20" name="Text 18"/>
          <p:cNvSpPr/>
          <p:nvPr/>
        </p:nvSpPr>
        <p:spPr>
          <a:xfrm>
            <a:off x="812800" y="2979142"/>
            <a:ext cx="1574800" cy="289520"/>
          </a:xfrm>
          <a:prstGeom prst="rect">
            <a:avLst/>
          </a:prstGeom>
          <a:noFill/>
          <a:ln/>
        </p:spPr>
        <p:txBody>
          <a:bodyPr wrap="square" lIns="0" tIns="0" rIns="0" bIns="0" rtlCol="0" anchor="t">
            <a:normAutofit/>
          </a:bodyPr>
          <a:lstStyle/>
          <a:p>
            <a:pPr marL="0" indent="0" algn="l">
              <a:lnSpc>
                <a:spcPts val="2080"/>
              </a:lnSpc>
              <a:buNone/>
            </a:pPr>
            <a:r>
              <a:rPr lang="en-US" sz="1600" dirty="0">
                <a:solidFill>
                  <a:srgbClr val="2457C5"/>
                </a:solidFill>
                <a:latin typeface="JetBrains Mono" pitchFamily="49" charset="0"/>
                <a:ea typeface="JetBrains Mono" pitchFamily="49" charset="-122"/>
                <a:cs typeface="JetBrains Mono" pitchFamily="49" charset="-120"/>
              </a:rPr>
              <a:t>*</a:t>
            </a:r>
            <a:endParaRPr lang="en-US" sz="1600" dirty="0"/>
          </a:p>
        </p:txBody>
      </p:sp>
      <p:sp>
        <p:nvSpPr>
          <p:cNvPr id="21" name="Text 19"/>
          <p:cNvSpPr/>
          <p:nvPr/>
        </p:nvSpPr>
        <p:spPr>
          <a:xfrm>
            <a:off x="2336800" y="2979142"/>
            <a:ext cx="4709160" cy="289520"/>
          </a:xfrm>
          <a:prstGeom prst="rect">
            <a:avLst/>
          </a:prstGeom>
          <a:noFill/>
          <a:ln/>
        </p:spPr>
        <p:txBody>
          <a:bodyPr wrap="square" lIns="0" tIns="0" rIns="0" bIns="0" rtlCol="0" anchor="t">
            <a:normAutofit/>
          </a:bodyPr>
          <a:lstStyle/>
          <a:p>
            <a:pPr marL="0" indent="0" algn="l">
              <a:lnSpc>
                <a:spcPts val="2080"/>
              </a:lnSpc>
              <a:buNone/>
            </a:pPr>
            <a:r>
              <a:rPr lang="en-US" sz="1600" dirty="0">
                <a:solidFill>
                  <a:srgbClr val="12203A"/>
                </a:solidFill>
                <a:latin typeface="IBM Plex Sans" pitchFamily="34" charset="0"/>
                <a:ea typeface="IBM Plex Sans" pitchFamily="34" charset="-122"/>
                <a:cs typeface="IBM Plex Sans" pitchFamily="34" charset="-120"/>
              </a:rPr>
              <a:t>Multiply</a:t>
            </a:r>
            <a:endParaRPr lang="en-US" sz="1600" dirty="0"/>
          </a:p>
        </p:txBody>
      </p:sp>
      <p:sp>
        <p:nvSpPr>
          <p:cNvPr id="22" name="Text 20"/>
          <p:cNvSpPr/>
          <p:nvPr/>
        </p:nvSpPr>
        <p:spPr>
          <a:xfrm>
            <a:off x="6908800" y="2979142"/>
            <a:ext cx="2485390" cy="289520"/>
          </a:xfrm>
          <a:prstGeom prst="rect">
            <a:avLst/>
          </a:prstGeom>
          <a:noFill/>
          <a:ln/>
        </p:spPr>
        <p:txBody>
          <a:bodyPr wrap="square" lIns="0" tIns="0" rIns="0" bIns="0" rtlCol="0" anchor="t">
            <a:normAutofit/>
          </a:bodyPr>
          <a:lstStyle/>
          <a:p>
            <a:pPr marL="0" indent="0" algn="l">
              <a:lnSpc>
                <a:spcPts val="2080"/>
              </a:lnSpc>
              <a:buNone/>
            </a:pPr>
            <a:r>
              <a:rPr lang="en-US" sz="1600" dirty="0">
                <a:solidFill>
                  <a:srgbClr val="4A5568"/>
                </a:solidFill>
                <a:latin typeface="JetBrains Mono" pitchFamily="49" charset="0"/>
                <a:ea typeface="JetBrains Mono" pitchFamily="49" charset="-122"/>
                <a:cs typeface="JetBrains Mono" pitchFamily="49" charset="-120"/>
              </a:rPr>
              <a:t>7 * 2</a:t>
            </a:r>
            <a:endParaRPr lang="en-US" sz="1600" dirty="0"/>
          </a:p>
        </p:txBody>
      </p:sp>
      <p:sp>
        <p:nvSpPr>
          <p:cNvPr id="23" name="Text 21"/>
          <p:cNvSpPr/>
          <p:nvPr/>
        </p:nvSpPr>
        <p:spPr>
          <a:xfrm>
            <a:off x="9321800" y="2979142"/>
            <a:ext cx="2119122" cy="289520"/>
          </a:xfrm>
          <a:prstGeom prst="rect">
            <a:avLst/>
          </a:prstGeom>
          <a:noFill/>
          <a:ln/>
        </p:spPr>
        <p:txBody>
          <a:bodyPr wrap="square" lIns="0" tIns="0" rIns="0" bIns="0" rtlCol="0" anchor="t">
            <a:normAutofit/>
          </a:bodyPr>
          <a:lstStyle/>
          <a:p>
            <a:pPr marL="0" indent="0" algn="l">
              <a:lnSpc>
                <a:spcPts val="2080"/>
              </a:lnSpc>
              <a:buNone/>
            </a:pPr>
            <a:r>
              <a:rPr lang="en-US" sz="1600" dirty="0">
                <a:solidFill>
                  <a:srgbClr val="12203A"/>
                </a:solidFill>
                <a:latin typeface="JetBrains Mono" pitchFamily="49" charset="0"/>
                <a:ea typeface="JetBrains Mono" pitchFamily="49" charset="-122"/>
                <a:cs typeface="JetBrains Mono" pitchFamily="49" charset="-120"/>
              </a:rPr>
              <a:t>14</a:t>
            </a:r>
            <a:endParaRPr lang="en-US" sz="1600" dirty="0"/>
          </a:p>
        </p:txBody>
      </p:sp>
      <p:sp>
        <p:nvSpPr>
          <p:cNvPr id="24" name="Shape 22"/>
          <p:cNvSpPr/>
          <p:nvPr/>
        </p:nvSpPr>
        <p:spPr>
          <a:xfrm>
            <a:off x="812800" y="3688358"/>
            <a:ext cx="10566400" cy="0"/>
          </a:xfrm>
          <a:prstGeom prst="line">
            <a:avLst/>
          </a:prstGeom>
          <a:noFill/>
          <a:ln w="6350">
            <a:solidFill>
              <a:srgbClr val="E2DED2"/>
            </a:solidFill>
            <a:prstDash val="solid"/>
          </a:ln>
        </p:spPr>
        <p:txBody>
          <a:bodyPr/>
          <a:lstStyle/>
          <a:p>
            <a:endParaRPr lang="en-GB"/>
          </a:p>
        </p:txBody>
      </p:sp>
      <p:sp>
        <p:nvSpPr>
          <p:cNvPr id="25" name="Text 23"/>
          <p:cNvSpPr/>
          <p:nvPr/>
        </p:nvSpPr>
        <p:spPr>
          <a:xfrm>
            <a:off x="812800" y="3363913"/>
            <a:ext cx="1574800" cy="289520"/>
          </a:xfrm>
          <a:prstGeom prst="rect">
            <a:avLst/>
          </a:prstGeom>
          <a:noFill/>
          <a:ln/>
        </p:spPr>
        <p:txBody>
          <a:bodyPr wrap="square" lIns="0" tIns="0" rIns="0" bIns="0" rtlCol="0" anchor="t">
            <a:normAutofit/>
          </a:bodyPr>
          <a:lstStyle/>
          <a:p>
            <a:pPr marL="0" indent="0" algn="l">
              <a:lnSpc>
                <a:spcPts val="2080"/>
              </a:lnSpc>
              <a:buNone/>
            </a:pPr>
            <a:r>
              <a:rPr lang="en-US" sz="1600" dirty="0">
                <a:solidFill>
                  <a:srgbClr val="2457C5"/>
                </a:solidFill>
                <a:latin typeface="JetBrains Mono" pitchFamily="49" charset="0"/>
                <a:ea typeface="JetBrains Mono" pitchFamily="49" charset="-122"/>
                <a:cs typeface="JetBrains Mono" pitchFamily="49" charset="-120"/>
              </a:rPr>
              <a:t>/</a:t>
            </a:r>
            <a:endParaRPr lang="en-US" sz="1600" dirty="0"/>
          </a:p>
        </p:txBody>
      </p:sp>
      <p:sp>
        <p:nvSpPr>
          <p:cNvPr id="26" name="Text 24"/>
          <p:cNvSpPr/>
          <p:nvPr/>
        </p:nvSpPr>
        <p:spPr>
          <a:xfrm>
            <a:off x="2336800" y="3363913"/>
            <a:ext cx="4709160" cy="289520"/>
          </a:xfrm>
          <a:prstGeom prst="rect">
            <a:avLst/>
          </a:prstGeom>
          <a:noFill/>
          <a:ln/>
        </p:spPr>
        <p:txBody>
          <a:bodyPr wrap="square" lIns="0" tIns="0" rIns="0" bIns="0" rtlCol="0" anchor="t">
            <a:normAutofit/>
          </a:bodyPr>
          <a:lstStyle/>
          <a:p>
            <a:pPr marL="0" indent="0" algn="l">
              <a:lnSpc>
                <a:spcPts val="2080"/>
              </a:lnSpc>
              <a:buNone/>
            </a:pPr>
            <a:r>
              <a:rPr lang="en-US" sz="1600" dirty="0">
                <a:solidFill>
                  <a:srgbClr val="12203A"/>
                </a:solidFill>
                <a:latin typeface="IBM Plex Sans" pitchFamily="34" charset="0"/>
                <a:ea typeface="IBM Plex Sans" pitchFamily="34" charset="-122"/>
                <a:cs typeface="IBM Plex Sans" pitchFamily="34" charset="-120"/>
              </a:rPr>
              <a:t>Divide (always a decimal)</a:t>
            </a:r>
            <a:endParaRPr lang="en-US" sz="1600" dirty="0"/>
          </a:p>
        </p:txBody>
      </p:sp>
      <p:sp>
        <p:nvSpPr>
          <p:cNvPr id="27" name="Text 25"/>
          <p:cNvSpPr/>
          <p:nvPr/>
        </p:nvSpPr>
        <p:spPr>
          <a:xfrm>
            <a:off x="6908800" y="3363913"/>
            <a:ext cx="2485390" cy="289520"/>
          </a:xfrm>
          <a:prstGeom prst="rect">
            <a:avLst/>
          </a:prstGeom>
          <a:noFill/>
          <a:ln/>
        </p:spPr>
        <p:txBody>
          <a:bodyPr wrap="square" lIns="0" tIns="0" rIns="0" bIns="0" rtlCol="0" anchor="t">
            <a:normAutofit/>
          </a:bodyPr>
          <a:lstStyle/>
          <a:p>
            <a:pPr marL="0" indent="0" algn="l">
              <a:lnSpc>
                <a:spcPts val="2080"/>
              </a:lnSpc>
              <a:buNone/>
            </a:pPr>
            <a:r>
              <a:rPr lang="en-US" sz="1600" dirty="0">
                <a:solidFill>
                  <a:srgbClr val="4A5568"/>
                </a:solidFill>
                <a:latin typeface="JetBrains Mono" pitchFamily="49" charset="0"/>
                <a:ea typeface="JetBrains Mono" pitchFamily="49" charset="-122"/>
                <a:cs typeface="JetBrains Mono" pitchFamily="49" charset="-120"/>
              </a:rPr>
              <a:t>7 / 2</a:t>
            </a:r>
            <a:endParaRPr lang="en-US" sz="1600" dirty="0"/>
          </a:p>
        </p:txBody>
      </p:sp>
      <p:sp>
        <p:nvSpPr>
          <p:cNvPr id="28" name="Text 26"/>
          <p:cNvSpPr/>
          <p:nvPr/>
        </p:nvSpPr>
        <p:spPr>
          <a:xfrm>
            <a:off x="9321800" y="3363913"/>
            <a:ext cx="2119122" cy="289520"/>
          </a:xfrm>
          <a:prstGeom prst="rect">
            <a:avLst/>
          </a:prstGeom>
          <a:noFill/>
          <a:ln/>
        </p:spPr>
        <p:txBody>
          <a:bodyPr wrap="square" lIns="0" tIns="0" rIns="0" bIns="0" rtlCol="0" anchor="t">
            <a:normAutofit/>
          </a:bodyPr>
          <a:lstStyle/>
          <a:p>
            <a:pPr marL="0" indent="0" algn="l">
              <a:lnSpc>
                <a:spcPts val="2080"/>
              </a:lnSpc>
              <a:buNone/>
            </a:pPr>
            <a:r>
              <a:rPr lang="en-US" sz="1600" dirty="0">
                <a:solidFill>
                  <a:srgbClr val="12203A"/>
                </a:solidFill>
                <a:latin typeface="JetBrains Mono" pitchFamily="49" charset="0"/>
                <a:ea typeface="JetBrains Mono" pitchFamily="49" charset="-122"/>
                <a:cs typeface="JetBrains Mono" pitchFamily="49" charset="-120"/>
              </a:rPr>
              <a:t>3.5</a:t>
            </a:r>
            <a:endParaRPr lang="en-US" sz="1600" dirty="0"/>
          </a:p>
        </p:txBody>
      </p:sp>
      <p:sp>
        <p:nvSpPr>
          <p:cNvPr id="29" name="Shape 27"/>
          <p:cNvSpPr/>
          <p:nvPr/>
        </p:nvSpPr>
        <p:spPr>
          <a:xfrm>
            <a:off x="812800" y="4073128"/>
            <a:ext cx="10566400" cy="0"/>
          </a:xfrm>
          <a:prstGeom prst="line">
            <a:avLst/>
          </a:prstGeom>
          <a:noFill/>
          <a:ln w="6350">
            <a:solidFill>
              <a:srgbClr val="E2DED2"/>
            </a:solidFill>
            <a:prstDash val="solid"/>
          </a:ln>
        </p:spPr>
        <p:txBody>
          <a:bodyPr/>
          <a:lstStyle/>
          <a:p>
            <a:endParaRPr lang="en-GB"/>
          </a:p>
        </p:txBody>
      </p:sp>
      <p:sp>
        <p:nvSpPr>
          <p:cNvPr id="30" name="Text 28"/>
          <p:cNvSpPr/>
          <p:nvPr/>
        </p:nvSpPr>
        <p:spPr>
          <a:xfrm>
            <a:off x="812800" y="3748683"/>
            <a:ext cx="1574800" cy="289520"/>
          </a:xfrm>
          <a:prstGeom prst="rect">
            <a:avLst/>
          </a:prstGeom>
          <a:noFill/>
          <a:ln/>
        </p:spPr>
        <p:txBody>
          <a:bodyPr wrap="square" lIns="0" tIns="0" rIns="0" bIns="0" rtlCol="0" anchor="t">
            <a:normAutofit/>
          </a:bodyPr>
          <a:lstStyle/>
          <a:p>
            <a:pPr marL="0" indent="0" algn="l">
              <a:lnSpc>
                <a:spcPts val="2080"/>
              </a:lnSpc>
              <a:buNone/>
            </a:pPr>
            <a:r>
              <a:rPr lang="en-US" sz="1600" dirty="0">
                <a:solidFill>
                  <a:srgbClr val="2457C5"/>
                </a:solidFill>
                <a:latin typeface="JetBrains Mono" pitchFamily="49" charset="0"/>
                <a:ea typeface="JetBrains Mono" pitchFamily="49" charset="-122"/>
                <a:cs typeface="JetBrains Mono" pitchFamily="49" charset="-120"/>
              </a:rPr>
              <a:t>//</a:t>
            </a:r>
            <a:endParaRPr lang="en-US" sz="1600" dirty="0"/>
          </a:p>
        </p:txBody>
      </p:sp>
      <p:sp>
        <p:nvSpPr>
          <p:cNvPr id="31" name="Text 29"/>
          <p:cNvSpPr/>
          <p:nvPr/>
        </p:nvSpPr>
        <p:spPr>
          <a:xfrm>
            <a:off x="2336800" y="3748683"/>
            <a:ext cx="4709160" cy="289520"/>
          </a:xfrm>
          <a:prstGeom prst="rect">
            <a:avLst/>
          </a:prstGeom>
          <a:noFill/>
          <a:ln/>
        </p:spPr>
        <p:txBody>
          <a:bodyPr wrap="square" lIns="0" tIns="0" rIns="0" bIns="0" rtlCol="0" anchor="t">
            <a:normAutofit/>
          </a:bodyPr>
          <a:lstStyle/>
          <a:p>
            <a:pPr marL="0" indent="0" algn="l">
              <a:lnSpc>
                <a:spcPts val="2080"/>
              </a:lnSpc>
              <a:buNone/>
            </a:pPr>
            <a:r>
              <a:rPr lang="en-US" sz="1600" dirty="0">
                <a:solidFill>
                  <a:srgbClr val="12203A"/>
                </a:solidFill>
                <a:latin typeface="IBM Plex Sans" pitchFamily="34" charset="0"/>
                <a:ea typeface="IBM Plex Sans" pitchFamily="34" charset="-122"/>
                <a:cs typeface="IBM Plex Sans" pitchFamily="34" charset="-120"/>
              </a:rPr>
              <a:t>Whole-number division</a:t>
            </a:r>
            <a:endParaRPr lang="en-US" sz="1600" dirty="0"/>
          </a:p>
        </p:txBody>
      </p:sp>
      <p:sp>
        <p:nvSpPr>
          <p:cNvPr id="32" name="Text 30"/>
          <p:cNvSpPr/>
          <p:nvPr/>
        </p:nvSpPr>
        <p:spPr>
          <a:xfrm>
            <a:off x="6908800" y="3748683"/>
            <a:ext cx="2485390" cy="289520"/>
          </a:xfrm>
          <a:prstGeom prst="rect">
            <a:avLst/>
          </a:prstGeom>
          <a:noFill/>
          <a:ln/>
        </p:spPr>
        <p:txBody>
          <a:bodyPr wrap="square" lIns="0" tIns="0" rIns="0" bIns="0" rtlCol="0" anchor="t">
            <a:normAutofit/>
          </a:bodyPr>
          <a:lstStyle/>
          <a:p>
            <a:pPr marL="0" indent="0" algn="l">
              <a:lnSpc>
                <a:spcPts val="2080"/>
              </a:lnSpc>
              <a:buNone/>
            </a:pPr>
            <a:r>
              <a:rPr lang="en-US" sz="1600" dirty="0">
                <a:solidFill>
                  <a:srgbClr val="4A5568"/>
                </a:solidFill>
                <a:latin typeface="JetBrains Mono" pitchFamily="49" charset="0"/>
                <a:ea typeface="JetBrains Mono" pitchFamily="49" charset="-122"/>
                <a:cs typeface="JetBrains Mono" pitchFamily="49" charset="-120"/>
              </a:rPr>
              <a:t>7 // 2</a:t>
            </a:r>
            <a:endParaRPr lang="en-US" sz="1600" dirty="0"/>
          </a:p>
        </p:txBody>
      </p:sp>
      <p:sp>
        <p:nvSpPr>
          <p:cNvPr id="33" name="Text 31"/>
          <p:cNvSpPr/>
          <p:nvPr/>
        </p:nvSpPr>
        <p:spPr>
          <a:xfrm>
            <a:off x="9321800" y="3748683"/>
            <a:ext cx="2119122" cy="289520"/>
          </a:xfrm>
          <a:prstGeom prst="rect">
            <a:avLst/>
          </a:prstGeom>
          <a:noFill/>
          <a:ln/>
        </p:spPr>
        <p:txBody>
          <a:bodyPr wrap="square" lIns="0" tIns="0" rIns="0" bIns="0" rtlCol="0" anchor="t">
            <a:normAutofit/>
          </a:bodyPr>
          <a:lstStyle/>
          <a:p>
            <a:pPr marL="0" indent="0" algn="l">
              <a:lnSpc>
                <a:spcPts val="2080"/>
              </a:lnSpc>
              <a:buNone/>
            </a:pPr>
            <a:r>
              <a:rPr lang="en-US" sz="1600" dirty="0">
                <a:solidFill>
                  <a:srgbClr val="12203A"/>
                </a:solidFill>
                <a:latin typeface="JetBrains Mono" pitchFamily="49" charset="0"/>
                <a:ea typeface="JetBrains Mono" pitchFamily="49" charset="-122"/>
                <a:cs typeface="JetBrains Mono" pitchFamily="49" charset="-120"/>
              </a:rPr>
              <a:t>3</a:t>
            </a:r>
            <a:endParaRPr lang="en-US" sz="1600" dirty="0"/>
          </a:p>
        </p:txBody>
      </p:sp>
      <p:sp>
        <p:nvSpPr>
          <p:cNvPr id="34" name="Shape 32"/>
          <p:cNvSpPr/>
          <p:nvPr/>
        </p:nvSpPr>
        <p:spPr>
          <a:xfrm>
            <a:off x="812800" y="4457898"/>
            <a:ext cx="10566400" cy="0"/>
          </a:xfrm>
          <a:prstGeom prst="line">
            <a:avLst/>
          </a:prstGeom>
          <a:noFill/>
          <a:ln w="6350">
            <a:solidFill>
              <a:srgbClr val="E2DED2"/>
            </a:solidFill>
            <a:prstDash val="solid"/>
          </a:ln>
        </p:spPr>
        <p:txBody>
          <a:bodyPr/>
          <a:lstStyle/>
          <a:p>
            <a:endParaRPr lang="en-GB"/>
          </a:p>
        </p:txBody>
      </p:sp>
      <p:sp>
        <p:nvSpPr>
          <p:cNvPr id="35" name="Text 33"/>
          <p:cNvSpPr/>
          <p:nvPr/>
        </p:nvSpPr>
        <p:spPr>
          <a:xfrm>
            <a:off x="812800" y="4133453"/>
            <a:ext cx="1574800" cy="289520"/>
          </a:xfrm>
          <a:prstGeom prst="rect">
            <a:avLst/>
          </a:prstGeom>
          <a:noFill/>
          <a:ln/>
        </p:spPr>
        <p:txBody>
          <a:bodyPr wrap="square" lIns="0" tIns="0" rIns="0" bIns="0" rtlCol="0" anchor="t">
            <a:normAutofit/>
          </a:bodyPr>
          <a:lstStyle/>
          <a:p>
            <a:pPr marL="0" indent="0" algn="l">
              <a:lnSpc>
                <a:spcPts val="2080"/>
              </a:lnSpc>
              <a:buNone/>
            </a:pPr>
            <a:r>
              <a:rPr lang="en-US" sz="1600" dirty="0">
                <a:solidFill>
                  <a:srgbClr val="2457C5"/>
                </a:solidFill>
                <a:latin typeface="JetBrains Mono" pitchFamily="49" charset="0"/>
                <a:ea typeface="JetBrains Mono" pitchFamily="49" charset="-122"/>
                <a:cs typeface="JetBrains Mono" pitchFamily="49" charset="-120"/>
              </a:rPr>
              <a:t>%</a:t>
            </a:r>
            <a:endParaRPr lang="en-US" sz="1600" dirty="0"/>
          </a:p>
        </p:txBody>
      </p:sp>
      <p:sp>
        <p:nvSpPr>
          <p:cNvPr id="36" name="Text 34"/>
          <p:cNvSpPr/>
          <p:nvPr/>
        </p:nvSpPr>
        <p:spPr>
          <a:xfrm>
            <a:off x="2336800" y="4133453"/>
            <a:ext cx="4709160" cy="289520"/>
          </a:xfrm>
          <a:prstGeom prst="rect">
            <a:avLst/>
          </a:prstGeom>
          <a:noFill/>
          <a:ln/>
        </p:spPr>
        <p:txBody>
          <a:bodyPr wrap="square" lIns="0" tIns="0" rIns="0" bIns="0" rtlCol="0" anchor="t">
            <a:normAutofit/>
          </a:bodyPr>
          <a:lstStyle/>
          <a:p>
            <a:pPr marL="0" indent="0" algn="l">
              <a:lnSpc>
                <a:spcPts val="2080"/>
              </a:lnSpc>
              <a:buNone/>
            </a:pPr>
            <a:r>
              <a:rPr lang="en-US" sz="1600" dirty="0">
                <a:solidFill>
                  <a:srgbClr val="12203A"/>
                </a:solidFill>
                <a:latin typeface="IBM Plex Sans" pitchFamily="34" charset="0"/>
                <a:ea typeface="IBM Plex Sans" pitchFamily="34" charset="-122"/>
                <a:cs typeface="IBM Plex Sans" pitchFamily="34" charset="-120"/>
              </a:rPr>
              <a:t>Remainder</a:t>
            </a:r>
            <a:endParaRPr lang="en-US" sz="1600" dirty="0"/>
          </a:p>
        </p:txBody>
      </p:sp>
      <p:sp>
        <p:nvSpPr>
          <p:cNvPr id="37" name="Text 35"/>
          <p:cNvSpPr/>
          <p:nvPr/>
        </p:nvSpPr>
        <p:spPr>
          <a:xfrm>
            <a:off x="6908800" y="4133453"/>
            <a:ext cx="2485390" cy="289520"/>
          </a:xfrm>
          <a:prstGeom prst="rect">
            <a:avLst/>
          </a:prstGeom>
          <a:noFill/>
          <a:ln/>
        </p:spPr>
        <p:txBody>
          <a:bodyPr wrap="square" lIns="0" tIns="0" rIns="0" bIns="0" rtlCol="0" anchor="t">
            <a:normAutofit/>
          </a:bodyPr>
          <a:lstStyle/>
          <a:p>
            <a:pPr marL="0" indent="0" algn="l">
              <a:lnSpc>
                <a:spcPts val="2080"/>
              </a:lnSpc>
              <a:buNone/>
            </a:pPr>
            <a:r>
              <a:rPr lang="en-US" sz="1600" dirty="0">
                <a:solidFill>
                  <a:srgbClr val="4A5568"/>
                </a:solidFill>
                <a:latin typeface="JetBrains Mono" pitchFamily="49" charset="0"/>
                <a:ea typeface="JetBrains Mono" pitchFamily="49" charset="-122"/>
                <a:cs typeface="JetBrains Mono" pitchFamily="49" charset="-120"/>
              </a:rPr>
              <a:t>7 % 2</a:t>
            </a:r>
            <a:endParaRPr lang="en-US" sz="1600" dirty="0"/>
          </a:p>
        </p:txBody>
      </p:sp>
      <p:sp>
        <p:nvSpPr>
          <p:cNvPr id="38" name="Text 36"/>
          <p:cNvSpPr/>
          <p:nvPr/>
        </p:nvSpPr>
        <p:spPr>
          <a:xfrm>
            <a:off x="9321800" y="4133453"/>
            <a:ext cx="2119122" cy="289520"/>
          </a:xfrm>
          <a:prstGeom prst="rect">
            <a:avLst/>
          </a:prstGeom>
          <a:noFill/>
          <a:ln/>
        </p:spPr>
        <p:txBody>
          <a:bodyPr wrap="square" lIns="0" tIns="0" rIns="0" bIns="0" rtlCol="0" anchor="t">
            <a:normAutofit/>
          </a:bodyPr>
          <a:lstStyle/>
          <a:p>
            <a:pPr marL="0" indent="0" algn="l">
              <a:lnSpc>
                <a:spcPts val="2080"/>
              </a:lnSpc>
              <a:buNone/>
            </a:pPr>
            <a:r>
              <a:rPr lang="en-US" sz="1600" dirty="0">
                <a:solidFill>
                  <a:srgbClr val="12203A"/>
                </a:solidFill>
                <a:latin typeface="JetBrains Mono" pitchFamily="49" charset="0"/>
                <a:ea typeface="JetBrains Mono" pitchFamily="49" charset="-122"/>
                <a:cs typeface="JetBrains Mono" pitchFamily="49" charset="-120"/>
              </a:rPr>
              <a:t>1</a:t>
            </a:r>
            <a:endParaRPr lang="en-US" sz="1600" dirty="0"/>
          </a:p>
        </p:txBody>
      </p:sp>
      <p:sp>
        <p:nvSpPr>
          <p:cNvPr id="39" name="Shape 37"/>
          <p:cNvSpPr/>
          <p:nvPr/>
        </p:nvSpPr>
        <p:spPr>
          <a:xfrm>
            <a:off x="812800" y="4842669"/>
            <a:ext cx="10566400" cy="0"/>
          </a:xfrm>
          <a:prstGeom prst="line">
            <a:avLst/>
          </a:prstGeom>
          <a:noFill/>
          <a:ln w="6350">
            <a:solidFill>
              <a:srgbClr val="E2DED2"/>
            </a:solidFill>
            <a:prstDash val="solid"/>
          </a:ln>
        </p:spPr>
        <p:txBody>
          <a:bodyPr/>
          <a:lstStyle/>
          <a:p>
            <a:endParaRPr lang="en-GB"/>
          </a:p>
        </p:txBody>
      </p:sp>
      <p:sp>
        <p:nvSpPr>
          <p:cNvPr id="40" name="Text 38"/>
          <p:cNvSpPr/>
          <p:nvPr/>
        </p:nvSpPr>
        <p:spPr>
          <a:xfrm>
            <a:off x="812800" y="4518223"/>
            <a:ext cx="1574800" cy="289520"/>
          </a:xfrm>
          <a:prstGeom prst="rect">
            <a:avLst/>
          </a:prstGeom>
          <a:noFill/>
          <a:ln/>
        </p:spPr>
        <p:txBody>
          <a:bodyPr wrap="square" lIns="0" tIns="0" rIns="0" bIns="0" rtlCol="0" anchor="t">
            <a:normAutofit/>
          </a:bodyPr>
          <a:lstStyle/>
          <a:p>
            <a:pPr marL="0" indent="0" algn="l">
              <a:lnSpc>
                <a:spcPts val="2080"/>
              </a:lnSpc>
              <a:buNone/>
            </a:pPr>
            <a:r>
              <a:rPr lang="en-US" sz="1600" dirty="0">
                <a:solidFill>
                  <a:srgbClr val="2457C5"/>
                </a:solidFill>
                <a:latin typeface="JetBrains Mono" pitchFamily="49" charset="0"/>
                <a:ea typeface="JetBrains Mono" pitchFamily="49" charset="-122"/>
                <a:cs typeface="JetBrains Mono" pitchFamily="49" charset="-120"/>
              </a:rPr>
              <a:t>**</a:t>
            </a:r>
            <a:endParaRPr lang="en-US" sz="1600" dirty="0"/>
          </a:p>
        </p:txBody>
      </p:sp>
      <p:sp>
        <p:nvSpPr>
          <p:cNvPr id="41" name="Text 39"/>
          <p:cNvSpPr/>
          <p:nvPr/>
        </p:nvSpPr>
        <p:spPr>
          <a:xfrm>
            <a:off x="2336800" y="4518223"/>
            <a:ext cx="4709160" cy="289520"/>
          </a:xfrm>
          <a:prstGeom prst="rect">
            <a:avLst/>
          </a:prstGeom>
          <a:noFill/>
          <a:ln/>
        </p:spPr>
        <p:txBody>
          <a:bodyPr wrap="square" lIns="0" tIns="0" rIns="0" bIns="0" rtlCol="0" anchor="t">
            <a:normAutofit/>
          </a:bodyPr>
          <a:lstStyle/>
          <a:p>
            <a:pPr marL="0" indent="0" algn="l">
              <a:lnSpc>
                <a:spcPts val="2080"/>
              </a:lnSpc>
              <a:buNone/>
            </a:pPr>
            <a:r>
              <a:rPr lang="en-US" sz="1600" dirty="0">
                <a:solidFill>
                  <a:srgbClr val="12203A"/>
                </a:solidFill>
                <a:latin typeface="IBM Plex Sans" pitchFamily="34" charset="0"/>
                <a:ea typeface="IBM Plex Sans" pitchFamily="34" charset="-122"/>
                <a:cs typeface="IBM Plex Sans" pitchFamily="34" charset="-120"/>
              </a:rPr>
              <a:t>Power</a:t>
            </a:r>
            <a:endParaRPr lang="en-US" sz="1600" dirty="0"/>
          </a:p>
        </p:txBody>
      </p:sp>
      <p:sp>
        <p:nvSpPr>
          <p:cNvPr id="42" name="Text 40"/>
          <p:cNvSpPr/>
          <p:nvPr/>
        </p:nvSpPr>
        <p:spPr>
          <a:xfrm>
            <a:off x="6908800" y="4518223"/>
            <a:ext cx="2485390" cy="289520"/>
          </a:xfrm>
          <a:prstGeom prst="rect">
            <a:avLst/>
          </a:prstGeom>
          <a:noFill/>
          <a:ln/>
        </p:spPr>
        <p:txBody>
          <a:bodyPr wrap="square" lIns="0" tIns="0" rIns="0" bIns="0" rtlCol="0" anchor="t">
            <a:normAutofit/>
          </a:bodyPr>
          <a:lstStyle/>
          <a:p>
            <a:pPr marL="0" indent="0" algn="l">
              <a:lnSpc>
                <a:spcPts val="2080"/>
              </a:lnSpc>
              <a:buNone/>
            </a:pPr>
            <a:r>
              <a:rPr lang="en-US" sz="1600" dirty="0">
                <a:solidFill>
                  <a:srgbClr val="4A5568"/>
                </a:solidFill>
                <a:latin typeface="JetBrains Mono" pitchFamily="49" charset="0"/>
                <a:ea typeface="JetBrains Mono" pitchFamily="49" charset="-122"/>
                <a:cs typeface="JetBrains Mono" pitchFamily="49" charset="-120"/>
              </a:rPr>
              <a:t>7 ** 2</a:t>
            </a:r>
            <a:endParaRPr lang="en-US" sz="1600" dirty="0"/>
          </a:p>
        </p:txBody>
      </p:sp>
      <p:sp>
        <p:nvSpPr>
          <p:cNvPr id="43" name="Text 41"/>
          <p:cNvSpPr/>
          <p:nvPr/>
        </p:nvSpPr>
        <p:spPr>
          <a:xfrm>
            <a:off x="9321800" y="4518223"/>
            <a:ext cx="2119122" cy="289520"/>
          </a:xfrm>
          <a:prstGeom prst="rect">
            <a:avLst/>
          </a:prstGeom>
          <a:noFill/>
          <a:ln/>
        </p:spPr>
        <p:txBody>
          <a:bodyPr wrap="square" lIns="0" tIns="0" rIns="0" bIns="0" rtlCol="0" anchor="t">
            <a:normAutofit/>
          </a:bodyPr>
          <a:lstStyle/>
          <a:p>
            <a:pPr marL="0" indent="0" algn="l">
              <a:lnSpc>
                <a:spcPts val="2080"/>
              </a:lnSpc>
              <a:buNone/>
            </a:pPr>
            <a:r>
              <a:rPr lang="en-US" sz="1600" dirty="0">
                <a:solidFill>
                  <a:srgbClr val="12203A"/>
                </a:solidFill>
                <a:latin typeface="JetBrains Mono" pitchFamily="49" charset="0"/>
                <a:ea typeface="JetBrains Mono" pitchFamily="49" charset="-122"/>
                <a:cs typeface="JetBrains Mono" pitchFamily="49" charset="-120"/>
              </a:rPr>
              <a:t>49</a:t>
            </a:r>
            <a:endParaRPr lang="en-US" sz="1600" dirty="0"/>
          </a:p>
        </p:txBody>
      </p:sp>
      <p:sp>
        <p:nvSpPr>
          <p:cNvPr id="44" name="Text 42"/>
          <p:cNvSpPr/>
          <p:nvPr/>
        </p:nvSpPr>
        <p:spPr>
          <a:xfrm>
            <a:off x="812800" y="5049044"/>
            <a:ext cx="10883392" cy="30986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12203A"/>
                </a:solidFill>
                <a:latin typeface="IBM Plex Sans" pitchFamily="34" charset="0"/>
                <a:ea typeface="IBM Plex Sans" pitchFamily="34" charset="-122"/>
                <a:cs typeface="IBM Plex Sans" pitchFamily="34" charset="-120"/>
              </a:rPr>
              <a:t>// and % work as a pair: 7 // 2 is 3, with 7 % 2 left over as 1.</a:t>
            </a:r>
            <a:endParaRPr lang="en-US" sz="16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7F5EF"/>
        </a:solidFill>
        <a:effectLst/>
      </p:bgPr>
    </p:bg>
    <p:spTree>
      <p:nvGrpSpPr>
        <p:cNvPr id="1" name=""/>
        <p:cNvGrpSpPr/>
        <p:nvPr/>
      </p:nvGrpSpPr>
      <p:grpSpPr>
        <a:xfrm>
          <a:off x="0" y="0"/>
          <a:ext cx="0" cy="0"/>
          <a:chOff x="0" y="0"/>
          <a:chExt cx="0" cy="0"/>
        </a:xfrm>
      </p:grpSpPr>
      <p:sp>
        <p:nvSpPr>
          <p:cNvPr id="2" name="Text 0"/>
          <p:cNvSpPr/>
          <p:nvPr/>
        </p:nvSpPr>
        <p:spPr>
          <a:xfrm>
            <a:off x="812800" y="812800"/>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2457C5"/>
                </a:solidFill>
                <a:latin typeface="IBM Plex Sans" pitchFamily="34" charset="0"/>
                <a:ea typeface="IBM Plex Sans" pitchFamily="34" charset="-122"/>
                <a:cs typeface="IBM Plex Sans" pitchFamily="34" charset="-120"/>
              </a:rPr>
              <a:t>CONTROL FLOW</a:t>
            </a:r>
            <a:endParaRPr lang="en-US" sz="1400" dirty="0"/>
          </a:p>
        </p:txBody>
      </p:sp>
      <p:sp>
        <p:nvSpPr>
          <p:cNvPr id="3" name="Text 1"/>
          <p:cNvSpPr>
            <a:spLocks noGrp="1"/>
          </p:cNvSpPr>
          <p:nvPr>
            <p:ph type="title"/>
          </p:nvPr>
        </p:nvSpPr>
        <p:spPr>
          <a:xfrm>
            <a:off x="812800" y="1102320"/>
            <a:ext cx="10883392" cy="528241"/>
          </a:xfrm>
          <a:prstGeom prst="rect">
            <a:avLst/>
          </a:prstGeom>
          <a:noFill/>
          <a:ln/>
        </p:spPr>
        <p:txBody>
          <a:bodyPr wrap="square" lIns="0" tIns="0" rIns="0" bIns="0" rtlCol="0" anchor="t">
            <a:normAutofit/>
          </a:bodyPr>
          <a:lstStyle/>
          <a:p>
            <a:pPr marL="0" indent="0" algn="l">
              <a:lnSpc>
                <a:spcPts val="3960"/>
              </a:lnSpc>
              <a:buNone/>
            </a:pPr>
            <a:r>
              <a:rPr lang="en-US" sz="3600" b="1" i="0" dirty="0">
                <a:solidFill>
                  <a:srgbClr val="12203A"/>
                </a:solidFill>
                <a:latin typeface="Domine" pitchFamily="18" charset="0"/>
                <a:ea typeface="Domine" pitchFamily="18" charset="-122"/>
                <a:cs typeface="Domine" pitchFamily="18" charset="-120"/>
              </a:rPr>
              <a:t>Selection: if and else</a:t>
            </a:r>
            <a:endParaRPr lang="en-US" sz="3600" dirty="0"/>
          </a:p>
        </p:txBody>
      </p:sp>
      <p:sp>
        <p:nvSpPr>
          <p:cNvPr id="4" name="Shape 2"/>
          <p:cNvSpPr/>
          <p:nvPr/>
        </p:nvSpPr>
        <p:spPr>
          <a:xfrm>
            <a:off x="815975" y="1913136"/>
            <a:ext cx="4171950" cy="3860800"/>
          </a:xfrm>
          <a:prstGeom prst="roundRect">
            <a:avLst>
              <a:gd name="adj" fmla="val 3207"/>
            </a:avLst>
          </a:prstGeom>
          <a:solidFill>
            <a:srgbClr val="FDFCF8"/>
          </a:solidFill>
          <a:ln w="6350">
            <a:solidFill>
              <a:srgbClr val="E2DED2"/>
            </a:solidFill>
            <a:prstDash val="solid"/>
          </a:ln>
        </p:spPr>
        <p:txBody>
          <a:bodyPr/>
          <a:lstStyle/>
          <a:p>
            <a:endParaRPr lang="en-GB"/>
          </a:p>
        </p:txBody>
      </p:sp>
      <p:pic>
        <p:nvPicPr>
          <p:cNvPr id="5" name="Image 0" descr="Flowchart of a two-way decision: input age, test age is at least 18, print Adult for Yes or Minor for No, then end"/>
          <p:cNvPicPr>
            <a:picLocks noChangeAspect="1"/>
          </p:cNvPicPr>
          <p:nvPr/>
        </p:nvPicPr>
        <p:blipFill>
          <a:blip r:embed="rId3"/>
          <a:srcRect l="-26" r="-26"/>
          <a:stretch/>
        </p:blipFill>
        <p:spPr>
          <a:xfrm>
            <a:off x="996950" y="2094111"/>
            <a:ext cx="3810000" cy="3498850"/>
          </a:xfrm>
          <a:prstGeom prst="rect">
            <a:avLst/>
          </a:prstGeom>
        </p:spPr>
      </p:pic>
      <p:sp>
        <p:nvSpPr>
          <p:cNvPr id="6" name="Shape 3"/>
          <p:cNvSpPr/>
          <p:nvPr/>
        </p:nvSpPr>
        <p:spPr>
          <a:xfrm>
            <a:off x="5295900" y="2479576"/>
            <a:ext cx="6083300" cy="1981101"/>
          </a:xfrm>
          <a:prstGeom prst="roundRect">
            <a:avLst>
              <a:gd name="adj" fmla="val 6411"/>
            </a:avLst>
          </a:prstGeom>
          <a:solidFill>
            <a:srgbClr val="0F1A2E"/>
          </a:solidFill>
          <a:ln/>
        </p:spPr>
        <p:txBody>
          <a:bodyPr/>
          <a:lstStyle/>
          <a:p>
            <a:endParaRPr lang="en-GB"/>
          </a:p>
        </p:txBody>
      </p:sp>
      <p:sp>
        <p:nvSpPr>
          <p:cNvPr id="7" name="Text 4"/>
          <p:cNvSpPr/>
          <p:nvPr/>
        </p:nvSpPr>
        <p:spPr>
          <a:xfrm>
            <a:off x="5549900" y="2682776"/>
            <a:ext cx="5742559" cy="309860"/>
          </a:xfrm>
          <a:prstGeom prst="rect">
            <a:avLst/>
          </a:prstGeom>
          <a:noFill/>
          <a:ln/>
        </p:spPr>
        <p:txBody>
          <a:bodyPr wrap="none" lIns="0" tIns="0" rIns="0" bIns="0" rtlCol="0" anchor="t">
            <a:normAutofit/>
          </a:bodyPr>
          <a:lstStyle/>
          <a:p>
            <a:pPr marL="0" indent="0" algn="l">
              <a:lnSpc>
                <a:spcPts val="2240"/>
              </a:lnSpc>
              <a:buNone/>
            </a:pPr>
            <a:r>
              <a:rPr lang="en-US" sz="1600" dirty="0">
                <a:solidFill>
                  <a:srgbClr val="E6EDF7"/>
                </a:solidFill>
                <a:latin typeface="JetBrains Mono" pitchFamily="49" charset="0"/>
                <a:ea typeface="JetBrains Mono" pitchFamily="49" charset="-122"/>
                <a:cs typeface="JetBrains Mono" pitchFamily="49" charset="-120"/>
              </a:rPr>
              <a:t>age = </a:t>
            </a:r>
            <a:r>
              <a:rPr lang="en-US" sz="1600" dirty="0">
                <a:solidFill>
                  <a:srgbClr val="F2B134"/>
                </a:solidFill>
                <a:latin typeface="JetBrains Mono" pitchFamily="49" charset="0"/>
                <a:ea typeface="JetBrains Mono" pitchFamily="49" charset="-122"/>
                <a:cs typeface="JetBrains Mono" pitchFamily="49" charset="-120"/>
              </a:rPr>
              <a:t>int</a:t>
            </a:r>
            <a:r>
              <a:rPr lang="en-US" sz="1600" dirty="0">
                <a:solidFill>
                  <a:srgbClr val="E6EDF7"/>
                </a:solidFill>
                <a:latin typeface="JetBrains Mono" pitchFamily="49" charset="0"/>
                <a:ea typeface="JetBrains Mono" pitchFamily="49" charset="-122"/>
                <a:cs typeface="JetBrains Mono" pitchFamily="49" charset="-120"/>
              </a:rPr>
              <a:t>(input(</a:t>
            </a:r>
            <a:r>
              <a:rPr lang="en-US" sz="1600" dirty="0">
                <a:solidFill>
                  <a:srgbClr val="8FD6A8"/>
                </a:solidFill>
                <a:latin typeface="JetBrains Mono" pitchFamily="49" charset="0"/>
                <a:ea typeface="JetBrains Mono" pitchFamily="49" charset="-122"/>
                <a:cs typeface="JetBrains Mono" pitchFamily="49" charset="-120"/>
              </a:rPr>
              <a:t>"Age: "</a:t>
            </a:r>
            <a:r>
              <a:rPr lang="en-US" sz="1600" dirty="0">
                <a:solidFill>
                  <a:srgbClr val="E6EDF7"/>
                </a:solidFill>
                <a:latin typeface="JetBrains Mono" pitchFamily="49" charset="0"/>
                <a:ea typeface="JetBrains Mono" pitchFamily="49" charset="-122"/>
                <a:cs typeface="JetBrains Mono" pitchFamily="49" charset="-120"/>
              </a:rPr>
              <a:t>))</a:t>
            </a:r>
            <a:endParaRPr lang="en-US" sz="1600" dirty="0"/>
          </a:p>
        </p:txBody>
      </p:sp>
      <p:sp>
        <p:nvSpPr>
          <p:cNvPr id="8" name="Text 5"/>
          <p:cNvSpPr/>
          <p:nvPr/>
        </p:nvSpPr>
        <p:spPr>
          <a:xfrm>
            <a:off x="5549900" y="3005336"/>
            <a:ext cx="5742559" cy="309860"/>
          </a:xfrm>
          <a:prstGeom prst="rect">
            <a:avLst/>
          </a:prstGeom>
          <a:noFill/>
          <a:ln/>
        </p:spPr>
        <p:txBody>
          <a:bodyPr wrap="none" lIns="0" tIns="0" rIns="0" bIns="0" rtlCol="0" anchor="t">
            <a:normAutofit/>
          </a:bodyPr>
          <a:lstStyle/>
          <a:p>
            <a:pPr marL="0" indent="0" algn="l">
              <a:lnSpc>
                <a:spcPts val="2240"/>
              </a:lnSpc>
              <a:buNone/>
            </a:pPr>
            <a:r>
              <a:rPr lang="en-US" sz="1600" dirty="0">
                <a:solidFill>
                  <a:srgbClr val="F2B134"/>
                </a:solidFill>
                <a:latin typeface="JetBrains Mono" pitchFamily="49" charset="0"/>
                <a:ea typeface="JetBrains Mono" pitchFamily="49" charset="-122"/>
                <a:cs typeface="JetBrains Mono" pitchFamily="49" charset="-120"/>
              </a:rPr>
              <a:t>if</a:t>
            </a:r>
            <a:r>
              <a:rPr lang="en-US" sz="1600" dirty="0">
                <a:solidFill>
                  <a:srgbClr val="E6EDF7"/>
                </a:solidFill>
                <a:latin typeface="JetBrains Mono" pitchFamily="49" charset="0"/>
                <a:ea typeface="JetBrains Mono" pitchFamily="49" charset="-122"/>
                <a:cs typeface="JetBrains Mono" pitchFamily="49" charset="-120"/>
              </a:rPr>
              <a:t> age &gt;= </a:t>
            </a:r>
            <a:r>
              <a:rPr lang="en-US" sz="1600" dirty="0">
                <a:solidFill>
                  <a:srgbClr val="8CB4FF"/>
                </a:solidFill>
                <a:latin typeface="JetBrains Mono" pitchFamily="49" charset="0"/>
                <a:ea typeface="JetBrains Mono" pitchFamily="49" charset="-122"/>
                <a:cs typeface="JetBrains Mono" pitchFamily="49" charset="-120"/>
              </a:rPr>
              <a:t>18</a:t>
            </a:r>
            <a:r>
              <a:rPr lang="en-US" sz="1600" dirty="0">
                <a:solidFill>
                  <a:srgbClr val="E6EDF7"/>
                </a:solidFill>
                <a:latin typeface="JetBrains Mono" pitchFamily="49" charset="0"/>
                <a:ea typeface="JetBrains Mono" pitchFamily="49" charset="-122"/>
                <a:cs typeface="JetBrains Mono" pitchFamily="49" charset="-120"/>
              </a:rPr>
              <a:t>:</a:t>
            </a:r>
            <a:endParaRPr lang="en-US" sz="1600" dirty="0"/>
          </a:p>
        </p:txBody>
      </p:sp>
      <p:sp>
        <p:nvSpPr>
          <p:cNvPr id="9" name="Text 6"/>
          <p:cNvSpPr/>
          <p:nvPr/>
        </p:nvSpPr>
        <p:spPr>
          <a:xfrm>
            <a:off x="5918200" y="3327896"/>
            <a:ext cx="5363210" cy="309860"/>
          </a:xfrm>
          <a:prstGeom prst="rect">
            <a:avLst/>
          </a:prstGeom>
          <a:noFill/>
          <a:ln/>
        </p:spPr>
        <p:txBody>
          <a:bodyPr wrap="none" lIns="0" tIns="0" rIns="0" bIns="0" rtlCol="0" anchor="t">
            <a:normAutofit/>
          </a:bodyPr>
          <a:lstStyle/>
          <a:p>
            <a:pPr marL="0" indent="0" algn="l">
              <a:lnSpc>
                <a:spcPts val="2240"/>
              </a:lnSpc>
              <a:buNone/>
            </a:pPr>
            <a:r>
              <a:rPr lang="en-US" sz="1600" dirty="0">
                <a:solidFill>
                  <a:srgbClr val="E6EDF7"/>
                </a:solidFill>
                <a:latin typeface="JetBrains Mono" pitchFamily="49" charset="0"/>
                <a:ea typeface="JetBrains Mono" pitchFamily="49" charset="-122"/>
                <a:cs typeface="JetBrains Mono" pitchFamily="49" charset="-120"/>
              </a:rPr>
              <a:t>print(</a:t>
            </a:r>
            <a:r>
              <a:rPr lang="en-US" sz="1600" dirty="0">
                <a:solidFill>
                  <a:srgbClr val="8FD6A8"/>
                </a:solidFill>
                <a:latin typeface="JetBrains Mono" pitchFamily="49" charset="0"/>
                <a:ea typeface="JetBrains Mono" pitchFamily="49" charset="-122"/>
                <a:cs typeface="JetBrains Mono" pitchFamily="49" charset="-120"/>
              </a:rPr>
              <a:t>"Adult"</a:t>
            </a:r>
            <a:r>
              <a:rPr lang="en-US" sz="1600" dirty="0">
                <a:solidFill>
                  <a:srgbClr val="E6EDF7"/>
                </a:solidFill>
                <a:latin typeface="JetBrains Mono" pitchFamily="49" charset="0"/>
                <a:ea typeface="JetBrains Mono" pitchFamily="49" charset="-122"/>
                <a:cs typeface="JetBrains Mono" pitchFamily="49" charset="-120"/>
              </a:rPr>
              <a:t>)</a:t>
            </a:r>
            <a:endParaRPr lang="en-US" sz="1600" dirty="0"/>
          </a:p>
        </p:txBody>
      </p:sp>
      <p:sp>
        <p:nvSpPr>
          <p:cNvPr id="10" name="Text 7"/>
          <p:cNvSpPr/>
          <p:nvPr/>
        </p:nvSpPr>
        <p:spPr>
          <a:xfrm>
            <a:off x="5549900" y="3650456"/>
            <a:ext cx="5742559" cy="309860"/>
          </a:xfrm>
          <a:prstGeom prst="rect">
            <a:avLst/>
          </a:prstGeom>
          <a:noFill/>
          <a:ln/>
        </p:spPr>
        <p:txBody>
          <a:bodyPr wrap="none" lIns="0" tIns="0" rIns="0" bIns="0" rtlCol="0" anchor="t">
            <a:normAutofit/>
          </a:bodyPr>
          <a:lstStyle/>
          <a:p>
            <a:pPr marL="0" indent="0" algn="l">
              <a:lnSpc>
                <a:spcPts val="2240"/>
              </a:lnSpc>
              <a:buNone/>
            </a:pPr>
            <a:r>
              <a:rPr lang="en-US" sz="1600" dirty="0">
                <a:solidFill>
                  <a:srgbClr val="F2B134"/>
                </a:solidFill>
                <a:latin typeface="JetBrains Mono" pitchFamily="49" charset="0"/>
                <a:ea typeface="JetBrains Mono" pitchFamily="49" charset="-122"/>
                <a:cs typeface="JetBrains Mono" pitchFamily="49" charset="-120"/>
              </a:rPr>
              <a:t>else</a:t>
            </a:r>
            <a:r>
              <a:rPr lang="en-US" sz="1600" dirty="0">
                <a:solidFill>
                  <a:srgbClr val="E6EDF7"/>
                </a:solidFill>
                <a:latin typeface="JetBrains Mono" pitchFamily="49" charset="0"/>
                <a:ea typeface="JetBrains Mono" pitchFamily="49" charset="-122"/>
                <a:cs typeface="JetBrains Mono" pitchFamily="49" charset="-120"/>
              </a:rPr>
              <a:t>:</a:t>
            </a:r>
            <a:endParaRPr lang="en-US" sz="1600" dirty="0"/>
          </a:p>
        </p:txBody>
      </p:sp>
      <p:sp>
        <p:nvSpPr>
          <p:cNvPr id="11" name="Text 8"/>
          <p:cNvSpPr/>
          <p:nvPr/>
        </p:nvSpPr>
        <p:spPr>
          <a:xfrm>
            <a:off x="5918200" y="3973016"/>
            <a:ext cx="5363210" cy="309860"/>
          </a:xfrm>
          <a:prstGeom prst="rect">
            <a:avLst/>
          </a:prstGeom>
          <a:noFill/>
          <a:ln/>
        </p:spPr>
        <p:txBody>
          <a:bodyPr wrap="none" lIns="0" tIns="0" rIns="0" bIns="0" rtlCol="0" anchor="t">
            <a:normAutofit/>
          </a:bodyPr>
          <a:lstStyle/>
          <a:p>
            <a:pPr marL="0" indent="0" algn="l">
              <a:lnSpc>
                <a:spcPts val="2240"/>
              </a:lnSpc>
              <a:buNone/>
            </a:pPr>
            <a:r>
              <a:rPr lang="en-US" sz="1600" dirty="0">
                <a:solidFill>
                  <a:srgbClr val="E6EDF7"/>
                </a:solidFill>
                <a:latin typeface="JetBrains Mono" pitchFamily="49" charset="0"/>
                <a:ea typeface="JetBrains Mono" pitchFamily="49" charset="-122"/>
                <a:cs typeface="JetBrains Mono" pitchFamily="49" charset="-120"/>
              </a:rPr>
              <a:t>print(</a:t>
            </a:r>
            <a:r>
              <a:rPr lang="en-US" sz="1600" dirty="0">
                <a:solidFill>
                  <a:srgbClr val="8FD6A8"/>
                </a:solidFill>
                <a:latin typeface="JetBrains Mono" pitchFamily="49" charset="0"/>
                <a:ea typeface="JetBrains Mono" pitchFamily="49" charset="-122"/>
                <a:cs typeface="JetBrains Mono" pitchFamily="49" charset="-120"/>
              </a:rPr>
              <a:t>"Minor"</a:t>
            </a:r>
            <a:r>
              <a:rPr lang="en-US" sz="1600" dirty="0">
                <a:solidFill>
                  <a:srgbClr val="E6EDF7"/>
                </a:solidFill>
                <a:latin typeface="JetBrains Mono" pitchFamily="49" charset="0"/>
                <a:ea typeface="JetBrains Mono" pitchFamily="49" charset="-122"/>
                <a:cs typeface="JetBrains Mono" pitchFamily="49" charset="-120"/>
              </a:rPr>
              <a:t>)</a:t>
            </a:r>
            <a:endParaRPr lang="en-US" sz="1600" dirty="0"/>
          </a:p>
        </p:txBody>
      </p:sp>
      <p:sp>
        <p:nvSpPr>
          <p:cNvPr id="12" name="Text 9"/>
          <p:cNvSpPr/>
          <p:nvPr/>
        </p:nvSpPr>
        <p:spPr>
          <a:xfrm>
            <a:off x="5295900" y="4638477"/>
            <a:ext cx="6265799" cy="59432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12203A"/>
                </a:solidFill>
                <a:latin typeface="IBM Plex Sans" pitchFamily="34" charset="0"/>
                <a:ea typeface="IBM Plex Sans" pitchFamily="34" charset="-122"/>
                <a:cs typeface="IBM Plex Sans" pitchFamily="34" charset="-120"/>
              </a:rPr>
              <a:t>The diamond becomes if. The Yes branch is the indented block. The No branch is else.</a:t>
            </a:r>
            <a:endParaRPr lang="en-US" sz="16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7F5EF"/>
        </a:solidFill>
        <a:effectLst/>
      </p:bgPr>
    </p:bg>
    <p:spTree>
      <p:nvGrpSpPr>
        <p:cNvPr id="1" name=""/>
        <p:cNvGrpSpPr/>
        <p:nvPr/>
      </p:nvGrpSpPr>
      <p:grpSpPr>
        <a:xfrm>
          <a:off x="0" y="0"/>
          <a:ext cx="0" cy="0"/>
          <a:chOff x="0" y="0"/>
          <a:chExt cx="0" cy="0"/>
        </a:xfrm>
      </p:grpSpPr>
      <p:sp>
        <p:nvSpPr>
          <p:cNvPr id="2" name="Text 0"/>
          <p:cNvSpPr/>
          <p:nvPr/>
        </p:nvSpPr>
        <p:spPr>
          <a:xfrm>
            <a:off x="812800" y="812800"/>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2457C5"/>
                </a:solidFill>
                <a:latin typeface="IBM Plex Sans" pitchFamily="34" charset="0"/>
                <a:ea typeface="IBM Plex Sans" pitchFamily="34" charset="-122"/>
                <a:cs typeface="IBM Plex Sans" pitchFamily="34" charset="-120"/>
              </a:rPr>
              <a:t>CONTROL FLOW</a:t>
            </a:r>
            <a:endParaRPr lang="en-US" sz="1400" dirty="0"/>
          </a:p>
        </p:txBody>
      </p:sp>
      <p:sp>
        <p:nvSpPr>
          <p:cNvPr id="3" name="Text 1"/>
          <p:cNvSpPr>
            <a:spLocks noGrp="1"/>
          </p:cNvSpPr>
          <p:nvPr>
            <p:ph type="title"/>
          </p:nvPr>
        </p:nvSpPr>
        <p:spPr>
          <a:xfrm>
            <a:off x="812800" y="1102320"/>
            <a:ext cx="10883392" cy="528241"/>
          </a:xfrm>
          <a:prstGeom prst="rect">
            <a:avLst/>
          </a:prstGeom>
          <a:noFill/>
          <a:ln/>
        </p:spPr>
        <p:txBody>
          <a:bodyPr wrap="square" lIns="0" tIns="0" rIns="0" bIns="0" rtlCol="0" anchor="t">
            <a:normAutofit/>
          </a:bodyPr>
          <a:lstStyle/>
          <a:p>
            <a:pPr marL="0" indent="0" algn="l">
              <a:lnSpc>
                <a:spcPts val="3960"/>
              </a:lnSpc>
              <a:buNone/>
            </a:pPr>
            <a:r>
              <a:rPr lang="en-US" sz="3600" b="1" i="0" dirty="0">
                <a:solidFill>
                  <a:srgbClr val="12203A"/>
                </a:solidFill>
                <a:latin typeface="Domine" pitchFamily="18" charset="0"/>
                <a:ea typeface="Domine" pitchFamily="18" charset="-122"/>
                <a:cs typeface="Domine" pitchFamily="18" charset="-120"/>
              </a:rPr>
              <a:t>Loops: for and while</a:t>
            </a:r>
            <a:endParaRPr lang="en-US" sz="3600" dirty="0"/>
          </a:p>
        </p:txBody>
      </p:sp>
      <p:sp>
        <p:nvSpPr>
          <p:cNvPr id="4" name="Shape 2"/>
          <p:cNvSpPr/>
          <p:nvPr/>
        </p:nvSpPr>
        <p:spPr>
          <a:xfrm>
            <a:off x="815975" y="1913136"/>
            <a:ext cx="5175250" cy="3887391"/>
          </a:xfrm>
          <a:prstGeom prst="roundRect">
            <a:avLst>
              <a:gd name="adj" fmla="val 3185"/>
            </a:avLst>
          </a:prstGeom>
          <a:solidFill>
            <a:srgbClr val="FDFCF8"/>
          </a:solidFill>
          <a:ln w="6350">
            <a:solidFill>
              <a:srgbClr val="E2DED2"/>
            </a:solidFill>
            <a:prstDash val="solid"/>
          </a:ln>
        </p:spPr>
        <p:txBody>
          <a:bodyPr/>
          <a:lstStyle/>
          <a:p>
            <a:endParaRPr lang="en-GB"/>
          </a:p>
        </p:txBody>
      </p:sp>
      <p:sp>
        <p:nvSpPr>
          <p:cNvPr id="5" name="Text 3"/>
          <p:cNvSpPr/>
          <p:nvPr/>
        </p:nvSpPr>
        <p:spPr>
          <a:xfrm>
            <a:off x="1047750" y="2144911"/>
            <a:ext cx="4853051" cy="360660"/>
          </a:xfrm>
          <a:prstGeom prst="rect">
            <a:avLst/>
          </a:prstGeom>
          <a:noFill/>
          <a:ln/>
        </p:spPr>
        <p:txBody>
          <a:bodyPr wrap="square" lIns="0" tIns="0" rIns="0" bIns="0" rtlCol="0" anchor="t">
            <a:normAutofit/>
          </a:bodyPr>
          <a:lstStyle/>
          <a:p>
            <a:pPr marL="0" indent="0" algn="l">
              <a:lnSpc>
                <a:spcPts val="2640"/>
              </a:lnSpc>
              <a:buNone/>
            </a:pPr>
            <a:r>
              <a:rPr lang="en-US" sz="2200" dirty="0">
                <a:solidFill>
                  <a:srgbClr val="2457C5"/>
                </a:solidFill>
                <a:latin typeface="JetBrains Mono" pitchFamily="49" charset="0"/>
                <a:ea typeface="JetBrains Mono" pitchFamily="49" charset="-122"/>
                <a:cs typeface="JetBrains Mono" pitchFamily="49" charset="-120"/>
              </a:rPr>
              <a:t>for</a:t>
            </a:r>
            <a:endParaRPr lang="en-US" sz="2200" dirty="0"/>
          </a:p>
        </p:txBody>
      </p:sp>
      <p:sp>
        <p:nvSpPr>
          <p:cNvPr id="6" name="Text 4"/>
          <p:cNvSpPr/>
          <p:nvPr/>
        </p:nvSpPr>
        <p:spPr>
          <a:xfrm>
            <a:off x="1047750" y="2594471"/>
            <a:ext cx="4853051" cy="30986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12203A"/>
                </a:solidFill>
                <a:latin typeface="IBM Plex Sans" pitchFamily="34" charset="0"/>
                <a:ea typeface="IBM Plex Sans" pitchFamily="34" charset="-122"/>
                <a:cs typeface="IBM Plex Sans" pitchFamily="34" charset="-120"/>
              </a:rPr>
              <a:t>Use it when you know how many times</a:t>
            </a:r>
            <a:endParaRPr lang="en-US" sz="1600" dirty="0"/>
          </a:p>
        </p:txBody>
      </p:sp>
      <p:sp>
        <p:nvSpPr>
          <p:cNvPr id="7" name="Shape 5"/>
          <p:cNvSpPr/>
          <p:nvPr/>
        </p:nvSpPr>
        <p:spPr>
          <a:xfrm>
            <a:off x="1047750" y="2993231"/>
            <a:ext cx="4711700" cy="977900"/>
          </a:xfrm>
          <a:prstGeom prst="roundRect">
            <a:avLst>
              <a:gd name="adj" fmla="val 12987"/>
            </a:avLst>
          </a:prstGeom>
          <a:solidFill>
            <a:srgbClr val="0F1A2E"/>
          </a:solidFill>
          <a:ln/>
        </p:spPr>
        <p:txBody>
          <a:bodyPr/>
          <a:lstStyle/>
          <a:p>
            <a:endParaRPr lang="en-GB"/>
          </a:p>
        </p:txBody>
      </p:sp>
      <p:sp>
        <p:nvSpPr>
          <p:cNvPr id="8" name="Text 6"/>
          <p:cNvSpPr/>
          <p:nvPr/>
        </p:nvSpPr>
        <p:spPr>
          <a:xfrm>
            <a:off x="1301750" y="3196431"/>
            <a:ext cx="4329811" cy="292100"/>
          </a:xfrm>
          <a:prstGeom prst="rect">
            <a:avLst/>
          </a:prstGeom>
          <a:noFill/>
          <a:ln/>
        </p:spPr>
        <p:txBody>
          <a:bodyPr wrap="none" lIns="0" tIns="0" rIns="0" bIns="0" rtlCol="0" anchor="t">
            <a:normAutofit/>
          </a:bodyPr>
          <a:lstStyle/>
          <a:p>
            <a:pPr marL="0" indent="0" algn="l">
              <a:lnSpc>
                <a:spcPts val="2100"/>
              </a:lnSpc>
              <a:buNone/>
            </a:pPr>
            <a:r>
              <a:rPr lang="en-US" sz="1500" dirty="0">
                <a:solidFill>
                  <a:srgbClr val="F2B134"/>
                </a:solidFill>
                <a:latin typeface="JetBrains Mono" pitchFamily="49" charset="0"/>
                <a:ea typeface="JetBrains Mono" pitchFamily="49" charset="-122"/>
                <a:cs typeface="JetBrains Mono" pitchFamily="49" charset="-120"/>
              </a:rPr>
              <a:t>for</a:t>
            </a:r>
            <a:r>
              <a:rPr lang="en-US" sz="1500" dirty="0">
                <a:solidFill>
                  <a:srgbClr val="E6EDF7"/>
                </a:solidFill>
                <a:latin typeface="JetBrains Mono" pitchFamily="49" charset="0"/>
                <a:ea typeface="JetBrains Mono" pitchFamily="49" charset="-122"/>
                <a:cs typeface="JetBrains Mono" pitchFamily="49" charset="-120"/>
              </a:rPr>
              <a:t> i </a:t>
            </a:r>
            <a:r>
              <a:rPr lang="en-US" sz="1500" dirty="0">
                <a:solidFill>
                  <a:srgbClr val="F2B134"/>
                </a:solidFill>
                <a:latin typeface="JetBrains Mono" pitchFamily="49" charset="0"/>
                <a:ea typeface="JetBrains Mono" pitchFamily="49" charset="-122"/>
                <a:cs typeface="JetBrains Mono" pitchFamily="49" charset="-120"/>
              </a:rPr>
              <a:t>in</a:t>
            </a:r>
            <a:r>
              <a:rPr lang="en-US" sz="1500" dirty="0">
                <a:solidFill>
                  <a:srgbClr val="E6EDF7"/>
                </a:solidFill>
                <a:latin typeface="JetBrains Mono" pitchFamily="49" charset="0"/>
                <a:ea typeface="JetBrains Mono" pitchFamily="49" charset="-122"/>
                <a:cs typeface="JetBrains Mono" pitchFamily="49" charset="-120"/>
              </a:rPr>
              <a:t> range(</a:t>
            </a:r>
            <a:r>
              <a:rPr lang="en-US" sz="1500" dirty="0">
                <a:solidFill>
                  <a:srgbClr val="8CB4FF"/>
                </a:solidFill>
                <a:latin typeface="JetBrains Mono" pitchFamily="49" charset="0"/>
                <a:ea typeface="JetBrains Mono" pitchFamily="49" charset="-122"/>
                <a:cs typeface="JetBrains Mono" pitchFamily="49" charset="-120"/>
              </a:rPr>
              <a:t>1</a:t>
            </a:r>
            <a:r>
              <a:rPr lang="en-US" sz="1500" dirty="0">
                <a:solidFill>
                  <a:srgbClr val="E6EDF7"/>
                </a:solidFill>
                <a:latin typeface="JetBrains Mono" pitchFamily="49" charset="0"/>
                <a:ea typeface="JetBrains Mono" pitchFamily="49" charset="-122"/>
                <a:cs typeface="JetBrains Mono" pitchFamily="49" charset="-120"/>
              </a:rPr>
              <a:t>, </a:t>
            </a:r>
            <a:r>
              <a:rPr lang="en-US" sz="1500" dirty="0">
                <a:solidFill>
                  <a:srgbClr val="8CB4FF"/>
                </a:solidFill>
                <a:latin typeface="JetBrains Mono" pitchFamily="49" charset="0"/>
                <a:ea typeface="JetBrains Mono" pitchFamily="49" charset="-122"/>
                <a:cs typeface="JetBrains Mono" pitchFamily="49" charset="-120"/>
              </a:rPr>
              <a:t>6</a:t>
            </a:r>
            <a:r>
              <a:rPr lang="en-US" sz="1500" dirty="0">
                <a:solidFill>
                  <a:srgbClr val="E6EDF7"/>
                </a:solidFill>
                <a:latin typeface="JetBrains Mono" pitchFamily="49" charset="0"/>
                <a:ea typeface="JetBrains Mono" pitchFamily="49" charset="-122"/>
                <a:cs typeface="JetBrains Mono" pitchFamily="49" charset="-120"/>
              </a:rPr>
              <a:t>):</a:t>
            </a:r>
            <a:endParaRPr lang="en-US" sz="1500" dirty="0"/>
          </a:p>
        </p:txBody>
      </p:sp>
      <p:sp>
        <p:nvSpPr>
          <p:cNvPr id="9" name="Text 7"/>
          <p:cNvSpPr/>
          <p:nvPr/>
        </p:nvSpPr>
        <p:spPr>
          <a:xfrm>
            <a:off x="1670050" y="3501231"/>
            <a:ext cx="3950462" cy="292100"/>
          </a:xfrm>
          <a:prstGeom prst="rect">
            <a:avLst/>
          </a:prstGeom>
          <a:noFill/>
          <a:ln/>
        </p:spPr>
        <p:txBody>
          <a:bodyPr wrap="none" lIns="0" tIns="0" rIns="0" bIns="0" rtlCol="0" anchor="t">
            <a:normAutofit/>
          </a:bodyPr>
          <a:lstStyle/>
          <a:p>
            <a:pPr marL="0" indent="0" algn="l">
              <a:lnSpc>
                <a:spcPts val="2100"/>
              </a:lnSpc>
              <a:buNone/>
            </a:pPr>
            <a:r>
              <a:rPr lang="en-US" sz="1500" dirty="0">
                <a:solidFill>
                  <a:srgbClr val="E6EDF7"/>
                </a:solidFill>
                <a:latin typeface="JetBrains Mono" pitchFamily="49" charset="0"/>
                <a:ea typeface="JetBrains Mono" pitchFamily="49" charset="-122"/>
                <a:cs typeface="JetBrains Mono" pitchFamily="49" charset="-120"/>
              </a:rPr>
              <a:t>print(i)</a:t>
            </a:r>
            <a:endParaRPr lang="en-US" sz="1500" dirty="0"/>
          </a:p>
        </p:txBody>
      </p:sp>
      <p:sp>
        <p:nvSpPr>
          <p:cNvPr id="10" name="Text 8"/>
          <p:cNvSpPr/>
          <p:nvPr/>
        </p:nvSpPr>
        <p:spPr>
          <a:xfrm>
            <a:off x="1047750" y="4085431"/>
            <a:ext cx="4853051" cy="30986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4A5568"/>
                </a:solidFill>
                <a:latin typeface="IBM Plex Sans" pitchFamily="34" charset="0"/>
                <a:ea typeface="IBM Plex Sans" pitchFamily="34" charset="-122"/>
                <a:cs typeface="IBM Plex Sans" pitchFamily="34" charset="-120"/>
              </a:rPr>
              <a:t>Prints 1 2 3 4 5. The stop value is never included.</a:t>
            </a:r>
            <a:endParaRPr lang="en-US" sz="1600" dirty="0"/>
          </a:p>
        </p:txBody>
      </p:sp>
      <p:sp>
        <p:nvSpPr>
          <p:cNvPr id="11" name="Shape 9"/>
          <p:cNvSpPr/>
          <p:nvPr/>
        </p:nvSpPr>
        <p:spPr>
          <a:xfrm>
            <a:off x="6200775" y="1913136"/>
            <a:ext cx="5175250" cy="3887391"/>
          </a:xfrm>
          <a:prstGeom prst="roundRect">
            <a:avLst>
              <a:gd name="adj" fmla="val 3185"/>
            </a:avLst>
          </a:prstGeom>
          <a:solidFill>
            <a:srgbClr val="FDFCF8"/>
          </a:solidFill>
          <a:ln w="6350">
            <a:solidFill>
              <a:srgbClr val="E2DED2"/>
            </a:solidFill>
            <a:prstDash val="solid"/>
          </a:ln>
        </p:spPr>
        <p:txBody>
          <a:bodyPr/>
          <a:lstStyle/>
          <a:p>
            <a:endParaRPr lang="en-GB"/>
          </a:p>
        </p:txBody>
      </p:sp>
      <p:sp>
        <p:nvSpPr>
          <p:cNvPr id="12" name="Text 10"/>
          <p:cNvSpPr/>
          <p:nvPr/>
        </p:nvSpPr>
        <p:spPr>
          <a:xfrm>
            <a:off x="6432550" y="2144911"/>
            <a:ext cx="4853051" cy="360660"/>
          </a:xfrm>
          <a:prstGeom prst="rect">
            <a:avLst/>
          </a:prstGeom>
          <a:noFill/>
          <a:ln/>
        </p:spPr>
        <p:txBody>
          <a:bodyPr wrap="square" lIns="0" tIns="0" rIns="0" bIns="0" rtlCol="0" anchor="t">
            <a:normAutofit/>
          </a:bodyPr>
          <a:lstStyle/>
          <a:p>
            <a:pPr marL="0" indent="0" algn="l">
              <a:lnSpc>
                <a:spcPts val="2640"/>
              </a:lnSpc>
              <a:buNone/>
            </a:pPr>
            <a:r>
              <a:rPr lang="en-US" sz="2200" dirty="0">
                <a:solidFill>
                  <a:srgbClr val="2457C5"/>
                </a:solidFill>
                <a:latin typeface="JetBrains Mono" pitchFamily="49" charset="0"/>
                <a:ea typeface="JetBrains Mono" pitchFamily="49" charset="-122"/>
                <a:cs typeface="JetBrains Mono" pitchFamily="49" charset="-120"/>
              </a:rPr>
              <a:t>while</a:t>
            </a:r>
            <a:endParaRPr lang="en-US" sz="2200" dirty="0"/>
          </a:p>
        </p:txBody>
      </p:sp>
      <p:sp>
        <p:nvSpPr>
          <p:cNvPr id="13" name="Text 11"/>
          <p:cNvSpPr/>
          <p:nvPr/>
        </p:nvSpPr>
        <p:spPr>
          <a:xfrm>
            <a:off x="6432550" y="2594471"/>
            <a:ext cx="4853051" cy="30986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12203A"/>
                </a:solidFill>
                <a:latin typeface="IBM Plex Sans" pitchFamily="34" charset="0"/>
                <a:ea typeface="IBM Plex Sans" pitchFamily="34" charset="-122"/>
                <a:cs typeface="IBM Plex Sans" pitchFamily="34" charset="-120"/>
              </a:rPr>
              <a:t>Use it when you repeat until a condition changes</a:t>
            </a:r>
            <a:endParaRPr lang="en-US" sz="1600" dirty="0"/>
          </a:p>
        </p:txBody>
      </p:sp>
      <p:sp>
        <p:nvSpPr>
          <p:cNvPr id="14" name="Shape 12"/>
          <p:cNvSpPr/>
          <p:nvPr/>
        </p:nvSpPr>
        <p:spPr>
          <a:xfrm>
            <a:off x="6432550" y="2993231"/>
            <a:ext cx="4711700" cy="1892300"/>
          </a:xfrm>
          <a:prstGeom prst="roundRect">
            <a:avLst>
              <a:gd name="adj" fmla="val 6711"/>
            </a:avLst>
          </a:prstGeom>
          <a:solidFill>
            <a:srgbClr val="0F1A2E"/>
          </a:solidFill>
          <a:ln/>
        </p:spPr>
        <p:txBody>
          <a:bodyPr/>
          <a:lstStyle/>
          <a:p>
            <a:endParaRPr lang="en-GB"/>
          </a:p>
        </p:txBody>
      </p:sp>
      <p:sp>
        <p:nvSpPr>
          <p:cNvPr id="15" name="Text 13"/>
          <p:cNvSpPr/>
          <p:nvPr/>
        </p:nvSpPr>
        <p:spPr>
          <a:xfrm>
            <a:off x="6686550" y="3196431"/>
            <a:ext cx="4329811" cy="292100"/>
          </a:xfrm>
          <a:prstGeom prst="rect">
            <a:avLst/>
          </a:prstGeom>
          <a:noFill/>
          <a:ln/>
        </p:spPr>
        <p:txBody>
          <a:bodyPr wrap="none" lIns="0" tIns="0" rIns="0" bIns="0" rtlCol="0" anchor="t">
            <a:normAutofit/>
          </a:bodyPr>
          <a:lstStyle/>
          <a:p>
            <a:pPr marL="0" indent="0" algn="l">
              <a:lnSpc>
                <a:spcPts val="2100"/>
              </a:lnSpc>
              <a:buNone/>
            </a:pPr>
            <a:r>
              <a:rPr lang="en-US" sz="1500" dirty="0">
                <a:solidFill>
                  <a:srgbClr val="E6EDF7"/>
                </a:solidFill>
                <a:latin typeface="JetBrains Mono" pitchFamily="49" charset="0"/>
                <a:ea typeface="JetBrains Mono" pitchFamily="49" charset="-122"/>
                <a:cs typeface="JetBrains Mono" pitchFamily="49" charset="-120"/>
              </a:rPr>
              <a:t>total = </a:t>
            </a:r>
            <a:r>
              <a:rPr lang="en-US" sz="1500" dirty="0">
                <a:solidFill>
                  <a:srgbClr val="8CB4FF"/>
                </a:solidFill>
                <a:latin typeface="JetBrains Mono" pitchFamily="49" charset="0"/>
                <a:ea typeface="JetBrains Mono" pitchFamily="49" charset="-122"/>
                <a:cs typeface="JetBrains Mono" pitchFamily="49" charset="-120"/>
              </a:rPr>
              <a:t>0</a:t>
            </a:r>
            <a:endParaRPr lang="en-US" sz="1500" dirty="0"/>
          </a:p>
        </p:txBody>
      </p:sp>
      <p:sp>
        <p:nvSpPr>
          <p:cNvPr id="16" name="Text 14"/>
          <p:cNvSpPr/>
          <p:nvPr/>
        </p:nvSpPr>
        <p:spPr>
          <a:xfrm>
            <a:off x="6686550" y="3501231"/>
            <a:ext cx="4329811" cy="292100"/>
          </a:xfrm>
          <a:prstGeom prst="rect">
            <a:avLst/>
          </a:prstGeom>
          <a:noFill/>
          <a:ln/>
        </p:spPr>
        <p:txBody>
          <a:bodyPr wrap="none" lIns="0" tIns="0" rIns="0" bIns="0" rtlCol="0" anchor="t">
            <a:normAutofit/>
          </a:bodyPr>
          <a:lstStyle/>
          <a:p>
            <a:pPr marL="0" indent="0" algn="l">
              <a:lnSpc>
                <a:spcPts val="2100"/>
              </a:lnSpc>
              <a:buNone/>
            </a:pPr>
            <a:r>
              <a:rPr lang="en-US" sz="1500" dirty="0">
                <a:solidFill>
                  <a:srgbClr val="E6EDF7"/>
                </a:solidFill>
                <a:latin typeface="JetBrains Mono" pitchFamily="49" charset="0"/>
                <a:ea typeface="JetBrains Mono" pitchFamily="49" charset="-122"/>
                <a:cs typeface="JetBrains Mono" pitchFamily="49" charset="-120"/>
              </a:rPr>
              <a:t>n = </a:t>
            </a:r>
            <a:r>
              <a:rPr lang="en-US" sz="1500" dirty="0">
                <a:solidFill>
                  <a:srgbClr val="F2B134"/>
                </a:solidFill>
                <a:latin typeface="JetBrains Mono" pitchFamily="49" charset="0"/>
                <a:ea typeface="JetBrains Mono" pitchFamily="49" charset="-122"/>
                <a:cs typeface="JetBrains Mono" pitchFamily="49" charset="-120"/>
              </a:rPr>
              <a:t>int</a:t>
            </a:r>
            <a:r>
              <a:rPr lang="en-US" sz="1500" dirty="0">
                <a:solidFill>
                  <a:srgbClr val="E6EDF7"/>
                </a:solidFill>
                <a:latin typeface="JetBrains Mono" pitchFamily="49" charset="0"/>
                <a:ea typeface="JetBrains Mono" pitchFamily="49" charset="-122"/>
                <a:cs typeface="JetBrains Mono" pitchFamily="49" charset="-120"/>
              </a:rPr>
              <a:t>(input(</a:t>
            </a:r>
            <a:r>
              <a:rPr lang="en-US" sz="1500" dirty="0">
                <a:solidFill>
                  <a:srgbClr val="8FD6A8"/>
                </a:solidFill>
                <a:latin typeface="JetBrains Mono" pitchFamily="49" charset="0"/>
                <a:ea typeface="JetBrains Mono" pitchFamily="49" charset="-122"/>
                <a:cs typeface="JetBrains Mono" pitchFamily="49" charset="-120"/>
              </a:rPr>
              <a:t>"n: "</a:t>
            </a:r>
            <a:r>
              <a:rPr lang="en-US" sz="1500" dirty="0">
                <a:solidFill>
                  <a:srgbClr val="E6EDF7"/>
                </a:solidFill>
                <a:latin typeface="JetBrains Mono" pitchFamily="49" charset="0"/>
                <a:ea typeface="JetBrains Mono" pitchFamily="49" charset="-122"/>
                <a:cs typeface="JetBrains Mono" pitchFamily="49" charset="-120"/>
              </a:rPr>
              <a:t>))</a:t>
            </a:r>
            <a:endParaRPr lang="en-US" sz="1500" dirty="0"/>
          </a:p>
        </p:txBody>
      </p:sp>
      <p:sp>
        <p:nvSpPr>
          <p:cNvPr id="17" name="Text 15"/>
          <p:cNvSpPr/>
          <p:nvPr/>
        </p:nvSpPr>
        <p:spPr>
          <a:xfrm>
            <a:off x="6686550" y="3806031"/>
            <a:ext cx="4329811" cy="292100"/>
          </a:xfrm>
          <a:prstGeom prst="rect">
            <a:avLst/>
          </a:prstGeom>
          <a:noFill/>
          <a:ln/>
        </p:spPr>
        <p:txBody>
          <a:bodyPr wrap="none" lIns="0" tIns="0" rIns="0" bIns="0" rtlCol="0" anchor="t">
            <a:normAutofit/>
          </a:bodyPr>
          <a:lstStyle/>
          <a:p>
            <a:pPr marL="0" indent="0" algn="l">
              <a:lnSpc>
                <a:spcPts val="2100"/>
              </a:lnSpc>
              <a:buNone/>
            </a:pPr>
            <a:r>
              <a:rPr lang="en-US" sz="1500" dirty="0">
                <a:solidFill>
                  <a:srgbClr val="F2B134"/>
                </a:solidFill>
                <a:latin typeface="JetBrains Mono" pitchFamily="49" charset="0"/>
                <a:ea typeface="JetBrains Mono" pitchFamily="49" charset="-122"/>
                <a:cs typeface="JetBrains Mono" pitchFamily="49" charset="-120"/>
              </a:rPr>
              <a:t>while</a:t>
            </a:r>
            <a:r>
              <a:rPr lang="en-US" sz="1500" dirty="0">
                <a:solidFill>
                  <a:srgbClr val="E6EDF7"/>
                </a:solidFill>
                <a:latin typeface="JetBrains Mono" pitchFamily="49" charset="0"/>
                <a:ea typeface="JetBrains Mono" pitchFamily="49" charset="-122"/>
                <a:cs typeface="JetBrains Mono" pitchFamily="49" charset="-120"/>
              </a:rPr>
              <a:t> n != </a:t>
            </a:r>
            <a:r>
              <a:rPr lang="en-US" sz="1500" dirty="0">
                <a:solidFill>
                  <a:srgbClr val="8CB4FF"/>
                </a:solidFill>
                <a:latin typeface="JetBrains Mono" pitchFamily="49" charset="0"/>
                <a:ea typeface="JetBrains Mono" pitchFamily="49" charset="-122"/>
                <a:cs typeface="JetBrains Mono" pitchFamily="49" charset="-120"/>
              </a:rPr>
              <a:t>0</a:t>
            </a:r>
            <a:r>
              <a:rPr lang="en-US" sz="1500" dirty="0">
                <a:solidFill>
                  <a:srgbClr val="E6EDF7"/>
                </a:solidFill>
                <a:latin typeface="JetBrains Mono" pitchFamily="49" charset="0"/>
                <a:ea typeface="JetBrains Mono" pitchFamily="49" charset="-122"/>
                <a:cs typeface="JetBrains Mono" pitchFamily="49" charset="-120"/>
              </a:rPr>
              <a:t>:</a:t>
            </a:r>
            <a:endParaRPr lang="en-US" sz="1500" dirty="0"/>
          </a:p>
        </p:txBody>
      </p:sp>
      <p:sp>
        <p:nvSpPr>
          <p:cNvPr id="18" name="Text 16"/>
          <p:cNvSpPr/>
          <p:nvPr/>
        </p:nvSpPr>
        <p:spPr>
          <a:xfrm>
            <a:off x="7054850" y="4110831"/>
            <a:ext cx="3950462" cy="292100"/>
          </a:xfrm>
          <a:prstGeom prst="rect">
            <a:avLst/>
          </a:prstGeom>
          <a:noFill/>
          <a:ln/>
        </p:spPr>
        <p:txBody>
          <a:bodyPr wrap="none" lIns="0" tIns="0" rIns="0" bIns="0" rtlCol="0" anchor="t">
            <a:normAutofit/>
          </a:bodyPr>
          <a:lstStyle/>
          <a:p>
            <a:pPr marL="0" indent="0" algn="l">
              <a:lnSpc>
                <a:spcPts val="2100"/>
              </a:lnSpc>
              <a:buNone/>
            </a:pPr>
            <a:r>
              <a:rPr lang="en-US" sz="1500" dirty="0">
                <a:solidFill>
                  <a:srgbClr val="E6EDF7"/>
                </a:solidFill>
                <a:latin typeface="JetBrains Mono" pitchFamily="49" charset="0"/>
                <a:ea typeface="JetBrains Mono" pitchFamily="49" charset="-122"/>
                <a:cs typeface="JetBrains Mono" pitchFamily="49" charset="-120"/>
              </a:rPr>
              <a:t>total += n</a:t>
            </a:r>
            <a:endParaRPr lang="en-US" sz="1500" dirty="0"/>
          </a:p>
        </p:txBody>
      </p:sp>
      <p:sp>
        <p:nvSpPr>
          <p:cNvPr id="19" name="Text 17"/>
          <p:cNvSpPr/>
          <p:nvPr/>
        </p:nvSpPr>
        <p:spPr>
          <a:xfrm>
            <a:off x="7054850" y="4415631"/>
            <a:ext cx="3950462" cy="292100"/>
          </a:xfrm>
          <a:prstGeom prst="rect">
            <a:avLst/>
          </a:prstGeom>
          <a:noFill/>
          <a:ln/>
        </p:spPr>
        <p:txBody>
          <a:bodyPr wrap="none" lIns="0" tIns="0" rIns="0" bIns="0" rtlCol="0" anchor="t">
            <a:normAutofit/>
          </a:bodyPr>
          <a:lstStyle/>
          <a:p>
            <a:pPr marL="0" indent="0" algn="l">
              <a:lnSpc>
                <a:spcPts val="2100"/>
              </a:lnSpc>
              <a:buNone/>
            </a:pPr>
            <a:r>
              <a:rPr lang="en-US" sz="1500" dirty="0">
                <a:solidFill>
                  <a:srgbClr val="E6EDF7"/>
                </a:solidFill>
                <a:latin typeface="JetBrains Mono" pitchFamily="49" charset="0"/>
                <a:ea typeface="JetBrains Mono" pitchFamily="49" charset="-122"/>
                <a:cs typeface="JetBrains Mono" pitchFamily="49" charset="-120"/>
              </a:rPr>
              <a:t>n = </a:t>
            </a:r>
            <a:r>
              <a:rPr lang="en-US" sz="1500" dirty="0">
                <a:solidFill>
                  <a:srgbClr val="F2B134"/>
                </a:solidFill>
                <a:latin typeface="JetBrains Mono" pitchFamily="49" charset="0"/>
                <a:ea typeface="JetBrains Mono" pitchFamily="49" charset="-122"/>
                <a:cs typeface="JetBrains Mono" pitchFamily="49" charset="-120"/>
              </a:rPr>
              <a:t>int</a:t>
            </a:r>
            <a:r>
              <a:rPr lang="en-US" sz="1500" dirty="0">
                <a:solidFill>
                  <a:srgbClr val="E6EDF7"/>
                </a:solidFill>
                <a:latin typeface="JetBrains Mono" pitchFamily="49" charset="0"/>
                <a:ea typeface="JetBrains Mono" pitchFamily="49" charset="-122"/>
                <a:cs typeface="JetBrains Mono" pitchFamily="49" charset="-120"/>
              </a:rPr>
              <a:t>(input(</a:t>
            </a:r>
            <a:r>
              <a:rPr lang="en-US" sz="1500" dirty="0">
                <a:solidFill>
                  <a:srgbClr val="8FD6A8"/>
                </a:solidFill>
                <a:latin typeface="JetBrains Mono" pitchFamily="49" charset="0"/>
                <a:ea typeface="JetBrains Mono" pitchFamily="49" charset="-122"/>
                <a:cs typeface="JetBrains Mono" pitchFamily="49" charset="-120"/>
              </a:rPr>
              <a:t>"n: "</a:t>
            </a:r>
            <a:r>
              <a:rPr lang="en-US" sz="1500" dirty="0">
                <a:solidFill>
                  <a:srgbClr val="E6EDF7"/>
                </a:solidFill>
                <a:latin typeface="JetBrains Mono" pitchFamily="49" charset="0"/>
                <a:ea typeface="JetBrains Mono" pitchFamily="49" charset="-122"/>
                <a:cs typeface="JetBrains Mono" pitchFamily="49" charset="-120"/>
              </a:rPr>
              <a:t>))</a:t>
            </a:r>
            <a:endParaRPr lang="en-US" sz="1500" dirty="0"/>
          </a:p>
        </p:txBody>
      </p:sp>
      <p:sp>
        <p:nvSpPr>
          <p:cNvPr id="20" name="Text 18"/>
          <p:cNvSpPr/>
          <p:nvPr/>
        </p:nvSpPr>
        <p:spPr>
          <a:xfrm>
            <a:off x="6432550" y="4999831"/>
            <a:ext cx="4853051" cy="59432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4A5568"/>
                </a:solidFill>
                <a:latin typeface="IBM Plex Sans" pitchFamily="34" charset="0"/>
                <a:ea typeface="IBM Plex Sans" pitchFamily="34" charset="-122"/>
                <a:cs typeface="IBM Plex Sans" pitchFamily="34" charset="-120"/>
              </a:rPr>
              <a:t>Something inside the loop must change n, or it never stops.</a:t>
            </a:r>
            <a:endParaRPr lang="en-US" sz="16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7F5EF"/>
        </a:solidFill>
        <a:effectLst/>
      </p:bgPr>
    </p:bg>
    <p:spTree>
      <p:nvGrpSpPr>
        <p:cNvPr id="1" name=""/>
        <p:cNvGrpSpPr/>
        <p:nvPr/>
      </p:nvGrpSpPr>
      <p:grpSpPr>
        <a:xfrm>
          <a:off x="0" y="0"/>
          <a:ext cx="0" cy="0"/>
          <a:chOff x="0" y="0"/>
          <a:chExt cx="0" cy="0"/>
        </a:xfrm>
      </p:grpSpPr>
      <p:sp>
        <p:nvSpPr>
          <p:cNvPr id="2" name="Text 0"/>
          <p:cNvSpPr/>
          <p:nvPr/>
        </p:nvSpPr>
        <p:spPr>
          <a:xfrm>
            <a:off x="812800" y="812800"/>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2457C5"/>
                </a:solidFill>
                <a:latin typeface="IBM Plex Sans" pitchFamily="34" charset="0"/>
                <a:ea typeface="IBM Plex Sans" pitchFamily="34" charset="-122"/>
                <a:cs typeface="IBM Plex Sans" pitchFamily="34" charset="-120"/>
              </a:rPr>
              <a:t>CONTROL FLOW</a:t>
            </a:r>
            <a:endParaRPr lang="en-US" sz="1400" dirty="0"/>
          </a:p>
        </p:txBody>
      </p:sp>
      <p:sp>
        <p:nvSpPr>
          <p:cNvPr id="3" name="Text 1"/>
          <p:cNvSpPr>
            <a:spLocks noGrp="1"/>
          </p:cNvSpPr>
          <p:nvPr>
            <p:ph type="title"/>
          </p:nvPr>
        </p:nvSpPr>
        <p:spPr>
          <a:xfrm>
            <a:off x="812800" y="1102320"/>
            <a:ext cx="10883392" cy="528241"/>
          </a:xfrm>
          <a:prstGeom prst="rect">
            <a:avLst/>
          </a:prstGeom>
          <a:noFill/>
          <a:ln/>
        </p:spPr>
        <p:txBody>
          <a:bodyPr wrap="square" lIns="0" tIns="0" rIns="0" bIns="0" rtlCol="0" anchor="t">
            <a:normAutofit/>
          </a:bodyPr>
          <a:lstStyle/>
          <a:p>
            <a:pPr marL="0" indent="0" algn="l">
              <a:lnSpc>
                <a:spcPts val="3960"/>
              </a:lnSpc>
              <a:buNone/>
            </a:pPr>
            <a:r>
              <a:rPr lang="en-US" sz="3600" b="1" i="0" dirty="0">
                <a:solidFill>
                  <a:srgbClr val="12203A"/>
                </a:solidFill>
                <a:latin typeface="Domine" pitchFamily="18" charset="0"/>
                <a:ea typeface="Domine" pitchFamily="18" charset="-122"/>
                <a:cs typeface="Domine" pitchFamily="18" charset="-120"/>
              </a:rPr>
              <a:t>Tracing a loop</a:t>
            </a:r>
            <a:endParaRPr lang="en-US" sz="3600" dirty="0"/>
          </a:p>
        </p:txBody>
      </p:sp>
      <p:sp>
        <p:nvSpPr>
          <p:cNvPr id="4" name="Shape 2"/>
          <p:cNvSpPr/>
          <p:nvPr/>
        </p:nvSpPr>
        <p:spPr>
          <a:xfrm>
            <a:off x="815975" y="1913136"/>
            <a:ext cx="4171950" cy="3638550"/>
          </a:xfrm>
          <a:prstGeom prst="roundRect">
            <a:avLst>
              <a:gd name="adj" fmla="val 3403"/>
            </a:avLst>
          </a:prstGeom>
          <a:solidFill>
            <a:srgbClr val="FDFCF8"/>
          </a:solidFill>
          <a:ln w="6350">
            <a:solidFill>
              <a:srgbClr val="E2DED2"/>
            </a:solidFill>
            <a:prstDash val="solid"/>
          </a:ln>
        </p:spPr>
        <p:txBody>
          <a:bodyPr/>
          <a:lstStyle/>
          <a:p>
            <a:endParaRPr lang="en-GB"/>
          </a:p>
        </p:txBody>
      </p:sp>
      <p:pic>
        <p:nvPicPr>
          <p:cNvPr id="5" name="Image 0" descr="Flowchart of a for loop: set i to 1, test i is at most 5, print i, add 1 to i and go back to the test, ending when the answer is No"/>
          <p:cNvPicPr>
            <a:picLocks noChangeAspect="1"/>
          </p:cNvPicPr>
          <p:nvPr/>
        </p:nvPicPr>
        <p:blipFill>
          <a:blip r:embed="rId3"/>
          <a:srcRect l="-38" r="-38"/>
          <a:stretch/>
        </p:blipFill>
        <p:spPr>
          <a:xfrm>
            <a:off x="996950" y="2094111"/>
            <a:ext cx="3810000" cy="3276600"/>
          </a:xfrm>
          <a:prstGeom prst="rect">
            <a:avLst/>
          </a:prstGeom>
        </p:spPr>
      </p:pic>
      <p:sp>
        <p:nvSpPr>
          <p:cNvPr id="6" name="Shape 3"/>
          <p:cNvSpPr/>
          <p:nvPr/>
        </p:nvSpPr>
        <p:spPr>
          <a:xfrm>
            <a:off x="5295900" y="1942405"/>
            <a:ext cx="6083300" cy="1013420"/>
          </a:xfrm>
          <a:prstGeom prst="roundRect">
            <a:avLst>
              <a:gd name="adj" fmla="val 12532"/>
            </a:avLst>
          </a:prstGeom>
          <a:solidFill>
            <a:srgbClr val="0F1A2E"/>
          </a:solidFill>
          <a:ln/>
        </p:spPr>
        <p:txBody>
          <a:bodyPr/>
          <a:lstStyle/>
          <a:p>
            <a:endParaRPr lang="en-GB"/>
          </a:p>
        </p:txBody>
      </p:sp>
      <p:sp>
        <p:nvSpPr>
          <p:cNvPr id="7" name="Text 4"/>
          <p:cNvSpPr/>
          <p:nvPr/>
        </p:nvSpPr>
        <p:spPr>
          <a:xfrm>
            <a:off x="5549900" y="2145605"/>
            <a:ext cx="5742559" cy="309860"/>
          </a:xfrm>
          <a:prstGeom prst="rect">
            <a:avLst/>
          </a:prstGeom>
          <a:noFill/>
          <a:ln/>
        </p:spPr>
        <p:txBody>
          <a:bodyPr wrap="none" lIns="0" tIns="0" rIns="0" bIns="0" rtlCol="0" anchor="t">
            <a:normAutofit/>
          </a:bodyPr>
          <a:lstStyle/>
          <a:p>
            <a:pPr marL="0" indent="0" algn="l">
              <a:lnSpc>
                <a:spcPts val="2240"/>
              </a:lnSpc>
              <a:buNone/>
            </a:pPr>
            <a:r>
              <a:rPr lang="en-US" sz="1600" dirty="0">
                <a:solidFill>
                  <a:srgbClr val="F2B134"/>
                </a:solidFill>
                <a:latin typeface="JetBrains Mono" pitchFamily="49" charset="0"/>
                <a:ea typeface="JetBrains Mono" pitchFamily="49" charset="-122"/>
                <a:cs typeface="JetBrains Mono" pitchFamily="49" charset="-120"/>
              </a:rPr>
              <a:t>for</a:t>
            </a:r>
            <a:r>
              <a:rPr lang="en-US" sz="1600" dirty="0">
                <a:solidFill>
                  <a:srgbClr val="E6EDF7"/>
                </a:solidFill>
                <a:latin typeface="JetBrains Mono" pitchFamily="49" charset="0"/>
                <a:ea typeface="JetBrains Mono" pitchFamily="49" charset="-122"/>
                <a:cs typeface="JetBrains Mono" pitchFamily="49" charset="-120"/>
              </a:rPr>
              <a:t> i </a:t>
            </a:r>
            <a:r>
              <a:rPr lang="en-US" sz="1600" dirty="0">
                <a:solidFill>
                  <a:srgbClr val="F2B134"/>
                </a:solidFill>
                <a:latin typeface="JetBrains Mono" pitchFamily="49" charset="0"/>
                <a:ea typeface="JetBrains Mono" pitchFamily="49" charset="-122"/>
                <a:cs typeface="JetBrains Mono" pitchFamily="49" charset="-120"/>
              </a:rPr>
              <a:t>in</a:t>
            </a:r>
            <a:r>
              <a:rPr lang="en-US" sz="1600" dirty="0">
                <a:solidFill>
                  <a:srgbClr val="E6EDF7"/>
                </a:solidFill>
                <a:latin typeface="JetBrains Mono" pitchFamily="49" charset="0"/>
                <a:ea typeface="JetBrains Mono" pitchFamily="49" charset="-122"/>
                <a:cs typeface="JetBrains Mono" pitchFamily="49" charset="-120"/>
              </a:rPr>
              <a:t> range(</a:t>
            </a:r>
            <a:r>
              <a:rPr lang="en-US" sz="1600" dirty="0">
                <a:solidFill>
                  <a:srgbClr val="8CB4FF"/>
                </a:solidFill>
                <a:latin typeface="JetBrains Mono" pitchFamily="49" charset="0"/>
                <a:ea typeface="JetBrains Mono" pitchFamily="49" charset="-122"/>
                <a:cs typeface="JetBrains Mono" pitchFamily="49" charset="-120"/>
              </a:rPr>
              <a:t>1</a:t>
            </a:r>
            <a:r>
              <a:rPr lang="en-US" sz="1600" dirty="0">
                <a:solidFill>
                  <a:srgbClr val="E6EDF7"/>
                </a:solidFill>
                <a:latin typeface="JetBrains Mono" pitchFamily="49" charset="0"/>
                <a:ea typeface="JetBrains Mono" pitchFamily="49" charset="-122"/>
                <a:cs typeface="JetBrains Mono" pitchFamily="49" charset="-120"/>
              </a:rPr>
              <a:t>, </a:t>
            </a:r>
            <a:r>
              <a:rPr lang="en-US" sz="1600" dirty="0">
                <a:solidFill>
                  <a:srgbClr val="8CB4FF"/>
                </a:solidFill>
                <a:latin typeface="JetBrains Mono" pitchFamily="49" charset="0"/>
                <a:ea typeface="JetBrains Mono" pitchFamily="49" charset="-122"/>
                <a:cs typeface="JetBrains Mono" pitchFamily="49" charset="-120"/>
              </a:rPr>
              <a:t>6</a:t>
            </a:r>
            <a:r>
              <a:rPr lang="en-US" sz="1600" dirty="0">
                <a:solidFill>
                  <a:srgbClr val="E6EDF7"/>
                </a:solidFill>
                <a:latin typeface="JetBrains Mono" pitchFamily="49" charset="0"/>
                <a:ea typeface="JetBrains Mono" pitchFamily="49" charset="-122"/>
                <a:cs typeface="JetBrains Mono" pitchFamily="49" charset="-120"/>
              </a:rPr>
              <a:t>):</a:t>
            </a:r>
            <a:endParaRPr lang="en-US" sz="1600" dirty="0"/>
          </a:p>
        </p:txBody>
      </p:sp>
      <p:sp>
        <p:nvSpPr>
          <p:cNvPr id="8" name="Text 5"/>
          <p:cNvSpPr/>
          <p:nvPr/>
        </p:nvSpPr>
        <p:spPr>
          <a:xfrm>
            <a:off x="5918200" y="2468166"/>
            <a:ext cx="5363210" cy="309860"/>
          </a:xfrm>
          <a:prstGeom prst="rect">
            <a:avLst/>
          </a:prstGeom>
          <a:noFill/>
          <a:ln/>
        </p:spPr>
        <p:txBody>
          <a:bodyPr wrap="none" lIns="0" tIns="0" rIns="0" bIns="0" rtlCol="0" anchor="t">
            <a:normAutofit/>
          </a:bodyPr>
          <a:lstStyle/>
          <a:p>
            <a:pPr marL="0" indent="0" algn="l">
              <a:lnSpc>
                <a:spcPts val="2240"/>
              </a:lnSpc>
              <a:buNone/>
            </a:pPr>
            <a:r>
              <a:rPr lang="en-US" sz="1600" dirty="0">
                <a:solidFill>
                  <a:srgbClr val="E6EDF7"/>
                </a:solidFill>
                <a:latin typeface="JetBrains Mono" pitchFamily="49" charset="0"/>
                <a:ea typeface="JetBrains Mono" pitchFamily="49" charset="-122"/>
                <a:cs typeface="JetBrains Mono" pitchFamily="49" charset="-120"/>
              </a:rPr>
              <a:t>print(i)</a:t>
            </a:r>
            <a:endParaRPr lang="en-US" sz="1600" dirty="0"/>
          </a:p>
        </p:txBody>
      </p:sp>
      <p:sp>
        <p:nvSpPr>
          <p:cNvPr id="9" name="Shape 6"/>
          <p:cNvSpPr/>
          <p:nvPr/>
        </p:nvSpPr>
        <p:spPr>
          <a:xfrm>
            <a:off x="5295900" y="3455491"/>
            <a:ext cx="6083300" cy="0"/>
          </a:xfrm>
          <a:prstGeom prst="line">
            <a:avLst/>
          </a:prstGeom>
          <a:noFill/>
          <a:ln w="19050">
            <a:solidFill>
              <a:srgbClr val="12203A"/>
            </a:solidFill>
            <a:prstDash val="solid"/>
          </a:ln>
        </p:spPr>
        <p:txBody>
          <a:bodyPr/>
          <a:lstStyle/>
          <a:p>
            <a:endParaRPr lang="en-GB"/>
          </a:p>
        </p:txBody>
      </p:sp>
      <p:sp>
        <p:nvSpPr>
          <p:cNvPr id="10" name="Text 7"/>
          <p:cNvSpPr/>
          <p:nvPr/>
        </p:nvSpPr>
        <p:spPr>
          <a:xfrm>
            <a:off x="5295900" y="3133626"/>
            <a:ext cx="1003300" cy="274241"/>
          </a:xfrm>
          <a:prstGeom prst="rect">
            <a:avLst/>
          </a:prstGeom>
          <a:noFill/>
          <a:ln/>
        </p:spPr>
        <p:txBody>
          <a:bodyPr wrap="square" lIns="0" tIns="0" rIns="0" bIns="0" rtlCol="0" anchor="t">
            <a:normAutofit/>
          </a:bodyPr>
          <a:lstStyle/>
          <a:p>
            <a:pPr marL="0" indent="0" algn="l">
              <a:lnSpc>
                <a:spcPts val="1960"/>
              </a:lnSpc>
              <a:buNone/>
            </a:pPr>
            <a:r>
              <a:rPr lang="en-US" sz="1400" b="1" kern="0" spc="50" dirty="0">
                <a:solidFill>
                  <a:srgbClr val="2457C5"/>
                </a:solidFill>
                <a:latin typeface="IBM Plex Sans" pitchFamily="34" charset="0"/>
                <a:ea typeface="IBM Plex Sans" pitchFamily="34" charset="-122"/>
                <a:cs typeface="IBM Plex Sans" pitchFamily="34" charset="-120"/>
              </a:rPr>
              <a:t>PASS</a:t>
            </a:r>
            <a:endParaRPr lang="en-US" sz="1400" dirty="0"/>
          </a:p>
        </p:txBody>
      </p:sp>
      <p:sp>
        <p:nvSpPr>
          <p:cNvPr id="11" name="Text 8"/>
          <p:cNvSpPr/>
          <p:nvPr/>
        </p:nvSpPr>
        <p:spPr>
          <a:xfrm>
            <a:off x="6248400" y="3133626"/>
            <a:ext cx="876300" cy="274241"/>
          </a:xfrm>
          <a:prstGeom prst="rect">
            <a:avLst/>
          </a:prstGeom>
          <a:noFill/>
          <a:ln/>
        </p:spPr>
        <p:txBody>
          <a:bodyPr wrap="square" lIns="0" tIns="0" rIns="0" bIns="0" rtlCol="0" anchor="t">
            <a:normAutofit/>
          </a:bodyPr>
          <a:lstStyle/>
          <a:p>
            <a:pPr marL="0" indent="0" algn="l">
              <a:lnSpc>
                <a:spcPts val="1960"/>
              </a:lnSpc>
              <a:buNone/>
            </a:pPr>
            <a:r>
              <a:rPr lang="en-US" sz="1400" b="1" kern="0" spc="50" dirty="0">
                <a:solidFill>
                  <a:srgbClr val="2457C5"/>
                </a:solidFill>
                <a:latin typeface="IBM Plex Sans" pitchFamily="34" charset="0"/>
                <a:ea typeface="IBM Plex Sans" pitchFamily="34" charset="-122"/>
                <a:cs typeface="IBM Plex Sans" pitchFamily="34" charset="-120"/>
              </a:rPr>
              <a:t>I</a:t>
            </a:r>
            <a:endParaRPr lang="en-US" sz="1400" dirty="0"/>
          </a:p>
        </p:txBody>
      </p:sp>
      <p:sp>
        <p:nvSpPr>
          <p:cNvPr id="12" name="Text 9"/>
          <p:cNvSpPr/>
          <p:nvPr/>
        </p:nvSpPr>
        <p:spPr>
          <a:xfrm>
            <a:off x="7073900" y="3133626"/>
            <a:ext cx="1701800" cy="274241"/>
          </a:xfrm>
          <a:prstGeom prst="rect">
            <a:avLst/>
          </a:prstGeom>
          <a:noFill/>
          <a:ln/>
        </p:spPr>
        <p:txBody>
          <a:bodyPr wrap="square" lIns="0" tIns="0" rIns="0" bIns="0" rtlCol="0" anchor="t">
            <a:normAutofit/>
          </a:bodyPr>
          <a:lstStyle/>
          <a:p>
            <a:pPr marL="0" indent="0" algn="l">
              <a:lnSpc>
                <a:spcPts val="1960"/>
              </a:lnSpc>
              <a:buNone/>
            </a:pPr>
            <a:r>
              <a:rPr lang="en-US" sz="1400" b="1" kern="0" spc="50" dirty="0">
                <a:solidFill>
                  <a:srgbClr val="2457C5"/>
                </a:solidFill>
                <a:latin typeface="IBM Plex Sans" pitchFamily="34" charset="0"/>
                <a:ea typeface="IBM Plex Sans" pitchFamily="34" charset="-122"/>
                <a:cs typeface="IBM Plex Sans" pitchFamily="34" charset="-120"/>
              </a:rPr>
              <a:t>I &lt;= 5 ?</a:t>
            </a:r>
            <a:endParaRPr lang="en-US" sz="1400" dirty="0"/>
          </a:p>
        </p:txBody>
      </p:sp>
      <p:sp>
        <p:nvSpPr>
          <p:cNvPr id="13" name="Text 10"/>
          <p:cNvSpPr/>
          <p:nvPr/>
        </p:nvSpPr>
        <p:spPr>
          <a:xfrm>
            <a:off x="8724900" y="3133626"/>
            <a:ext cx="1320800" cy="274241"/>
          </a:xfrm>
          <a:prstGeom prst="rect">
            <a:avLst/>
          </a:prstGeom>
          <a:noFill/>
          <a:ln/>
        </p:spPr>
        <p:txBody>
          <a:bodyPr wrap="square" lIns="0" tIns="0" rIns="0" bIns="0" rtlCol="0" anchor="t">
            <a:normAutofit/>
          </a:bodyPr>
          <a:lstStyle/>
          <a:p>
            <a:pPr marL="0" indent="0" algn="l">
              <a:lnSpc>
                <a:spcPts val="1960"/>
              </a:lnSpc>
              <a:buNone/>
            </a:pPr>
            <a:r>
              <a:rPr lang="en-US" sz="1400" b="1" kern="0" spc="50" dirty="0">
                <a:solidFill>
                  <a:srgbClr val="2457C5"/>
                </a:solidFill>
                <a:latin typeface="IBM Plex Sans" pitchFamily="34" charset="0"/>
                <a:ea typeface="IBM Plex Sans" pitchFamily="34" charset="-122"/>
                <a:cs typeface="IBM Plex Sans" pitchFamily="34" charset="-120"/>
              </a:rPr>
              <a:t>OUTPUT</a:t>
            </a:r>
            <a:endParaRPr lang="en-US" sz="1400" dirty="0"/>
          </a:p>
        </p:txBody>
      </p:sp>
      <p:sp>
        <p:nvSpPr>
          <p:cNvPr id="14" name="Shape 11"/>
          <p:cNvSpPr/>
          <p:nvPr/>
        </p:nvSpPr>
        <p:spPr>
          <a:xfrm>
            <a:off x="5295900" y="3804741"/>
            <a:ext cx="6083300" cy="0"/>
          </a:xfrm>
          <a:prstGeom prst="line">
            <a:avLst/>
          </a:prstGeom>
          <a:noFill/>
          <a:ln w="6350">
            <a:solidFill>
              <a:srgbClr val="E2DED2"/>
            </a:solidFill>
            <a:prstDash val="solid"/>
          </a:ln>
        </p:spPr>
        <p:txBody>
          <a:bodyPr/>
          <a:lstStyle/>
          <a:p>
            <a:endParaRPr lang="en-GB"/>
          </a:p>
        </p:txBody>
      </p:sp>
      <p:sp>
        <p:nvSpPr>
          <p:cNvPr id="15" name="Text 12"/>
          <p:cNvSpPr/>
          <p:nvPr/>
        </p:nvSpPr>
        <p:spPr>
          <a:xfrm>
            <a:off x="5295900" y="3509466"/>
            <a:ext cx="1003300"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12203A"/>
                </a:solidFill>
                <a:latin typeface="JetBrains Mono" pitchFamily="49" charset="0"/>
                <a:ea typeface="JetBrains Mono" pitchFamily="49" charset="-122"/>
                <a:cs typeface="JetBrains Mono" pitchFamily="49" charset="-120"/>
              </a:rPr>
              <a:t>1</a:t>
            </a:r>
            <a:endParaRPr lang="en-US" sz="1500" dirty="0"/>
          </a:p>
        </p:txBody>
      </p:sp>
      <p:sp>
        <p:nvSpPr>
          <p:cNvPr id="16" name="Text 13"/>
          <p:cNvSpPr/>
          <p:nvPr/>
        </p:nvSpPr>
        <p:spPr>
          <a:xfrm>
            <a:off x="6248400" y="3509466"/>
            <a:ext cx="876300"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12203A"/>
                </a:solidFill>
                <a:latin typeface="JetBrains Mono" pitchFamily="49" charset="0"/>
                <a:ea typeface="JetBrains Mono" pitchFamily="49" charset="-122"/>
                <a:cs typeface="JetBrains Mono" pitchFamily="49" charset="-120"/>
              </a:rPr>
              <a:t>1</a:t>
            </a:r>
            <a:endParaRPr lang="en-US" sz="1500" dirty="0"/>
          </a:p>
        </p:txBody>
      </p:sp>
      <p:sp>
        <p:nvSpPr>
          <p:cNvPr id="17" name="Text 14"/>
          <p:cNvSpPr/>
          <p:nvPr/>
        </p:nvSpPr>
        <p:spPr>
          <a:xfrm>
            <a:off x="7073900" y="3509466"/>
            <a:ext cx="1701800"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12203A"/>
                </a:solidFill>
                <a:latin typeface="JetBrains Mono" pitchFamily="49" charset="0"/>
                <a:ea typeface="JetBrains Mono" pitchFamily="49" charset="-122"/>
                <a:cs typeface="JetBrains Mono" pitchFamily="49" charset="-120"/>
              </a:rPr>
              <a:t>Yes</a:t>
            </a:r>
            <a:endParaRPr lang="en-US" sz="1500" dirty="0"/>
          </a:p>
        </p:txBody>
      </p:sp>
      <p:sp>
        <p:nvSpPr>
          <p:cNvPr id="18" name="Text 15"/>
          <p:cNvSpPr/>
          <p:nvPr/>
        </p:nvSpPr>
        <p:spPr>
          <a:xfrm>
            <a:off x="8724900" y="3509466"/>
            <a:ext cx="1320800"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12203A"/>
                </a:solidFill>
                <a:latin typeface="JetBrains Mono" pitchFamily="49" charset="0"/>
                <a:ea typeface="JetBrains Mono" pitchFamily="49" charset="-122"/>
                <a:cs typeface="JetBrains Mono" pitchFamily="49" charset="-120"/>
              </a:rPr>
              <a:t>1</a:t>
            </a:r>
            <a:endParaRPr lang="en-US" sz="1500" dirty="0"/>
          </a:p>
        </p:txBody>
      </p:sp>
      <p:sp>
        <p:nvSpPr>
          <p:cNvPr id="19" name="Shape 16"/>
          <p:cNvSpPr/>
          <p:nvPr/>
        </p:nvSpPr>
        <p:spPr>
          <a:xfrm>
            <a:off x="5295900" y="4147641"/>
            <a:ext cx="6083300" cy="0"/>
          </a:xfrm>
          <a:prstGeom prst="line">
            <a:avLst/>
          </a:prstGeom>
          <a:noFill/>
          <a:ln w="6350">
            <a:solidFill>
              <a:srgbClr val="E2DED2"/>
            </a:solidFill>
            <a:prstDash val="solid"/>
          </a:ln>
        </p:spPr>
        <p:txBody>
          <a:bodyPr/>
          <a:lstStyle/>
          <a:p>
            <a:endParaRPr lang="en-GB"/>
          </a:p>
        </p:txBody>
      </p:sp>
      <p:sp>
        <p:nvSpPr>
          <p:cNvPr id="20" name="Text 17"/>
          <p:cNvSpPr/>
          <p:nvPr/>
        </p:nvSpPr>
        <p:spPr>
          <a:xfrm>
            <a:off x="5295900" y="3852366"/>
            <a:ext cx="1003300"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12203A"/>
                </a:solidFill>
                <a:latin typeface="JetBrains Mono" pitchFamily="49" charset="0"/>
                <a:ea typeface="JetBrains Mono" pitchFamily="49" charset="-122"/>
                <a:cs typeface="JetBrains Mono" pitchFamily="49" charset="-120"/>
              </a:rPr>
              <a:t>2</a:t>
            </a:r>
            <a:endParaRPr lang="en-US" sz="1500" dirty="0"/>
          </a:p>
        </p:txBody>
      </p:sp>
      <p:sp>
        <p:nvSpPr>
          <p:cNvPr id="21" name="Text 18"/>
          <p:cNvSpPr/>
          <p:nvPr/>
        </p:nvSpPr>
        <p:spPr>
          <a:xfrm>
            <a:off x="6248400" y="3852366"/>
            <a:ext cx="876300"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12203A"/>
                </a:solidFill>
                <a:latin typeface="JetBrains Mono" pitchFamily="49" charset="0"/>
                <a:ea typeface="JetBrains Mono" pitchFamily="49" charset="-122"/>
                <a:cs typeface="JetBrains Mono" pitchFamily="49" charset="-120"/>
              </a:rPr>
              <a:t>2</a:t>
            </a:r>
            <a:endParaRPr lang="en-US" sz="1500" dirty="0"/>
          </a:p>
        </p:txBody>
      </p:sp>
      <p:sp>
        <p:nvSpPr>
          <p:cNvPr id="22" name="Text 19"/>
          <p:cNvSpPr/>
          <p:nvPr/>
        </p:nvSpPr>
        <p:spPr>
          <a:xfrm>
            <a:off x="7073900" y="3852366"/>
            <a:ext cx="1701800"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12203A"/>
                </a:solidFill>
                <a:latin typeface="JetBrains Mono" pitchFamily="49" charset="0"/>
                <a:ea typeface="JetBrains Mono" pitchFamily="49" charset="-122"/>
                <a:cs typeface="JetBrains Mono" pitchFamily="49" charset="-120"/>
              </a:rPr>
              <a:t>Yes</a:t>
            </a:r>
            <a:endParaRPr lang="en-US" sz="1500" dirty="0"/>
          </a:p>
        </p:txBody>
      </p:sp>
      <p:sp>
        <p:nvSpPr>
          <p:cNvPr id="23" name="Text 20"/>
          <p:cNvSpPr/>
          <p:nvPr/>
        </p:nvSpPr>
        <p:spPr>
          <a:xfrm>
            <a:off x="8724900" y="3852366"/>
            <a:ext cx="1320800"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12203A"/>
                </a:solidFill>
                <a:latin typeface="JetBrains Mono" pitchFamily="49" charset="0"/>
                <a:ea typeface="JetBrains Mono" pitchFamily="49" charset="-122"/>
                <a:cs typeface="JetBrains Mono" pitchFamily="49" charset="-120"/>
              </a:rPr>
              <a:t>2</a:t>
            </a:r>
            <a:endParaRPr lang="en-US" sz="1500" dirty="0"/>
          </a:p>
        </p:txBody>
      </p:sp>
      <p:sp>
        <p:nvSpPr>
          <p:cNvPr id="24" name="Shape 21"/>
          <p:cNvSpPr/>
          <p:nvPr/>
        </p:nvSpPr>
        <p:spPr>
          <a:xfrm>
            <a:off x="5295900" y="4490541"/>
            <a:ext cx="6083300" cy="0"/>
          </a:xfrm>
          <a:prstGeom prst="line">
            <a:avLst/>
          </a:prstGeom>
          <a:noFill/>
          <a:ln w="6350">
            <a:solidFill>
              <a:srgbClr val="E2DED2"/>
            </a:solidFill>
            <a:prstDash val="solid"/>
          </a:ln>
        </p:spPr>
        <p:txBody>
          <a:bodyPr/>
          <a:lstStyle/>
          <a:p>
            <a:endParaRPr lang="en-GB"/>
          </a:p>
        </p:txBody>
      </p:sp>
      <p:sp>
        <p:nvSpPr>
          <p:cNvPr id="25" name="Text 22"/>
          <p:cNvSpPr/>
          <p:nvPr/>
        </p:nvSpPr>
        <p:spPr>
          <a:xfrm>
            <a:off x="5295900" y="4195266"/>
            <a:ext cx="1003300"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12203A"/>
                </a:solidFill>
                <a:latin typeface="JetBrains Mono" pitchFamily="49" charset="0"/>
                <a:ea typeface="JetBrains Mono" pitchFamily="49" charset="-122"/>
                <a:cs typeface="JetBrains Mono" pitchFamily="49" charset="-120"/>
              </a:rPr>
              <a:t>3</a:t>
            </a:r>
            <a:endParaRPr lang="en-US" sz="1500" dirty="0"/>
          </a:p>
        </p:txBody>
      </p:sp>
      <p:sp>
        <p:nvSpPr>
          <p:cNvPr id="26" name="Text 23"/>
          <p:cNvSpPr/>
          <p:nvPr/>
        </p:nvSpPr>
        <p:spPr>
          <a:xfrm>
            <a:off x="6248400" y="4195266"/>
            <a:ext cx="876300"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12203A"/>
                </a:solidFill>
                <a:latin typeface="JetBrains Mono" pitchFamily="49" charset="0"/>
                <a:ea typeface="JetBrains Mono" pitchFamily="49" charset="-122"/>
                <a:cs typeface="JetBrains Mono" pitchFamily="49" charset="-120"/>
              </a:rPr>
              <a:t>3</a:t>
            </a:r>
            <a:endParaRPr lang="en-US" sz="1500" dirty="0"/>
          </a:p>
        </p:txBody>
      </p:sp>
      <p:sp>
        <p:nvSpPr>
          <p:cNvPr id="27" name="Text 24"/>
          <p:cNvSpPr/>
          <p:nvPr/>
        </p:nvSpPr>
        <p:spPr>
          <a:xfrm>
            <a:off x="7073900" y="4195266"/>
            <a:ext cx="1701800"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12203A"/>
                </a:solidFill>
                <a:latin typeface="JetBrains Mono" pitchFamily="49" charset="0"/>
                <a:ea typeface="JetBrains Mono" pitchFamily="49" charset="-122"/>
                <a:cs typeface="JetBrains Mono" pitchFamily="49" charset="-120"/>
              </a:rPr>
              <a:t>Yes</a:t>
            </a:r>
            <a:endParaRPr lang="en-US" sz="1500" dirty="0"/>
          </a:p>
        </p:txBody>
      </p:sp>
      <p:sp>
        <p:nvSpPr>
          <p:cNvPr id="28" name="Text 25"/>
          <p:cNvSpPr/>
          <p:nvPr/>
        </p:nvSpPr>
        <p:spPr>
          <a:xfrm>
            <a:off x="8724900" y="4195266"/>
            <a:ext cx="1320800"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12203A"/>
                </a:solidFill>
                <a:latin typeface="JetBrains Mono" pitchFamily="49" charset="0"/>
                <a:ea typeface="JetBrains Mono" pitchFamily="49" charset="-122"/>
                <a:cs typeface="JetBrains Mono" pitchFamily="49" charset="-120"/>
              </a:rPr>
              <a:t>3</a:t>
            </a:r>
            <a:endParaRPr lang="en-US" sz="1500" dirty="0"/>
          </a:p>
        </p:txBody>
      </p:sp>
      <p:sp>
        <p:nvSpPr>
          <p:cNvPr id="29" name="Shape 26"/>
          <p:cNvSpPr/>
          <p:nvPr/>
        </p:nvSpPr>
        <p:spPr>
          <a:xfrm>
            <a:off x="5295900" y="4833441"/>
            <a:ext cx="6083300" cy="0"/>
          </a:xfrm>
          <a:prstGeom prst="line">
            <a:avLst/>
          </a:prstGeom>
          <a:noFill/>
          <a:ln w="6350">
            <a:solidFill>
              <a:srgbClr val="E2DED2"/>
            </a:solidFill>
            <a:prstDash val="solid"/>
          </a:ln>
        </p:spPr>
        <p:txBody>
          <a:bodyPr/>
          <a:lstStyle/>
          <a:p>
            <a:endParaRPr lang="en-GB"/>
          </a:p>
        </p:txBody>
      </p:sp>
      <p:sp>
        <p:nvSpPr>
          <p:cNvPr id="30" name="Text 27"/>
          <p:cNvSpPr/>
          <p:nvPr/>
        </p:nvSpPr>
        <p:spPr>
          <a:xfrm>
            <a:off x="5295900" y="4538166"/>
            <a:ext cx="1003300"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12203A"/>
                </a:solidFill>
                <a:latin typeface="JetBrains Mono" pitchFamily="49" charset="0"/>
                <a:ea typeface="JetBrains Mono" pitchFamily="49" charset="-122"/>
                <a:cs typeface="JetBrains Mono" pitchFamily="49" charset="-120"/>
              </a:rPr>
              <a:t>4</a:t>
            </a:r>
            <a:endParaRPr lang="en-US" sz="1500" dirty="0"/>
          </a:p>
        </p:txBody>
      </p:sp>
      <p:sp>
        <p:nvSpPr>
          <p:cNvPr id="31" name="Text 28"/>
          <p:cNvSpPr/>
          <p:nvPr/>
        </p:nvSpPr>
        <p:spPr>
          <a:xfrm>
            <a:off x="6248400" y="4538166"/>
            <a:ext cx="876300"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12203A"/>
                </a:solidFill>
                <a:latin typeface="JetBrains Mono" pitchFamily="49" charset="0"/>
                <a:ea typeface="JetBrains Mono" pitchFamily="49" charset="-122"/>
                <a:cs typeface="JetBrains Mono" pitchFamily="49" charset="-120"/>
              </a:rPr>
              <a:t>4</a:t>
            </a:r>
            <a:endParaRPr lang="en-US" sz="1500" dirty="0"/>
          </a:p>
        </p:txBody>
      </p:sp>
      <p:sp>
        <p:nvSpPr>
          <p:cNvPr id="32" name="Text 29"/>
          <p:cNvSpPr/>
          <p:nvPr/>
        </p:nvSpPr>
        <p:spPr>
          <a:xfrm>
            <a:off x="7073900" y="4538166"/>
            <a:ext cx="1701800"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12203A"/>
                </a:solidFill>
                <a:latin typeface="JetBrains Mono" pitchFamily="49" charset="0"/>
                <a:ea typeface="JetBrains Mono" pitchFamily="49" charset="-122"/>
                <a:cs typeface="JetBrains Mono" pitchFamily="49" charset="-120"/>
              </a:rPr>
              <a:t>Yes</a:t>
            </a:r>
            <a:endParaRPr lang="en-US" sz="1500" dirty="0"/>
          </a:p>
        </p:txBody>
      </p:sp>
      <p:sp>
        <p:nvSpPr>
          <p:cNvPr id="33" name="Text 30"/>
          <p:cNvSpPr/>
          <p:nvPr/>
        </p:nvSpPr>
        <p:spPr>
          <a:xfrm>
            <a:off x="8724900" y="4538166"/>
            <a:ext cx="1320800"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12203A"/>
                </a:solidFill>
                <a:latin typeface="JetBrains Mono" pitchFamily="49" charset="0"/>
                <a:ea typeface="JetBrains Mono" pitchFamily="49" charset="-122"/>
                <a:cs typeface="JetBrains Mono" pitchFamily="49" charset="-120"/>
              </a:rPr>
              <a:t>4</a:t>
            </a:r>
            <a:endParaRPr lang="en-US" sz="1500" dirty="0"/>
          </a:p>
        </p:txBody>
      </p:sp>
      <p:sp>
        <p:nvSpPr>
          <p:cNvPr id="34" name="Shape 31"/>
          <p:cNvSpPr/>
          <p:nvPr/>
        </p:nvSpPr>
        <p:spPr>
          <a:xfrm>
            <a:off x="5295900" y="5176341"/>
            <a:ext cx="6083300" cy="0"/>
          </a:xfrm>
          <a:prstGeom prst="line">
            <a:avLst/>
          </a:prstGeom>
          <a:noFill/>
          <a:ln w="6350">
            <a:solidFill>
              <a:srgbClr val="E2DED2"/>
            </a:solidFill>
            <a:prstDash val="solid"/>
          </a:ln>
        </p:spPr>
        <p:txBody>
          <a:bodyPr/>
          <a:lstStyle/>
          <a:p>
            <a:endParaRPr lang="en-GB"/>
          </a:p>
        </p:txBody>
      </p:sp>
      <p:sp>
        <p:nvSpPr>
          <p:cNvPr id="35" name="Text 32"/>
          <p:cNvSpPr/>
          <p:nvPr/>
        </p:nvSpPr>
        <p:spPr>
          <a:xfrm>
            <a:off x="5295900" y="4881066"/>
            <a:ext cx="1003300"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12203A"/>
                </a:solidFill>
                <a:latin typeface="JetBrains Mono" pitchFamily="49" charset="0"/>
                <a:ea typeface="JetBrains Mono" pitchFamily="49" charset="-122"/>
                <a:cs typeface="JetBrains Mono" pitchFamily="49" charset="-120"/>
              </a:rPr>
              <a:t>5</a:t>
            </a:r>
            <a:endParaRPr lang="en-US" sz="1500" dirty="0"/>
          </a:p>
        </p:txBody>
      </p:sp>
      <p:sp>
        <p:nvSpPr>
          <p:cNvPr id="36" name="Text 33"/>
          <p:cNvSpPr/>
          <p:nvPr/>
        </p:nvSpPr>
        <p:spPr>
          <a:xfrm>
            <a:off x="6248400" y="4881066"/>
            <a:ext cx="876300"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12203A"/>
                </a:solidFill>
                <a:latin typeface="JetBrains Mono" pitchFamily="49" charset="0"/>
                <a:ea typeface="JetBrains Mono" pitchFamily="49" charset="-122"/>
                <a:cs typeface="JetBrains Mono" pitchFamily="49" charset="-120"/>
              </a:rPr>
              <a:t>5</a:t>
            </a:r>
            <a:endParaRPr lang="en-US" sz="1500" dirty="0"/>
          </a:p>
        </p:txBody>
      </p:sp>
      <p:sp>
        <p:nvSpPr>
          <p:cNvPr id="37" name="Text 34"/>
          <p:cNvSpPr/>
          <p:nvPr/>
        </p:nvSpPr>
        <p:spPr>
          <a:xfrm>
            <a:off x="7073900" y="4881066"/>
            <a:ext cx="1701800"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12203A"/>
                </a:solidFill>
                <a:latin typeface="JetBrains Mono" pitchFamily="49" charset="0"/>
                <a:ea typeface="JetBrains Mono" pitchFamily="49" charset="-122"/>
                <a:cs typeface="JetBrains Mono" pitchFamily="49" charset="-120"/>
              </a:rPr>
              <a:t>Yes</a:t>
            </a:r>
            <a:endParaRPr lang="en-US" sz="1500" dirty="0"/>
          </a:p>
        </p:txBody>
      </p:sp>
      <p:sp>
        <p:nvSpPr>
          <p:cNvPr id="38" name="Text 35"/>
          <p:cNvSpPr/>
          <p:nvPr/>
        </p:nvSpPr>
        <p:spPr>
          <a:xfrm>
            <a:off x="8724900" y="4881066"/>
            <a:ext cx="1320800"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12203A"/>
                </a:solidFill>
                <a:latin typeface="JetBrains Mono" pitchFamily="49" charset="0"/>
                <a:ea typeface="JetBrains Mono" pitchFamily="49" charset="-122"/>
                <a:cs typeface="JetBrains Mono" pitchFamily="49" charset="-120"/>
              </a:rPr>
              <a:t>5</a:t>
            </a:r>
            <a:endParaRPr lang="en-US" sz="1500" dirty="0"/>
          </a:p>
        </p:txBody>
      </p:sp>
      <p:sp>
        <p:nvSpPr>
          <p:cNvPr id="39" name="Shape 36"/>
          <p:cNvSpPr/>
          <p:nvPr/>
        </p:nvSpPr>
        <p:spPr>
          <a:xfrm>
            <a:off x="5295900" y="5519241"/>
            <a:ext cx="6083300" cy="0"/>
          </a:xfrm>
          <a:prstGeom prst="line">
            <a:avLst/>
          </a:prstGeom>
          <a:noFill/>
          <a:ln w="6350">
            <a:solidFill>
              <a:srgbClr val="E2DED2"/>
            </a:solidFill>
            <a:prstDash val="solid"/>
          </a:ln>
        </p:spPr>
        <p:txBody>
          <a:bodyPr/>
          <a:lstStyle/>
          <a:p>
            <a:endParaRPr lang="en-GB"/>
          </a:p>
        </p:txBody>
      </p:sp>
      <p:sp>
        <p:nvSpPr>
          <p:cNvPr id="40" name="Text 37"/>
          <p:cNvSpPr/>
          <p:nvPr/>
        </p:nvSpPr>
        <p:spPr>
          <a:xfrm>
            <a:off x="5295900" y="5223966"/>
            <a:ext cx="1003300"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12203A"/>
                </a:solidFill>
                <a:latin typeface="JetBrains Mono" pitchFamily="49" charset="0"/>
                <a:ea typeface="JetBrains Mono" pitchFamily="49" charset="-122"/>
                <a:cs typeface="JetBrains Mono" pitchFamily="49" charset="-120"/>
              </a:rPr>
              <a:t>end</a:t>
            </a:r>
            <a:endParaRPr lang="en-US" sz="1500" dirty="0"/>
          </a:p>
        </p:txBody>
      </p:sp>
      <p:sp>
        <p:nvSpPr>
          <p:cNvPr id="41" name="Text 38"/>
          <p:cNvSpPr/>
          <p:nvPr/>
        </p:nvSpPr>
        <p:spPr>
          <a:xfrm>
            <a:off x="6248400" y="5223966"/>
            <a:ext cx="876300"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12203A"/>
                </a:solidFill>
                <a:latin typeface="JetBrains Mono" pitchFamily="49" charset="0"/>
                <a:ea typeface="JetBrains Mono" pitchFamily="49" charset="-122"/>
                <a:cs typeface="JetBrains Mono" pitchFamily="49" charset="-120"/>
              </a:rPr>
              <a:t>6</a:t>
            </a:r>
            <a:endParaRPr lang="en-US" sz="1500" dirty="0"/>
          </a:p>
        </p:txBody>
      </p:sp>
      <p:sp>
        <p:nvSpPr>
          <p:cNvPr id="42" name="Text 39"/>
          <p:cNvSpPr/>
          <p:nvPr/>
        </p:nvSpPr>
        <p:spPr>
          <a:xfrm>
            <a:off x="7073900" y="5223966"/>
            <a:ext cx="1701800"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12203A"/>
                </a:solidFill>
                <a:latin typeface="JetBrains Mono" pitchFamily="49" charset="0"/>
                <a:ea typeface="JetBrains Mono" pitchFamily="49" charset="-122"/>
                <a:cs typeface="JetBrains Mono" pitchFamily="49" charset="-120"/>
              </a:rPr>
              <a:t>No</a:t>
            </a:r>
            <a:endParaRPr lang="en-US" sz="1500" dirty="0"/>
          </a:p>
        </p:txBody>
      </p:sp>
      <p:sp>
        <p:nvSpPr>
          <p:cNvPr id="43" name="Text 40"/>
          <p:cNvSpPr/>
          <p:nvPr/>
        </p:nvSpPr>
        <p:spPr>
          <a:xfrm>
            <a:off x="8724900" y="5223966"/>
            <a:ext cx="1320800" cy="273050"/>
          </a:xfrm>
          <a:prstGeom prst="rect">
            <a:avLst/>
          </a:prstGeom>
          <a:noFill/>
          <a:ln/>
        </p:spPr>
        <p:txBody>
          <a:bodyPr wrap="square" lIns="0" tIns="0" rIns="0" bIns="0" rtlCol="0" anchor="t">
            <a:normAutofit/>
          </a:bodyPr>
          <a:lstStyle/>
          <a:p>
            <a:pPr marL="0" indent="0" algn="l">
              <a:lnSpc>
                <a:spcPts val="1950"/>
              </a:lnSpc>
              <a:buNone/>
            </a:pPr>
            <a:r>
              <a:rPr lang="en-US" sz="1500" dirty="0">
                <a:solidFill>
                  <a:srgbClr val="12203A"/>
                </a:solidFill>
                <a:latin typeface="JetBrains Mono" pitchFamily="49" charset="0"/>
                <a:ea typeface="JetBrains Mono" pitchFamily="49" charset="-122"/>
                <a:cs typeface="JetBrains Mono" pitchFamily="49" charset="-120"/>
              </a:rPr>
              <a:t>stop</a:t>
            </a:r>
            <a:endParaRPr lang="en-US" sz="15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7F5EF"/>
        </a:solidFill>
        <a:effectLst/>
      </p:bgPr>
    </p:bg>
    <p:spTree>
      <p:nvGrpSpPr>
        <p:cNvPr id="1" name=""/>
        <p:cNvGrpSpPr/>
        <p:nvPr/>
      </p:nvGrpSpPr>
      <p:grpSpPr>
        <a:xfrm>
          <a:off x="0" y="0"/>
          <a:ext cx="0" cy="0"/>
          <a:chOff x="0" y="0"/>
          <a:chExt cx="0" cy="0"/>
        </a:xfrm>
      </p:grpSpPr>
      <p:sp>
        <p:nvSpPr>
          <p:cNvPr id="2" name="Text 0"/>
          <p:cNvSpPr/>
          <p:nvPr/>
        </p:nvSpPr>
        <p:spPr>
          <a:xfrm>
            <a:off x="812800" y="812800"/>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2457C5"/>
                </a:solidFill>
                <a:latin typeface="IBM Plex Sans" pitchFamily="34" charset="0"/>
                <a:ea typeface="IBM Plex Sans" pitchFamily="34" charset="-122"/>
                <a:cs typeface="IBM Plex Sans" pitchFamily="34" charset="-120"/>
              </a:rPr>
              <a:t>DATA AND STRUCTURE</a:t>
            </a:r>
            <a:endParaRPr lang="en-US" sz="1400" dirty="0"/>
          </a:p>
        </p:txBody>
      </p:sp>
      <p:sp>
        <p:nvSpPr>
          <p:cNvPr id="3" name="Text 1"/>
          <p:cNvSpPr>
            <a:spLocks noGrp="1"/>
          </p:cNvSpPr>
          <p:nvPr>
            <p:ph type="title"/>
          </p:nvPr>
        </p:nvSpPr>
        <p:spPr>
          <a:xfrm>
            <a:off x="812800" y="1102320"/>
            <a:ext cx="10883392" cy="528241"/>
          </a:xfrm>
          <a:prstGeom prst="rect">
            <a:avLst/>
          </a:prstGeom>
          <a:noFill/>
          <a:ln/>
        </p:spPr>
        <p:txBody>
          <a:bodyPr wrap="square" lIns="0" tIns="0" rIns="0" bIns="0" rtlCol="0" anchor="t">
            <a:normAutofit/>
          </a:bodyPr>
          <a:lstStyle/>
          <a:p>
            <a:pPr marL="0" indent="0" algn="l">
              <a:lnSpc>
                <a:spcPts val="3960"/>
              </a:lnSpc>
              <a:buNone/>
            </a:pPr>
            <a:r>
              <a:rPr lang="en-US" sz="3600" b="1" i="0" dirty="0">
                <a:solidFill>
                  <a:srgbClr val="12203A"/>
                </a:solidFill>
                <a:latin typeface="Domine" pitchFamily="18" charset="0"/>
                <a:ea typeface="Domine" pitchFamily="18" charset="-122"/>
                <a:cs typeface="Domine" pitchFamily="18" charset="-120"/>
              </a:rPr>
              <a:t>Lists</a:t>
            </a:r>
            <a:endParaRPr lang="en-US" sz="3600" dirty="0"/>
          </a:p>
        </p:txBody>
      </p:sp>
      <p:sp>
        <p:nvSpPr>
          <p:cNvPr id="4" name="Text 2"/>
          <p:cNvSpPr/>
          <p:nvPr/>
        </p:nvSpPr>
        <p:spPr>
          <a:xfrm>
            <a:off x="1210270" y="1959570"/>
            <a:ext cx="157559" cy="238720"/>
          </a:xfrm>
          <a:prstGeom prst="rect">
            <a:avLst/>
          </a:prstGeom>
          <a:noFill/>
          <a:ln/>
        </p:spPr>
        <p:txBody>
          <a:bodyPr wrap="square" lIns="0" tIns="0" rIns="0" bIns="0" rtlCol="0" anchor="t">
            <a:normAutofit/>
          </a:bodyPr>
          <a:lstStyle/>
          <a:p>
            <a:pPr marL="0" indent="0" algn="ctr">
              <a:lnSpc>
                <a:spcPts val="1680"/>
              </a:lnSpc>
              <a:buNone/>
            </a:pPr>
            <a:r>
              <a:rPr lang="en-US" sz="1400" b="1" dirty="0">
                <a:solidFill>
                  <a:srgbClr val="2457C5"/>
                </a:solidFill>
                <a:latin typeface="IBM Plex Sans" pitchFamily="34" charset="0"/>
                <a:ea typeface="IBM Plex Sans" pitchFamily="34" charset="-122"/>
                <a:cs typeface="IBM Plex Sans" pitchFamily="34" charset="-120"/>
              </a:rPr>
              <a:t>0</a:t>
            </a:r>
            <a:endParaRPr lang="en-US" sz="1400" dirty="0"/>
          </a:p>
        </p:txBody>
      </p:sp>
      <p:sp>
        <p:nvSpPr>
          <p:cNvPr id="5" name="Text 3"/>
          <p:cNvSpPr/>
          <p:nvPr/>
        </p:nvSpPr>
        <p:spPr>
          <a:xfrm>
            <a:off x="822325" y="2233216"/>
            <a:ext cx="933450" cy="633710"/>
          </a:xfrm>
          <a:prstGeom prst="rect">
            <a:avLst/>
          </a:prstGeom>
          <a:solidFill>
            <a:srgbClr val="FBE3A8"/>
          </a:solidFill>
          <a:ln w="19050">
            <a:solidFill>
              <a:srgbClr val="12203A"/>
            </a:solidFill>
            <a:prstDash val="solid"/>
          </a:ln>
        </p:spPr>
        <p:txBody>
          <a:bodyPr wrap="square" lIns="9525" tIns="149225" rIns="9525" bIns="123825" rtlCol="0" anchor="t">
            <a:normAutofit/>
          </a:bodyPr>
          <a:lstStyle/>
          <a:p>
            <a:pPr marL="0" indent="0" algn="ctr">
              <a:lnSpc>
                <a:spcPts val="2640"/>
              </a:lnSpc>
              <a:buNone/>
            </a:pPr>
            <a:r>
              <a:rPr lang="en-US" sz="2200" dirty="0">
                <a:solidFill>
                  <a:srgbClr val="12203A"/>
                </a:solidFill>
                <a:latin typeface="JetBrains Mono" pitchFamily="49" charset="0"/>
                <a:ea typeface="JetBrains Mono" pitchFamily="49" charset="-122"/>
                <a:cs typeface="JetBrains Mono" pitchFamily="49" charset="-120"/>
              </a:rPr>
              <a:t>72</a:t>
            </a:r>
            <a:endParaRPr lang="en-US" sz="2200" dirty="0"/>
          </a:p>
        </p:txBody>
      </p:sp>
      <p:sp>
        <p:nvSpPr>
          <p:cNvPr id="6" name="Text 4"/>
          <p:cNvSpPr/>
          <p:nvPr/>
        </p:nvSpPr>
        <p:spPr>
          <a:xfrm>
            <a:off x="1174750" y="2927251"/>
            <a:ext cx="228501" cy="238720"/>
          </a:xfrm>
          <a:prstGeom prst="rect">
            <a:avLst/>
          </a:prstGeom>
          <a:noFill/>
          <a:ln/>
        </p:spPr>
        <p:txBody>
          <a:bodyPr wrap="square" lIns="0" tIns="0" rIns="0" bIns="0" rtlCol="0" anchor="t">
            <a:normAutofit/>
          </a:bodyPr>
          <a:lstStyle/>
          <a:p>
            <a:pPr marL="0" indent="0" algn="ctr">
              <a:lnSpc>
                <a:spcPts val="1680"/>
              </a:lnSpc>
              <a:buNone/>
            </a:pPr>
            <a:r>
              <a:rPr lang="en-US" sz="1400" dirty="0">
                <a:solidFill>
                  <a:srgbClr val="4A5568"/>
                </a:solidFill>
                <a:latin typeface="IBM Plex Sans" pitchFamily="34" charset="0"/>
                <a:ea typeface="IBM Plex Sans" pitchFamily="34" charset="-122"/>
                <a:cs typeface="IBM Plex Sans" pitchFamily="34" charset="-120"/>
              </a:rPr>
              <a:t>-5</a:t>
            </a:r>
            <a:endParaRPr lang="en-US" sz="1400" dirty="0"/>
          </a:p>
        </p:txBody>
      </p:sp>
      <p:sp>
        <p:nvSpPr>
          <p:cNvPr id="7" name="Text 5"/>
          <p:cNvSpPr/>
          <p:nvPr/>
        </p:nvSpPr>
        <p:spPr>
          <a:xfrm>
            <a:off x="2162770" y="1959570"/>
            <a:ext cx="157559" cy="238720"/>
          </a:xfrm>
          <a:prstGeom prst="rect">
            <a:avLst/>
          </a:prstGeom>
          <a:noFill/>
          <a:ln/>
        </p:spPr>
        <p:txBody>
          <a:bodyPr wrap="square" lIns="0" tIns="0" rIns="0" bIns="0" rtlCol="0" anchor="t">
            <a:normAutofit/>
          </a:bodyPr>
          <a:lstStyle/>
          <a:p>
            <a:pPr marL="0" indent="0" algn="ctr">
              <a:lnSpc>
                <a:spcPts val="1680"/>
              </a:lnSpc>
              <a:buNone/>
            </a:pPr>
            <a:r>
              <a:rPr lang="en-US" sz="1400" b="1" dirty="0">
                <a:solidFill>
                  <a:srgbClr val="2457C5"/>
                </a:solidFill>
                <a:latin typeface="IBM Plex Sans" pitchFamily="34" charset="0"/>
                <a:ea typeface="IBM Plex Sans" pitchFamily="34" charset="-122"/>
                <a:cs typeface="IBM Plex Sans" pitchFamily="34" charset="-120"/>
              </a:rPr>
              <a:t>1</a:t>
            </a:r>
            <a:endParaRPr lang="en-US" sz="1400" dirty="0"/>
          </a:p>
        </p:txBody>
      </p:sp>
      <p:sp>
        <p:nvSpPr>
          <p:cNvPr id="8" name="Text 6"/>
          <p:cNvSpPr/>
          <p:nvPr/>
        </p:nvSpPr>
        <p:spPr>
          <a:xfrm>
            <a:off x="1774825" y="2233216"/>
            <a:ext cx="933450" cy="633710"/>
          </a:xfrm>
          <a:prstGeom prst="rect">
            <a:avLst/>
          </a:prstGeom>
          <a:solidFill>
            <a:srgbClr val="FBE3A8"/>
          </a:solidFill>
          <a:ln w="19050">
            <a:solidFill>
              <a:srgbClr val="12203A"/>
            </a:solidFill>
            <a:prstDash val="solid"/>
          </a:ln>
        </p:spPr>
        <p:txBody>
          <a:bodyPr wrap="square" lIns="9525" tIns="149225" rIns="9525" bIns="123825" rtlCol="0" anchor="t">
            <a:normAutofit/>
          </a:bodyPr>
          <a:lstStyle/>
          <a:p>
            <a:pPr marL="0" indent="0" algn="ctr">
              <a:lnSpc>
                <a:spcPts val="2640"/>
              </a:lnSpc>
              <a:buNone/>
            </a:pPr>
            <a:r>
              <a:rPr lang="en-US" sz="2200" dirty="0">
                <a:solidFill>
                  <a:srgbClr val="12203A"/>
                </a:solidFill>
                <a:latin typeface="JetBrains Mono" pitchFamily="49" charset="0"/>
                <a:ea typeface="JetBrains Mono" pitchFamily="49" charset="-122"/>
                <a:cs typeface="JetBrains Mono" pitchFamily="49" charset="-120"/>
              </a:rPr>
              <a:t>58</a:t>
            </a:r>
            <a:endParaRPr lang="en-US" sz="2200" dirty="0"/>
          </a:p>
        </p:txBody>
      </p:sp>
      <p:sp>
        <p:nvSpPr>
          <p:cNvPr id="9" name="Text 7"/>
          <p:cNvSpPr/>
          <p:nvPr/>
        </p:nvSpPr>
        <p:spPr>
          <a:xfrm>
            <a:off x="2127250" y="2927251"/>
            <a:ext cx="228501" cy="238720"/>
          </a:xfrm>
          <a:prstGeom prst="rect">
            <a:avLst/>
          </a:prstGeom>
          <a:noFill/>
          <a:ln/>
        </p:spPr>
        <p:txBody>
          <a:bodyPr wrap="square" lIns="0" tIns="0" rIns="0" bIns="0" rtlCol="0" anchor="t">
            <a:normAutofit/>
          </a:bodyPr>
          <a:lstStyle/>
          <a:p>
            <a:pPr marL="0" indent="0" algn="ctr">
              <a:lnSpc>
                <a:spcPts val="1680"/>
              </a:lnSpc>
              <a:buNone/>
            </a:pPr>
            <a:r>
              <a:rPr lang="en-US" sz="1400" dirty="0">
                <a:solidFill>
                  <a:srgbClr val="4A5568"/>
                </a:solidFill>
                <a:latin typeface="IBM Plex Sans" pitchFamily="34" charset="0"/>
                <a:ea typeface="IBM Plex Sans" pitchFamily="34" charset="-122"/>
                <a:cs typeface="IBM Plex Sans" pitchFamily="34" charset="-120"/>
              </a:rPr>
              <a:t>-4</a:t>
            </a:r>
            <a:endParaRPr lang="en-US" sz="1400" dirty="0"/>
          </a:p>
        </p:txBody>
      </p:sp>
      <p:sp>
        <p:nvSpPr>
          <p:cNvPr id="10" name="Text 8"/>
          <p:cNvSpPr/>
          <p:nvPr/>
        </p:nvSpPr>
        <p:spPr>
          <a:xfrm>
            <a:off x="3115270" y="1959570"/>
            <a:ext cx="157559" cy="238720"/>
          </a:xfrm>
          <a:prstGeom prst="rect">
            <a:avLst/>
          </a:prstGeom>
          <a:noFill/>
          <a:ln/>
        </p:spPr>
        <p:txBody>
          <a:bodyPr wrap="square" lIns="0" tIns="0" rIns="0" bIns="0" rtlCol="0" anchor="t">
            <a:normAutofit/>
          </a:bodyPr>
          <a:lstStyle/>
          <a:p>
            <a:pPr marL="0" indent="0" algn="ctr">
              <a:lnSpc>
                <a:spcPts val="1680"/>
              </a:lnSpc>
              <a:buNone/>
            </a:pPr>
            <a:r>
              <a:rPr lang="en-US" sz="1400" b="1" dirty="0">
                <a:solidFill>
                  <a:srgbClr val="2457C5"/>
                </a:solidFill>
                <a:latin typeface="IBM Plex Sans" pitchFamily="34" charset="0"/>
                <a:ea typeface="IBM Plex Sans" pitchFamily="34" charset="-122"/>
                <a:cs typeface="IBM Plex Sans" pitchFamily="34" charset="-120"/>
              </a:rPr>
              <a:t>2</a:t>
            </a:r>
            <a:endParaRPr lang="en-US" sz="1400" dirty="0"/>
          </a:p>
        </p:txBody>
      </p:sp>
      <p:sp>
        <p:nvSpPr>
          <p:cNvPr id="11" name="Text 9"/>
          <p:cNvSpPr/>
          <p:nvPr/>
        </p:nvSpPr>
        <p:spPr>
          <a:xfrm>
            <a:off x="2727325" y="2233216"/>
            <a:ext cx="933450" cy="633710"/>
          </a:xfrm>
          <a:prstGeom prst="rect">
            <a:avLst/>
          </a:prstGeom>
          <a:solidFill>
            <a:srgbClr val="FBE3A8"/>
          </a:solidFill>
          <a:ln w="19050">
            <a:solidFill>
              <a:srgbClr val="12203A"/>
            </a:solidFill>
            <a:prstDash val="solid"/>
          </a:ln>
        </p:spPr>
        <p:txBody>
          <a:bodyPr wrap="square" lIns="9525" tIns="149225" rIns="9525" bIns="123825" rtlCol="0" anchor="t">
            <a:normAutofit/>
          </a:bodyPr>
          <a:lstStyle/>
          <a:p>
            <a:pPr marL="0" indent="0" algn="ctr">
              <a:lnSpc>
                <a:spcPts val="2640"/>
              </a:lnSpc>
              <a:buNone/>
            </a:pPr>
            <a:r>
              <a:rPr lang="en-US" sz="2200" dirty="0">
                <a:solidFill>
                  <a:srgbClr val="12203A"/>
                </a:solidFill>
                <a:latin typeface="JetBrains Mono" pitchFamily="49" charset="0"/>
                <a:ea typeface="JetBrains Mono" pitchFamily="49" charset="-122"/>
                <a:cs typeface="JetBrains Mono" pitchFamily="49" charset="-120"/>
              </a:rPr>
              <a:t>91</a:t>
            </a:r>
            <a:endParaRPr lang="en-US" sz="2200" dirty="0"/>
          </a:p>
        </p:txBody>
      </p:sp>
      <p:sp>
        <p:nvSpPr>
          <p:cNvPr id="12" name="Text 10"/>
          <p:cNvSpPr/>
          <p:nvPr/>
        </p:nvSpPr>
        <p:spPr>
          <a:xfrm>
            <a:off x="3079750" y="2927251"/>
            <a:ext cx="228501" cy="238720"/>
          </a:xfrm>
          <a:prstGeom prst="rect">
            <a:avLst/>
          </a:prstGeom>
          <a:noFill/>
          <a:ln/>
        </p:spPr>
        <p:txBody>
          <a:bodyPr wrap="square" lIns="0" tIns="0" rIns="0" bIns="0" rtlCol="0" anchor="t">
            <a:normAutofit/>
          </a:bodyPr>
          <a:lstStyle/>
          <a:p>
            <a:pPr marL="0" indent="0" algn="ctr">
              <a:lnSpc>
                <a:spcPts val="1680"/>
              </a:lnSpc>
              <a:buNone/>
            </a:pPr>
            <a:r>
              <a:rPr lang="en-US" sz="1400" dirty="0">
                <a:solidFill>
                  <a:srgbClr val="4A5568"/>
                </a:solidFill>
                <a:latin typeface="IBM Plex Sans" pitchFamily="34" charset="0"/>
                <a:ea typeface="IBM Plex Sans" pitchFamily="34" charset="-122"/>
                <a:cs typeface="IBM Plex Sans" pitchFamily="34" charset="-120"/>
              </a:rPr>
              <a:t>-3</a:t>
            </a:r>
            <a:endParaRPr lang="en-US" sz="1400" dirty="0"/>
          </a:p>
        </p:txBody>
      </p:sp>
      <p:sp>
        <p:nvSpPr>
          <p:cNvPr id="13" name="Text 11"/>
          <p:cNvSpPr/>
          <p:nvPr/>
        </p:nvSpPr>
        <p:spPr>
          <a:xfrm>
            <a:off x="4067770" y="1959570"/>
            <a:ext cx="157559" cy="238720"/>
          </a:xfrm>
          <a:prstGeom prst="rect">
            <a:avLst/>
          </a:prstGeom>
          <a:noFill/>
          <a:ln/>
        </p:spPr>
        <p:txBody>
          <a:bodyPr wrap="square" lIns="0" tIns="0" rIns="0" bIns="0" rtlCol="0" anchor="t">
            <a:normAutofit/>
          </a:bodyPr>
          <a:lstStyle/>
          <a:p>
            <a:pPr marL="0" indent="0" algn="ctr">
              <a:lnSpc>
                <a:spcPts val="1680"/>
              </a:lnSpc>
              <a:buNone/>
            </a:pPr>
            <a:r>
              <a:rPr lang="en-US" sz="1400" b="1" dirty="0">
                <a:solidFill>
                  <a:srgbClr val="2457C5"/>
                </a:solidFill>
                <a:latin typeface="IBM Plex Sans" pitchFamily="34" charset="0"/>
                <a:ea typeface="IBM Plex Sans" pitchFamily="34" charset="-122"/>
                <a:cs typeface="IBM Plex Sans" pitchFamily="34" charset="-120"/>
              </a:rPr>
              <a:t>3</a:t>
            </a:r>
            <a:endParaRPr lang="en-US" sz="1400" dirty="0"/>
          </a:p>
        </p:txBody>
      </p:sp>
      <p:sp>
        <p:nvSpPr>
          <p:cNvPr id="14" name="Text 12"/>
          <p:cNvSpPr/>
          <p:nvPr/>
        </p:nvSpPr>
        <p:spPr>
          <a:xfrm>
            <a:off x="3679825" y="2233216"/>
            <a:ext cx="933450" cy="633710"/>
          </a:xfrm>
          <a:prstGeom prst="rect">
            <a:avLst/>
          </a:prstGeom>
          <a:solidFill>
            <a:srgbClr val="FBE3A8"/>
          </a:solidFill>
          <a:ln w="19050">
            <a:solidFill>
              <a:srgbClr val="12203A"/>
            </a:solidFill>
            <a:prstDash val="solid"/>
          </a:ln>
        </p:spPr>
        <p:txBody>
          <a:bodyPr wrap="square" lIns="9525" tIns="149225" rIns="9525" bIns="123825" rtlCol="0" anchor="t">
            <a:normAutofit/>
          </a:bodyPr>
          <a:lstStyle/>
          <a:p>
            <a:pPr marL="0" indent="0" algn="ctr">
              <a:lnSpc>
                <a:spcPts val="2640"/>
              </a:lnSpc>
              <a:buNone/>
            </a:pPr>
            <a:r>
              <a:rPr lang="en-US" sz="2200" dirty="0">
                <a:solidFill>
                  <a:srgbClr val="12203A"/>
                </a:solidFill>
                <a:latin typeface="JetBrains Mono" pitchFamily="49" charset="0"/>
                <a:ea typeface="JetBrains Mono" pitchFamily="49" charset="-122"/>
                <a:cs typeface="JetBrains Mono" pitchFamily="49" charset="-120"/>
              </a:rPr>
              <a:t>65</a:t>
            </a:r>
            <a:endParaRPr lang="en-US" sz="2200" dirty="0"/>
          </a:p>
        </p:txBody>
      </p:sp>
      <p:sp>
        <p:nvSpPr>
          <p:cNvPr id="15" name="Text 13"/>
          <p:cNvSpPr/>
          <p:nvPr/>
        </p:nvSpPr>
        <p:spPr>
          <a:xfrm>
            <a:off x="4032250" y="2927251"/>
            <a:ext cx="228501" cy="238720"/>
          </a:xfrm>
          <a:prstGeom prst="rect">
            <a:avLst/>
          </a:prstGeom>
          <a:noFill/>
          <a:ln/>
        </p:spPr>
        <p:txBody>
          <a:bodyPr wrap="square" lIns="0" tIns="0" rIns="0" bIns="0" rtlCol="0" anchor="t">
            <a:normAutofit/>
          </a:bodyPr>
          <a:lstStyle/>
          <a:p>
            <a:pPr marL="0" indent="0" algn="ctr">
              <a:lnSpc>
                <a:spcPts val="1680"/>
              </a:lnSpc>
              <a:buNone/>
            </a:pPr>
            <a:r>
              <a:rPr lang="en-US" sz="1400" dirty="0">
                <a:solidFill>
                  <a:srgbClr val="4A5568"/>
                </a:solidFill>
                <a:latin typeface="IBM Plex Sans" pitchFamily="34" charset="0"/>
                <a:ea typeface="IBM Plex Sans" pitchFamily="34" charset="-122"/>
                <a:cs typeface="IBM Plex Sans" pitchFamily="34" charset="-120"/>
              </a:rPr>
              <a:t>-2</a:t>
            </a:r>
            <a:endParaRPr lang="en-US" sz="1400" dirty="0"/>
          </a:p>
        </p:txBody>
      </p:sp>
      <p:sp>
        <p:nvSpPr>
          <p:cNvPr id="16" name="Text 14"/>
          <p:cNvSpPr/>
          <p:nvPr/>
        </p:nvSpPr>
        <p:spPr>
          <a:xfrm>
            <a:off x="5020270" y="1959570"/>
            <a:ext cx="157559" cy="238720"/>
          </a:xfrm>
          <a:prstGeom prst="rect">
            <a:avLst/>
          </a:prstGeom>
          <a:noFill/>
          <a:ln/>
        </p:spPr>
        <p:txBody>
          <a:bodyPr wrap="square" lIns="0" tIns="0" rIns="0" bIns="0" rtlCol="0" anchor="t">
            <a:normAutofit/>
          </a:bodyPr>
          <a:lstStyle/>
          <a:p>
            <a:pPr marL="0" indent="0" algn="ctr">
              <a:lnSpc>
                <a:spcPts val="1680"/>
              </a:lnSpc>
              <a:buNone/>
            </a:pPr>
            <a:r>
              <a:rPr lang="en-US" sz="1400" b="1" dirty="0">
                <a:solidFill>
                  <a:srgbClr val="2457C5"/>
                </a:solidFill>
                <a:latin typeface="IBM Plex Sans" pitchFamily="34" charset="0"/>
                <a:ea typeface="IBM Plex Sans" pitchFamily="34" charset="-122"/>
                <a:cs typeface="IBM Plex Sans" pitchFamily="34" charset="-120"/>
              </a:rPr>
              <a:t>4</a:t>
            </a:r>
            <a:endParaRPr lang="en-US" sz="1400" dirty="0"/>
          </a:p>
        </p:txBody>
      </p:sp>
      <p:sp>
        <p:nvSpPr>
          <p:cNvPr id="17" name="Text 15"/>
          <p:cNvSpPr/>
          <p:nvPr/>
        </p:nvSpPr>
        <p:spPr>
          <a:xfrm>
            <a:off x="4632325" y="2233216"/>
            <a:ext cx="933450" cy="633710"/>
          </a:xfrm>
          <a:prstGeom prst="rect">
            <a:avLst/>
          </a:prstGeom>
          <a:solidFill>
            <a:srgbClr val="FBE3A8"/>
          </a:solidFill>
          <a:ln w="19050">
            <a:solidFill>
              <a:srgbClr val="12203A"/>
            </a:solidFill>
            <a:prstDash val="solid"/>
          </a:ln>
        </p:spPr>
        <p:txBody>
          <a:bodyPr wrap="square" lIns="9525" tIns="149225" rIns="9525" bIns="123825" rtlCol="0" anchor="t">
            <a:normAutofit/>
          </a:bodyPr>
          <a:lstStyle/>
          <a:p>
            <a:pPr marL="0" indent="0" algn="ctr">
              <a:lnSpc>
                <a:spcPts val="2640"/>
              </a:lnSpc>
              <a:buNone/>
            </a:pPr>
            <a:r>
              <a:rPr lang="en-US" sz="2200" dirty="0">
                <a:solidFill>
                  <a:srgbClr val="12203A"/>
                </a:solidFill>
                <a:latin typeface="JetBrains Mono" pitchFamily="49" charset="0"/>
                <a:ea typeface="JetBrains Mono" pitchFamily="49" charset="-122"/>
                <a:cs typeface="JetBrains Mono" pitchFamily="49" charset="-120"/>
              </a:rPr>
              <a:t>80</a:t>
            </a:r>
            <a:endParaRPr lang="en-US" sz="2200" dirty="0"/>
          </a:p>
        </p:txBody>
      </p:sp>
      <p:sp>
        <p:nvSpPr>
          <p:cNvPr id="18" name="Text 16"/>
          <p:cNvSpPr/>
          <p:nvPr/>
        </p:nvSpPr>
        <p:spPr>
          <a:xfrm>
            <a:off x="4984750" y="2927251"/>
            <a:ext cx="228501" cy="238720"/>
          </a:xfrm>
          <a:prstGeom prst="rect">
            <a:avLst/>
          </a:prstGeom>
          <a:noFill/>
          <a:ln/>
        </p:spPr>
        <p:txBody>
          <a:bodyPr wrap="square" lIns="0" tIns="0" rIns="0" bIns="0" rtlCol="0" anchor="t">
            <a:normAutofit/>
          </a:bodyPr>
          <a:lstStyle/>
          <a:p>
            <a:pPr marL="0" indent="0" algn="ctr">
              <a:lnSpc>
                <a:spcPts val="1680"/>
              </a:lnSpc>
              <a:buNone/>
            </a:pPr>
            <a:r>
              <a:rPr lang="en-US" sz="1400" dirty="0">
                <a:solidFill>
                  <a:srgbClr val="4A5568"/>
                </a:solidFill>
                <a:latin typeface="IBM Plex Sans" pitchFamily="34" charset="0"/>
                <a:ea typeface="IBM Plex Sans" pitchFamily="34" charset="-122"/>
                <a:cs typeface="IBM Plex Sans" pitchFamily="34" charset="-120"/>
              </a:rPr>
              <a:t>-1</a:t>
            </a:r>
            <a:endParaRPr lang="en-US" sz="1400" dirty="0"/>
          </a:p>
        </p:txBody>
      </p:sp>
      <p:sp>
        <p:nvSpPr>
          <p:cNvPr id="19" name="Text 17"/>
          <p:cNvSpPr/>
          <p:nvPr/>
        </p:nvSpPr>
        <p:spPr>
          <a:xfrm>
            <a:off x="812800" y="3216771"/>
            <a:ext cx="4905375" cy="256480"/>
          </a:xfrm>
          <a:prstGeom prst="rect">
            <a:avLst/>
          </a:prstGeom>
          <a:noFill/>
          <a:ln/>
        </p:spPr>
        <p:txBody>
          <a:bodyPr wrap="square" lIns="0" tIns="0" rIns="0" bIns="0" rtlCol="0" anchor="t">
            <a:normAutofit/>
          </a:bodyPr>
          <a:lstStyle/>
          <a:p>
            <a:pPr marL="0" indent="0" algn="l">
              <a:lnSpc>
                <a:spcPts val="1820"/>
              </a:lnSpc>
              <a:buNone/>
            </a:pPr>
            <a:r>
              <a:rPr lang="en-US" sz="1400" dirty="0">
                <a:solidFill>
                  <a:srgbClr val="4A5568"/>
                </a:solidFill>
                <a:latin typeface="IBM Plex Sans" pitchFamily="34" charset="0"/>
                <a:ea typeface="IBM Plex Sans" pitchFamily="34" charset="-122"/>
                <a:cs typeface="IBM Plex Sans" pitchFamily="34" charset="-120"/>
              </a:rPr>
              <a:t>Blue is the index. Grey is the negative index.</a:t>
            </a:r>
            <a:endParaRPr lang="en-US" sz="1400" dirty="0"/>
          </a:p>
        </p:txBody>
      </p:sp>
      <p:sp>
        <p:nvSpPr>
          <p:cNvPr id="20" name="Shape 18"/>
          <p:cNvSpPr/>
          <p:nvPr/>
        </p:nvSpPr>
        <p:spPr>
          <a:xfrm>
            <a:off x="5880100" y="1909961"/>
            <a:ext cx="5499100" cy="1587500"/>
          </a:xfrm>
          <a:prstGeom prst="roundRect">
            <a:avLst>
              <a:gd name="adj" fmla="val 8000"/>
            </a:avLst>
          </a:prstGeom>
          <a:solidFill>
            <a:srgbClr val="0F1A2E"/>
          </a:solidFill>
          <a:ln/>
        </p:spPr>
        <p:txBody>
          <a:bodyPr/>
          <a:lstStyle/>
          <a:p>
            <a:endParaRPr lang="en-GB"/>
          </a:p>
        </p:txBody>
      </p:sp>
      <p:sp>
        <p:nvSpPr>
          <p:cNvPr id="21" name="Text 19"/>
          <p:cNvSpPr/>
          <p:nvPr/>
        </p:nvSpPr>
        <p:spPr>
          <a:xfrm>
            <a:off x="6134100" y="2113161"/>
            <a:ext cx="5140833" cy="292100"/>
          </a:xfrm>
          <a:prstGeom prst="rect">
            <a:avLst/>
          </a:prstGeom>
          <a:noFill/>
          <a:ln/>
        </p:spPr>
        <p:txBody>
          <a:bodyPr wrap="none" lIns="0" tIns="0" rIns="0" bIns="0" rtlCol="0" anchor="t">
            <a:normAutofit/>
          </a:bodyPr>
          <a:lstStyle/>
          <a:p>
            <a:pPr marL="0" indent="0" algn="l">
              <a:lnSpc>
                <a:spcPts val="2100"/>
              </a:lnSpc>
              <a:buNone/>
            </a:pPr>
            <a:r>
              <a:rPr lang="en-US" sz="1500" dirty="0">
                <a:solidFill>
                  <a:srgbClr val="E6EDF7"/>
                </a:solidFill>
                <a:latin typeface="JetBrains Mono" pitchFamily="49" charset="0"/>
                <a:ea typeface="JetBrains Mono" pitchFamily="49" charset="-122"/>
                <a:cs typeface="JetBrains Mono" pitchFamily="49" charset="-120"/>
              </a:rPr>
              <a:t>marks = [</a:t>
            </a:r>
            <a:r>
              <a:rPr lang="en-US" sz="1500" dirty="0">
                <a:solidFill>
                  <a:srgbClr val="8CB4FF"/>
                </a:solidFill>
                <a:latin typeface="JetBrains Mono" pitchFamily="49" charset="0"/>
                <a:ea typeface="JetBrains Mono" pitchFamily="49" charset="-122"/>
                <a:cs typeface="JetBrains Mono" pitchFamily="49" charset="-120"/>
              </a:rPr>
              <a:t>72</a:t>
            </a:r>
            <a:r>
              <a:rPr lang="en-US" sz="1500" dirty="0">
                <a:solidFill>
                  <a:srgbClr val="E6EDF7"/>
                </a:solidFill>
                <a:latin typeface="JetBrains Mono" pitchFamily="49" charset="0"/>
                <a:ea typeface="JetBrains Mono" pitchFamily="49" charset="-122"/>
                <a:cs typeface="JetBrains Mono" pitchFamily="49" charset="-120"/>
              </a:rPr>
              <a:t>, </a:t>
            </a:r>
            <a:r>
              <a:rPr lang="en-US" sz="1500" dirty="0">
                <a:solidFill>
                  <a:srgbClr val="8CB4FF"/>
                </a:solidFill>
                <a:latin typeface="JetBrains Mono" pitchFamily="49" charset="0"/>
                <a:ea typeface="JetBrains Mono" pitchFamily="49" charset="-122"/>
                <a:cs typeface="JetBrains Mono" pitchFamily="49" charset="-120"/>
              </a:rPr>
              <a:t>58</a:t>
            </a:r>
            <a:r>
              <a:rPr lang="en-US" sz="1500" dirty="0">
                <a:solidFill>
                  <a:srgbClr val="E6EDF7"/>
                </a:solidFill>
                <a:latin typeface="JetBrains Mono" pitchFamily="49" charset="0"/>
                <a:ea typeface="JetBrains Mono" pitchFamily="49" charset="-122"/>
                <a:cs typeface="JetBrains Mono" pitchFamily="49" charset="-120"/>
              </a:rPr>
              <a:t>, </a:t>
            </a:r>
            <a:r>
              <a:rPr lang="en-US" sz="1500" dirty="0">
                <a:solidFill>
                  <a:srgbClr val="8CB4FF"/>
                </a:solidFill>
                <a:latin typeface="JetBrains Mono" pitchFamily="49" charset="0"/>
                <a:ea typeface="JetBrains Mono" pitchFamily="49" charset="-122"/>
                <a:cs typeface="JetBrains Mono" pitchFamily="49" charset="-120"/>
              </a:rPr>
              <a:t>91</a:t>
            </a:r>
            <a:r>
              <a:rPr lang="en-US" sz="1500" dirty="0">
                <a:solidFill>
                  <a:srgbClr val="E6EDF7"/>
                </a:solidFill>
                <a:latin typeface="JetBrains Mono" pitchFamily="49" charset="0"/>
                <a:ea typeface="JetBrains Mono" pitchFamily="49" charset="-122"/>
                <a:cs typeface="JetBrains Mono" pitchFamily="49" charset="-120"/>
              </a:rPr>
              <a:t>, </a:t>
            </a:r>
            <a:r>
              <a:rPr lang="en-US" sz="1500" dirty="0">
                <a:solidFill>
                  <a:srgbClr val="8CB4FF"/>
                </a:solidFill>
                <a:latin typeface="JetBrains Mono" pitchFamily="49" charset="0"/>
                <a:ea typeface="JetBrains Mono" pitchFamily="49" charset="-122"/>
                <a:cs typeface="JetBrains Mono" pitchFamily="49" charset="-120"/>
              </a:rPr>
              <a:t>65</a:t>
            </a:r>
            <a:r>
              <a:rPr lang="en-US" sz="1500" dirty="0">
                <a:solidFill>
                  <a:srgbClr val="E6EDF7"/>
                </a:solidFill>
                <a:latin typeface="JetBrains Mono" pitchFamily="49" charset="0"/>
                <a:ea typeface="JetBrains Mono" pitchFamily="49" charset="-122"/>
                <a:cs typeface="JetBrains Mono" pitchFamily="49" charset="-120"/>
              </a:rPr>
              <a:t>, </a:t>
            </a:r>
            <a:r>
              <a:rPr lang="en-US" sz="1500" dirty="0">
                <a:solidFill>
                  <a:srgbClr val="8CB4FF"/>
                </a:solidFill>
                <a:latin typeface="JetBrains Mono" pitchFamily="49" charset="0"/>
                <a:ea typeface="JetBrains Mono" pitchFamily="49" charset="-122"/>
                <a:cs typeface="JetBrains Mono" pitchFamily="49" charset="-120"/>
              </a:rPr>
              <a:t>80</a:t>
            </a:r>
            <a:r>
              <a:rPr lang="en-US" sz="1500" dirty="0">
                <a:solidFill>
                  <a:srgbClr val="E6EDF7"/>
                </a:solidFill>
                <a:latin typeface="JetBrains Mono" pitchFamily="49" charset="0"/>
                <a:ea typeface="JetBrains Mono" pitchFamily="49" charset="-122"/>
                <a:cs typeface="JetBrains Mono" pitchFamily="49" charset="-120"/>
              </a:rPr>
              <a:t>]</a:t>
            </a:r>
            <a:endParaRPr lang="en-US" sz="1500" dirty="0"/>
          </a:p>
        </p:txBody>
      </p:sp>
      <p:sp>
        <p:nvSpPr>
          <p:cNvPr id="22" name="Text 20"/>
          <p:cNvSpPr/>
          <p:nvPr/>
        </p:nvSpPr>
        <p:spPr>
          <a:xfrm>
            <a:off x="6134100" y="2417961"/>
            <a:ext cx="5140833" cy="292100"/>
          </a:xfrm>
          <a:prstGeom prst="rect">
            <a:avLst/>
          </a:prstGeom>
          <a:noFill/>
          <a:ln/>
        </p:spPr>
        <p:txBody>
          <a:bodyPr wrap="none" lIns="0" tIns="0" rIns="0" bIns="0" rtlCol="0" anchor="t">
            <a:normAutofit/>
          </a:bodyPr>
          <a:lstStyle/>
          <a:p>
            <a:pPr marL="0" indent="0" algn="l">
              <a:lnSpc>
                <a:spcPts val="2100"/>
              </a:lnSpc>
              <a:buNone/>
            </a:pPr>
            <a:r>
              <a:rPr lang="en-US" sz="1500" dirty="0">
                <a:solidFill>
                  <a:srgbClr val="E6EDF7"/>
                </a:solidFill>
                <a:latin typeface="JetBrains Mono" pitchFamily="49" charset="0"/>
                <a:ea typeface="JetBrains Mono" pitchFamily="49" charset="-122"/>
                <a:cs typeface="JetBrains Mono" pitchFamily="49" charset="-120"/>
              </a:rPr>
              <a:t>print(marks[</a:t>
            </a:r>
            <a:r>
              <a:rPr lang="en-US" sz="1500" dirty="0">
                <a:solidFill>
                  <a:srgbClr val="8CB4FF"/>
                </a:solidFill>
                <a:latin typeface="JetBrains Mono" pitchFamily="49" charset="0"/>
                <a:ea typeface="JetBrains Mono" pitchFamily="49" charset="-122"/>
                <a:cs typeface="JetBrains Mono" pitchFamily="49" charset="-120"/>
              </a:rPr>
              <a:t>0</a:t>
            </a:r>
            <a:r>
              <a:rPr lang="en-US" sz="1500" dirty="0">
                <a:solidFill>
                  <a:srgbClr val="E6EDF7"/>
                </a:solidFill>
                <a:latin typeface="JetBrains Mono" pitchFamily="49" charset="0"/>
                <a:ea typeface="JetBrains Mono" pitchFamily="49" charset="-122"/>
                <a:cs typeface="JetBrains Mono" pitchFamily="49" charset="-120"/>
              </a:rPr>
              <a:t>]) </a:t>
            </a:r>
            <a:r>
              <a:rPr lang="en-US" sz="1500" dirty="0">
                <a:solidFill>
                  <a:srgbClr val="8A97B5"/>
                </a:solidFill>
                <a:latin typeface="JetBrains Mono" pitchFamily="49" charset="0"/>
                <a:ea typeface="JetBrains Mono" pitchFamily="49" charset="-122"/>
                <a:cs typeface="JetBrains Mono" pitchFamily="49" charset="-120"/>
              </a:rPr>
              <a:t># 72</a:t>
            </a:r>
            <a:endParaRPr lang="en-US" sz="1500" dirty="0"/>
          </a:p>
        </p:txBody>
      </p:sp>
      <p:sp>
        <p:nvSpPr>
          <p:cNvPr id="23" name="Text 21"/>
          <p:cNvSpPr/>
          <p:nvPr/>
        </p:nvSpPr>
        <p:spPr>
          <a:xfrm>
            <a:off x="6134100" y="2722761"/>
            <a:ext cx="5140833" cy="292100"/>
          </a:xfrm>
          <a:prstGeom prst="rect">
            <a:avLst/>
          </a:prstGeom>
          <a:noFill/>
          <a:ln/>
        </p:spPr>
        <p:txBody>
          <a:bodyPr wrap="none" lIns="0" tIns="0" rIns="0" bIns="0" rtlCol="0" anchor="t">
            <a:normAutofit/>
          </a:bodyPr>
          <a:lstStyle/>
          <a:p>
            <a:pPr marL="0" indent="0" algn="l">
              <a:lnSpc>
                <a:spcPts val="2100"/>
              </a:lnSpc>
              <a:buNone/>
            </a:pPr>
            <a:r>
              <a:rPr lang="en-US" sz="1500" dirty="0">
                <a:solidFill>
                  <a:srgbClr val="E6EDF7"/>
                </a:solidFill>
                <a:latin typeface="JetBrains Mono" pitchFamily="49" charset="0"/>
                <a:ea typeface="JetBrains Mono" pitchFamily="49" charset="-122"/>
                <a:cs typeface="JetBrains Mono" pitchFamily="49" charset="-120"/>
              </a:rPr>
              <a:t>print(marks[</a:t>
            </a:r>
            <a:r>
              <a:rPr lang="en-US" sz="1500" dirty="0">
                <a:solidFill>
                  <a:srgbClr val="8CB4FF"/>
                </a:solidFill>
                <a:latin typeface="JetBrains Mono" pitchFamily="49" charset="0"/>
                <a:ea typeface="JetBrains Mono" pitchFamily="49" charset="-122"/>
                <a:cs typeface="JetBrains Mono" pitchFamily="49" charset="-120"/>
              </a:rPr>
              <a:t>-1</a:t>
            </a:r>
            <a:r>
              <a:rPr lang="en-US" sz="1500" dirty="0">
                <a:solidFill>
                  <a:srgbClr val="E6EDF7"/>
                </a:solidFill>
                <a:latin typeface="JetBrains Mono" pitchFamily="49" charset="0"/>
                <a:ea typeface="JetBrains Mono" pitchFamily="49" charset="-122"/>
                <a:cs typeface="JetBrains Mono" pitchFamily="49" charset="-120"/>
              </a:rPr>
              <a:t>]) </a:t>
            </a:r>
            <a:r>
              <a:rPr lang="en-US" sz="1500" dirty="0">
                <a:solidFill>
                  <a:srgbClr val="8A97B5"/>
                </a:solidFill>
                <a:latin typeface="JetBrains Mono" pitchFamily="49" charset="0"/>
                <a:ea typeface="JetBrains Mono" pitchFamily="49" charset="-122"/>
                <a:cs typeface="JetBrains Mono" pitchFamily="49" charset="-120"/>
              </a:rPr>
              <a:t># 80</a:t>
            </a:r>
            <a:endParaRPr lang="en-US" sz="1500" dirty="0"/>
          </a:p>
        </p:txBody>
      </p:sp>
      <p:sp>
        <p:nvSpPr>
          <p:cNvPr id="24" name="Text 22"/>
          <p:cNvSpPr/>
          <p:nvPr/>
        </p:nvSpPr>
        <p:spPr>
          <a:xfrm>
            <a:off x="6134100" y="3027561"/>
            <a:ext cx="5140833" cy="292100"/>
          </a:xfrm>
          <a:prstGeom prst="rect">
            <a:avLst/>
          </a:prstGeom>
          <a:noFill/>
          <a:ln/>
        </p:spPr>
        <p:txBody>
          <a:bodyPr wrap="none" lIns="0" tIns="0" rIns="0" bIns="0" rtlCol="0" anchor="t">
            <a:normAutofit/>
          </a:bodyPr>
          <a:lstStyle/>
          <a:p>
            <a:pPr marL="0" indent="0" algn="l">
              <a:lnSpc>
                <a:spcPts val="2100"/>
              </a:lnSpc>
              <a:buNone/>
            </a:pPr>
            <a:r>
              <a:rPr lang="en-US" sz="1500" dirty="0">
                <a:solidFill>
                  <a:srgbClr val="E6EDF7"/>
                </a:solidFill>
                <a:latin typeface="JetBrains Mono" pitchFamily="49" charset="0"/>
                <a:ea typeface="JetBrains Mono" pitchFamily="49" charset="-122"/>
                <a:cs typeface="JetBrains Mono" pitchFamily="49" charset="-120"/>
              </a:rPr>
              <a:t>print(len(marks)) </a:t>
            </a:r>
            <a:r>
              <a:rPr lang="en-US" sz="1500" dirty="0">
                <a:solidFill>
                  <a:srgbClr val="8A97B5"/>
                </a:solidFill>
                <a:latin typeface="JetBrains Mono" pitchFamily="49" charset="0"/>
                <a:ea typeface="JetBrains Mono" pitchFamily="49" charset="-122"/>
                <a:cs typeface="JetBrains Mono" pitchFamily="49" charset="-120"/>
              </a:rPr>
              <a:t># 5</a:t>
            </a:r>
            <a:endParaRPr lang="en-US" sz="1500" dirty="0"/>
          </a:p>
        </p:txBody>
      </p:sp>
      <p:sp>
        <p:nvSpPr>
          <p:cNvPr id="25" name="Text 23"/>
          <p:cNvSpPr/>
          <p:nvPr/>
        </p:nvSpPr>
        <p:spPr>
          <a:xfrm>
            <a:off x="812800" y="3802261"/>
            <a:ext cx="2011759" cy="365720"/>
          </a:xfrm>
          <a:prstGeom prst="roundRect">
            <a:avLst>
              <a:gd name="adj" fmla="val 50000"/>
            </a:avLst>
          </a:prstGeom>
          <a:solidFill>
            <a:srgbClr val="E4E9F5"/>
          </a:solidFill>
          <a:ln/>
        </p:spPr>
        <p:txBody>
          <a:bodyPr wrap="none" lIns="0" tIns="0" rIns="0" bIns="0" rtlCol="0" anchor="ctr">
            <a:normAutofit/>
          </a:bodyPr>
          <a:lstStyle/>
          <a:p>
            <a:pPr marL="0" indent="0" algn="ctr">
              <a:lnSpc>
                <a:spcPts val="1680"/>
              </a:lnSpc>
              <a:buNone/>
            </a:pPr>
            <a:r>
              <a:rPr lang="en-US" sz="1400" dirty="0">
                <a:solidFill>
                  <a:srgbClr val="12203A"/>
                </a:solidFill>
                <a:latin typeface="JetBrains Mono" pitchFamily="49" charset="0"/>
                <a:ea typeface="JetBrains Mono" pitchFamily="49" charset="-122"/>
                <a:cs typeface="JetBrains Mono" pitchFamily="49" charset="-120"/>
              </a:rPr>
              <a:t>marks.append(55)</a:t>
            </a:r>
            <a:endParaRPr lang="en-US" sz="1400" dirty="0"/>
          </a:p>
        </p:txBody>
      </p:sp>
      <p:sp>
        <p:nvSpPr>
          <p:cNvPr id="26" name="Text 24"/>
          <p:cNvSpPr/>
          <p:nvPr/>
        </p:nvSpPr>
        <p:spPr>
          <a:xfrm>
            <a:off x="2926159" y="3802261"/>
            <a:ext cx="1371600" cy="365720"/>
          </a:xfrm>
          <a:prstGeom prst="roundRect">
            <a:avLst>
              <a:gd name="adj" fmla="val 50000"/>
            </a:avLst>
          </a:prstGeom>
          <a:solidFill>
            <a:srgbClr val="E4E9F5"/>
          </a:solidFill>
          <a:ln/>
        </p:spPr>
        <p:txBody>
          <a:bodyPr wrap="none" lIns="0" tIns="0" rIns="0" bIns="0" rtlCol="0" anchor="ctr">
            <a:normAutofit/>
          </a:bodyPr>
          <a:lstStyle/>
          <a:p>
            <a:pPr marL="0" indent="0" algn="ctr">
              <a:lnSpc>
                <a:spcPts val="1680"/>
              </a:lnSpc>
              <a:buNone/>
            </a:pPr>
            <a:r>
              <a:rPr lang="en-US" sz="1400" dirty="0">
                <a:solidFill>
                  <a:srgbClr val="12203A"/>
                </a:solidFill>
                <a:latin typeface="JetBrains Mono" pitchFamily="49" charset="0"/>
                <a:ea typeface="JetBrains Mono" pitchFamily="49" charset="-122"/>
                <a:cs typeface="JetBrains Mono" pitchFamily="49" charset="-120"/>
              </a:rPr>
              <a:t>len(marks)</a:t>
            </a:r>
            <a:endParaRPr lang="en-US" sz="1400" dirty="0"/>
          </a:p>
        </p:txBody>
      </p:sp>
      <p:sp>
        <p:nvSpPr>
          <p:cNvPr id="27" name="Text 25"/>
          <p:cNvSpPr/>
          <p:nvPr/>
        </p:nvSpPr>
        <p:spPr>
          <a:xfrm>
            <a:off x="4399359" y="3802261"/>
            <a:ext cx="1371600" cy="365720"/>
          </a:xfrm>
          <a:prstGeom prst="roundRect">
            <a:avLst>
              <a:gd name="adj" fmla="val 50000"/>
            </a:avLst>
          </a:prstGeom>
          <a:solidFill>
            <a:srgbClr val="E4E9F5"/>
          </a:solidFill>
          <a:ln/>
        </p:spPr>
        <p:txBody>
          <a:bodyPr wrap="none" lIns="0" tIns="0" rIns="0" bIns="0" rtlCol="0" anchor="ctr">
            <a:normAutofit/>
          </a:bodyPr>
          <a:lstStyle/>
          <a:p>
            <a:pPr marL="0" indent="0" algn="ctr">
              <a:lnSpc>
                <a:spcPts val="1680"/>
              </a:lnSpc>
              <a:buNone/>
            </a:pPr>
            <a:r>
              <a:rPr lang="en-US" sz="1400" dirty="0">
                <a:solidFill>
                  <a:srgbClr val="12203A"/>
                </a:solidFill>
                <a:latin typeface="JetBrains Mono" pitchFamily="49" charset="0"/>
                <a:ea typeface="JetBrains Mono" pitchFamily="49" charset="-122"/>
                <a:cs typeface="JetBrains Mono" pitchFamily="49" charset="-120"/>
              </a:rPr>
              <a:t>sum(marks)</a:t>
            </a:r>
            <a:endParaRPr lang="en-US" sz="1400" dirty="0"/>
          </a:p>
        </p:txBody>
      </p:sp>
      <p:sp>
        <p:nvSpPr>
          <p:cNvPr id="28" name="Text 26"/>
          <p:cNvSpPr/>
          <p:nvPr/>
        </p:nvSpPr>
        <p:spPr>
          <a:xfrm>
            <a:off x="5872559" y="3802261"/>
            <a:ext cx="1371600" cy="365720"/>
          </a:xfrm>
          <a:prstGeom prst="roundRect">
            <a:avLst>
              <a:gd name="adj" fmla="val 50000"/>
            </a:avLst>
          </a:prstGeom>
          <a:solidFill>
            <a:srgbClr val="E4E9F5"/>
          </a:solidFill>
          <a:ln/>
        </p:spPr>
        <p:txBody>
          <a:bodyPr wrap="none" lIns="0" tIns="0" rIns="0" bIns="0" rtlCol="0" anchor="ctr">
            <a:normAutofit/>
          </a:bodyPr>
          <a:lstStyle/>
          <a:p>
            <a:pPr marL="0" indent="0" algn="ctr">
              <a:lnSpc>
                <a:spcPts val="1680"/>
              </a:lnSpc>
              <a:buNone/>
            </a:pPr>
            <a:r>
              <a:rPr lang="en-US" sz="1400" dirty="0">
                <a:solidFill>
                  <a:srgbClr val="12203A"/>
                </a:solidFill>
                <a:latin typeface="JetBrains Mono" pitchFamily="49" charset="0"/>
                <a:ea typeface="JetBrains Mono" pitchFamily="49" charset="-122"/>
                <a:cs typeface="JetBrains Mono" pitchFamily="49" charset="-120"/>
              </a:rPr>
              <a:t>max(marks)</a:t>
            </a:r>
            <a:endParaRPr lang="en-US" sz="14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7F5EF"/>
        </a:solidFill>
        <a:effectLst/>
      </p:bgPr>
    </p:bg>
    <p:spTree>
      <p:nvGrpSpPr>
        <p:cNvPr id="1" name=""/>
        <p:cNvGrpSpPr/>
        <p:nvPr/>
      </p:nvGrpSpPr>
      <p:grpSpPr>
        <a:xfrm>
          <a:off x="0" y="0"/>
          <a:ext cx="0" cy="0"/>
          <a:chOff x="0" y="0"/>
          <a:chExt cx="0" cy="0"/>
        </a:xfrm>
      </p:grpSpPr>
      <p:sp>
        <p:nvSpPr>
          <p:cNvPr id="2" name="Text 0"/>
          <p:cNvSpPr/>
          <p:nvPr/>
        </p:nvSpPr>
        <p:spPr>
          <a:xfrm>
            <a:off x="812800" y="812800"/>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2457C5"/>
                </a:solidFill>
                <a:latin typeface="IBM Plex Sans" pitchFamily="34" charset="0"/>
                <a:ea typeface="IBM Plex Sans" pitchFamily="34" charset="-122"/>
                <a:cs typeface="IBM Plex Sans" pitchFamily="34" charset="-120"/>
              </a:rPr>
              <a:t>DATA AND STRUCTURE</a:t>
            </a:r>
            <a:endParaRPr lang="en-US" sz="1400" dirty="0"/>
          </a:p>
        </p:txBody>
      </p:sp>
      <p:sp>
        <p:nvSpPr>
          <p:cNvPr id="3" name="Text 1"/>
          <p:cNvSpPr>
            <a:spLocks noGrp="1"/>
          </p:cNvSpPr>
          <p:nvPr>
            <p:ph type="title"/>
          </p:nvPr>
        </p:nvSpPr>
        <p:spPr>
          <a:xfrm>
            <a:off x="812800" y="1102320"/>
            <a:ext cx="10883392" cy="528241"/>
          </a:xfrm>
          <a:prstGeom prst="rect">
            <a:avLst/>
          </a:prstGeom>
          <a:noFill/>
          <a:ln/>
        </p:spPr>
        <p:txBody>
          <a:bodyPr wrap="square" lIns="0" tIns="0" rIns="0" bIns="0" rtlCol="0" anchor="t">
            <a:normAutofit/>
          </a:bodyPr>
          <a:lstStyle/>
          <a:p>
            <a:pPr marL="0" indent="0" algn="l">
              <a:lnSpc>
                <a:spcPts val="3960"/>
              </a:lnSpc>
              <a:buNone/>
            </a:pPr>
            <a:r>
              <a:rPr lang="en-US" sz="3600" b="1" i="0" dirty="0">
                <a:solidFill>
                  <a:srgbClr val="12203A"/>
                </a:solidFill>
                <a:latin typeface="Domine" pitchFamily="18" charset="0"/>
                <a:ea typeface="Domine" pitchFamily="18" charset="-122"/>
                <a:cs typeface="Domine" pitchFamily="18" charset="-120"/>
              </a:rPr>
              <a:t>Functions</a:t>
            </a:r>
            <a:endParaRPr lang="en-US" sz="3600" dirty="0"/>
          </a:p>
        </p:txBody>
      </p:sp>
      <p:sp>
        <p:nvSpPr>
          <p:cNvPr id="4" name="Shape 2"/>
          <p:cNvSpPr/>
          <p:nvPr/>
        </p:nvSpPr>
        <p:spPr>
          <a:xfrm>
            <a:off x="812800" y="2464891"/>
            <a:ext cx="4445000" cy="1658541"/>
          </a:xfrm>
          <a:prstGeom prst="roundRect">
            <a:avLst>
              <a:gd name="adj" fmla="val 7657"/>
            </a:avLst>
          </a:prstGeom>
          <a:solidFill>
            <a:srgbClr val="0F1A2E"/>
          </a:solidFill>
          <a:ln/>
        </p:spPr>
        <p:txBody>
          <a:bodyPr/>
          <a:lstStyle/>
          <a:p>
            <a:endParaRPr lang="en-GB"/>
          </a:p>
        </p:txBody>
      </p:sp>
      <p:sp>
        <p:nvSpPr>
          <p:cNvPr id="5" name="Text 3"/>
          <p:cNvSpPr/>
          <p:nvPr/>
        </p:nvSpPr>
        <p:spPr>
          <a:xfrm>
            <a:off x="1066800" y="2668091"/>
            <a:ext cx="4055110" cy="309860"/>
          </a:xfrm>
          <a:prstGeom prst="rect">
            <a:avLst/>
          </a:prstGeom>
          <a:noFill/>
          <a:ln/>
        </p:spPr>
        <p:txBody>
          <a:bodyPr wrap="none" lIns="0" tIns="0" rIns="0" bIns="0" rtlCol="0" anchor="t">
            <a:normAutofit/>
          </a:bodyPr>
          <a:lstStyle/>
          <a:p>
            <a:pPr marL="0" indent="0" algn="l">
              <a:lnSpc>
                <a:spcPts val="2240"/>
              </a:lnSpc>
              <a:buNone/>
            </a:pPr>
            <a:r>
              <a:rPr lang="en-US" sz="1600" dirty="0">
                <a:solidFill>
                  <a:srgbClr val="F2B134"/>
                </a:solidFill>
                <a:latin typeface="JetBrains Mono" pitchFamily="49" charset="0"/>
                <a:ea typeface="JetBrains Mono" pitchFamily="49" charset="-122"/>
                <a:cs typeface="JetBrains Mono" pitchFamily="49" charset="-120"/>
              </a:rPr>
              <a:t>def</a:t>
            </a:r>
            <a:r>
              <a:rPr lang="en-US" sz="1600" dirty="0">
                <a:solidFill>
                  <a:srgbClr val="E6EDF7"/>
                </a:solidFill>
                <a:latin typeface="JetBrains Mono" pitchFamily="49" charset="0"/>
                <a:ea typeface="JetBrains Mono" pitchFamily="49" charset="-122"/>
                <a:cs typeface="JetBrains Mono" pitchFamily="49" charset="-120"/>
              </a:rPr>
              <a:t> area(w, h):</a:t>
            </a:r>
            <a:endParaRPr lang="en-US" sz="1600" dirty="0"/>
          </a:p>
        </p:txBody>
      </p:sp>
      <p:sp>
        <p:nvSpPr>
          <p:cNvPr id="6" name="Text 4"/>
          <p:cNvSpPr/>
          <p:nvPr/>
        </p:nvSpPr>
        <p:spPr>
          <a:xfrm>
            <a:off x="1435100" y="2990652"/>
            <a:ext cx="3675761" cy="309860"/>
          </a:xfrm>
          <a:prstGeom prst="rect">
            <a:avLst/>
          </a:prstGeom>
          <a:noFill/>
          <a:ln/>
        </p:spPr>
        <p:txBody>
          <a:bodyPr wrap="none" lIns="0" tIns="0" rIns="0" bIns="0" rtlCol="0" anchor="t">
            <a:normAutofit/>
          </a:bodyPr>
          <a:lstStyle/>
          <a:p>
            <a:pPr marL="0" indent="0" algn="l">
              <a:lnSpc>
                <a:spcPts val="2240"/>
              </a:lnSpc>
              <a:buNone/>
            </a:pPr>
            <a:r>
              <a:rPr lang="en-US" sz="1600" dirty="0">
                <a:solidFill>
                  <a:srgbClr val="F2B134"/>
                </a:solidFill>
                <a:latin typeface="JetBrains Mono" pitchFamily="49" charset="0"/>
                <a:ea typeface="JetBrains Mono" pitchFamily="49" charset="-122"/>
                <a:cs typeface="JetBrains Mono" pitchFamily="49" charset="-120"/>
              </a:rPr>
              <a:t>return</a:t>
            </a:r>
            <a:r>
              <a:rPr lang="en-US" sz="1600" dirty="0">
                <a:solidFill>
                  <a:srgbClr val="E6EDF7"/>
                </a:solidFill>
                <a:latin typeface="JetBrains Mono" pitchFamily="49" charset="0"/>
                <a:ea typeface="JetBrains Mono" pitchFamily="49" charset="-122"/>
                <a:cs typeface="JetBrains Mono" pitchFamily="49" charset="-120"/>
              </a:rPr>
              <a:t> w * h</a:t>
            </a:r>
            <a:endParaRPr lang="en-US" sz="1600" dirty="0"/>
          </a:p>
        </p:txBody>
      </p:sp>
      <p:sp>
        <p:nvSpPr>
          <p:cNvPr id="7" name="Text 5"/>
          <p:cNvSpPr/>
          <p:nvPr/>
        </p:nvSpPr>
        <p:spPr>
          <a:xfrm>
            <a:off x="1066800" y="3313212"/>
            <a:ext cx="4055110" cy="309860"/>
          </a:xfrm>
          <a:prstGeom prst="rect">
            <a:avLst/>
          </a:prstGeom>
          <a:noFill/>
          <a:ln/>
        </p:spPr>
        <p:txBody>
          <a:bodyPr wrap="none" lIns="0" tIns="0" rIns="0" bIns="0" rtlCol="0" anchor="t">
            <a:normAutofit/>
          </a:bodyPr>
          <a:lstStyle/>
          <a:p>
            <a:pPr marL="0" indent="0" algn="l">
              <a:lnSpc>
                <a:spcPts val="2240"/>
              </a:lnSpc>
              <a:buNone/>
            </a:pPr>
            <a:r>
              <a:rPr lang="en-US" sz="1600" dirty="0">
                <a:solidFill>
                  <a:srgbClr val="E6EDF7"/>
                </a:solidFill>
                <a:latin typeface="JetBrains Mono" pitchFamily="49" charset="0"/>
                <a:ea typeface="JetBrains Mono" pitchFamily="49" charset="-122"/>
                <a:cs typeface="JetBrains Mono" pitchFamily="49" charset="-120"/>
              </a:rPr>
              <a:t>result = area(</a:t>
            </a:r>
            <a:r>
              <a:rPr lang="en-US" sz="1600" dirty="0">
                <a:solidFill>
                  <a:srgbClr val="8CB4FF"/>
                </a:solidFill>
                <a:latin typeface="JetBrains Mono" pitchFamily="49" charset="0"/>
                <a:ea typeface="JetBrains Mono" pitchFamily="49" charset="-122"/>
                <a:cs typeface="JetBrains Mono" pitchFamily="49" charset="-120"/>
              </a:rPr>
              <a:t>5</a:t>
            </a:r>
            <a:r>
              <a:rPr lang="en-US" sz="1600" dirty="0">
                <a:solidFill>
                  <a:srgbClr val="E6EDF7"/>
                </a:solidFill>
                <a:latin typeface="JetBrains Mono" pitchFamily="49" charset="0"/>
                <a:ea typeface="JetBrains Mono" pitchFamily="49" charset="-122"/>
                <a:cs typeface="JetBrains Mono" pitchFamily="49" charset="-120"/>
              </a:rPr>
              <a:t>, </a:t>
            </a:r>
            <a:r>
              <a:rPr lang="en-US" sz="1600" dirty="0">
                <a:solidFill>
                  <a:srgbClr val="8CB4FF"/>
                </a:solidFill>
                <a:latin typeface="JetBrains Mono" pitchFamily="49" charset="0"/>
                <a:ea typeface="JetBrains Mono" pitchFamily="49" charset="-122"/>
                <a:cs typeface="JetBrains Mono" pitchFamily="49" charset="-120"/>
              </a:rPr>
              <a:t>3</a:t>
            </a:r>
            <a:r>
              <a:rPr lang="en-US" sz="1600" dirty="0">
                <a:solidFill>
                  <a:srgbClr val="E6EDF7"/>
                </a:solidFill>
                <a:latin typeface="JetBrains Mono" pitchFamily="49" charset="0"/>
                <a:ea typeface="JetBrains Mono" pitchFamily="49" charset="-122"/>
                <a:cs typeface="JetBrains Mono" pitchFamily="49" charset="-120"/>
              </a:rPr>
              <a:t>)</a:t>
            </a:r>
            <a:endParaRPr lang="en-US" sz="1600" dirty="0"/>
          </a:p>
        </p:txBody>
      </p:sp>
      <p:sp>
        <p:nvSpPr>
          <p:cNvPr id="8" name="Text 6"/>
          <p:cNvSpPr/>
          <p:nvPr/>
        </p:nvSpPr>
        <p:spPr>
          <a:xfrm>
            <a:off x="1066800" y="3635772"/>
            <a:ext cx="4055110" cy="309860"/>
          </a:xfrm>
          <a:prstGeom prst="rect">
            <a:avLst/>
          </a:prstGeom>
          <a:noFill/>
          <a:ln/>
        </p:spPr>
        <p:txBody>
          <a:bodyPr wrap="none" lIns="0" tIns="0" rIns="0" bIns="0" rtlCol="0" anchor="t">
            <a:normAutofit/>
          </a:bodyPr>
          <a:lstStyle/>
          <a:p>
            <a:pPr marL="0" indent="0" algn="l">
              <a:lnSpc>
                <a:spcPts val="2240"/>
              </a:lnSpc>
              <a:buNone/>
            </a:pPr>
            <a:r>
              <a:rPr lang="en-US" sz="1600" dirty="0">
                <a:solidFill>
                  <a:srgbClr val="E6EDF7"/>
                </a:solidFill>
                <a:latin typeface="JetBrains Mono" pitchFamily="49" charset="0"/>
                <a:ea typeface="JetBrains Mono" pitchFamily="49" charset="-122"/>
                <a:cs typeface="JetBrains Mono" pitchFamily="49" charset="-120"/>
              </a:rPr>
              <a:t>print(result)</a:t>
            </a:r>
            <a:endParaRPr lang="en-US" sz="1600" dirty="0"/>
          </a:p>
        </p:txBody>
      </p:sp>
      <p:sp>
        <p:nvSpPr>
          <p:cNvPr id="9" name="Shape 7"/>
          <p:cNvSpPr/>
          <p:nvPr/>
        </p:nvSpPr>
        <p:spPr>
          <a:xfrm>
            <a:off x="5464175" y="1913136"/>
            <a:ext cx="5911850" cy="1159470"/>
          </a:xfrm>
          <a:prstGeom prst="roundRect">
            <a:avLst>
              <a:gd name="adj" fmla="val 10679"/>
            </a:avLst>
          </a:prstGeom>
          <a:solidFill>
            <a:srgbClr val="FDFCF8"/>
          </a:solidFill>
          <a:ln w="6350">
            <a:solidFill>
              <a:srgbClr val="E2DED2"/>
            </a:solidFill>
            <a:prstDash val="solid"/>
          </a:ln>
        </p:spPr>
        <p:txBody>
          <a:bodyPr/>
          <a:lstStyle/>
          <a:p>
            <a:endParaRPr lang="en-GB"/>
          </a:p>
        </p:txBody>
      </p:sp>
      <p:sp>
        <p:nvSpPr>
          <p:cNvPr id="10" name="Text 8"/>
          <p:cNvSpPr/>
          <p:nvPr/>
        </p:nvSpPr>
        <p:spPr>
          <a:xfrm>
            <a:off x="5695950" y="2144911"/>
            <a:ext cx="5611749"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12203A"/>
                </a:solidFill>
                <a:latin typeface="Domine" pitchFamily="18" charset="0"/>
                <a:ea typeface="Domine" pitchFamily="18" charset="-122"/>
                <a:cs typeface="Domine" pitchFamily="18" charset="-120"/>
              </a:rPr>
              <a:t>Parameters and arguments</a:t>
            </a:r>
            <a:endParaRPr lang="en-US" sz="2200" dirty="0"/>
          </a:p>
        </p:txBody>
      </p:sp>
      <p:sp>
        <p:nvSpPr>
          <p:cNvPr id="11" name="Text 9"/>
          <p:cNvSpPr/>
          <p:nvPr/>
        </p:nvSpPr>
        <p:spPr>
          <a:xfrm>
            <a:off x="5695950" y="2556371"/>
            <a:ext cx="5611749" cy="30986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4A5568"/>
                </a:solidFill>
                <a:latin typeface="IBM Plex Sans" pitchFamily="34" charset="0"/>
                <a:ea typeface="IBM Plex Sans" pitchFamily="34" charset="-122"/>
                <a:cs typeface="IBM Plex Sans" pitchFamily="34" charset="-120"/>
              </a:rPr>
              <a:t>w and h are parameters. 5 and 3 are the arguments.</a:t>
            </a:r>
            <a:endParaRPr lang="en-US" sz="1600" dirty="0"/>
          </a:p>
        </p:txBody>
      </p:sp>
      <p:sp>
        <p:nvSpPr>
          <p:cNvPr id="12" name="Shape 10"/>
          <p:cNvSpPr/>
          <p:nvPr/>
        </p:nvSpPr>
        <p:spPr>
          <a:xfrm>
            <a:off x="5464175" y="3231356"/>
            <a:ext cx="5911850" cy="1443930"/>
          </a:xfrm>
          <a:prstGeom prst="roundRect">
            <a:avLst>
              <a:gd name="adj" fmla="val 8576"/>
            </a:avLst>
          </a:prstGeom>
          <a:solidFill>
            <a:srgbClr val="FDFCF8"/>
          </a:solidFill>
          <a:ln w="6350">
            <a:solidFill>
              <a:srgbClr val="E2DED2"/>
            </a:solidFill>
            <a:prstDash val="solid"/>
          </a:ln>
        </p:spPr>
        <p:txBody>
          <a:bodyPr/>
          <a:lstStyle/>
          <a:p>
            <a:endParaRPr lang="en-GB"/>
          </a:p>
        </p:txBody>
      </p:sp>
      <p:sp>
        <p:nvSpPr>
          <p:cNvPr id="13" name="Text 11"/>
          <p:cNvSpPr/>
          <p:nvPr/>
        </p:nvSpPr>
        <p:spPr>
          <a:xfrm>
            <a:off x="5695950" y="3463131"/>
            <a:ext cx="5611749"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12203A"/>
                </a:solidFill>
                <a:latin typeface="Domine" pitchFamily="18" charset="0"/>
                <a:ea typeface="Domine" pitchFamily="18" charset="-122"/>
                <a:cs typeface="Domine" pitchFamily="18" charset="-120"/>
              </a:rPr>
              <a:t>Return is not print</a:t>
            </a:r>
            <a:endParaRPr lang="en-US" sz="2200" dirty="0"/>
          </a:p>
        </p:txBody>
      </p:sp>
      <p:sp>
        <p:nvSpPr>
          <p:cNvPr id="14" name="Text 12"/>
          <p:cNvSpPr/>
          <p:nvPr/>
        </p:nvSpPr>
        <p:spPr>
          <a:xfrm>
            <a:off x="5695950" y="3874591"/>
            <a:ext cx="5611749" cy="59432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4A5568"/>
                </a:solidFill>
                <a:latin typeface="IBM Plex Sans" pitchFamily="34" charset="0"/>
                <a:ea typeface="IBM Plex Sans" pitchFamily="34" charset="-122"/>
                <a:cs typeface="IBM Plex Sans" pitchFamily="34" charset="-120"/>
              </a:rPr>
              <a:t>Print shows a value on screen. Return hands it back so the program can use it.</a:t>
            </a:r>
            <a:endParaRPr lang="en-US" sz="16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7F5EF"/>
        </a:solidFill>
        <a:effectLst/>
      </p:bgPr>
    </p:bg>
    <p:spTree>
      <p:nvGrpSpPr>
        <p:cNvPr id="1" name=""/>
        <p:cNvGrpSpPr/>
        <p:nvPr/>
      </p:nvGrpSpPr>
      <p:grpSpPr>
        <a:xfrm>
          <a:off x="0" y="0"/>
          <a:ext cx="0" cy="0"/>
          <a:chOff x="0" y="0"/>
          <a:chExt cx="0" cy="0"/>
        </a:xfrm>
      </p:grpSpPr>
      <p:sp>
        <p:nvSpPr>
          <p:cNvPr id="2" name="Text 0"/>
          <p:cNvSpPr/>
          <p:nvPr/>
        </p:nvSpPr>
        <p:spPr>
          <a:xfrm>
            <a:off x="812800" y="812800"/>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2457C5"/>
                </a:solidFill>
                <a:latin typeface="IBM Plex Sans" pitchFamily="34" charset="0"/>
                <a:ea typeface="IBM Plex Sans" pitchFamily="34" charset="-122"/>
                <a:cs typeface="IBM Plex Sans" pitchFamily="34" charset="-120"/>
              </a:rPr>
              <a:t>FINISHING UP</a:t>
            </a:r>
            <a:endParaRPr lang="en-US" sz="1400" dirty="0"/>
          </a:p>
        </p:txBody>
      </p:sp>
      <p:sp>
        <p:nvSpPr>
          <p:cNvPr id="3" name="Text 1"/>
          <p:cNvSpPr>
            <a:spLocks noGrp="1"/>
          </p:cNvSpPr>
          <p:nvPr>
            <p:ph type="title"/>
          </p:nvPr>
        </p:nvSpPr>
        <p:spPr>
          <a:xfrm>
            <a:off x="812800" y="1102320"/>
            <a:ext cx="10883392" cy="528241"/>
          </a:xfrm>
          <a:prstGeom prst="rect">
            <a:avLst/>
          </a:prstGeom>
          <a:noFill/>
          <a:ln/>
        </p:spPr>
        <p:txBody>
          <a:bodyPr wrap="square" lIns="0" tIns="0" rIns="0" bIns="0" rtlCol="0" anchor="t">
            <a:normAutofit/>
          </a:bodyPr>
          <a:lstStyle/>
          <a:p>
            <a:pPr marL="0" indent="0" algn="l">
              <a:lnSpc>
                <a:spcPts val="3960"/>
              </a:lnSpc>
              <a:buNone/>
            </a:pPr>
            <a:r>
              <a:rPr lang="en-US" sz="3600" b="1" i="0" dirty="0">
                <a:solidFill>
                  <a:srgbClr val="12203A"/>
                </a:solidFill>
                <a:latin typeface="Domine" pitchFamily="18" charset="0"/>
                <a:ea typeface="Domine" pitchFamily="18" charset="-122"/>
                <a:cs typeface="Domine" pitchFamily="18" charset="-120"/>
              </a:rPr>
              <a:t>Reading an error message</a:t>
            </a:r>
            <a:endParaRPr lang="en-US" sz="3600" dirty="0"/>
          </a:p>
        </p:txBody>
      </p:sp>
      <p:sp>
        <p:nvSpPr>
          <p:cNvPr id="4" name="Shape 2"/>
          <p:cNvSpPr/>
          <p:nvPr/>
        </p:nvSpPr>
        <p:spPr>
          <a:xfrm>
            <a:off x="812800" y="1808361"/>
            <a:ext cx="10566400" cy="1026120"/>
          </a:xfrm>
          <a:prstGeom prst="roundRect">
            <a:avLst>
              <a:gd name="adj" fmla="val 12377"/>
            </a:avLst>
          </a:prstGeom>
          <a:solidFill>
            <a:srgbClr val="12203A"/>
          </a:solidFill>
          <a:ln/>
        </p:spPr>
        <p:txBody>
          <a:bodyPr/>
          <a:lstStyle/>
          <a:p>
            <a:endParaRPr lang="en-GB"/>
          </a:p>
        </p:txBody>
      </p:sp>
      <p:sp>
        <p:nvSpPr>
          <p:cNvPr id="5" name="Text 3"/>
          <p:cNvSpPr/>
          <p:nvPr/>
        </p:nvSpPr>
        <p:spPr>
          <a:xfrm>
            <a:off x="1066800" y="1986161"/>
            <a:ext cx="10360152"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F2B134"/>
                </a:solidFill>
                <a:latin typeface="IBM Plex Sans" pitchFamily="34" charset="0"/>
                <a:ea typeface="IBM Plex Sans" pitchFamily="34" charset="-122"/>
                <a:cs typeface="IBM Plex Sans" pitchFamily="34" charset="-120"/>
              </a:rPr>
              <a:t>Read the last line first.</a:t>
            </a:r>
            <a:endParaRPr lang="en-US" sz="2200" dirty="0"/>
          </a:p>
        </p:txBody>
      </p:sp>
      <p:sp>
        <p:nvSpPr>
          <p:cNvPr id="6" name="Text 4"/>
          <p:cNvSpPr/>
          <p:nvPr/>
        </p:nvSpPr>
        <p:spPr>
          <a:xfrm>
            <a:off x="1066800" y="2372221"/>
            <a:ext cx="10360152" cy="30986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C5D0E6"/>
                </a:solidFill>
                <a:latin typeface="IBM Plex Sans" pitchFamily="34" charset="0"/>
                <a:ea typeface="IBM Plex Sans" pitchFamily="34" charset="-122"/>
                <a:cs typeface="IBM Plex Sans" pitchFamily="34" charset="-120"/>
              </a:rPr>
              <a:t>It names the error and says what went wrong.</a:t>
            </a:r>
            <a:endParaRPr lang="en-US" sz="1600" dirty="0"/>
          </a:p>
        </p:txBody>
      </p:sp>
      <p:sp>
        <p:nvSpPr>
          <p:cNvPr id="7" name="Shape 5"/>
          <p:cNvSpPr/>
          <p:nvPr/>
        </p:nvSpPr>
        <p:spPr>
          <a:xfrm>
            <a:off x="812800" y="3372247"/>
            <a:ext cx="10566400" cy="0"/>
          </a:xfrm>
          <a:prstGeom prst="line">
            <a:avLst/>
          </a:prstGeom>
          <a:noFill/>
          <a:ln w="19050">
            <a:solidFill>
              <a:srgbClr val="12203A"/>
            </a:solidFill>
            <a:prstDash val="solid"/>
          </a:ln>
        </p:spPr>
        <p:txBody>
          <a:bodyPr/>
          <a:lstStyle/>
          <a:p>
            <a:endParaRPr lang="en-GB"/>
          </a:p>
        </p:txBody>
      </p:sp>
      <p:sp>
        <p:nvSpPr>
          <p:cNvPr id="8" name="Text 6"/>
          <p:cNvSpPr/>
          <p:nvPr/>
        </p:nvSpPr>
        <p:spPr>
          <a:xfrm>
            <a:off x="812800" y="3037681"/>
            <a:ext cx="3401060" cy="274241"/>
          </a:xfrm>
          <a:prstGeom prst="rect">
            <a:avLst/>
          </a:prstGeom>
          <a:noFill/>
          <a:ln/>
        </p:spPr>
        <p:txBody>
          <a:bodyPr wrap="square" lIns="0" tIns="0" rIns="0" bIns="0" rtlCol="0" anchor="t">
            <a:normAutofit/>
          </a:bodyPr>
          <a:lstStyle/>
          <a:p>
            <a:pPr marL="0" indent="0" algn="l">
              <a:lnSpc>
                <a:spcPts val="1960"/>
              </a:lnSpc>
              <a:buNone/>
            </a:pPr>
            <a:r>
              <a:rPr lang="en-US" sz="1400" b="1" kern="0" spc="100" dirty="0">
                <a:solidFill>
                  <a:srgbClr val="2457C5"/>
                </a:solidFill>
                <a:latin typeface="IBM Plex Sans" pitchFamily="34" charset="0"/>
                <a:ea typeface="IBM Plex Sans" pitchFamily="34" charset="-122"/>
                <a:cs typeface="IBM Plex Sans" pitchFamily="34" charset="-120"/>
              </a:rPr>
              <a:t>ERROR</a:t>
            </a:r>
            <a:endParaRPr lang="en-US" sz="1400" dirty="0"/>
          </a:p>
        </p:txBody>
      </p:sp>
      <p:sp>
        <p:nvSpPr>
          <p:cNvPr id="9" name="Text 7"/>
          <p:cNvSpPr/>
          <p:nvPr/>
        </p:nvSpPr>
        <p:spPr>
          <a:xfrm>
            <a:off x="4114800" y="3037681"/>
            <a:ext cx="7482332" cy="274241"/>
          </a:xfrm>
          <a:prstGeom prst="rect">
            <a:avLst/>
          </a:prstGeom>
          <a:noFill/>
          <a:ln/>
        </p:spPr>
        <p:txBody>
          <a:bodyPr wrap="square" lIns="0" tIns="0" rIns="0" bIns="0" rtlCol="0" anchor="t">
            <a:normAutofit/>
          </a:bodyPr>
          <a:lstStyle/>
          <a:p>
            <a:pPr marL="0" indent="0" algn="l">
              <a:lnSpc>
                <a:spcPts val="1960"/>
              </a:lnSpc>
              <a:buNone/>
            </a:pPr>
            <a:r>
              <a:rPr lang="en-US" sz="1400" b="1" kern="0" spc="100" dirty="0">
                <a:solidFill>
                  <a:srgbClr val="2457C5"/>
                </a:solidFill>
                <a:latin typeface="IBM Plex Sans" pitchFamily="34" charset="0"/>
                <a:ea typeface="IBM Plex Sans" pitchFamily="34" charset="-122"/>
                <a:cs typeface="IBM Plex Sans" pitchFamily="34" charset="-120"/>
              </a:rPr>
              <a:t>USUAL CAUSE</a:t>
            </a:r>
            <a:endParaRPr lang="en-US" sz="1400" dirty="0"/>
          </a:p>
        </p:txBody>
      </p:sp>
      <p:sp>
        <p:nvSpPr>
          <p:cNvPr id="10" name="Shape 8"/>
          <p:cNvSpPr/>
          <p:nvPr/>
        </p:nvSpPr>
        <p:spPr>
          <a:xfrm>
            <a:off x="812800" y="3801467"/>
            <a:ext cx="10566400" cy="0"/>
          </a:xfrm>
          <a:prstGeom prst="line">
            <a:avLst/>
          </a:prstGeom>
          <a:noFill/>
          <a:ln w="6350">
            <a:solidFill>
              <a:srgbClr val="E2DED2"/>
            </a:solidFill>
            <a:prstDash val="solid"/>
          </a:ln>
        </p:spPr>
        <p:txBody>
          <a:bodyPr/>
          <a:lstStyle/>
          <a:p>
            <a:endParaRPr lang="en-GB"/>
          </a:p>
        </p:txBody>
      </p:sp>
      <p:sp>
        <p:nvSpPr>
          <p:cNvPr id="11" name="Text 9"/>
          <p:cNvSpPr/>
          <p:nvPr/>
        </p:nvSpPr>
        <p:spPr>
          <a:xfrm>
            <a:off x="812800" y="3457972"/>
            <a:ext cx="3401060" cy="289520"/>
          </a:xfrm>
          <a:prstGeom prst="rect">
            <a:avLst/>
          </a:prstGeom>
          <a:noFill/>
          <a:ln/>
        </p:spPr>
        <p:txBody>
          <a:bodyPr wrap="square" lIns="0" tIns="0" rIns="0" bIns="0" rtlCol="0" anchor="t">
            <a:normAutofit/>
          </a:bodyPr>
          <a:lstStyle/>
          <a:p>
            <a:pPr marL="0" indent="0" algn="l">
              <a:lnSpc>
                <a:spcPts val="2080"/>
              </a:lnSpc>
              <a:buNone/>
            </a:pPr>
            <a:r>
              <a:rPr lang="en-US" sz="1600" dirty="0">
                <a:solidFill>
                  <a:srgbClr val="12203A"/>
                </a:solidFill>
                <a:latin typeface="JetBrains Mono" pitchFamily="49" charset="0"/>
                <a:ea typeface="JetBrains Mono" pitchFamily="49" charset="-122"/>
                <a:cs typeface="JetBrains Mono" pitchFamily="49" charset="-120"/>
              </a:rPr>
              <a:t>SyntaxError</a:t>
            </a:r>
            <a:endParaRPr lang="en-US" sz="1600" dirty="0"/>
          </a:p>
        </p:txBody>
      </p:sp>
      <p:sp>
        <p:nvSpPr>
          <p:cNvPr id="12" name="Text 10"/>
          <p:cNvSpPr/>
          <p:nvPr/>
        </p:nvSpPr>
        <p:spPr>
          <a:xfrm>
            <a:off x="4114800" y="3457972"/>
            <a:ext cx="7482332" cy="289520"/>
          </a:xfrm>
          <a:prstGeom prst="rect">
            <a:avLst/>
          </a:prstGeom>
          <a:noFill/>
          <a:ln/>
        </p:spPr>
        <p:txBody>
          <a:bodyPr wrap="square" lIns="0" tIns="0" rIns="0" bIns="0" rtlCol="0" anchor="t">
            <a:normAutofit/>
          </a:bodyPr>
          <a:lstStyle/>
          <a:p>
            <a:pPr marL="0" indent="0" algn="l">
              <a:lnSpc>
                <a:spcPts val="2080"/>
              </a:lnSpc>
              <a:buNone/>
            </a:pPr>
            <a:r>
              <a:rPr lang="en-US" sz="1600" dirty="0">
                <a:solidFill>
                  <a:srgbClr val="4A5568"/>
                </a:solidFill>
                <a:latin typeface="IBM Plex Sans" pitchFamily="34" charset="0"/>
                <a:ea typeface="IBM Plex Sans" pitchFamily="34" charset="-122"/>
                <a:cs typeface="IBM Plex Sans" pitchFamily="34" charset="-120"/>
              </a:rPr>
              <a:t>A missing colon, bracket or quote</a:t>
            </a:r>
            <a:endParaRPr lang="en-US" sz="1600" dirty="0"/>
          </a:p>
        </p:txBody>
      </p:sp>
      <p:sp>
        <p:nvSpPr>
          <p:cNvPr id="13" name="Shape 11"/>
          <p:cNvSpPr/>
          <p:nvPr/>
        </p:nvSpPr>
        <p:spPr>
          <a:xfrm>
            <a:off x="812800" y="4224338"/>
            <a:ext cx="10566400" cy="0"/>
          </a:xfrm>
          <a:prstGeom prst="line">
            <a:avLst/>
          </a:prstGeom>
          <a:noFill/>
          <a:ln w="6350">
            <a:solidFill>
              <a:srgbClr val="E2DED2"/>
            </a:solidFill>
            <a:prstDash val="solid"/>
          </a:ln>
        </p:spPr>
        <p:txBody>
          <a:bodyPr/>
          <a:lstStyle/>
          <a:p>
            <a:endParaRPr lang="en-GB"/>
          </a:p>
        </p:txBody>
      </p:sp>
      <p:sp>
        <p:nvSpPr>
          <p:cNvPr id="14" name="Text 12"/>
          <p:cNvSpPr/>
          <p:nvPr/>
        </p:nvSpPr>
        <p:spPr>
          <a:xfrm>
            <a:off x="812800" y="3880842"/>
            <a:ext cx="3401060" cy="289520"/>
          </a:xfrm>
          <a:prstGeom prst="rect">
            <a:avLst/>
          </a:prstGeom>
          <a:noFill/>
          <a:ln/>
        </p:spPr>
        <p:txBody>
          <a:bodyPr wrap="square" lIns="0" tIns="0" rIns="0" bIns="0" rtlCol="0" anchor="t">
            <a:normAutofit/>
          </a:bodyPr>
          <a:lstStyle/>
          <a:p>
            <a:pPr marL="0" indent="0" algn="l">
              <a:lnSpc>
                <a:spcPts val="2080"/>
              </a:lnSpc>
              <a:buNone/>
            </a:pPr>
            <a:r>
              <a:rPr lang="en-US" sz="1600" dirty="0">
                <a:solidFill>
                  <a:srgbClr val="12203A"/>
                </a:solidFill>
                <a:latin typeface="JetBrains Mono" pitchFamily="49" charset="0"/>
                <a:ea typeface="JetBrains Mono" pitchFamily="49" charset="-122"/>
                <a:cs typeface="JetBrains Mono" pitchFamily="49" charset="-120"/>
              </a:rPr>
              <a:t>IndentationError</a:t>
            </a:r>
            <a:endParaRPr lang="en-US" sz="1600" dirty="0"/>
          </a:p>
        </p:txBody>
      </p:sp>
      <p:sp>
        <p:nvSpPr>
          <p:cNvPr id="15" name="Text 13"/>
          <p:cNvSpPr/>
          <p:nvPr/>
        </p:nvSpPr>
        <p:spPr>
          <a:xfrm>
            <a:off x="4114800" y="3880842"/>
            <a:ext cx="7482332" cy="289520"/>
          </a:xfrm>
          <a:prstGeom prst="rect">
            <a:avLst/>
          </a:prstGeom>
          <a:noFill/>
          <a:ln/>
        </p:spPr>
        <p:txBody>
          <a:bodyPr wrap="square" lIns="0" tIns="0" rIns="0" bIns="0" rtlCol="0" anchor="t">
            <a:normAutofit/>
          </a:bodyPr>
          <a:lstStyle/>
          <a:p>
            <a:pPr marL="0" indent="0" algn="l">
              <a:lnSpc>
                <a:spcPts val="2080"/>
              </a:lnSpc>
              <a:buNone/>
            </a:pPr>
            <a:r>
              <a:rPr lang="en-US" sz="1600" dirty="0">
                <a:solidFill>
                  <a:srgbClr val="4A5568"/>
                </a:solidFill>
                <a:latin typeface="IBM Plex Sans" pitchFamily="34" charset="0"/>
                <a:ea typeface="IBM Plex Sans" pitchFamily="34" charset="-122"/>
                <a:cs typeface="IBM Plex Sans" pitchFamily="34" charset="-120"/>
              </a:rPr>
              <a:t>Lines that are not lined up</a:t>
            </a:r>
            <a:endParaRPr lang="en-US" sz="1600" dirty="0"/>
          </a:p>
        </p:txBody>
      </p:sp>
      <p:sp>
        <p:nvSpPr>
          <p:cNvPr id="16" name="Shape 14"/>
          <p:cNvSpPr/>
          <p:nvPr/>
        </p:nvSpPr>
        <p:spPr>
          <a:xfrm>
            <a:off x="812800" y="4647208"/>
            <a:ext cx="10566400" cy="0"/>
          </a:xfrm>
          <a:prstGeom prst="line">
            <a:avLst/>
          </a:prstGeom>
          <a:noFill/>
          <a:ln w="6350">
            <a:solidFill>
              <a:srgbClr val="E2DED2"/>
            </a:solidFill>
            <a:prstDash val="solid"/>
          </a:ln>
        </p:spPr>
        <p:txBody>
          <a:bodyPr/>
          <a:lstStyle/>
          <a:p>
            <a:endParaRPr lang="en-GB"/>
          </a:p>
        </p:txBody>
      </p:sp>
      <p:sp>
        <p:nvSpPr>
          <p:cNvPr id="17" name="Text 15"/>
          <p:cNvSpPr/>
          <p:nvPr/>
        </p:nvSpPr>
        <p:spPr>
          <a:xfrm>
            <a:off x="812800" y="4303713"/>
            <a:ext cx="3401060" cy="289520"/>
          </a:xfrm>
          <a:prstGeom prst="rect">
            <a:avLst/>
          </a:prstGeom>
          <a:noFill/>
          <a:ln/>
        </p:spPr>
        <p:txBody>
          <a:bodyPr wrap="square" lIns="0" tIns="0" rIns="0" bIns="0" rtlCol="0" anchor="t">
            <a:normAutofit/>
          </a:bodyPr>
          <a:lstStyle/>
          <a:p>
            <a:pPr marL="0" indent="0" algn="l">
              <a:lnSpc>
                <a:spcPts val="2080"/>
              </a:lnSpc>
              <a:buNone/>
            </a:pPr>
            <a:r>
              <a:rPr lang="en-US" sz="1600" dirty="0">
                <a:solidFill>
                  <a:srgbClr val="12203A"/>
                </a:solidFill>
                <a:latin typeface="JetBrains Mono" pitchFamily="49" charset="0"/>
                <a:ea typeface="JetBrains Mono" pitchFamily="49" charset="-122"/>
                <a:cs typeface="JetBrains Mono" pitchFamily="49" charset="-120"/>
              </a:rPr>
              <a:t>NameError</a:t>
            </a:r>
            <a:endParaRPr lang="en-US" sz="1600" dirty="0"/>
          </a:p>
        </p:txBody>
      </p:sp>
      <p:sp>
        <p:nvSpPr>
          <p:cNvPr id="18" name="Text 16"/>
          <p:cNvSpPr/>
          <p:nvPr/>
        </p:nvSpPr>
        <p:spPr>
          <a:xfrm>
            <a:off x="4114800" y="4303713"/>
            <a:ext cx="7482332" cy="289520"/>
          </a:xfrm>
          <a:prstGeom prst="rect">
            <a:avLst/>
          </a:prstGeom>
          <a:noFill/>
          <a:ln/>
        </p:spPr>
        <p:txBody>
          <a:bodyPr wrap="square" lIns="0" tIns="0" rIns="0" bIns="0" rtlCol="0" anchor="t">
            <a:normAutofit/>
          </a:bodyPr>
          <a:lstStyle/>
          <a:p>
            <a:pPr marL="0" indent="0" algn="l">
              <a:lnSpc>
                <a:spcPts val="2080"/>
              </a:lnSpc>
              <a:buNone/>
            </a:pPr>
            <a:r>
              <a:rPr lang="en-US" sz="1600" dirty="0">
                <a:solidFill>
                  <a:srgbClr val="4A5568"/>
                </a:solidFill>
                <a:latin typeface="IBM Plex Sans" pitchFamily="34" charset="0"/>
                <a:ea typeface="IBM Plex Sans" pitchFamily="34" charset="-122"/>
                <a:cs typeface="IBM Plex Sans" pitchFamily="34" charset="-120"/>
              </a:rPr>
              <a:t>A variable name that is misspelled or not set yet</a:t>
            </a:r>
            <a:endParaRPr lang="en-US" sz="1600" dirty="0"/>
          </a:p>
        </p:txBody>
      </p:sp>
      <p:sp>
        <p:nvSpPr>
          <p:cNvPr id="19" name="Shape 17"/>
          <p:cNvSpPr/>
          <p:nvPr/>
        </p:nvSpPr>
        <p:spPr>
          <a:xfrm>
            <a:off x="812800" y="5070078"/>
            <a:ext cx="10566400" cy="0"/>
          </a:xfrm>
          <a:prstGeom prst="line">
            <a:avLst/>
          </a:prstGeom>
          <a:noFill/>
          <a:ln w="6350">
            <a:solidFill>
              <a:srgbClr val="E2DED2"/>
            </a:solidFill>
            <a:prstDash val="solid"/>
          </a:ln>
        </p:spPr>
        <p:txBody>
          <a:bodyPr/>
          <a:lstStyle/>
          <a:p>
            <a:endParaRPr lang="en-GB"/>
          </a:p>
        </p:txBody>
      </p:sp>
      <p:sp>
        <p:nvSpPr>
          <p:cNvPr id="20" name="Text 18"/>
          <p:cNvSpPr/>
          <p:nvPr/>
        </p:nvSpPr>
        <p:spPr>
          <a:xfrm>
            <a:off x="812800" y="4726583"/>
            <a:ext cx="3401060" cy="289520"/>
          </a:xfrm>
          <a:prstGeom prst="rect">
            <a:avLst/>
          </a:prstGeom>
          <a:noFill/>
          <a:ln/>
        </p:spPr>
        <p:txBody>
          <a:bodyPr wrap="square" lIns="0" tIns="0" rIns="0" bIns="0" rtlCol="0" anchor="t">
            <a:normAutofit/>
          </a:bodyPr>
          <a:lstStyle/>
          <a:p>
            <a:pPr marL="0" indent="0" algn="l">
              <a:lnSpc>
                <a:spcPts val="2080"/>
              </a:lnSpc>
              <a:buNone/>
            </a:pPr>
            <a:r>
              <a:rPr lang="en-US" sz="1600" dirty="0">
                <a:solidFill>
                  <a:srgbClr val="12203A"/>
                </a:solidFill>
                <a:latin typeface="JetBrains Mono" pitchFamily="49" charset="0"/>
                <a:ea typeface="JetBrains Mono" pitchFamily="49" charset="-122"/>
                <a:cs typeface="JetBrains Mono" pitchFamily="49" charset="-120"/>
              </a:rPr>
              <a:t>TypeError</a:t>
            </a:r>
            <a:endParaRPr lang="en-US" sz="1600" dirty="0"/>
          </a:p>
        </p:txBody>
      </p:sp>
      <p:sp>
        <p:nvSpPr>
          <p:cNvPr id="21" name="Text 19"/>
          <p:cNvSpPr/>
          <p:nvPr/>
        </p:nvSpPr>
        <p:spPr>
          <a:xfrm>
            <a:off x="4114800" y="4726583"/>
            <a:ext cx="7482332" cy="289520"/>
          </a:xfrm>
          <a:prstGeom prst="rect">
            <a:avLst/>
          </a:prstGeom>
          <a:noFill/>
          <a:ln/>
        </p:spPr>
        <p:txBody>
          <a:bodyPr wrap="square" lIns="0" tIns="0" rIns="0" bIns="0" rtlCol="0" anchor="t">
            <a:normAutofit/>
          </a:bodyPr>
          <a:lstStyle/>
          <a:p>
            <a:pPr marL="0" indent="0" algn="l">
              <a:lnSpc>
                <a:spcPts val="2080"/>
              </a:lnSpc>
              <a:buNone/>
            </a:pPr>
            <a:r>
              <a:rPr lang="en-US" sz="1600" dirty="0">
                <a:solidFill>
                  <a:srgbClr val="4A5568"/>
                </a:solidFill>
                <a:latin typeface="IBM Plex Sans" pitchFamily="34" charset="0"/>
                <a:ea typeface="IBM Plex Sans" pitchFamily="34" charset="-122"/>
                <a:cs typeface="IBM Plex Sans" pitchFamily="34" charset="-120"/>
              </a:rPr>
              <a:t>Mixing text and numbers, like "Age: " + 20</a:t>
            </a:r>
            <a:endParaRPr lang="en-US" sz="1600" dirty="0"/>
          </a:p>
        </p:txBody>
      </p:sp>
      <p:sp>
        <p:nvSpPr>
          <p:cNvPr id="22" name="Shape 20"/>
          <p:cNvSpPr/>
          <p:nvPr/>
        </p:nvSpPr>
        <p:spPr>
          <a:xfrm>
            <a:off x="812800" y="5492948"/>
            <a:ext cx="10566400" cy="0"/>
          </a:xfrm>
          <a:prstGeom prst="line">
            <a:avLst/>
          </a:prstGeom>
          <a:noFill/>
          <a:ln w="6350">
            <a:solidFill>
              <a:srgbClr val="E2DED2"/>
            </a:solidFill>
            <a:prstDash val="solid"/>
          </a:ln>
        </p:spPr>
        <p:txBody>
          <a:bodyPr/>
          <a:lstStyle/>
          <a:p>
            <a:endParaRPr lang="en-GB"/>
          </a:p>
        </p:txBody>
      </p:sp>
      <p:sp>
        <p:nvSpPr>
          <p:cNvPr id="23" name="Text 21"/>
          <p:cNvSpPr/>
          <p:nvPr/>
        </p:nvSpPr>
        <p:spPr>
          <a:xfrm>
            <a:off x="812800" y="5149453"/>
            <a:ext cx="3401060" cy="289520"/>
          </a:xfrm>
          <a:prstGeom prst="rect">
            <a:avLst/>
          </a:prstGeom>
          <a:noFill/>
          <a:ln/>
        </p:spPr>
        <p:txBody>
          <a:bodyPr wrap="square" lIns="0" tIns="0" rIns="0" bIns="0" rtlCol="0" anchor="t">
            <a:normAutofit/>
          </a:bodyPr>
          <a:lstStyle/>
          <a:p>
            <a:pPr marL="0" indent="0" algn="l">
              <a:lnSpc>
                <a:spcPts val="2080"/>
              </a:lnSpc>
              <a:buNone/>
            </a:pPr>
            <a:r>
              <a:rPr lang="en-US" sz="1600" dirty="0">
                <a:solidFill>
                  <a:srgbClr val="12203A"/>
                </a:solidFill>
                <a:latin typeface="JetBrains Mono" pitchFamily="49" charset="0"/>
                <a:ea typeface="JetBrains Mono" pitchFamily="49" charset="-122"/>
                <a:cs typeface="JetBrains Mono" pitchFamily="49" charset="-120"/>
              </a:rPr>
              <a:t>ValueError</a:t>
            </a:r>
            <a:endParaRPr lang="en-US" sz="1600" dirty="0"/>
          </a:p>
        </p:txBody>
      </p:sp>
      <p:sp>
        <p:nvSpPr>
          <p:cNvPr id="24" name="Text 22"/>
          <p:cNvSpPr/>
          <p:nvPr/>
        </p:nvSpPr>
        <p:spPr>
          <a:xfrm>
            <a:off x="4114800" y="5149453"/>
            <a:ext cx="7482332" cy="289520"/>
          </a:xfrm>
          <a:prstGeom prst="rect">
            <a:avLst/>
          </a:prstGeom>
          <a:noFill/>
          <a:ln/>
        </p:spPr>
        <p:txBody>
          <a:bodyPr wrap="square" lIns="0" tIns="0" rIns="0" bIns="0" rtlCol="0" anchor="t">
            <a:normAutofit/>
          </a:bodyPr>
          <a:lstStyle/>
          <a:p>
            <a:pPr marL="0" indent="0" algn="l">
              <a:lnSpc>
                <a:spcPts val="2080"/>
              </a:lnSpc>
              <a:buNone/>
            </a:pPr>
            <a:r>
              <a:rPr lang="en-US" sz="1600" dirty="0">
                <a:solidFill>
                  <a:srgbClr val="4A5568"/>
                </a:solidFill>
                <a:latin typeface="IBM Plex Sans" pitchFamily="34" charset="0"/>
                <a:ea typeface="IBM Plex Sans" pitchFamily="34" charset="-122"/>
                <a:cs typeface="IBM Plex Sans" pitchFamily="34" charset="-120"/>
              </a:rPr>
              <a:t>The wrong kind of value, like int("hello")</a:t>
            </a:r>
            <a:endParaRPr lang="en-US" sz="16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12203A"/>
        </a:solidFill>
        <a:effectLst/>
      </p:bgPr>
    </p:bg>
    <p:spTree>
      <p:nvGrpSpPr>
        <p:cNvPr id="1" name=""/>
        <p:cNvGrpSpPr/>
        <p:nvPr/>
      </p:nvGrpSpPr>
      <p:grpSpPr>
        <a:xfrm>
          <a:off x="0" y="0"/>
          <a:ext cx="0" cy="0"/>
          <a:chOff x="0" y="0"/>
          <a:chExt cx="0" cy="0"/>
        </a:xfrm>
      </p:grpSpPr>
      <p:sp>
        <p:nvSpPr>
          <p:cNvPr id="2" name="Text 0"/>
          <p:cNvSpPr/>
          <p:nvPr/>
        </p:nvSpPr>
        <p:spPr>
          <a:xfrm>
            <a:off x="812800" y="1844080"/>
            <a:ext cx="10883392" cy="238720"/>
          </a:xfrm>
          <a:prstGeom prst="rect">
            <a:avLst/>
          </a:prstGeom>
          <a:noFill/>
          <a:ln/>
        </p:spPr>
        <p:txBody>
          <a:bodyPr wrap="square" lIns="0" tIns="0" rIns="0" bIns="0" rtlCol="0" anchor="t">
            <a:normAutofit/>
          </a:bodyPr>
          <a:lstStyle/>
          <a:p>
            <a:pPr marL="0" indent="0" algn="l">
              <a:lnSpc>
                <a:spcPts val="1680"/>
              </a:lnSpc>
              <a:buNone/>
            </a:pPr>
            <a:r>
              <a:rPr lang="en-US" sz="1400" b="1" kern="0" spc="150" dirty="0">
                <a:solidFill>
                  <a:srgbClr val="F2B134"/>
                </a:solidFill>
                <a:latin typeface="IBM Plex Sans" pitchFamily="34" charset="0"/>
                <a:ea typeface="IBM Plex Sans" pitchFamily="34" charset="-122"/>
                <a:cs typeface="IBM Plex Sans" pitchFamily="34" charset="-120"/>
              </a:rPr>
              <a:t>OVER TO YOU</a:t>
            </a:r>
            <a:endParaRPr lang="en-US" sz="1400" dirty="0"/>
          </a:p>
        </p:txBody>
      </p:sp>
      <p:sp>
        <p:nvSpPr>
          <p:cNvPr id="3" name="Text 1"/>
          <p:cNvSpPr>
            <a:spLocks noGrp="1"/>
          </p:cNvSpPr>
          <p:nvPr>
            <p:ph type="title"/>
          </p:nvPr>
        </p:nvSpPr>
        <p:spPr>
          <a:xfrm>
            <a:off x="812800" y="2311400"/>
            <a:ext cx="10883392" cy="695920"/>
          </a:xfrm>
          <a:prstGeom prst="rect">
            <a:avLst/>
          </a:prstGeom>
          <a:noFill/>
          <a:ln/>
        </p:spPr>
        <p:txBody>
          <a:bodyPr wrap="square" lIns="0" tIns="0" rIns="0" bIns="0" rtlCol="0" anchor="t">
            <a:normAutofit/>
          </a:bodyPr>
          <a:lstStyle/>
          <a:p>
            <a:pPr marL="0" indent="0" algn="l">
              <a:lnSpc>
                <a:spcPts val="5280"/>
              </a:lnSpc>
              <a:buNone/>
            </a:pPr>
            <a:r>
              <a:rPr lang="en-US" sz="4800" b="1" i="0" dirty="0">
                <a:solidFill>
                  <a:srgbClr val="F7F5EF"/>
                </a:solidFill>
                <a:latin typeface="Domine" pitchFamily="18" charset="0"/>
                <a:ea typeface="Domine" pitchFamily="18" charset="-122"/>
                <a:cs typeface="Domine" pitchFamily="18" charset="-120"/>
              </a:rPr>
              <a:t>Open the notebook.</a:t>
            </a:r>
            <a:endParaRPr lang="en-US" sz="4800" dirty="0"/>
          </a:p>
        </p:txBody>
      </p:sp>
      <p:sp>
        <p:nvSpPr>
          <p:cNvPr id="4" name="Shape 2"/>
          <p:cNvSpPr/>
          <p:nvPr/>
        </p:nvSpPr>
        <p:spPr>
          <a:xfrm>
            <a:off x="812800" y="3235920"/>
            <a:ext cx="3420467" cy="1777901"/>
          </a:xfrm>
          <a:prstGeom prst="roundRect">
            <a:avLst>
              <a:gd name="adj" fmla="val 7143"/>
            </a:avLst>
          </a:prstGeom>
          <a:solidFill>
            <a:srgbClr val="1B2A47"/>
          </a:solidFill>
          <a:ln/>
        </p:spPr>
        <p:txBody>
          <a:bodyPr/>
          <a:lstStyle/>
          <a:p>
            <a:endParaRPr lang="en-GB"/>
          </a:p>
        </p:txBody>
      </p:sp>
      <p:sp>
        <p:nvSpPr>
          <p:cNvPr id="5" name="Text 3"/>
          <p:cNvSpPr/>
          <p:nvPr/>
        </p:nvSpPr>
        <p:spPr>
          <a:xfrm>
            <a:off x="1041400" y="3464520"/>
            <a:ext cx="3052165"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F2B134"/>
                </a:solidFill>
                <a:latin typeface="Domine" pitchFamily="18" charset="0"/>
                <a:ea typeface="Domine" pitchFamily="18" charset="-122"/>
                <a:cs typeface="Domine" pitchFamily="18" charset="-120"/>
              </a:rPr>
              <a:t>1</a:t>
            </a:r>
            <a:endParaRPr lang="en-US" sz="2200" dirty="0"/>
          </a:p>
        </p:txBody>
      </p:sp>
      <p:sp>
        <p:nvSpPr>
          <p:cNvPr id="6" name="Text 4"/>
          <p:cNvSpPr/>
          <p:nvPr/>
        </p:nvSpPr>
        <p:spPr>
          <a:xfrm>
            <a:off x="1041400" y="3875980"/>
            <a:ext cx="3052165" cy="289520"/>
          </a:xfrm>
          <a:prstGeom prst="rect">
            <a:avLst/>
          </a:prstGeom>
          <a:noFill/>
          <a:ln/>
        </p:spPr>
        <p:txBody>
          <a:bodyPr wrap="square" lIns="0" tIns="0" rIns="0" bIns="0" rtlCol="0" anchor="t">
            <a:normAutofit/>
          </a:bodyPr>
          <a:lstStyle/>
          <a:p>
            <a:pPr marL="0" indent="0" algn="l">
              <a:lnSpc>
                <a:spcPts val="2080"/>
              </a:lnSpc>
              <a:buNone/>
            </a:pPr>
            <a:r>
              <a:rPr lang="en-US" sz="1600" b="1" dirty="0">
                <a:solidFill>
                  <a:srgbClr val="F7F5EF"/>
                </a:solidFill>
                <a:latin typeface="IBM Plex Sans" pitchFamily="34" charset="0"/>
                <a:ea typeface="IBM Plex Sans" pitchFamily="34" charset="-122"/>
                <a:cs typeface="IBM Plex Sans" pitchFamily="34" charset="-120"/>
              </a:rPr>
              <a:t>Plan on paper</a:t>
            </a:r>
            <a:endParaRPr lang="en-US" sz="1600" dirty="0"/>
          </a:p>
        </p:txBody>
      </p:sp>
      <p:sp>
        <p:nvSpPr>
          <p:cNvPr id="7" name="Text 5"/>
          <p:cNvSpPr/>
          <p:nvPr/>
        </p:nvSpPr>
        <p:spPr>
          <a:xfrm>
            <a:off x="1041400" y="4216301"/>
            <a:ext cx="3052165" cy="59432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C5D0E6"/>
                </a:solidFill>
                <a:latin typeface="IBM Plex Sans" pitchFamily="34" charset="0"/>
                <a:ea typeface="IBM Plex Sans" pitchFamily="34" charset="-122"/>
                <a:cs typeface="IBM Plex Sans" pitchFamily="34" charset="-120"/>
              </a:rPr>
              <a:t>Sketch a flowchart or write pseudocode first.</a:t>
            </a:r>
            <a:endParaRPr lang="en-US" sz="1600" dirty="0"/>
          </a:p>
        </p:txBody>
      </p:sp>
      <p:sp>
        <p:nvSpPr>
          <p:cNvPr id="8" name="Shape 6"/>
          <p:cNvSpPr/>
          <p:nvPr/>
        </p:nvSpPr>
        <p:spPr>
          <a:xfrm>
            <a:off x="4385667" y="3235920"/>
            <a:ext cx="3420566" cy="1777901"/>
          </a:xfrm>
          <a:prstGeom prst="roundRect">
            <a:avLst>
              <a:gd name="adj" fmla="val 7143"/>
            </a:avLst>
          </a:prstGeom>
          <a:solidFill>
            <a:srgbClr val="1B2A47"/>
          </a:solidFill>
          <a:ln/>
        </p:spPr>
        <p:txBody>
          <a:bodyPr/>
          <a:lstStyle/>
          <a:p>
            <a:endParaRPr lang="en-GB"/>
          </a:p>
        </p:txBody>
      </p:sp>
      <p:sp>
        <p:nvSpPr>
          <p:cNvPr id="9" name="Text 7"/>
          <p:cNvSpPr/>
          <p:nvPr/>
        </p:nvSpPr>
        <p:spPr>
          <a:xfrm>
            <a:off x="4614267" y="3464520"/>
            <a:ext cx="3052267"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F2B134"/>
                </a:solidFill>
                <a:latin typeface="Domine" pitchFamily="18" charset="0"/>
                <a:ea typeface="Domine" pitchFamily="18" charset="-122"/>
                <a:cs typeface="Domine" pitchFamily="18" charset="-120"/>
              </a:rPr>
              <a:t>2</a:t>
            </a:r>
            <a:endParaRPr lang="en-US" sz="2200" dirty="0"/>
          </a:p>
        </p:txBody>
      </p:sp>
      <p:sp>
        <p:nvSpPr>
          <p:cNvPr id="10" name="Text 8"/>
          <p:cNvSpPr/>
          <p:nvPr/>
        </p:nvSpPr>
        <p:spPr>
          <a:xfrm>
            <a:off x="4614267" y="3875980"/>
            <a:ext cx="3052267" cy="289520"/>
          </a:xfrm>
          <a:prstGeom prst="rect">
            <a:avLst/>
          </a:prstGeom>
          <a:noFill/>
          <a:ln/>
        </p:spPr>
        <p:txBody>
          <a:bodyPr wrap="square" lIns="0" tIns="0" rIns="0" bIns="0" rtlCol="0" anchor="t">
            <a:normAutofit/>
          </a:bodyPr>
          <a:lstStyle/>
          <a:p>
            <a:pPr marL="0" indent="0" algn="l">
              <a:lnSpc>
                <a:spcPts val="2080"/>
              </a:lnSpc>
              <a:buNone/>
            </a:pPr>
            <a:r>
              <a:rPr lang="en-US" sz="1600" b="1" dirty="0">
                <a:solidFill>
                  <a:srgbClr val="F7F5EF"/>
                </a:solidFill>
                <a:latin typeface="IBM Plex Sans" pitchFamily="34" charset="0"/>
                <a:ea typeface="IBM Plex Sans" pitchFamily="34" charset="-122"/>
                <a:cs typeface="IBM Plex Sans" pitchFamily="34" charset="-120"/>
              </a:rPr>
              <a:t>Write the code</a:t>
            </a:r>
            <a:endParaRPr lang="en-US" sz="1600" dirty="0"/>
          </a:p>
        </p:txBody>
      </p:sp>
      <p:sp>
        <p:nvSpPr>
          <p:cNvPr id="11" name="Text 9"/>
          <p:cNvSpPr/>
          <p:nvPr/>
        </p:nvSpPr>
        <p:spPr>
          <a:xfrm>
            <a:off x="4614267" y="4216301"/>
            <a:ext cx="3052267" cy="59432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C5D0E6"/>
                </a:solidFill>
                <a:latin typeface="IBM Plex Sans" pitchFamily="34" charset="0"/>
                <a:ea typeface="IBM Plex Sans" pitchFamily="34" charset="-122"/>
                <a:cs typeface="IBM Plex Sans" pitchFamily="34" charset="-120"/>
              </a:rPr>
              <a:t>Turn your plan into Python, one block at a time.</a:t>
            </a:r>
            <a:endParaRPr lang="en-US" sz="1600" dirty="0"/>
          </a:p>
        </p:txBody>
      </p:sp>
      <p:sp>
        <p:nvSpPr>
          <p:cNvPr id="12" name="Shape 10"/>
          <p:cNvSpPr/>
          <p:nvPr/>
        </p:nvSpPr>
        <p:spPr>
          <a:xfrm>
            <a:off x="7958634" y="3235920"/>
            <a:ext cx="3420566" cy="1777901"/>
          </a:xfrm>
          <a:prstGeom prst="roundRect">
            <a:avLst>
              <a:gd name="adj" fmla="val 7143"/>
            </a:avLst>
          </a:prstGeom>
          <a:solidFill>
            <a:srgbClr val="1B2A47"/>
          </a:solidFill>
          <a:ln/>
        </p:spPr>
        <p:txBody>
          <a:bodyPr/>
          <a:lstStyle/>
          <a:p>
            <a:endParaRPr lang="en-GB"/>
          </a:p>
        </p:txBody>
      </p:sp>
      <p:sp>
        <p:nvSpPr>
          <p:cNvPr id="13" name="Text 11"/>
          <p:cNvSpPr/>
          <p:nvPr/>
        </p:nvSpPr>
        <p:spPr>
          <a:xfrm>
            <a:off x="8187234" y="3464520"/>
            <a:ext cx="3052267" cy="360660"/>
          </a:xfrm>
          <a:prstGeom prst="rect">
            <a:avLst/>
          </a:prstGeom>
          <a:noFill/>
          <a:ln/>
        </p:spPr>
        <p:txBody>
          <a:bodyPr wrap="square" lIns="0" tIns="0" rIns="0" bIns="0" rtlCol="0" anchor="t">
            <a:normAutofit/>
          </a:bodyPr>
          <a:lstStyle/>
          <a:p>
            <a:pPr marL="0" indent="0" algn="l">
              <a:lnSpc>
                <a:spcPts val="2640"/>
              </a:lnSpc>
              <a:buNone/>
            </a:pPr>
            <a:r>
              <a:rPr lang="en-US" sz="2200" b="1" dirty="0">
                <a:solidFill>
                  <a:srgbClr val="F2B134"/>
                </a:solidFill>
                <a:latin typeface="Domine" pitchFamily="18" charset="0"/>
                <a:ea typeface="Domine" pitchFamily="18" charset="-122"/>
                <a:cs typeface="Domine" pitchFamily="18" charset="-120"/>
              </a:rPr>
              <a:t>3</a:t>
            </a:r>
            <a:endParaRPr lang="en-US" sz="2200" dirty="0"/>
          </a:p>
        </p:txBody>
      </p:sp>
      <p:sp>
        <p:nvSpPr>
          <p:cNvPr id="14" name="Text 12"/>
          <p:cNvSpPr/>
          <p:nvPr/>
        </p:nvSpPr>
        <p:spPr>
          <a:xfrm>
            <a:off x="8187234" y="3875980"/>
            <a:ext cx="3052267" cy="289520"/>
          </a:xfrm>
          <a:prstGeom prst="rect">
            <a:avLst/>
          </a:prstGeom>
          <a:noFill/>
          <a:ln/>
        </p:spPr>
        <p:txBody>
          <a:bodyPr wrap="square" lIns="0" tIns="0" rIns="0" bIns="0" rtlCol="0" anchor="t">
            <a:normAutofit/>
          </a:bodyPr>
          <a:lstStyle/>
          <a:p>
            <a:pPr marL="0" indent="0" algn="l">
              <a:lnSpc>
                <a:spcPts val="2080"/>
              </a:lnSpc>
              <a:buNone/>
            </a:pPr>
            <a:r>
              <a:rPr lang="en-US" sz="1600" b="1" dirty="0">
                <a:solidFill>
                  <a:srgbClr val="F7F5EF"/>
                </a:solidFill>
                <a:latin typeface="IBM Plex Sans" pitchFamily="34" charset="0"/>
                <a:ea typeface="IBM Plex Sans" pitchFamily="34" charset="-122"/>
                <a:cs typeface="IBM Plex Sans" pitchFamily="34" charset="-120"/>
              </a:rPr>
              <a:t>Run and check</a:t>
            </a:r>
            <a:endParaRPr lang="en-US" sz="1600" dirty="0"/>
          </a:p>
        </p:txBody>
      </p:sp>
      <p:sp>
        <p:nvSpPr>
          <p:cNvPr id="15" name="Text 13"/>
          <p:cNvSpPr/>
          <p:nvPr/>
        </p:nvSpPr>
        <p:spPr>
          <a:xfrm>
            <a:off x="8187234" y="4216301"/>
            <a:ext cx="3052267" cy="594320"/>
          </a:xfrm>
          <a:prstGeom prst="rect">
            <a:avLst/>
          </a:prstGeom>
          <a:noFill/>
          <a:ln/>
        </p:spPr>
        <p:txBody>
          <a:bodyPr wrap="square" lIns="0" tIns="0" rIns="0" bIns="0" rtlCol="0" anchor="t">
            <a:normAutofit/>
          </a:bodyPr>
          <a:lstStyle/>
          <a:p>
            <a:pPr marL="0" indent="0" algn="l">
              <a:lnSpc>
                <a:spcPts val="2240"/>
              </a:lnSpc>
              <a:buNone/>
            </a:pPr>
            <a:r>
              <a:rPr lang="en-US" sz="1600" dirty="0">
                <a:solidFill>
                  <a:srgbClr val="C5D0E6"/>
                </a:solidFill>
                <a:latin typeface="IBM Plex Sans" pitchFamily="34" charset="0"/>
                <a:ea typeface="IBM Plex Sans" pitchFamily="34" charset="-122"/>
                <a:cs typeface="IBM Plex Sans" pitchFamily="34" charset="-120"/>
              </a:rPr>
              <a:t>Test the boundary values and read any error calmly.</a:t>
            </a:r>
            <a:endParaRPr lang="en-US" sz="1600" dirty="0"/>
          </a:p>
        </p:txBody>
      </p:sp>
    </p:spTree>
  </p:cSld>
  <p:clrMapOvr>
    <a:masterClrMapping/>
  </p:clrMapOvr>
</p:sld>
</file>

<file path=ppt/theme/theme1.xml><?xml version="1.0" encoding="utf-8"?>
<a:theme xmlns:a="http://schemas.openxmlformats.org/drawingml/2006/main" name="Introduction to Python Programming">
  <a:themeElements>
    <a:clrScheme name="Introduction to Python Programming">
      <a:dk1>
        <a:srgbClr val="12203A"/>
      </a:dk1>
      <a:lt1>
        <a:srgbClr val="F7F5EF"/>
      </a:lt1>
      <a:dk2>
        <a:srgbClr val="4B5567"/>
      </a:dk2>
      <a:lt2>
        <a:srgbClr val="E0E0DD"/>
      </a:lt2>
      <a:accent1>
        <a:srgbClr val="2457C5"/>
      </a:accent1>
      <a:accent2>
        <a:srgbClr val="F2B134"/>
      </a:accent2>
      <a:accent3>
        <a:srgbClr val="FBE3A8"/>
      </a:accent3>
      <a:accent4>
        <a:srgbClr val="4A5568"/>
      </a:accent4>
      <a:accent5>
        <a:srgbClr val="C5D0E6"/>
      </a:accent5>
      <a:accent6>
        <a:srgbClr val="9AA0A6"/>
      </a:accent6>
      <a:hlink>
        <a:srgbClr val="0563C1"/>
      </a:hlink>
      <a:folHlink>
        <a:srgbClr val="954F72"/>
      </a:folHlink>
    </a:clrScheme>
    <a:fontScheme name="Introduction to Python Programming">
      <a:majorFont>
        <a:latin typeface="Domine"/>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JetBrains Mono"/>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1108</TotalTime>
  <Words>1743</Words>
  <Application>Microsoft Office PowerPoint</Application>
  <PresentationFormat>Widescreen</PresentationFormat>
  <Paragraphs>296</Paragraphs>
  <Slides>17</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Domine</vt:lpstr>
      <vt:lpstr>JetBrains Mono</vt:lpstr>
      <vt:lpstr>Arial</vt:lpstr>
      <vt:lpstr>IBM Plex Sans</vt:lpstr>
      <vt:lpstr>Introduction to Python Programming</vt:lpstr>
      <vt:lpstr>Introduction to Python Programming</vt:lpstr>
      <vt:lpstr>What you will be able to do</vt:lpstr>
      <vt:lpstr>Planning is the hard part.</vt:lpstr>
      <vt:lpstr>Input, process, output</vt:lpstr>
      <vt:lpstr>The translation table</vt:lpstr>
      <vt:lpstr>Indentation replaces ENDIF</vt:lpstr>
      <vt:lpstr>Your first program</vt:lpstr>
      <vt:lpstr>Variables and data types</vt:lpstr>
      <vt:lpstr>Input is always text</vt:lpstr>
      <vt:lpstr>Arithmetic operators</vt:lpstr>
      <vt:lpstr>Selection: if and else</vt:lpstr>
      <vt:lpstr>Loops: for and while</vt:lpstr>
      <vt:lpstr>Tracing a loop</vt:lpstr>
      <vt:lpstr>Lists</vt:lpstr>
      <vt:lpstr>Functions</vt:lpstr>
      <vt:lpstr>Reading an error message</vt:lpstr>
      <vt:lpstr>Open the notebook.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Python Programming</dc:title>
  <dc:subject/>
  <dc:creator/>
  <cp:lastModifiedBy>Fahad Ahmed</cp:lastModifiedBy>
  <cp:revision>3</cp:revision>
  <dcterms:created xsi:type="dcterms:W3CDTF">2026-10-01T16:45:21Z</dcterms:created>
  <dcterms:modified xsi:type="dcterms:W3CDTF">2026-10-02T11:13:40Z</dcterms:modified>
</cp:coreProperties>
</file>