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60" r:id="rId3"/>
    <p:sldId id="261" r:id="rId4"/>
    <p:sldId id="266" r:id="rId5"/>
    <p:sldId id="265" r:id="rId6"/>
    <p:sldId id="264" r:id="rId7"/>
    <p:sldId id="268" r:id="rId8"/>
    <p:sldId id="269" r:id="rId9"/>
    <p:sldId id="271" r:id="rId10"/>
  </p:sldIdLst>
  <p:sldSz cx="21374100" cy="15113000"/>
  <p:notesSz cx="6858000" cy="9144000"/>
  <p:embeddedFontLst>
    <p:embeddedFont>
      <p:font typeface="Calibri" panose="020F0502020204030204" pitchFamily="34" charset="0"/>
      <p:regular r:id="rId12"/>
      <p:bold r:id="rId13"/>
      <p:italic r:id="rId14"/>
      <p:boldItalic r:id="rId15"/>
    </p:embeddedFont>
    <p:embeddedFont>
      <p:font typeface="Times Neue Roman Bold"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guide id="3" orient="horz" pos="1527">
          <p15:clr>
            <a:srgbClr val="A4A3A4"/>
          </p15:clr>
        </p15:guide>
        <p15:guide id="4" pos="407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99"/>
    <a:srgbClr val="CCFFCC"/>
    <a:srgbClr val="00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9574" autoAdjust="0"/>
  </p:normalViewPr>
  <p:slideViewPr>
    <p:cSldViewPr>
      <p:cViewPr varScale="1">
        <p:scale>
          <a:sx n="27" d="100"/>
          <a:sy n="27" d="100"/>
        </p:scale>
        <p:origin x="2030" y="67"/>
      </p:cViewPr>
      <p:guideLst>
        <p:guide orient="horz" pos="2160"/>
        <p:guide pos="2880"/>
        <p:guide orient="horz" pos="1527"/>
        <p:guide pos="4073"/>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9071BA-4FA0-4CA2-8EED-AB2A366D8F71}" type="datetimeFigureOut">
              <a:rPr lang="en-US" smtClean="0"/>
              <a:pPr/>
              <a:t>6/14/2023</a:t>
            </a:fld>
            <a:endParaRPr lang="en-US"/>
          </a:p>
        </p:txBody>
      </p:sp>
      <p:sp>
        <p:nvSpPr>
          <p:cNvPr id="4" name="Slide Image Placeholder 3"/>
          <p:cNvSpPr>
            <a:spLocks noGrp="1" noRot="1" noChangeAspect="1"/>
          </p:cNvSpPr>
          <p:nvPr>
            <p:ph type="sldImg" idx="2"/>
          </p:nvPr>
        </p:nvSpPr>
        <p:spPr>
          <a:xfrm>
            <a:off x="1004888" y="685800"/>
            <a:ext cx="48482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ACF4DE3-7FE3-46F1-9B58-49AE0D9A1535}"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This study is going to establish an effective marketing plan that will help to increase the brand reputation and increase the engagement of its target customer.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CACF4DE3-7FE3-46F1-9B58-49AE0D9A1535}"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800" dirty="0">
                <a:solidFill>
                  <a:srgbClr val="222222"/>
                </a:solidFill>
                <a:effectLst/>
                <a:latin typeface="Times New Roman" panose="02020603050405020304" pitchFamily="18" charset="0"/>
                <a:ea typeface="Times New Roman" panose="02020603050405020304" pitchFamily="18" charset="0"/>
              </a:rPr>
              <a:t>The </a:t>
            </a:r>
            <a:r>
              <a:rPr lang="en-IN" sz="1800" dirty="0">
                <a:effectLst/>
                <a:latin typeface="Times New Roman" panose="02020603050405020304" pitchFamily="18" charset="0"/>
                <a:ea typeface="Times New Roman" panose="02020603050405020304" pitchFamily="18" charset="0"/>
              </a:rPr>
              <a:t> </a:t>
            </a:r>
            <a:r>
              <a:rPr lang="en-IN" sz="1800" dirty="0">
                <a:solidFill>
                  <a:srgbClr val="222222"/>
                </a:solidFill>
                <a:effectLst/>
                <a:latin typeface="Times New Roman" panose="02020603050405020304" pitchFamily="18" charset="0"/>
                <a:ea typeface="Times New Roman" panose="02020603050405020304" pitchFamily="18" charset="0"/>
              </a:rPr>
              <a:t>Bowman’s strategy clock helps to give a details idea about which perspective the hotel brand has given emphasis to maintain the perceived value of their clients by maintaining price. Apart from this overall situation analysis is also important to identify the effective collaborative partners of the company. The details concept of the UK’s climate is also important for making a marketing plan, and climates are essential for attracting tourists and it is helpful for the revenue growth of the hotel brands like Hilton Hotel. The analysis of 4P is also effective to give an adequate idea about service strategy, pricing policy, place identification and promotional strategy.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CACF4DE3-7FE3-46F1-9B58-49AE0D9A1535}"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57200" marR="0" lvl="0" indent="-228600" algn="just" defTabSz="914400" rtl="0" eaLnBrk="1" fontAlgn="auto" latinLnBrk="0" hangingPunct="1">
              <a:lnSpc>
                <a:spcPct val="150000"/>
              </a:lnSpc>
              <a:spcBef>
                <a:spcPts val="0"/>
              </a:spcBef>
              <a:spcAft>
                <a:spcPts val="0"/>
              </a:spcAft>
              <a:buClrTx/>
              <a:buSzTx/>
              <a:buFontTx/>
              <a:buNone/>
              <a:tabLst/>
              <a:defRPr/>
            </a:pPr>
            <a:r>
              <a:rPr lang="en-IN" sz="1800" dirty="0">
                <a:solidFill>
                  <a:srgbClr val="222222"/>
                </a:solidFill>
                <a:effectLst/>
                <a:latin typeface="Times New Roman" panose="02020603050405020304" pitchFamily="18" charset="0"/>
                <a:ea typeface="Times New Roman" panose="02020603050405020304" pitchFamily="18" charset="0"/>
              </a:rPr>
              <a:t>The Hilton hotel has the primary objective to grow its revenue by 10% in the next 2 years by reducing its overall expenses by up to 2%. And another objective is to boost the customer base by 5%. </a:t>
            </a:r>
            <a:endParaRPr lang="en-IN" sz="1800" dirty="0">
              <a:effectLst/>
              <a:latin typeface="Arial" panose="020B0604020202020204" pitchFamily="34" charset="0"/>
              <a:ea typeface="Arial" panose="020B0604020202020204" pitchFamily="34" charset="0"/>
            </a:endParaRPr>
          </a:p>
          <a:p>
            <a:pPr marL="457200" indent="-228600" algn="just">
              <a:lnSpc>
                <a:spcPct val="150000"/>
              </a:lnSpc>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ACF4DE3-7FE3-46F1-9B58-49AE0D9A1535}"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Ansoff matrix helps the company to identify the different strategies that can be effective for the four different quadrants.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CACF4DE3-7FE3-46F1-9B58-49AE0D9A1535}"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The communication mix includes several parts such as advertising, creating public relations, promotions of services, professional selling, presence of sponsorship,  direct marketing, online media use, and sales promotions</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CACF4DE3-7FE3-46F1-9B58-49AE0D9A1535}"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This overall study has given the idea about the importance of a marketing plan and how it will be helpful to the Hilton Hotel’s revenue growth and position maintenance. </a:t>
            </a:r>
            <a:endParaRPr lang="en-IN"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CACF4DE3-7FE3-46F1-9B58-49AE0D9A1535}"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9917" y="1506361"/>
            <a:ext cx="10992394" cy="1039412"/>
          </a:xfrm>
        </p:spPr>
        <p:txBody>
          <a:bodyPr/>
          <a:lstStyle/>
          <a:p>
            <a:r>
              <a:rPr lang="en-US"/>
              <a:t>Click to edit Master title style</a:t>
            </a:r>
          </a:p>
        </p:txBody>
      </p:sp>
      <p:sp>
        <p:nvSpPr>
          <p:cNvPr id="3" name="Subtitle 2"/>
          <p:cNvSpPr>
            <a:spLocks noGrp="1"/>
          </p:cNvSpPr>
          <p:nvPr>
            <p:ph type="subTitle" idx="1"/>
          </p:nvPr>
        </p:nvSpPr>
        <p:spPr>
          <a:xfrm>
            <a:off x="1939834" y="2747818"/>
            <a:ext cx="9052560" cy="1239212"/>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1557" y="3115990"/>
            <a:ext cx="10992394" cy="96308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1021557" y="2055252"/>
            <a:ext cx="10992394" cy="10607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6612" y="1131455"/>
            <a:ext cx="5711734" cy="320017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3883" y="1131455"/>
            <a:ext cx="5711734" cy="320017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46612" y="1085433"/>
            <a:ext cx="5713980" cy="45235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46612" y="1537790"/>
            <a:ext cx="5713980" cy="279384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69393" y="1085433"/>
            <a:ext cx="5716225" cy="45235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69393" y="1537790"/>
            <a:ext cx="5716225" cy="279384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6612" y="193065"/>
            <a:ext cx="4254614" cy="821652"/>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5056142" y="193066"/>
            <a:ext cx="7229475" cy="413856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6612" y="1014718"/>
            <a:ext cx="4254614" cy="331691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34807" y="3394364"/>
            <a:ext cx="7759337" cy="40072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534807" y="433275"/>
            <a:ext cx="7759337" cy="290945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34807" y="3795088"/>
            <a:ext cx="7759337" cy="56909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5866" y="194189"/>
            <a:ext cx="2909751" cy="413744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6612" y="194189"/>
            <a:ext cx="8513717" cy="41374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6611" y="194188"/>
            <a:ext cx="11639006" cy="80818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46611" y="1131455"/>
            <a:ext cx="11639006" cy="32001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6611" y="4494389"/>
            <a:ext cx="3017520" cy="258169"/>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6/14/2023</a:t>
            </a:fld>
            <a:endParaRPr lang="en-US"/>
          </a:p>
        </p:txBody>
      </p:sp>
      <p:sp>
        <p:nvSpPr>
          <p:cNvPr id="5" name="Footer Placeholder 4"/>
          <p:cNvSpPr>
            <a:spLocks noGrp="1"/>
          </p:cNvSpPr>
          <p:nvPr>
            <p:ph type="ftr" sz="quarter" idx="3"/>
          </p:nvPr>
        </p:nvSpPr>
        <p:spPr>
          <a:xfrm>
            <a:off x="4418511" y="4494389"/>
            <a:ext cx="4095206" cy="258169"/>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268097" y="4494389"/>
            <a:ext cx="3017520" cy="258169"/>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10.jpeg"/></Relationships>
</file>

<file path=ppt/slides/_rels/slide7.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alphaModFix amt="19999"/>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800000" flipV="1">
            <a:off x="0" y="10358197"/>
            <a:ext cx="8553600" cy="4276364"/>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2820500" y="12028439"/>
            <a:ext cx="8553600" cy="2138182"/>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V="1">
            <a:off x="12820500" y="0"/>
            <a:ext cx="8553600" cy="4276364"/>
          </a:xfrm>
          <a:prstGeom prst="rect">
            <a:avLst/>
          </a:prstGeom>
        </p:spPr>
      </p:pic>
      <p:sp>
        <p:nvSpPr>
          <p:cNvPr id="10" name="TextBox 10"/>
          <p:cNvSpPr txBox="1"/>
          <p:nvPr/>
        </p:nvSpPr>
        <p:spPr>
          <a:xfrm>
            <a:off x="2381250" y="2623009"/>
            <a:ext cx="16992600" cy="8494633"/>
          </a:xfrm>
          <a:prstGeom prst="rect">
            <a:avLst/>
          </a:prstGeom>
          <a:solidFill>
            <a:srgbClr val="99FF99"/>
          </a:solidFill>
        </p:spPr>
        <p:txBody>
          <a:bodyPr wrap="square" lIns="0" tIns="0" rIns="0" bIns="0" rtlCol="0" anchor="t">
            <a:spAutoFit/>
          </a:bodyPr>
          <a:lstStyle/>
          <a:p>
            <a:pPr algn="ctr"/>
            <a:r>
              <a:rPr lang="en-US" sz="138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Individual Presentation  &amp; Supporting Marketing Plan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19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800000" flipV="1">
            <a:off x="0" y="10358197"/>
            <a:ext cx="8553600" cy="4276364"/>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820500" y="12028439"/>
            <a:ext cx="8553600" cy="2138182"/>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flipV="1">
            <a:off x="12820500" y="0"/>
            <a:ext cx="8553600" cy="4276364"/>
          </a:xfrm>
          <a:prstGeom prst="rect">
            <a:avLst/>
          </a:prstGeom>
        </p:spPr>
      </p:pic>
      <p:sp>
        <p:nvSpPr>
          <p:cNvPr id="10" name="TextBox 10"/>
          <p:cNvSpPr txBox="1"/>
          <p:nvPr/>
        </p:nvSpPr>
        <p:spPr>
          <a:xfrm>
            <a:off x="1549061" y="604703"/>
            <a:ext cx="18285881" cy="1023742"/>
          </a:xfrm>
          <a:prstGeom prst="rect">
            <a:avLst/>
          </a:prstGeom>
        </p:spPr>
        <p:txBody>
          <a:bodyPr lIns="0" tIns="0" rIns="0" bIns="0" rtlCol="0" anchor="t">
            <a:spAutoFit/>
          </a:bodyPr>
          <a:lstStyle/>
          <a:p>
            <a:pPr algn="ctr">
              <a:lnSpc>
                <a:spcPts val="8402"/>
              </a:lnSpc>
            </a:pPr>
            <a:r>
              <a:rPr lang="en-US" sz="6001" dirty="0">
                <a:solidFill>
                  <a:srgbClr val="09333F"/>
                </a:solidFill>
                <a:latin typeface="Times Neue Roman Bold"/>
              </a:rPr>
              <a:t> Introduction</a:t>
            </a:r>
          </a:p>
        </p:txBody>
      </p:sp>
      <p:sp>
        <p:nvSpPr>
          <p:cNvPr id="8" name="TextBox 7"/>
          <p:cNvSpPr txBox="1"/>
          <p:nvPr/>
        </p:nvSpPr>
        <p:spPr>
          <a:xfrm>
            <a:off x="1549062" y="2799595"/>
            <a:ext cx="18891588" cy="7017306"/>
          </a:xfrm>
          <a:prstGeom prst="rect">
            <a:avLst/>
          </a:prstGeom>
          <a:noFill/>
        </p:spPr>
        <p:txBody>
          <a:bodyPr wrap="square" rtlCol="0">
            <a:spAutoFit/>
          </a:bodyPr>
          <a:lstStyle/>
          <a:p>
            <a:pPr lvl="0" algn="just">
              <a:lnSpc>
                <a:spcPct val="150000"/>
              </a:lnSpc>
            </a:pPr>
            <a:r>
              <a:rPr lang="en-US" sz="4800" dirty="0">
                <a:latin typeface="Times New Roman" pitchFamily="18" charset="0"/>
                <a:cs typeface="Times New Roman" pitchFamily="18" charset="0"/>
              </a:rPr>
              <a:t>●	This presentation is going to demonstrate an effective marketing plan for Hilton Hotel</a:t>
            </a:r>
          </a:p>
          <a:p>
            <a:pPr lvl="0" algn="just">
              <a:lnSpc>
                <a:spcPct val="150000"/>
              </a:lnSpc>
            </a:pPr>
            <a:r>
              <a:rPr lang="en-US" sz="4800" dirty="0">
                <a:latin typeface="Times New Roman" pitchFamily="18" charset="0"/>
                <a:cs typeface="Times New Roman" pitchFamily="18" charset="0"/>
              </a:rPr>
              <a:t>●	A marketing plan is essential for the growth and sustainability of any company </a:t>
            </a:r>
          </a:p>
          <a:p>
            <a:pPr lvl="0" algn="just">
              <a:lnSpc>
                <a:spcPct val="150000"/>
              </a:lnSpc>
            </a:pPr>
            <a:r>
              <a:rPr lang="en-US" sz="4800" dirty="0">
                <a:latin typeface="Times New Roman" pitchFamily="18" charset="0"/>
                <a:cs typeface="Times New Roman" pitchFamily="18" charset="0"/>
              </a:rPr>
              <a:t>●	  A marketing plan helps to increase the authenticity of any company towards the customers </a:t>
            </a:r>
          </a:p>
          <a:p>
            <a:pPr lvl="0"/>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19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800000" flipV="1">
            <a:off x="0" y="10358197"/>
            <a:ext cx="8553600" cy="4276364"/>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820500" y="12028439"/>
            <a:ext cx="8553600" cy="2138182"/>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flipV="1">
            <a:off x="12820500" y="0"/>
            <a:ext cx="8553600" cy="4276364"/>
          </a:xfrm>
          <a:prstGeom prst="rect">
            <a:avLst/>
          </a:prstGeom>
        </p:spPr>
      </p:pic>
      <p:sp>
        <p:nvSpPr>
          <p:cNvPr id="10" name="TextBox 10"/>
          <p:cNvSpPr txBox="1"/>
          <p:nvPr/>
        </p:nvSpPr>
        <p:spPr>
          <a:xfrm>
            <a:off x="1009650" y="1155700"/>
            <a:ext cx="18285881" cy="1846788"/>
          </a:xfrm>
          <a:prstGeom prst="rect">
            <a:avLst/>
          </a:prstGeom>
        </p:spPr>
        <p:txBody>
          <a:bodyPr lIns="0" tIns="0" rIns="0" bIns="0" rtlCol="0" anchor="t">
            <a:spAutoFit/>
          </a:bodyPr>
          <a:lstStyle/>
          <a:p>
            <a:br>
              <a:rPr lang="en-US" sz="6000" dirty="0"/>
            </a:br>
            <a:endParaRPr lang="en-US" sz="6001" dirty="0">
              <a:solidFill>
                <a:srgbClr val="09333F"/>
              </a:solidFill>
              <a:latin typeface="Times Neue Roman Bold"/>
            </a:endParaRPr>
          </a:p>
        </p:txBody>
      </p:sp>
      <p:sp>
        <p:nvSpPr>
          <p:cNvPr id="9" name="TextBox 10"/>
          <p:cNvSpPr txBox="1"/>
          <p:nvPr/>
        </p:nvSpPr>
        <p:spPr>
          <a:xfrm>
            <a:off x="1549061" y="604703"/>
            <a:ext cx="18285881" cy="1023742"/>
          </a:xfrm>
          <a:prstGeom prst="rect">
            <a:avLst/>
          </a:prstGeom>
        </p:spPr>
        <p:txBody>
          <a:bodyPr lIns="0" tIns="0" rIns="0" bIns="0" rtlCol="0" anchor="t">
            <a:spAutoFit/>
          </a:bodyPr>
          <a:lstStyle/>
          <a:p>
            <a:pPr algn="ctr">
              <a:lnSpc>
                <a:spcPts val="8402"/>
              </a:lnSpc>
            </a:pPr>
            <a:r>
              <a:rPr lang="en-US" sz="6001" dirty="0">
                <a:solidFill>
                  <a:srgbClr val="09333F"/>
                </a:solidFill>
                <a:latin typeface="Times Neue Roman Bold"/>
              </a:rPr>
              <a:t>Situation analysis </a:t>
            </a:r>
          </a:p>
        </p:txBody>
      </p:sp>
      <p:sp>
        <p:nvSpPr>
          <p:cNvPr id="11" name="TextBox 10"/>
          <p:cNvSpPr txBox="1"/>
          <p:nvPr/>
        </p:nvSpPr>
        <p:spPr>
          <a:xfrm>
            <a:off x="590700" y="2403083"/>
            <a:ext cx="12410683" cy="10802957"/>
          </a:xfrm>
          <a:prstGeom prst="rect">
            <a:avLst/>
          </a:prstGeom>
          <a:noFill/>
        </p:spPr>
        <p:txBody>
          <a:bodyPr wrap="square" rtlCol="0">
            <a:spAutoFit/>
          </a:bodyPr>
          <a:lstStyle/>
          <a:p>
            <a:pPr algn="just">
              <a:lnSpc>
                <a:spcPct val="150000"/>
              </a:lnSpc>
            </a:pPr>
            <a:r>
              <a:rPr lang="en-US" sz="4800" dirty="0"/>
              <a:t>●	</a:t>
            </a:r>
            <a:r>
              <a:rPr lang="en-US" sz="4800" dirty="0">
                <a:latin typeface="Times New Roman" panose="02020603050405020304" pitchFamily="18" charset="0"/>
                <a:cs typeface="Times New Roman" panose="02020603050405020304" pitchFamily="18" charset="0"/>
              </a:rPr>
              <a:t>SWOT analysis is effective to give an overall idea about the Hilton Hotel by describing its strength, opportunity, weakness and treats </a:t>
            </a:r>
          </a:p>
          <a:p>
            <a:pPr algn="just">
              <a:lnSpc>
                <a:spcPct val="150000"/>
              </a:lnSpc>
            </a:pPr>
            <a:r>
              <a:rPr lang="en-US" sz="4800" dirty="0">
                <a:latin typeface="Times New Roman" panose="02020603050405020304" pitchFamily="18" charset="0"/>
                <a:cs typeface="Times New Roman" panose="02020603050405020304" pitchFamily="18" charset="0"/>
              </a:rPr>
              <a:t>●	 Segmentation and targeting analysis help to give an adequate idea about specific target customers of the company</a:t>
            </a:r>
          </a:p>
          <a:p>
            <a:pPr algn="just">
              <a:lnSpc>
                <a:spcPct val="150000"/>
              </a:lnSpc>
            </a:pPr>
            <a:r>
              <a:rPr lang="en-US" sz="4800" dirty="0">
                <a:latin typeface="Times New Roman" panose="02020603050405020304" pitchFamily="18" charset="0"/>
                <a:cs typeface="Times New Roman" panose="02020603050405020304" pitchFamily="18" charset="0"/>
              </a:rPr>
              <a:t>●	The perception positioning map helps to get a details idea about the company’s position in comparison with its rival companies </a:t>
            </a:r>
          </a:p>
          <a:p>
            <a:endParaRPr lang="en-US" sz="4800" dirty="0"/>
          </a:p>
        </p:txBody>
      </p:sp>
      <p:pic>
        <p:nvPicPr>
          <p:cNvPr id="7" name="image2.png">
            <a:extLst>
              <a:ext uri="{FF2B5EF4-FFF2-40B4-BE49-F238E27FC236}">
                <a16:creationId xmlns:a16="http://schemas.microsoft.com/office/drawing/2014/main" id="{127B080D-5ACC-13EF-D701-85ABC13D0863}"/>
              </a:ext>
            </a:extLst>
          </p:cNvPr>
          <p:cNvPicPr/>
          <p:nvPr/>
        </p:nvPicPr>
        <p:blipFill>
          <a:blip r:embed="rId9"/>
          <a:stretch>
            <a:fillRect/>
          </a:stretch>
        </p:blipFill>
        <p:spPr>
          <a:xfrm>
            <a:off x="13592082" y="2784145"/>
            <a:ext cx="7191318" cy="8052492"/>
          </a:xfrm>
          <a:prstGeom prst="rect">
            <a:avLst/>
          </a:prstGeom>
          <a:ln w="25400">
            <a:solidFill>
              <a:srgbClr val="000000"/>
            </a:solidFill>
            <a:prstDash val="soli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19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800000" flipV="1">
            <a:off x="0" y="10358197"/>
            <a:ext cx="8553600" cy="4276364"/>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820500" y="12028439"/>
            <a:ext cx="8553600" cy="2138182"/>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flipV="1">
            <a:off x="12820500" y="0"/>
            <a:ext cx="8553600" cy="4276364"/>
          </a:xfrm>
          <a:prstGeom prst="rect">
            <a:avLst/>
          </a:prstGeom>
        </p:spPr>
      </p:pic>
      <p:sp>
        <p:nvSpPr>
          <p:cNvPr id="10" name="TextBox 10"/>
          <p:cNvSpPr txBox="1"/>
          <p:nvPr/>
        </p:nvSpPr>
        <p:spPr>
          <a:xfrm>
            <a:off x="1549061" y="604703"/>
            <a:ext cx="18285881" cy="1023742"/>
          </a:xfrm>
          <a:prstGeom prst="rect">
            <a:avLst/>
          </a:prstGeom>
        </p:spPr>
        <p:txBody>
          <a:bodyPr lIns="0" tIns="0" rIns="0" bIns="0" rtlCol="0" anchor="t">
            <a:spAutoFit/>
          </a:bodyPr>
          <a:lstStyle/>
          <a:p>
            <a:pPr algn="ctr">
              <a:lnSpc>
                <a:spcPts val="8402"/>
              </a:lnSpc>
            </a:pPr>
            <a:r>
              <a:rPr lang="en-US" sz="6001" dirty="0">
                <a:solidFill>
                  <a:srgbClr val="09333F"/>
                </a:solidFill>
                <a:latin typeface="Times Neue Roman Bold"/>
              </a:rPr>
              <a:t>Objective</a:t>
            </a:r>
          </a:p>
        </p:txBody>
      </p:sp>
      <p:sp>
        <p:nvSpPr>
          <p:cNvPr id="8" name="TextBox 7"/>
          <p:cNvSpPr txBox="1"/>
          <p:nvPr/>
        </p:nvSpPr>
        <p:spPr>
          <a:xfrm>
            <a:off x="743101" y="2645532"/>
            <a:ext cx="11163149" cy="11039561"/>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IN" sz="48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Identification of objectives is essential to develop a marketing plan which is essential for customer satisfaction (</a:t>
            </a:r>
            <a:r>
              <a:rPr lang="en-IN" sz="4800" u="none" strike="noStrike"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Krizanova</a:t>
            </a:r>
            <a:r>
              <a:rPr lang="en-IN" sz="4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IN" sz="4800" i="1"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et al. </a:t>
            </a:r>
            <a:r>
              <a:rPr lang="en-IN" sz="4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2019)</a:t>
            </a:r>
            <a:r>
              <a:rPr lang="en-IN" sz="48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4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IN" sz="48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This study has identified two different objectives that are helpful to create an effective marketing plan</a:t>
            </a:r>
            <a:endParaRPr lang="en-IN" sz="4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IN" sz="4800" u="none" strike="noStrike"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marketing plan has to satisfy all the objectives to ensure the success of the company</a:t>
            </a:r>
            <a:endParaRPr lang="en-IN" sz="4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1026" name="Picture 2" descr="PR objectives are more important than ever - Cutting Edge PR">
            <a:extLst>
              <a:ext uri="{FF2B5EF4-FFF2-40B4-BE49-F238E27FC236}">
                <a16:creationId xmlns:a16="http://schemas.microsoft.com/office/drawing/2014/main" id="{AED8E4A1-C76B-8583-3068-5C9D10D5631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177983" y="4939487"/>
            <a:ext cx="8453016" cy="64270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19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800000" flipV="1">
            <a:off x="0" y="10358197"/>
            <a:ext cx="8553600" cy="4276364"/>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820500" y="12028439"/>
            <a:ext cx="8553600" cy="2138182"/>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flipV="1">
            <a:off x="12820500" y="0"/>
            <a:ext cx="8553600" cy="4276364"/>
          </a:xfrm>
          <a:prstGeom prst="rect">
            <a:avLst/>
          </a:prstGeom>
        </p:spPr>
      </p:pic>
      <p:sp>
        <p:nvSpPr>
          <p:cNvPr id="10" name="TextBox 10"/>
          <p:cNvSpPr txBox="1"/>
          <p:nvPr/>
        </p:nvSpPr>
        <p:spPr>
          <a:xfrm>
            <a:off x="1549061" y="604703"/>
            <a:ext cx="18285881" cy="1023742"/>
          </a:xfrm>
          <a:prstGeom prst="rect">
            <a:avLst/>
          </a:prstGeom>
        </p:spPr>
        <p:txBody>
          <a:bodyPr lIns="0" tIns="0" rIns="0" bIns="0" rtlCol="0" anchor="t">
            <a:spAutoFit/>
          </a:bodyPr>
          <a:lstStyle/>
          <a:p>
            <a:pPr algn="ctr">
              <a:lnSpc>
                <a:spcPts val="8402"/>
              </a:lnSpc>
            </a:pPr>
            <a:r>
              <a:rPr lang="en-US" sz="6001" dirty="0">
                <a:solidFill>
                  <a:srgbClr val="09333F"/>
                </a:solidFill>
                <a:latin typeface="Times Neue Roman Bold"/>
              </a:rPr>
              <a:t> Strategy </a:t>
            </a:r>
          </a:p>
        </p:txBody>
      </p:sp>
      <p:sp>
        <p:nvSpPr>
          <p:cNvPr id="8" name="TextBox 7"/>
          <p:cNvSpPr txBox="1"/>
          <p:nvPr/>
        </p:nvSpPr>
        <p:spPr>
          <a:xfrm>
            <a:off x="726359" y="2261088"/>
            <a:ext cx="11044084" cy="13018949"/>
          </a:xfrm>
          <a:prstGeom prst="rect">
            <a:avLst/>
          </a:prstGeom>
          <a:noFill/>
        </p:spPr>
        <p:txBody>
          <a:bodyPr wrap="square" rtlCol="0">
            <a:spAutoFit/>
          </a:bodyPr>
          <a:lstStyle/>
          <a:p>
            <a:pPr algn="just">
              <a:lnSpc>
                <a:spcPct val="150000"/>
              </a:lnSpc>
            </a:pPr>
            <a:r>
              <a:rPr lang="en-US" sz="4800" dirty="0">
                <a:latin typeface="Times New Roman" panose="02020603050405020304" pitchFamily="18" charset="0"/>
                <a:cs typeface="Times New Roman" panose="02020603050405020304" pitchFamily="18" charset="0"/>
              </a:rPr>
              <a:t>●	Ansoff matrix is helpful to identify the overall development of products and services as per the requirement of existing and new markets </a:t>
            </a:r>
          </a:p>
          <a:p>
            <a:pPr algn="just">
              <a:lnSpc>
                <a:spcPct val="150000"/>
              </a:lnSpc>
            </a:pPr>
            <a:r>
              <a:rPr lang="en-US" sz="4800" dirty="0">
                <a:latin typeface="Times New Roman" panose="02020603050405020304" pitchFamily="18" charset="0"/>
                <a:cs typeface="Times New Roman" panose="02020603050405020304" pitchFamily="18" charset="0"/>
              </a:rPr>
              <a:t>●	Four quadrants of this matrix are helpful to </a:t>
            </a:r>
            <a:r>
              <a:rPr lang="en-US" sz="4800" dirty="0" err="1">
                <a:latin typeface="Times New Roman" panose="02020603050405020304" pitchFamily="18" charset="0"/>
                <a:cs typeface="Times New Roman" panose="02020603050405020304" pitchFamily="18" charset="0"/>
              </a:rPr>
              <a:t>analyse</a:t>
            </a:r>
            <a:r>
              <a:rPr lang="en-US" sz="4800" dirty="0">
                <a:latin typeface="Times New Roman" panose="02020603050405020304" pitchFamily="18" charset="0"/>
                <a:cs typeface="Times New Roman" panose="02020603050405020304" pitchFamily="18" charset="0"/>
              </a:rPr>
              <a:t> the market and product potential of any company (</a:t>
            </a:r>
            <a:r>
              <a:rPr lang="en-US" sz="4800" dirty="0" err="1">
                <a:latin typeface="Times New Roman" panose="02020603050405020304" pitchFamily="18" charset="0"/>
                <a:cs typeface="Times New Roman" panose="02020603050405020304" pitchFamily="18" charset="0"/>
              </a:rPr>
              <a:t>Clarissia</a:t>
            </a:r>
            <a:r>
              <a:rPr lang="en-US" sz="4800" dirty="0">
                <a:latin typeface="Times New Roman" panose="02020603050405020304" pitchFamily="18" charset="0"/>
                <a:cs typeface="Times New Roman" panose="02020603050405020304" pitchFamily="18" charset="0"/>
              </a:rPr>
              <a:t>, 2020)</a:t>
            </a:r>
          </a:p>
          <a:p>
            <a:pPr algn="just">
              <a:lnSpc>
                <a:spcPct val="150000"/>
              </a:lnSpc>
            </a:pPr>
            <a:r>
              <a:rPr lang="en-US" sz="4800" dirty="0">
                <a:latin typeface="Times New Roman" panose="02020603050405020304" pitchFamily="18" charset="0"/>
                <a:cs typeface="Times New Roman" panose="02020603050405020304" pitchFamily="18" charset="0"/>
              </a:rPr>
              <a:t>●	This study has identified that Hilton Hotel can adopt a “concentric diversification strategy” for the diversification aspect</a:t>
            </a:r>
          </a:p>
          <a:p>
            <a:endParaRPr lang="en-US" sz="4800" dirty="0"/>
          </a:p>
        </p:txBody>
      </p:sp>
      <p:pic>
        <p:nvPicPr>
          <p:cNvPr id="7" name="image1.png">
            <a:extLst>
              <a:ext uri="{FF2B5EF4-FFF2-40B4-BE49-F238E27FC236}">
                <a16:creationId xmlns:a16="http://schemas.microsoft.com/office/drawing/2014/main" id="{7AEDADE4-4673-0E55-C69F-1D22F9623786}"/>
              </a:ext>
            </a:extLst>
          </p:cNvPr>
          <p:cNvPicPr/>
          <p:nvPr/>
        </p:nvPicPr>
        <p:blipFill>
          <a:blip r:embed="rId9"/>
          <a:stretch>
            <a:fillRect/>
          </a:stretch>
        </p:blipFill>
        <p:spPr>
          <a:xfrm>
            <a:off x="12820500" y="3365500"/>
            <a:ext cx="7827241" cy="8229600"/>
          </a:xfrm>
          <a:prstGeom prst="rect">
            <a:avLst/>
          </a:prstGeom>
          <a:ln w="25400">
            <a:solidFill>
              <a:srgbClr val="000000"/>
            </a:solidFill>
            <a:prstDash val="soli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19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800000" flipV="1">
            <a:off x="0" y="10358197"/>
            <a:ext cx="8553600" cy="4276364"/>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flipV="1">
            <a:off x="12820500" y="0"/>
            <a:ext cx="8553600" cy="4276364"/>
          </a:xfrm>
          <a:prstGeom prst="rect">
            <a:avLst/>
          </a:prstGeom>
        </p:spPr>
      </p:pic>
      <p:sp>
        <p:nvSpPr>
          <p:cNvPr id="10" name="TextBox 10"/>
          <p:cNvSpPr txBox="1"/>
          <p:nvPr/>
        </p:nvSpPr>
        <p:spPr>
          <a:xfrm>
            <a:off x="1549061" y="604703"/>
            <a:ext cx="18285881" cy="1023742"/>
          </a:xfrm>
          <a:prstGeom prst="rect">
            <a:avLst/>
          </a:prstGeom>
        </p:spPr>
        <p:txBody>
          <a:bodyPr lIns="0" tIns="0" rIns="0" bIns="0" rtlCol="0" anchor="t">
            <a:spAutoFit/>
          </a:bodyPr>
          <a:lstStyle/>
          <a:p>
            <a:pPr algn="ctr">
              <a:lnSpc>
                <a:spcPts val="8402"/>
              </a:lnSpc>
            </a:pPr>
            <a:r>
              <a:rPr lang="en-US" sz="6001" dirty="0">
                <a:solidFill>
                  <a:srgbClr val="09333F"/>
                </a:solidFill>
                <a:latin typeface="Times Neue Roman Bold"/>
              </a:rPr>
              <a:t>Tactics</a:t>
            </a:r>
          </a:p>
        </p:txBody>
      </p:sp>
      <p:sp>
        <p:nvSpPr>
          <p:cNvPr id="8" name="TextBox 7"/>
          <p:cNvSpPr txBox="1"/>
          <p:nvPr/>
        </p:nvSpPr>
        <p:spPr>
          <a:xfrm>
            <a:off x="565139" y="2470088"/>
            <a:ext cx="10121911" cy="9233297"/>
          </a:xfrm>
          <a:prstGeom prst="rect">
            <a:avLst/>
          </a:prstGeom>
          <a:noFill/>
        </p:spPr>
        <p:txBody>
          <a:bodyPr wrap="square" rtlCol="0">
            <a:spAutoFit/>
          </a:bodyPr>
          <a:lstStyle/>
          <a:p>
            <a:pPr algn="just">
              <a:lnSpc>
                <a:spcPct val="150000"/>
              </a:lnSpc>
              <a:buFont typeface="Arial" pitchFamily="34" charset="0"/>
              <a:buChar char="•"/>
            </a:pPr>
            <a:r>
              <a:rPr lang="en-US" dirty="0"/>
              <a:t>●	</a:t>
            </a:r>
            <a:r>
              <a:rPr lang="en-US" sz="4800" dirty="0">
                <a:latin typeface="Times New Roman" panose="02020603050405020304" pitchFamily="18" charset="0"/>
                <a:cs typeface="Times New Roman" panose="02020603050405020304" pitchFamily="18" charset="0"/>
              </a:rPr>
              <a:t>RACE and communication mix strategies are effective for solving any king of the problem faced by the Hilton company in its situational analysis </a:t>
            </a:r>
          </a:p>
          <a:p>
            <a:pPr algn="just">
              <a:lnSpc>
                <a:spcPct val="150000"/>
              </a:lnSpc>
              <a:buFont typeface="Arial" pitchFamily="34" charset="0"/>
              <a:buChar char="•"/>
            </a:pPr>
            <a:r>
              <a:rPr lang="en-US" sz="4800" dirty="0">
                <a:latin typeface="Times New Roman" panose="02020603050405020304" pitchFamily="18" charset="0"/>
                <a:cs typeface="Times New Roman" panose="02020603050405020304" pitchFamily="18" charset="0"/>
              </a:rPr>
              <a:t>	Communication mix helps to </a:t>
            </a:r>
            <a:r>
              <a:rPr lang="en-US" sz="4800" dirty="0" err="1">
                <a:latin typeface="Times New Roman" panose="02020603050405020304" pitchFamily="18" charset="0"/>
                <a:cs typeface="Times New Roman" panose="02020603050405020304" pitchFamily="18" charset="0"/>
              </a:rPr>
              <a:t>analyse</a:t>
            </a:r>
            <a:r>
              <a:rPr lang="en-US" sz="4800" dirty="0">
                <a:latin typeface="Times New Roman" panose="02020603050405020304" pitchFamily="18" charset="0"/>
                <a:cs typeface="Times New Roman" panose="02020603050405020304" pitchFamily="18" charset="0"/>
              </a:rPr>
              <a:t> the impacts of all strategies adopted by any company (Todorova and </a:t>
            </a:r>
            <a:r>
              <a:rPr lang="en-US" sz="4800" dirty="0" err="1">
                <a:latin typeface="Times New Roman" panose="02020603050405020304" pitchFamily="18" charset="0"/>
                <a:cs typeface="Times New Roman" panose="02020603050405020304" pitchFamily="18" charset="0"/>
              </a:rPr>
              <a:t>Zhelyazkov</a:t>
            </a:r>
            <a:r>
              <a:rPr lang="en-US" sz="4800" dirty="0">
                <a:latin typeface="Times New Roman" panose="02020603050405020304" pitchFamily="18" charset="0"/>
                <a:cs typeface="Times New Roman" panose="02020603050405020304" pitchFamily="18" charset="0"/>
              </a:rPr>
              <a:t>, 2021)</a:t>
            </a:r>
          </a:p>
          <a:p>
            <a:pPr>
              <a:buFont typeface="Arial" pitchFamily="34" charset="0"/>
              <a:buChar char="•"/>
            </a:pPr>
            <a:endParaRPr lang="en-US" dirty="0"/>
          </a:p>
        </p:txBody>
      </p:sp>
      <p:pic>
        <p:nvPicPr>
          <p:cNvPr id="2050" name="Picture 2" descr="Sales Performance: Tactical vs Strategic Initiatives…What's the Difference?">
            <a:extLst>
              <a:ext uri="{FF2B5EF4-FFF2-40B4-BE49-F238E27FC236}">
                <a16:creationId xmlns:a16="http://schemas.microsoft.com/office/drawing/2014/main" id="{367A6160-FB54-971F-86FA-159AB3DE19B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287250" y="3409615"/>
            <a:ext cx="8001000" cy="82937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19999"/>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800000" flipV="1">
            <a:off x="0" y="10358197"/>
            <a:ext cx="8553600" cy="4276364"/>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12820500" y="12028439"/>
            <a:ext cx="8553600" cy="2138182"/>
          </a:xfrm>
          <a:prstGeom prst="rect">
            <a:avLst/>
          </a:prstGeom>
        </p:spPr>
      </p:pic>
      <p:pic>
        <p:nvPicPr>
          <p:cNvPr id="5" name="Picture 5"/>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flipV="1">
            <a:off x="12820500" y="0"/>
            <a:ext cx="8553600" cy="4276364"/>
          </a:xfrm>
          <a:prstGeom prst="rect">
            <a:avLst/>
          </a:prstGeom>
        </p:spPr>
      </p:pic>
      <p:sp>
        <p:nvSpPr>
          <p:cNvPr id="10" name="TextBox 10"/>
          <p:cNvSpPr txBox="1"/>
          <p:nvPr/>
        </p:nvSpPr>
        <p:spPr>
          <a:xfrm>
            <a:off x="1549061" y="604703"/>
            <a:ext cx="18285881" cy="1023742"/>
          </a:xfrm>
          <a:prstGeom prst="rect">
            <a:avLst/>
          </a:prstGeom>
        </p:spPr>
        <p:txBody>
          <a:bodyPr lIns="0" tIns="0" rIns="0" bIns="0" rtlCol="0" anchor="t">
            <a:spAutoFit/>
          </a:bodyPr>
          <a:lstStyle/>
          <a:p>
            <a:pPr algn="ctr">
              <a:lnSpc>
                <a:spcPts val="8402"/>
              </a:lnSpc>
            </a:pPr>
            <a:r>
              <a:rPr lang="en-US" sz="6001" dirty="0">
                <a:solidFill>
                  <a:srgbClr val="09333F"/>
                </a:solidFill>
                <a:latin typeface="Times Neue Roman Bold"/>
              </a:rPr>
              <a:t>Conclusion </a:t>
            </a:r>
          </a:p>
        </p:txBody>
      </p:sp>
      <p:sp>
        <p:nvSpPr>
          <p:cNvPr id="8" name="TextBox 7"/>
          <p:cNvSpPr txBox="1"/>
          <p:nvPr/>
        </p:nvSpPr>
        <p:spPr>
          <a:xfrm>
            <a:off x="1162050" y="3923745"/>
            <a:ext cx="19050000" cy="10341293"/>
          </a:xfrm>
          <a:prstGeom prst="rect">
            <a:avLst/>
          </a:prstGeom>
          <a:noFill/>
        </p:spPr>
        <p:txBody>
          <a:bodyPr wrap="square" rtlCol="0">
            <a:spAutoFit/>
          </a:bodyPr>
          <a:lstStyle/>
          <a:p>
            <a:pPr lvl="0" algn="just">
              <a:lnSpc>
                <a:spcPct val="150000"/>
              </a:lnSpc>
            </a:pPr>
            <a:r>
              <a:rPr lang="en-US" sz="4800" dirty="0"/>
              <a:t>●	</a:t>
            </a:r>
            <a:r>
              <a:rPr lang="en-US" sz="4800" dirty="0">
                <a:latin typeface="Times New Roman" panose="02020603050405020304" pitchFamily="18" charset="0"/>
                <a:cs typeface="Times New Roman" panose="02020603050405020304" pitchFamily="18" charset="0"/>
              </a:rPr>
              <a:t>This presentation has given an idea about a summary of the overall marketing plan  of the Hilton hotel</a:t>
            </a:r>
          </a:p>
          <a:p>
            <a:pPr lvl="0" algn="just">
              <a:lnSpc>
                <a:spcPct val="150000"/>
              </a:lnSpc>
            </a:pPr>
            <a:r>
              <a:rPr lang="en-US" sz="4800" dirty="0">
                <a:latin typeface="Times New Roman" panose="02020603050405020304" pitchFamily="18" charset="0"/>
                <a:cs typeface="Times New Roman" panose="02020603050405020304" pitchFamily="18" charset="0"/>
              </a:rPr>
              <a:t>●	SWOT analysis, PESTLE analysis, and the marketing mix are all included in this marketing plan</a:t>
            </a:r>
          </a:p>
          <a:p>
            <a:pPr lvl="0" algn="just">
              <a:lnSpc>
                <a:spcPct val="150000"/>
              </a:lnSpc>
            </a:pPr>
            <a:r>
              <a:rPr lang="en-US" sz="4800" dirty="0">
                <a:latin typeface="Times New Roman" panose="02020603050405020304" pitchFamily="18" charset="0"/>
                <a:cs typeface="Times New Roman" panose="02020603050405020304" pitchFamily="18" charset="0"/>
              </a:rPr>
              <a:t>●	Different types of strategies such as “premium location strategy” for place selection has highlighted in this plan</a:t>
            </a:r>
          </a:p>
          <a:p>
            <a:pPr lvl="0" algn="just">
              <a:lnSpc>
                <a:spcPct val="150000"/>
              </a:lnSpc>
            </a:pPr>
            <a:r>
              <a:rPr lang="en-US" sz="4800" dirty="0">
                <a:latin typeface="Times New Roman" panose="02020603050405020304" pitchFamily="18" charset="0"/>
                <a:cs typeface="Times New Roman" panose="02020603050405020304" pitchFamily="18" charset="0"/>
              </a:rPr>
              <a:t>●	An effective action plan that includes direct promotion, affinity marketing, creation of public relations, and paid media marketing has also been included in this study </a:t>
            </a:r>
          </a:p>
          <a:p>
            <a:pPr lvl="0"/>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alphaModFix amt="19999"/>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800000" flipV="1">
            <a:off x="0" y="10358197"/>
            <a:ext cx="8553600" cy="4276364"/>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2820500" y="12028439"/>
            <a:ext cx="8553600" cy="2138182"/>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V="1">
            <a:off x="12820500" y="0"/>
            <a:ext cx="8553600" cy="4276364"/>
          </a:xfrm>
          <a:prstGeom prst="rect">
            <a:avLst/>
          </a:prstGeom>
        </p:spPr>
      </p:pic>
      <p:sp>
        <p:nvSpPr>
          <p:cNvPr id="10" name="TextBox 10"/>
          <p:cNvSpPr txBox="1"/>
          <p:nvPr/>
        </p:nvSpPr>
        <p:spPr>
          <a:xfrm>
            <a:off x="1549061" y="604703"/>
            <a:ext cx="18285881" cy="1023742"/>
          </a:xfrm>
          <a:prstGeom prst="rect">
            <a:avLst/>
          </a:prstGeom>
        </p:spPr>
        <p:txBody>
          <a:bodyPr lIns="0" tIns="0" rIns="0" bIns="0" rtlCol="0" anchor="t">
            <a:spAutoFit/>
          </a:bodyPr>
          <a:lstStyle/>
          <a:p>
            <a:pPr algn="ctr">
              <a:lnSpc>
                <a:spcPts val="8402"/>
              </a:lnSpc>
            </a:pPr>
            <a:r>
              <a:rPr lang="en-US" sz="6001" dirty="0">
                <a:solidFill>
                  <a:srgbClr val="09333F"/>
                </a:solidFill>
                <a:latin typeface="Times Neue Roman Bold"/>
              </a:rPr>
              <a:t>Reference list</a:t>
            </a:r>
          </a:p>
        </p:txBody>
      </p:sp>
      <p:sp>
        <p:nvSpPr>
          <p:cNvPr id="8" name="TextBox 7"/>
          <p:cNvSpPr txBox="1"/>
          <p:nvPr/>
        </p:nvSpPr>
        <p:spPr>
          <a:xfrm>
            <a:off x="1924050" y="1993900"/>
            <a:ext cx="16992600" cy="369332"/>
          </a:xfrm>
          <a:prstGeom prst="rect">
            <a:avLst/>
          </a:prstGeom>
          <a:noFill/>
        </p:spPr>
        <p:txBody>
          <a:bodyPr wrap="square" rtlCol="0">
            <a:spAutoFit/>
          </a:bodyPr>
          <a:lstStyle/>
          <a:p>
            <a:pPr>
              <a:buFont typeface="Arial" pitchFamily="34" charset="0"/>
              <a:buChar char="•"/>
            </a:pPr>
            <a:endParaRPr lang="en-US" dirty="0"/>
          </a:p>
        </p:txBody>
      </p:sp>
      <p:sp>
        <p:nvSpPr>
          <p:cNvPr id="7" name="TextBox 6">
            <a:extLst>
              <a:ext uri="{FF2B5EF4-FFF2-40B4-BE49-F238E27FC236}">
                <a16:creationId xmlns:a16="http://schemas.microsoft.com/office/drawing/2014/main" id="{5ADF896E-5CA7-77CC-7773-FAA7A166CFFD}"/>
              </a:ext>
            </a:extLst>
          </p:cNvPr>
          <p:cNvSpPr txBox="1"/>
          <p:nvPr/>
        </p:nvSpPr>
        <p:spPr>
          <a:xfrm>
            <a:off x="295125" y="1415865"/>
            <a:ext cx="20040600" cy="13717217"/>
          </a:xfrm>
          <a:prstGeom prst="rect">
            <a:avLst/>
          </a:prstGeom>
          <a:noFill/>
        </p:spPr>
        <p:txBody>
          <a:bodyPr wrap="square" rtlCol="0">
            <a:spAutoFit/>
          </a:bodyPr>
          <a:lstStyle/>
          <a:p>
            <a:pPr algn="just">
              <a:lnSpc>
                <a:spcPct val="150000"/>
              </a:lnSpc>
              <a:spcAft>
                <a:spcPts val="1200"/>
              </a:spcAft>
            </a:pPr>
            <a:r>
              <a:rPr lang="en-IN" sz="4800" dirty="0" err="1">
                <a:solidFill>
                  <a:srgbClr val="222222"/>
                </a:solidFill>
                <a:effectLst/>
                <a:latin typeface="Times New Roman" panose="02020603050405020304" pitchFamily="18" charset="0"/>
                <a:ea typeface="Times New Roman" panose="02020603050405020304" pitchFamily="18" charset="0"/>
              </a:rPr>
              <a:t>Clarissia</a:t>
            </a:r>
            <a:r>
              <a:rPr lang="en-IN" sz="4800" dirty="0">
                <a:solidFill>
                  <a:srgbClr val="222222"/>
                </a:solidFill>
                <a:effectLst/>
                <a:latin typeface="Times New Roman" panose="02020603050405020304" pitchFamily="18" charset="0"/>
                <a:ea typeface="Times New Roman" panose="02020603050405020304" pitchFamily="18" charset="0"/>
              </a:rPr>
              <a:t>, S.M.S., 2020. A study on Ansoff Matrix Technique: As a growth strategy and an adaptive learning technique adopted in the leading brand of products. </a:t>
            </a:r>
            <a:r>
              <a:rPr lang="en-IN" sz="4800" i="1" dirty="0">
                <a:effectLst/>
                <a:latin typeface="Times New Roman" panose="02020603050405020304" pitchFamily="18" charset="0"/>
                <a:ea typeface="Times New Roman" panose="02020603050405020304" pitchFamily="18" charset="0"/>
              </a:rPr>
              <a:t>BIMS Journal of Management</a:t>
            </a:r>
            <a:r>
              <a:rPr lang="en-IN" sz="4800" dirty="0">
                <a:effectLst/>
                <a:latin typeface="Times New Roman" panose="02020603050405020304" pitchFamily="18" charset="0"/>
                <a:ea typeface="Times New Roman" panose="02020603050405020304" pitchFamily="18" charset="0"/>
              </a:rPr>
              <a:t>, p.18.</a:t>
            </a:r>
          </a:p>
          <a:p>
            <a:pPr algn="just">
              <a:lnSpc>
                <a:spcPct val="150000"/>
              </a:lnSpc>
              <a:spcAft>
                <a:spcPts val="1200"/>
              </a:spcAft>
            </a:pPr>
            <a:r>
              <a:rPr lang="en-IN" sz="4800" dirty="0" err="1">
                <a:solidFill>
                  <a:srgbClr val="222222"/>
                </a:solidFill>
                <a:effectLst/>
                <a:latin typeface="Times New Roman" panose="02020603050405020304" pitchFamily="18" charset="0"/>
                <a:ea typeface="Times New Roman" panose="02020603050405020304" pitchFamily="18" charset="0"/>
              </a:rPr>
              <a:t>Jin</a:t>
            </a:r>
            <a:r>
              <a:rPr lang="en-IN" sz="4800" dirty="0">
                <a:solidFill>
                  <a:srgbClr val="222222"/>
                </a:solidFill>
                <a:effectLst/>
                <a:latin typeface="Times New Roman" panose="02020603050405020304" pitchFamily="18" charset="0"/>
                <a:ea typeface="Times New Roman" panose="02020603050405020304" pitchFamily="18" charset="0"/>
              </a:rPr>
              <a:t>, S.V., Muqaddam, A. and Ryu, E., 2019. Instafamous and social media influencer marketing. </a:t>
            </a:r>
            <a:r>
              <a:rPr lang="en-IN" sz="4800" i="1" dirty="0">
                <a:effectLst/>
                <a:latin typeface="Times New Roman" panose="02020603050405020304" pitchFamily="18" charset="0"/>
                <a:ea typeface="Times New Roman" panose="02020603050405020304" pitchFamily="18" charset="0"/>
              </a:rPr>
              <a:t>Marketing Intelligence &amp; Planning</a:t>
            </a:r>
            <a:r>
              <a:rPr lang="en-IN" sz="4800" dirty="0">
                <a:effectLst/>
                <a:latin typeface="Times New Roman" panose="02020603050405020304" pitchFamily="18" charset="0"/>
                <a:ea typeface="Times New Roman" panose="02020603050405020304" pitchFamily="18" charset="0"/>
              </a:rPr>
              <a:t>, </a:t>
            </a:r>
            <a:r>
              <a:rPr lang="en-IN" sz="4800" i="1" dirty="0">
                <a:effectLst/>
                <a:latin typeface="Times New Roman" panose="02020603050405020304" pitchFamily="18" charset="0"/>
                <a:ea typeface="Times New Roman" panose="02020603050405020304" pitchFamily="18" charset="0"/>
              </a:rPr>
              <a:t>37</a:t>
            </a:r>
            <a:r>
              <a:rPr lang="en-IN" sz="4800" dirty="0">
                <a:effectLst/>
                <a:latin typeface="Times New Roman" panose="02020603050405020304" pitchFamily="18" charset="0"/>
                <a:ea typeface="Times New Roman" panose="02020603050405020304" pitchFamily="18" charset="0"/>
              </a:rPr>
              <a:t>(5), pp.567-579.</a:t>
            </a:r>
          </a:p>
          <a:p>
            <a:pPr algn="just">
              <a:lnSpc>
                <a:spcPct val="150000"/>
              </a:lnSpc>
              <a:spcAft>
                <a:spcPts val="1200"/>
              </a:spcAft>
            </a:pPr>
            <a:r>
              <a:rPr lang="en-IN" sz="4800" dirty="0" err="1">
                <a:solidFill>
                  <a:srgbClr val="222222"/>
                </a:solidFill>
                <a:effectLst/>
                <a:latin typeface="Times New Roman" panose="02020603050405020304" pitchFamily="18" charset="0"/>
                <a:ea typeface="Times New Roman" panose="02020603050405020304" pitchFamily="18" charset="0"/>
              </a:rPr>
              <a:t>Krizanova</a:t>
            </a:r>
            <a:r>
              <a:rPr lang="en-IN" sz="4800" dirty="0">
                <a:solidFill>
                  <a:srgbClr val="222222"/>
                </a:solidFill>
                <a:effectLst/>
                <a:latin typeface="Times New Roman" panose="02020603050405020304" pitchFamily="18" charset="0"/>
                <a:ea typeface="Times New Roman" panose="02020603050405020304" pitchFamily="18" charset="0"/>
              </a:rPr>
              <a:t>, A., </a:t>
            </a:r>
            <a:r>
              <a:rPr lang="en-IN" sz="4800" dirty="0" err="1">
                <a:solidFill>
                  <a:srgbClr val="222222"/>
                </a:solidFill>
                <a:effectLst/>
                <a:latin typeface="Times New Roman" panose="02020603050405020304" pitchFamily="18" charset="0"/>
                <a:ea typeface="Times New Roman" panose="02020603050405020304" pitchFamily="18" charset="0"/>
              </a:rPr>
              <a:t>Lăzăroiu</a:t>
            </a:r>
            <a:r>
              <a:rPr lang="en-IN" sz="4800" dirty="0">
                <a:solidFill>
                  <a:srgbClr val="222222"/>
                </a:solidFill>
                <a:effectLst/>
                <a:latin typeface="Times New Roman" panose="02020603050405020304" pitchFamily="18" charset="0"/>
                <a:ea typeface="Times New Roman" panose="02020603050405020304" pitchFamily="18" charset="0"/>
              </a:rPr>
              <a:t>, G., </a:t>
            </a:r>
            <a:r>
              <a:rPr lang="en-IN" sz="4800" dirty="0" err="1">
                <a:solidFill>
                  <a:srgbClr val="222222"/>
                </a:solidFill>
                <a:effectLst/>
                <a:latin typeface="Times New Roman" panose="02020603050405020304" pitchFamily="18" charset="0"/>
                <a:ea typeface="Times New Roman" panose="02020603050405020304" pitchFamily="18" charset="0"/>
              </a:rPr>
              <a:t>Gajanova</a:t>
            </a:r>
            <a:r>
              <a:rPr lang="en-IN" sz="4800" dirty="0">
                <a:solidFill>
                  <a:srgbClr val="222222"/>
                </a:solidFill>
                <a:effectLst/>
                <a:latin typeface="Times New Roman" panose="02020603050405020304" pitchFamily="18" charset="0"/>
                <a:ea typeface="Times New Roman" panose="02020603050405020304" pitchFamily="18" charset="0"/>
              </a:rPr>
              <a:t>, L., </a:t>
            </a:r>
            <a:r>
              <a:rPr lang="en-IN" sz="4800" dirty="0" err="1">
                <a:solidFill>
                  <a:srgbClr val="222222"/>
                </a:solidFill>
                <a:effectLst/>
                <a:latin typeface="Times New Roman" panose="02020603050405020304" pitchFamily="18" charset="0"/>
                <a:ea typeface="Times New Roman" panose="02020603050405020304" pitchFamily="18" charset="0"/>
              </a:rPr>
              <a:t>Kliestikova</a:t>
            </a:r>
            <a:r>
              <a:rPr lang="en-IN" sz="4800" dirty="0">
                <a:solidFill>
                  <a:srgbClr val="222222"/>
                </a:solidFill>
                <a:effectLst/>
                <a:latin typeface="Times New Roman" panose="02020603050405020304" pitchFamily="18" charset="0"/>
                <a:ea typeface="Times New Roman" panose="02020603050405020304" pitchFamily="18" charset="0"/>
              </a:rPr>
              <a:t>, J., </a:t>
            </a:r>
            <a:r>
              <a:rPr lang="en-IN" sz="4800" dirty="0" err="1">
                <a:solidFill>
                  <a:srgbClr val="222222"/>
                </a:solidFill>
                <a:effectLst/>
                <a:latin typeface="Times New Roman" panose="02020603050405020304" pitchFamily="18" charset="0"/>
                <a:ea typeface="Times New Roman" panose="02020603050405020304" pitchFamily="18" charset="0"/>
              </a:rPr>
              <a:t>Nadanyiova</a:t>
            </a:r>
            <a:r>
              <a:rPr lang="en-IN" sz="4800" dirty="0">
                <a:solidFill>
                  <a:srgbClr val="222222"/>
                </a:solidFill>
                <a:effectLst/>
                <a:latin typeface="Times New Roman" panose="02020603050405020304" pitchFamily="18" charset="0"/>
                <a:ea typeface="Times New Roman" panose="02020603050405020304" pitchFamily="18" charset="0"/>
              </a:rPr>
              <a:t>, M. and </a:t>
            </a:r>
            <a:r>
              <a:rPr lang="en-IN" sz="4800" dirty="0" err="1">
                <a:solidFill>
                  <a:srgbClr val="222222"/>
                </a:solidFill>
                <a:effectLst/>
                <a:latin typeface="Times New Roman" panose="02020603050405020304" pitchFamily="18" charset="0"/>
                <a:ea typeface="Times New Roman" panose="02020603050405020304" pitchFamily="18" charset="0"/>
              </a:rPr>
              <a:t>Moravcikova</a:t>
            </a:r>
            <a:r>
              <a:rPr lang="en-IN" sz="4800" dirty="0">
                <a:solidFill>
                  <a:srgbClr val="222222"/>
                </a:solidFill>
                <a:effectLst/>
                <a:latin typeface="Times New Roman" panose="02020603050405020304" pitchFamily="18" charset="0"/>
                <a:ea typeface="Times New Roman" panose="02020603050405020304" pitchFamily="18" charset="0"/>
              </a:rPr>
              <a:t>, D., 2019. The effectiveness of marketing communication and the importance of its evaluation in an online environment. </a:t>
            </a:r>
            <a:r>
              <a:rPr lang="en-IN" sz="4800" i="1" dirty="0">
                <a:effectLst/>
                <a:latin typeface="Times New Roman" panose="02020603050405020304" pitchFamily="18" charset="0"/>
                <a:ea typeface="Times New Roman" panose="02020603050405020304" pitchFamily="18" charset="0"/>
              </a:rPr>
              <a:t>Sustainability</a:t>
            </a:r>
            <a:r>
              <a:rPr lang="en-IN" sz="4800" dirty="0">
                <a:effectLst/>
                <a:latin typeface="Times New Roman" panose="02020603050405020304" pitchFamily="18" charset="0"/>
                <a:ea typeface="Times New Roman" panose="02020603050405020304" pitchFamily="18" charset="0"/>
              </a:rPr>
              <a:t>, </a:t>
            </a:r>
            <a:r>
              <a:rPr lang="en-IN" sz="4800" i="1" dirty="0">
                <a:effectLst/>
                <a:latin typeface="Times New Roman" panose="02020603050405020304" pitchFamily="18" charset="0"/>
                <a:ea typeface="Times New Roman" panose="02020603050405020304" pitchFamily="18" charset="0"/>
              </a:rPr>
              <a:t>11</a:t>
            </a:r>
            <a:r>
              <a:rPr lang="en-IN" sz="4800" dirty="0">
                <a:effectLst/>
                <a:latin typeface="Times New Roman" panose="02020603050405020304" pitchFamily="18" charset="0"/>
                <a:ea typeface="Times New Roman" panose="02020603050405020304" pitchFamily="18" charset="0"/>
              </a:rPr>
              <a:t>(24), p.7016.</a:t>
            </a:r>
          </a:p>
          <a:p>
            <a:pPr algn="just">
              <a:lnSpc>
                <a:spcPct val="150000"/>
              </a:lnSpc>
              <a:spcAft>
                <a:spcPts val="1200"/>
              </a:spcAft>
            </a:pPr>
            <a:r>
              <a:rPr lang="en-IN" sz="4800" dirty="0">
                <a:solidFill>
                  <a:srgbClr val="222222"/>
                </a:solidFill>
                <a:effectLst/>
                <a:latin typeface="Times New Roman" panose="02020603050405020304" pitchFamily="18" charset="0"/>
                <a:ea typeface="Times New Roman" panose="02020603050405020304" pitchFamily="18" charset="0"/>
              </a:rPr>
              <a:t>Todorova, G. and </a:t>
            </a:r>
            <a:r>
              <a:rPr lang="en-IN" sz="4800" dirty="0" err="1">
                <a:solidFill>
                  <a:srgbClr val="222222"/>
                </a:solidFill>
                <a:effectLst/>
                <a:latin typeface="Times New Roman" panose="02020603050405020304" pitchFamily="18" charset="0"/>
                <a:ea typeface="Times New Roman" panose="02020603050405020304" pitchFamily="18" charset="0"/>
              </a:rPr>
              <a:t>Zhelyazkov</a:t>
            </a:r>
            <a:r>
              <a:rPr lang="en-IN" sz="4800" dirty="0">
                <a:solidFill>
                  <a:srgbClr val="222222"/>
                </a:solidFill>
                <a:effectLst/>
                <a:latin typeface="Times New Roman" panose="02020603050405020304" pitchFamily="18" charset="0"/>
                <a:ea typeface="Times New Roman" panose="02020603050405020304" pitchFamily="18" charset="0"/>
              </a:rPr>
              <a:t>, G., 2021. Impact of marketing communication mix on business results of SMEs. In </a:t>
            </a:r>
            <a:r>
              <a:rPr lang="en-IN" sz="4800" i="1" dirty="0">
                <a:effectLst/>
                <a:latin typeface="Times New Roman" panose="02020603050405020304" pitchFamily="18" charset="0"/>
                <a:ea typeface="Times New Roman" panose="02020603050405020304" pitchFamily="18" charset="0"/>
              </a:rPr>
              <a:t>SHS Web of Conferences</a:t>
            </a:r>
            <a:r>
              <a:rPr lang="en-IN" sz="4800" dirty="0">
                <a:effectLst/>
                <a:latin typeface="Times New Roman" panose="02020603050405020304" pitchFamily="18" charset="0"/>
                <a:ea typeface="Times New Roman" panose="02020603050405020304" pitchFamily="18" charset="0"/>
              </a:rPr>
              <a:t> (Vol. 120, p. 02016). EDP Sciences.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3EDE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alphaModFix amt="19999"/>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 y="6532803"/>
            <a:ext cx="6917830" cy="3458562"/>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800000" flipV="1">
            <a:off x="0" y="10358197"/>
            <a:ext cx="8553600" cy="4276364"/>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2820500" y="12028439"/>
            <a:ext cx="8553600" cy="2138182"/>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flipH="1" flipV="1">
            <a:off x="0" y="0"/>
            <a:ext cx="8553600" cy="2138182"/>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V="1">
            <a:off x="12820500" y="0"/>
            <a:ext cx="8553600" cy="4276364"/>
          </a:xfrm>
          <a:prstGeom prst="rect">
            <a:avLst/>
          </a:prstGeom>
        </p:spPr>
      </p:pic>
      <p:sp>
        <p:nvSpPr>
          <p:cNvPr id="9" name="TextBox 8"/>
          <p:cNvSpPr txBox="1"/>
          <p:nvPr/>
        </p:nvSpPr>
        <p:spPr>
          <a:xfrm>
            <a:off x="2152650" y="2222500"/>
            <a:ext cx="17068800" cy="10679847"/>
          </a:xfrm>
          <a:prstGeom prst="rect">
            <a:avLst/>
          </a:prstGeom>
          <a:noFill/>
        </p:spPr>
        <p:txBody>
          <a:bodyPr wrap="square" rtlCol="0">
            <a:spAutoFit/>
          </a:bodyPr>
          <a:lstStyle/>
          <a:p>
            <a:pPr algn="ctr"/>
            <a:r>
              <a:rPr lang="en-US" sz="34400" dirty="0">
                <a:latin typeface="Times New Roman" pitchFamily="18" charset="0"/>
                <a:cs typeface="Times New Roman" pitchFamily="18" charset="0"/>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540</TotalTime>
  <Words>836</Words>
  <Application>Microsoft Office PowerPoint</Application>
  <PresentationFormat>Custom</PresentationFormat>
  <Paragraphs>44</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Times New Roman</vt:lpstr>
      <vt:lpstr>Times Neue Roman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Syed Hassan</cp:lastModifiedBy>
  <cp:revision>6</cp:revision>
  <dcterms:created xsi:type="dcterms:W3CDTF">2006-08-16T00:00:00Z</dcterms:created>
  <dcterms:modified xsi:type="dcterms:W3CDTF">2023-06-14T15:12:36Z</dcterms:modified>
  <dc:identifier>DAFUiz4rmkw</dc:identifier>
</cp:coreProperties>
</file>