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1" r:id="rId15"/>
    <p:sldId id="272" r:id="rId16"/>
    <p:sldId id="273" r:id="rId17"/>
    <p:sldId id="274" r:id="rId18"/>
    <p:sldId id="275" r:id="rId19"/>
    <p:sldId id="276" r:id="rId20"/>
    <p:sldId id="277" r:id="rId21"/>
    <p:sldId id="278" r:id="rId22"/>
    <p:sldId id="27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737"/>
    <p:restoredTop sz="73878"/>
  </p:normalViewPr>
  <p:slideViewPr>
    <p:cSldViewPr snapToGrid="0">
      <p:cViewPr varScale="1">
        <p:scale>
          <a:sx n="93" d="100"/>
          <a:sy n="93" d="100"/>
        </p:scale>
        <p:origin x="121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6C15BA3A-1740-41ED-A601-48A8DAF5D7E5}" type="doc">
      <dgm:prSet loTypeId="urn:microsoft.com/office/officeart/2005/8/layout/process4" loCatId="process" qsTypeId="urn:microsoft.com/office/officeart/2005/8/quickstyle/simple1#1" qsCatId="simple" csTypeId="urn:microsoft.com/office/officeart/2005/8/colors/accent1_2#1" csCatId="accent1" phldr="1"/>
      <dgm:spPr/>
      <dgm:t>
        <a:bodyPr/>
        <a:lstStyle/>
        <a:p>
          <a:endParaRPr lang="en-US"/>
        </a:p>
      </dgm:t>
    </dgm:pt>
    <dgm:pt modelId="{7D2E9D3B-3B68-42D0-9021-38250E3E040C}">
      <dgm:prSet/>
      <dgm:spPr/>
      <dgm:t>
        <a:bodyPr/>
        <a:lstStyle/>
        <a:p>
          <a:r>
            <a:rPr lang="en-GB"/>
            <a:t>Communication Style:</a:t>
          </a:r>
          <a:endParaRPr lang="en-US"/>
        </a:p>
      </dgm:t>
    </dgm:pt>
    <dgm:pt modelId="{32033081-738A-47DB-A985-AA0558A7B254}" type="parTrans" cxnId="{B83953B3-7BA6-4BD2-9505-315E282A204A}">
      <dgm:prSet/>
      <dgm:spPr/>
      <dgm:t>
        <a:bodyPr/>
        <a:lstStyle/>
        <a:p>
          <a:endParaRPr lang="en-US"/>
        </a:p>
      </dgm:t>
    </dgm:pt>
    <dgm:pt modelId="{FFEEBFE5-B491-4EBE-93E1-F46CBBFCE2B1}" type="sibTrans" cxnId="{B83953B3-7BA6-4BD2-9505-315E282A204A}">
      <dgm:prSet/>
      <dgm:spPr/>
      <dgm:t>
        <a:bodyPr/>
        <a:lstStyle/>
        <a:p>
          <a:endParaRPr lang="en-US"/>
        </a:p>
      </dgm:t>
    </dgm:pt>
    <dgm:pt modelId="{F1D2151C-9461-4310-9C77-4E4710BEAD9B}">
      <dgm:prSet custT="1"/>
      <dgm:spPr/>
      <dgm:t>
        <a:bodyPr/>
        <a:lstStyle/>
        <a:p>
          <a:r>
            <a:rPr lang="en-GB" sz="1800" dirty="0"/>
            <a:t>One cultural challenge that British companies may face in China is communication style. Chinese communication is often indirect, with a focus on nonverbal cues and body language (</a:t>
          </a:r>
          <a:r>
            <a:rPr lang="en-GB" sz="1800" dirty="0" err="1"/>
            <a:t>Gudykunst</a:t>
          </a:r>
          <a:r>
            <a:rPr lang="en-GB" sz="1800" dirty="0"/>
            <a:t> &amp; Ting-Toomey, 1988). This can be challenging for British companies that are accustomed to a more direct and verbal communication style. For example, Aston Martin's joint venture with </a:t>
          </a:r>
          <a:r>
            <a:rPr lang="en-GB" sz="1800" dirty="0" err="1"/>
            <a:t>LeEco</a:t>
          </a:r>
          <a:r>
            <a:rPr lang="en-GB" sz="1800" dirty="0"/>
            <a:t> faced communication challenges because of their different communication styles (Whitney, 2018).</a:t>
          </a:r>
          <a:endParaRPr lang="en-US" sz="1800" dirty="0"/>
        </a:p>
      </dgm:t>
    </dgm:pt>
    <dgm:pt modelId="{B8969DC7-AF55-4144-AE19-ABD3D6A0A37E}" type="parTrans" cxnId="{98C36E56-5A45-4544-94EE-F93DA33543BE}">
      <dgm:prSet/>
      <dgm:spPr/>
      <dgm:t>
        <a:bodyPr/>
        <a:lstStyle/>
        <a:p>
          <a:endParaRPr lang="en-US"/>
        </a:p>
      </dgm:t>
    </dgm:pt>
    <dgm:pt modelId="{65C2F664-C3DE-4B4D-8EF0-3D6D08F23BDF}" type="sibTrans" cxnId="{98C36E56-5A45-4544-94EE-F93DA33543BE}">
      <dgm:prSet/>
      <dgm:spPr/>
      <dgm:t>
        <a:bodyPr/>
        <a:lstStyle/>
        <a:p>
          <a:endParaRPr lang="en-US"/>
        </a:p>
      </dgm:t>
    </dgm:pt>
    <dgm:pt modelId="{41201CD1-D6A8-894F-B12F-C35493CA0D0A}" type="pres">
      <dgm:prSet presAssocID="{6C15BA3A-1740-41ED-A601-48A8DAF5D7E5}" presName="Name0" presStyleCnt="0">
        <dgm:presLayoutVars>
          <dgm:dir/>
          <dgm:animLvl val="lvl"/>
          <dgm:resizeHandles val="exact"/>
        </dgm:presLayoutVars>
      </dgm:prSet>
      <dgm:spPr/>
    </dgm:pt>
    <dgm:pt modelId="{E5BF6858-0A6C-8441-B948-51F0B26B23B8}" type="pres">
      <dgm:prSet presAssocID="{F1D2151C-9461-4310-9C77-4E4710BEAD9B}" presName="boxAndChildren" presStyleCnt="0"/>
      <dgm:spPr/>
    </dgm:pt>
    <dgm:pt modelId="{F3062B4F-E0AE-DE4D-A9D0-CE35CA0953FC}" type="pres">
      <dgm:prSet presAssocID="{F1D2151C-9461-4310-9C77-4E4710BEAD9B}" presName="parentTextBox" presStyleLbl="node1" presStyleIdx="0" presStyleCnt="2"/>
      <dgm:spPr/>
    </dgm:pt>
    <dgm:pt modelId="{1AA7DB7F-3A6A-0143-93DD-3B5879145B17}" type="pres">
      <dgm:prSet presAssocID="{FFEEBFE5-B491-4EBE-93E1-F46CBBFCE2B1}" presName="sp" presStyleCnt="0"/>
      <dgm:spPr/>
    </dgm:pt>
    <dgm:pt modelId="{1ED60E87-A4DD-E046-8B5B-F9E2A094B104}" type="pres">
      <dgm:prSet presAssocID="{7D2E9D3B-3B68-42D0-9021-38250E3E040C}" presName="arrowAndChildren" presStyleCnt="0"/>
      <dgm:spPr/>
    </dgm:pt>
    <dgm:pt modelId="{40DBA00E-9805-D042-9545-3EB1619130B8}" type="pres">
      <dgm:prSet presAssocID="{7D2E9D3B-3B68-42D0-9021-38250E3E040C}" presName="parentTextArrow" presStyleLbl="node1" presStyleIdx="1" presStyleCnt="2" custScaleY="36617"/>
      <dgm:spPr/>
    </dgm:pt>
  </dgm:ptLst>
  <dgm:cxnLst>
    <dgm:cxn modelId="{98C36E56-5A45-4544-94EE-F93DA33543BE}" srcId="{6C15BA3A-1740-41ED-A601-48A8DAF5D7E5}" destId="{F1D2151C-9461-4310-9C77-4E4710BEAD9B}" srcOrd="1" destOrd="0" parTransId="{B8969DC7-AF55-4144-AE19-ABD3D6A0A37E}" sibTransId="{65C2F664-C3DE-4B4D-8EF0-3D6D08F23BDF}"/>
    <dgm:cxn modelId="{B7067FAE-6545-6740-91FE-920AED9DD1C2}" type="presOf" srcId="{6C15BA3A-1740-41ED-A601-48A8DAF5D7E5}" destId="{41201CD1-D6A8-894F-B12F-C35493CA0D0A}" srcOrd="0" destOrd="0" presId="urn:microsoft.com/office/officeart/2005/8/layout/process4"/>
    <dgm:cxn modelId="{B83953B3-7BA6-4BD2-9505-315E282A204A}" srcId="{6C15BA3A-1740-41ED-A601-48A8DAF5D7E5}" destId="{7D2E9D3B-3B68-42D0-9021-38250E3E040C}" srcOrd="0" destOrd="0" parTransId="{32033081-738A-47DB-A985-AA0558A7B254}" sibTransId="{FFEEBFE5-B491-4EBE-93E1-F46CBBFCE2B1}"/>
    <dgm:cxn modelId="{35CAF4D0-71D9-3C49-AA56-A1115DA58CA2}" type="presOf" srcId="{7D2E9D3B-3B68-42D0-9021-38250E3E040C}" destId="{40DBA00E-9805-D042-9545-3EB1619130B8}" srcOrd="0" destOrd="0" presId="urn:microsoft.com/office/officeart/2005/8/layout/process4"/>
    <dgm:cxn modelId="{716742D7-A38C-004E-ACA1-2D9C5A2E1415}" type="presOf" srcId="{F1D2151C-9461-4310-9C77-4E4710BEAD9B}" destId="{F3062B4F-E0AE-DE4D-A9D0-CE35CA0953FC}" srcOrd="0" destOrd="0" presId="urn:microsoft.com/office/officeart/2005/8/layout/process4"/>
    <dgm:cxn modelId="{3C077E9C-DDF5-8D44-9494-0605626B37DC}" type="presParOf" srcId="{41201CD1-D6A8-894F-B12F-C35493CA0D0A}" destId="{E5BF6858-0A6C-8441-B948-51F0B26B23B8}" srcOrd="0" destOrd="0" presId="urn:microsoft.com/office/officeart/2005/8/layout/process4"/>
    <dgm:cxn modelId="{63629671-821C-AB43-8CCF-A19B33EF1B68}" type="presParOf" srcId="{E5BF6858-0A6C-8441-B948-51F0B26B23B8}" destId="{F3062B4F-E0AE-DE4D-A9D0-CE35CA0953FC}" srcOrd="0" destOrd="0" presId="urn:microsoft.com/office/officeart/2005/8/layout/process4"/>
    <dgm:cxn modelId="{E695BC07-AE28-0049-B01B-5133A13A198A}" type="presParOf" srcId="{41201CD1-D6A8-894F-B12F-C35493CA0D0A}" destId="{1AA7DB7F-3A6A-0143-93DD-3B5879145B17}" srcOrd="1" destOrd="0" presId="urn:microsoft.com/office/officeart/2005/8/layout/process4"/>
    <dgm:cxn modelId="{53B3319F-3FFE-AD4F-922C-78DE84C4C9C9}" type="presParOf" srcId="{41201CD1-D6A8-894F-B12F-C35493CA0D0A}" destId="{1ED60E87-A4DD-E046-8B5B-F9E2A094B104}" srcOrd="2" destOrd="0" presId="urn:microsoft.com/office/officeart/2005/8/layout/process4"/>
    <dgm:cxn modelId="{D8B88846-AD0E-5647-809B-D6059342362B}" type="presParOf" srcId="{1ED60E87-A4DD-E046-8B5B-F9E2A094B104}" destId="{40DBA00E-9805-D042-9545-3EB1619130B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4CABBC-73C2-4B24-BCD2-D49F67139BCE}" type="doc">
      <dgm:prSet loTypeId="urn:microsoft.com/office/officeart/2005/8/layout/list1#1" loCatId="list" qsTypeId="urn:microsoft.com/office/officeart/2005/8/quickstyle/simple1#2" qsCatId="simple" csTypeId="urn:microsoft.com/office/officeart/2005/8/colors/colorful1#1" csCatId="colorful"/>
      <dgm:spPr/>
      <dgm:t>
        <a:bodyPr/>
        <a:lstStyle/>
        <a:p>
          <a:endParaRPr lang="en-US"/>
        </a:p>
      </dgm:t>
    </dgm:pt>
    <dgm:pt modelId="{A2817A94-9A82-4096-9406-689CD7B851A6}">
      <dgm:prSet/>
      <dgm:spPr/>
      <dgm:t>
        <a:bodyPr/>
        <a:lstStyle/>
        <a:p>
          <a:r>
            <a:rPr lang="en-GB" b="0" i="0"/>
            <a:t>Gift-Giving</a:t>
          </a:r>
          <a:endParaRPr lang="en-US"/>
        </a:p>
      </dgm:t>
    </dgm:pt>
    <dgm:pt modelId="{E83E2D4D-C8EF-4AB9-AE40-10E70148BC4F}" type="parTrans" cxnId="{B19B2F27-CC11-407B-9025-5AB732420284}">
      <dgm:prSet/>
      <dgm:spPr/>
      <dgm:t>
        <a:bodyPr/>
        <a:lstStyle/>
        <a:p>
          <a:endParaRPr lang="en-US"/>
        </a:p>
      </dgm:t>
    </dgm:pt>
    <dgm:pt modelId="{4DF3F208-803F-4478-A115-AEBD2152738B}" type="sibTrans" cxnId="{B19B2F27-CC11-407B-9025-5AB732420284}">
      <dgm:prSet/>
      <dgm:spPr/>
      <dgm:t>
        <a:bodyPr/>
        <a:lstStyle/>
        <a:p>
          <a:endParaRPr lang="en-US"/>
        </a:p>
      </dgm:t>
    </dgm:pt>
    <dgm:pt modelId="{E6B8C5D2-75BB-4426-AF54-88D46217532F}">
      <dgm:prSet/>
      <dgm:spPr/>
      <dgm:t>
        <a:bodyPr/>
        <a:lstStyle/>
        <a:p>
          <a:r>
            <a:rPr lang="en-GB" b="0" i="0"/>
            <a:t>Banquets</a:t>
          </a:r>
          <a:endParaRPr lang="en-US"/>
        </a:p>
      </dgm:t>
    </dgm:pt>
    <dgm:pt modelId="{35815905-E7F0-443D-BF77-AD631E51440A}" type="parTrans" cxnId="{B887ADE8-92B2-44D8-A630-226C780F8744}">
      <dgm:prSet/>
      <dgm:spPr/>
      <dgm:t>
        <a:bodyPr/>
        <a:lstStyle/>
        <a:p>
          <a:endParaRPr lang="en-US"/>
        </a:p>
      </dgm:t>
    </dgm:pt>
    <dgm:pt modelId="{23BCFD0C-23DE-4C5B-B2FC-9165E883A080}" type="sibTrans" cxnId="{B887ADE8-92B2-44D8-A630-226C780F8744}">
      <dgm:prSet/>
      <dgm:spPr/>
      <dgm:t>
        <a:bodyPr/>
        <a:lstStyle/>
        <a:p>
          <a:endParaRPr lang="en-US"/>
        </a:p>
      </dgm:t>
    </dgm:pt>
    <dgm:pt modelId="{EA2809FD-5579-4A18-9EF5-C9EB8CF27091}">
      <dgm:prSet/>
      <dgm:spPr/>
      <dgm:t>
        <a:bodyPr/>
        <a:lstStyle/>
        <a:p>
          <a:r>
            <a:rPr lang="en-GB" b="0" i="0"/>
            <a:t>Business Cards</a:t>
          </a:r>
          <a:endParaRPr lang="en-US"/>
        </a:p>
      </dgm:t>
    </dgm:pt>
    <dgm:pt modelId="{EA9AF8E8-F21A-40D5-B533-265EDCFFC714}" type="parTrans" cxnId="{CA5E9AED-9E24-414E-989F-70CAA6AE747D}">
      <dgm:prSet/>
      <dgm:spPr/>
      <dgm:t>
        <a:bodyPr/>
        <a:lstStyle/>
        <a:p>
          <a:endParaRPr lang="en-US"/>
        </a:p>
      </dgm:t>
    </dgm:pt>
    <dgm:pt modelId="{0335421F-83E0-4441-9729-3EA7D39A26F1}" type="sibTrans" cxnId="{CA5E9AED-9E24-414E-989F-70CAA6AE747D}">
      <dgm:prSet/>
      <dgm:spPr/>
      <dgm:t>
        <a:bodyPr/>
        <a:lstStyle/>
        <a:p>
          <a:endParaRPr lang="en-US"/>
        </a:p>
      </dgm:t>
    </dgm:pt>
    <dgm:pt modelId="{120717A2-6B48-4432-8F58-5F7DDEE14608}">
      <dgm:prSet/>
      <dgm:spPr/>
      <dgm:t>
        <a:bodyPr/>
        <a:lstStyle/>
        <a:p>
          <a:r>
            <a:rPr lang="en-GB" b="0" i="0"/>
            <a:t>Language and Translation</a:t>
          </a:r>
          <a:endParaRPr lang="en-US"/>
        </a:p>
      </dgm:t>
    </dgm:pt>
    <dgm:pt modelId="{6A656DA6-7536-4B1D-8BA4-E1EC16FB115B}" type="parTrans" cxnId="{9CB5072A-09C8-438D-9445-4442622F5F3A}">
      <dgm:prSet/>
      <dgm:spPr/>
      <dgm:t>
        <a:bodyPr/>
        <a:lstStyle/>
        <a:p>
          <a:endParaRPr lang="en-US"/>
        </a:p>
      </dgm:t>
    </dgm:pt>
    <dgm:pt modelId="{54E4C21D-C076-4F40-AAE3-FD3B5844146F}" type="sibTrans" cxnId="{9CB5072A-09C8-438D-9445-4442622F5F3A}">
      <dgm:prSet/>
      <dgm:spPr/>
      <dgm:t>
        <a:bodyPr/>
        <a:lstStyle/>
        <a:p>
          <a:endParaRPr lang="en-US"/>
        </a:p>
      </dgm:t>
    </dgm:pt>
    <dgm:pt modelId="{A90EC88A-7FE3-4FEE-92C2-A046747C75CC}">
      <dgm:prSet/>
      <dgm:spPr/>
      <dgm:t>
        <a:bodyPr/>
        <a:lstStyle/>
        <a:p>
          <a:r>
            <a:rPr lang="en-GB" b="0" i="0"/>
            <a:t>Building Relationships</a:t>
          </a:r>
          <a:endParaRPr lang="en-US"/>
        </a:p>
      </dgm:t>
    </dgm:pt>
    <dgm:pt modelId="{FF375FE0-B9DA-47D7-AFB6-4768935DFF58}" type="parTrans" cxnId="{5E88FDC8-D32A-4149-AD27-7A45BBC61391}">
      <dgm:prSet/>
      <dgm:spPr/>
      <dgm:t>
        <a:bodyPr/>
        <a:lstStyle/>
        <a:p>
          <a:endParaRPr lang="en-US"/>
        </a:p>
      </dgm:t>
    </dgm:pt>
    <dgm:pt modelId="{EBE3D9C2-EE56-446F-9558-45150379A6F0}" type="sibTrans" cxnId="{5E88FDC8-D32A-4149-AD27-7A45BBC61391}">
      <dgm:prSet/>
      <dgm:spPr/>
      <dgm:t>
        <a:bodyPr/>
        <a:lstStyle/>
        <a:p>
          <a:endParaRPr lang="en-US"/>
        </a:p>
      </dgm:t>
    </dgm:pt>
    <dgm:pt modelId="{B67BDA6D-ED68-7B45-9AC0-2EAEE8EF035D}" type="pres">
      <dgm:prSet presAssocID="{154CABBC-73C2-4B24-BCD2-D49F67139BCE}" presName="linear" presStyleCnt="0">
        <dgm:presLayoutVars>
          <dgm:dir/>
          <dgm:animLvl val="lvl"/>
          <dgm:resizeHandles val="exact"/>
        </dgm:presLayoutVars>
      </dgm:prSet>
      <dgm:spPr/>
    </dgm:pt>
    <dgm:pt modelId="{FFE05272-9FE0-8C4C-8AA8-5C932B0E83AC}" type="pres">
      <dgm:prSet presAssocID="{A2817A94-9A82-4096-9406-689CD7B851A6}" presName="parentLin" presStyleCnt="0"/>
      <dgm:spPr/>
    </dgm:pt>
    <dgm:pt modelId="{0A13C3EC-B870-2742-BFDD-C1D36EA099B2}" type="pres">
      <dgm:prSet presAssocID="{A2817A94-9A82-4096-9406-689CD7B851A6}" presName="parentLeftMargin" presStyleLbl="node1" presStyleIdx="0" presStyleCnt="5"/>
      <dgm:spPr/>
    </dgm:pt>
    <dgm:pt modelId="{0EC49D29-019C-BB4C-BDD2-6F1A06010FE0}" type="pres">
      <dgm:prSet presAssocID="{A2817A94-9A82-4096-9406-689CD7B851A6}" presName="parentText" presStyleLbl="node1" presStyleIdx="0" presStyleCnt="5">
        <dgm:presLayoutVars>
          <dgm:chMax val="0"/>
          <dgm:bulletEnabled val="1"/>
        </dgm:presLayoutVars>
      </dgm:prSet>
      <dgm:spPr/>
    </dgm:pt>
    <dgm:pt modelId="{C9EFB6DB-3CA7-1F42-8D13-FA63CCA794AB}" type="pres">
      <dgm:prSet presAssocID="{A2817A94-9A82-4096-9406-689CD7B851A6}" presName="negativeSpace" presStyleCnt="0"/>
      <dgm:spPr/>
    </dgm:pt>
    <dgm:pt modelId="{6D55A6BD-81D9-6D45-8511-C73526FCEFAD}" type="pres">
      <dgm:prSet presAssocID="{A2817A94-9A82-4096-9406-689CD7B851A6}" presName="childText" presStyleLbl="conFgAcc1" presStyleIdx="0" presStyleCnt="5">
        <dgm:presLayoutVars>
          <dgm:bulletEnabled val="1"/>
        </dgm:presLayoutVars>
      </dgm:prSet>
      <dgm:spPr/>
    </dgm:pt>
    <dgm:pt modelId="{80B297A6-DAFF-BA4C-BC59-E54BC9C43857}" type="pres">
      <dgm:prSet presAssocID="{4DF3F208-803F-4478-A115-AEBD2152738B}" presName="spaceBetweenRectangles" presStyleCnt="0"/>
      <dgm:spPr/>
    </dgm:pt>
    <dgm:pt modelId="{A7E87248-CC3D-754E-8EF2-BF3E0C10BAFC}" type="pres">
      <dgm:prSet presAssocID="{E6B8C5D2-75BB-4426-AF54-88D46217532F}" presName="parentLin" presStyleCnt="0"/>
      <dgm:spPr/>
    </dgm:pt>
    <dgm:pt modelId="{27812523-4749-5D4A-9979-BABBBDE283BF}" type="pres">
      <dgm:prSet presAssocID="{E6B8C5D2-75BB-4426-AF54-88D46217532F}" presName="parentLeftMargin" presStyleLbl="node1" presStyleIdx="0" presStyleCnt="5"/>
      <dgm:spPr/>
    </dgm:pt>
    <dgm:pt modelId="{E7900FB7-7ECD-F140-B25D-FDE96C365FA4}" type="pres">
      <dgm:prSet presAssocID="{E6B8C5D2-75BB-4426-AF54-88D46217532F}" presName="parentText" presStyleLbl="node1" presStyleIdx="1" presStyleCnt="5">
        <dgm:presLayoutVars>
          <dgm:chMax val="0"/>
          <dgm:bulletEnabled val="1"/>
        </dgm:presLayoutVars>
      </dgm:prSet>
      <dgm:spPr/>
    </dgm:pt>
    <dgm:pt modelId="{027A02C9-20CC-0447-A7A6-D85A0FCFA874}" type="pres">
      <dgm:prSet presAssocID="{E6B8C5D2-75BB-4426-AF54-88D46217532F}" presName="negativeSpace" presStyleCnt="0"/>
      <dgm:spPr/>
    </dgm:pt>
    <dgm:pt modelId="{A53797DC-8794-4F40-8FE2-970E958219A5}" type="pres">
      <dgm:prSet presAssocID="{E6B8C5D2-75BB-4426-AF54-88D46217532F}" presName="childText" presStyleLbl="conFgAcc1" presStyleIdx="1" presStyleCnt="5">
        <dgm:presLayoutVars>
          <dgm:bulletEnabled val="1"/>
        </dgm:presLayoutVars>
      </dgm:prSet>
      <dgm:spPr/>
    </dgm:pt>
    <dgm:pt modelId="{E0F1B720-A156-0545-92A9-AB33F13B544F}" type="pres">
      <dgm:prSet presAssocID="{23BCFD0C-23DE-4C5B-B2FC-9165E883A080}" presName="spaceBetweenRectangles" presStyleCnt="0"/>
      <dgm:spPr/>
    </dgm:pt>
    <dgm:pt modelId="{10346E04-E186-8B4D-B47F-C2A8B11BA2F2}" type="pres">
      <dgm:prSet presAssocID="{EA2809FD-5579-4A18-9EF5-C9EB8CF27091}" presName="parentLin" presStyleCnt="0"/>
      <dgm:spPr/>
    </dgm:pt>
    <dgm:pt modelId="{7E80A846-D4BE-634A-AEE8-651EA487C5D6}" type="pres">
      <dgm:prSet presAssocID="{EA2809FD-5579-4A18-9EF5-C9EB8CF27091}" presName="parentLeftMargin" presStyleLbl="node1" presStyleIdx="1" presStyleCnt="5"/>
      <dgm:spPr/>
    </dgm:pt>
    <dgm:pt modelId="{8810B796-C5DA-BE4B-8E0A-769D919A2D29}" type="pres">
      <dgm:prSet presAssocID="{EA2809FD-5579-4A18-9EF5-C9EB8CF27091}" presName="parentText" presStyleLbl="node1" presStyleIdx="2" presStyleCnt="5">
        <dgm:presLayoutVars>
          <dgm:chMax val="0"/>
          <dgm:bulletEnabled val="1"/>
        </dgm:presLayoutVars>
      </dgm:prSet>
      <dgm:spPr/>
    </dgm:pt>
    <dgm:pt modelId="{D19FC054-0C84-D342-AD20-D82E7E646747}" type="pres">
      <dgm:prSet presAssocID="{EA2809FD-5579-4A18-9EF5-C9EB8CF27091}" presName="negativeSpace" presStyleCnt="0"/>
      <dgm:spPr/>
    </dgm:pt>
    <dgm:pt modelId="{4AA85401-851F-BE47-88A6-C12094F534C8}" type="pres">
      <dgm:prSet presAssocID="{EA2809FD-5579-4A18-9EF5-C9EB8CF27091}" presName="childText" presStyleLbl="conFgAcc1" presStyleIdx="2" presStyleCnt="5">
        <dgm:presLayoutVars>
          <dgm:bulletEnabled val="1"/>
        </dgm:presLayoutVars>
      </dgm:prSet>
      <dgm:spPr/>
    </dgm:pt>
    <dgm:pt modelId="{D2D3F67C-D6BD-7748-840E-250D5CFDB9E0}" type="pres">
      <dgm:prSet presAssocID="{0335421F-83E0-4441-9729-3EA7D39A26F1}" presName="spaceBetweenRectangles" presStyleCnt="0"/>
      <dgm:spPr/>
    </dgm:pt>
    <dgm:pt modelId="{820CEDDF-BA9E-204E-9CF7-858E91120567}" type="pres">
      <dgm:prSet presAssocID="{120717A2-6B48-4432-8F58-5F7DDEE14608}" presName="parentLin" presStyleCnt="0"/>
      <dgm:spPr/>
    </dgm:pt>
    <dgm:pt modelId="{0FF17AB8-B690-D64F-B069-F1A473AF83F1}" type="pres">
      <dgm:prSet presAssocID="{120717A2-6B48-4432-8F58-5F7DDEE14608}" presName="parentLeftMargin" presStyleLbl="node1" presStyleIdx="2" presStyleCnt="5"/>
      <dgm:spPr/>
    </dgm:pt>
    <dgm:pt modelId="{7758D701-F62D-AF4B-9D16-8732B17F62AF}" type="pres">
      <dgm:prSet presAssocID="{120717A2-6B48-4432-8F58-5F7DDEE14608}" presName="parentText" presStyleLbl="node1" presStyleIdx="3" presStyleCnt="5">
        <dgm:presLayoutVars>
          <dgm:chMax val="0"/>
          <dgm:bulletEnabled val="1"/>
        </dgm:presLayoutVars>
      </dgm:prSet>
      <dgm:spPr/>
    </dgm:pt>
    <dgm:pt modelId="{9D3266D4-1ACD-9E4A-B749-1F62303FAD18}" type="pres">
      <dgm:prSet presAssocID="{120717A2-6B48-4432-8F58-5F7DDEE14608}" presName="negativeSpace" presStyleCnt="0"/>
      <dgm:spPr/>
    </dgm:pt>
    <dgm:pt modelId="{667D4977-FCCC-084D-90B0-247B599FA142}" type="pres">
      <dgm:prSet presAssocID="{120717A2-6B48-4432-8F58-5F7DDEE14608}" presName="childText" presStyleLbl="conFgAcc1" presStyleIdx="3" presStyleCnt="5">
        <dgm:presLayoutVars>
          <dgm:bulletEnabled val="1"/>
        </dgm:presLayoutVars>
      </dgm:prSet>
      <dgm:spPr/>
    </dgm:pt>
    <dgm:pt modelId="{3FD1E86F-13EE-3440-8B0E-9EAA79440BEE}" type="pres">
      <dgm:prSet presAssocID="{54E4C21D-C076-4F40-AAE3-FD3B5844146F}" presName="spaceBetweenRectangles" presStyleCnt="0"/>
      <dgm:spPr/>
    </dgm:pt>
    <dgm:pt modelId="{510F2831-9EB6-1E44-ACB1-D6FAA2E2C8C6}" type="pres">
      <dgm:prSet presAssocID="{A90EC88A-7FE3-4FEE-92C2-A046747C75CC}" presName="parentLin" presStyleCnt="0"/>
      <dgm:spPr/>
    </dgm:pt>
    <dgm:pt modelId="{B45F95E1-64FA-9241-A867-56879CC72D37}" type="pres">
      <dgm:prSet presAssocID="{A90EC88A-7FE3-4FEE-92C2-A046747C75CC}" presName="parentLeftMargin" presStyleLbl="node1" presStyleIdx="3" presStyleCnt="5"/>
      <dgm:spPr/>
    </dgm:pt>
    <dgm:pt modelId="{4AB6C099-5B54-5D41-8DC7-4FA88F790A93}" type="pres">
      <dgm:prSet presAssocID="{A90EC88A-7FE3-4FEE-92C2-A046747C75CC}" presName="parentText" presStyleLbl="node1" presStyleIdx="4" presStyleCnt="5">
        <dgm:presLayoutVars>
          <dgm:chMax val="0"/>
          <dgm:bulletEnabled val="1"/>
        </dgm:presLayoutVars>
      </dgm:prSet>
      <dgm:spPr/>
    </dgm:pt>
    <dgm:pt modelId="{5D5C4389-61C0-A444-95B3-BAE6139BE7B5}" type="pres">
      <dgm:prSet presAssocID="{A90EC88A-7FE3-4FEE-92C2-A046747C75CC}" presName="negativeSpace" presStyleCnt="0"/>
      <dgm:spPr/>
    </dgm:pt>
    <dgm:pt modelId="{E9CFEF17-A4C2-6B41-BEAA-F3997FADDED9}" type="pres">
      <dgm:prSet presAssocID="{A90EC88A-7FE3-4FEE-92C2-A046747C75CC}" presName="childText" presStyleLbl="conFgAcc1" presStyleIdx="4" presStyleCnt="5">
        <dgm:presLayoutVars>
          <dgm:bulletEnabled val="1"/>
        </dgm:presLayoutVars>
      </dgm:prSet>
      <dgm:spPr/>
    </dgm:pt>
  </dgm:ptLst>
  <dgm:cxnLst>
    <dgm:cxn modelId="{4FE49313-3CDC-1247-957D-FEB9070A04B8}" type="presOf" srcId="{154CABBC-73C2-4B24-BCD2-D49F67139BCE}" destId="{B67BDA6D-ED68-7B45-9AC0-2EAEE8EF035D}" srcOrd="0" destOrd="0" presId="urn:microsoft.com/office/officeart/2005/8/layout/list1#1"/>
    <dgm:cxn modelId="{301B0E1C-AEE2-0043-B3C2-BEB92FC5D736}" type="presOf" srcId="{E6B8C5D2-75BB-4426-AF54-88D46217532F}" destId="{E7900FB7-7ECD-F140-B25D-FDE96C365FA4}" srcOrd="1" destOrd="0" presId="urn:microsoft.com/office/officeart/2005/8/layout/list1#1"/>
    <dgm:cxn modelId="{6F359A1F-3A76-F94B-8107-4FA062F04D0C}" type="presOf" srcId="{A2817A94-9A82-4096-9406-689CD7B851A6}" destId="{0EC49D29-019C-BB4C-BDD2-6F1A06010FE0}" srcOrd="1" destOrd="0" presId="urn:microsoft.com/office/officeart/2005/8/layout/list1#1"/>
    <dgm:cxn modelId="{B19B2F27-CC11-407B-9025-5AB732420284}" srcId="{154CABBC-73C2-4B24-BCD2-D49F67139BCE}" destId="{A2817A94-9A82-4096-9406-689CD7B851A6}" srcOrd="0" destOrd="0" parTransId="{E83E2D4D-C8EF-4AB9-AE40-10E70148BC4F}" sibTransId="{4DF3F208-803F-4478-A115-AEBD2152738B}"/>
    <dgm:cxn modelId="{9CB5072A-09C8-438D-9445-4442622F5F3A}" srcId="{154CABBC-73C2-4B24-BCD2-D49F67139BCE}" destId="{120717A2-6B48-4432-8F58-5F7DDEE14608}" srcOrd="3" destOrd="0" parTransId="{6A656DA6-7536-4B1D-8BA4-E1EC16FB115B}" sibTransId="{54E4C21D-C076-4F40-AAE3-FD3B5844146F}"/>
    <dgm:cxn modelId="{C8EF9040-F06F-ED47-9BC2-992BBB3D3977}" type="presOf" srcId="{A2817A94-9A82-4096-9406-689CD7B851A6}" destId="{0A13C3EC-B870-2742-BFDD-C1D36EA099B2}" srcOrd="0" destOrd="0" presId="urn:microsoft.com/office/officeart/2005/8/layout/list1#1"/>
    <dgm:cxn modelId="{A41CF288-8835-C542-BE5A-758CD5EC56EA}" type="presOf" srcId="{A90EC88A-7FE3-4FEE-92C2-A046747C75CC}" destId="{B45F95E1-64FA-9241-A867-56879CC72D37}" srcOrd="0" destOrd="0" presId="urn:microsoft.com/office/officeart/2005/8/layout/list1#1"/>
    <dgm:cxn modelId="{E5DCAF93-0B3D-5048-B762-8346417D38B0}" type="presOf" srcId="{120717A2-6B48-4432-8F58-5F7DDEE14608}" destId="{0FF17AB8-B690-D64F-B069-F1A473AF83F1}" srcOrd="0" destOrd="0" presId="urn:microsoft.com/office/officeart/2005/8/layout/list1#1"/>
    <dgm:cxn modelId="{25700895-A24C-3C41-B309-0E44E21CFA15}" type="presOf" srcId="{EA2809FD-5579-4A18-9EF5-C9EB8CF27091}" destId="{7E80A846-D4BE-634A-AEE8-651EA487C5D6}" srcOrd="0" destOrd="0" presId="urn:microsoft.com/office/officeart/2005/8/layout/list1#1"/>
    <dgm:cxn modelId="{E1DF75B7-A87B-CE48-86D6-203DAA00A8CE}" type="presOf" srcId="{A90EC88A-7FE3-4FEE-92C2-A046747C75CC}" destId="{4AB6C099-5B54-5D41-8DC7-4FA88F790A93}" srcOrd="1" destOrd="0" presId="urn:microsoft.com/office/officeart/2005/8/layout/list1#1"/>
    <dgm:cxn modelId="{5E88FDC8-D32A-4149-AD27-7A45BBC61391}" srcId="{154CABBC-73C2-4B24-BCD2-D49F67139BCE}" destId="{A90EC88A-7FE3-4FEE-92C2-A046747C75CC}" srcOrd="4" destOrd="0" parTransId="{FF375FE0-B9DA-47D7-AFB6-4768935DFF58}" sibTransId="{EBE3D9C2-EE56-446F-9558-45150379A6F0}"/>
    <dgm:cxn modelId="{427D65C9-B353-9340-8602-8A58E3FACAD6}" type="presOf" srcId="{E6B8C5D2-75BB-4426-AF54-88D46217532F}" destId="{27812523-4749-5D4A-9979-BABBBDE283BF}" srcOrd="0" destOrd="0" presId="urn:microsoft.com/office/officeart/2005/8/layout/list1#1"/>
    <dgm:cxn modelId="{D8868CE4-80B3-9943-AB3E-ED0E991105F9}" type="presOf" srcId="{120717A2-6B48-4432-8F58-5F7DDEE14608}" destId="{7758D701-F62D-AF4B-9D16-8732B17F62AF}" srcOrd="1" destOrd="0" presId="urn:microsoft.com/office/officeart/2005/8/layout/list1#1"/>
    <dgm:cxn modelId="{B887ADE8-92B2-44D8-A630-226C780F8744}" srcId="{154CABBC-73C2-4B24-BCD2-D49F67139BCE}" destId="{E6B8C5D2-75BB-4426-AF54-88D46217532F}" srcOrd="1" destOrd="0" parTransId="{35815905-E7F0-443D-BF77-AD631E51440A}" sibTransId="{23BCFD0C-23DE-4C5B-B2FC-9165E883A080}"/>
    <dgm:cxn modelId="{CA5E9AED-9E24-414E-989F-70CAA6AE747D}" srcId="{154CABBC-73C2-4B24-BCD2-D49F67139BCE}" destId="{EA2809FD-5579-4A18-9EF5-C9EB8CF27091}" srcOrd="2" destOrd="0" parTransId="{EA9AF8E8-F21A-40D5-B533-265EDCFFC714}" sibTransId="{0335421F-83E0-4441-9729-3EA7D39A26F1}"/>
    <dgm:cxn modelId="{246821FD-7538-4E4A-A020-2A9045C50DA8}" type="presOf" srcId="{EA2809FD-5579-4A18-9EF5-C9EB8CF27091}" destId="{8810B796-C5DA-BE4B-8E0A-769D919A2D29}" srcOrd="1" destOrd="0" presId="urn:microsoft.com/office/officeart/2005/8/layout/list1#1"/>
    <dgm:cxn modelId="{E4360C91-460D-554B-B537-5A121560B834}" type="presParOf" srcId="{B67BDA6D-ED68-7B45-9AC0-2EAEE8EF035D}" destId="{FFE05272-9FE0-8C4C-8AA8-5C932B0E83AC}" srcOrd="0" destOrd="0" presId="urn:microsoft.com/office/officeart/2005/8/layout/list1#1"/>
    <dgm:cxn modelId="{B46CB5C4-A752-A549-BD5F-54D9DD92A6DD}" type="presParOf" srcId="{FFE05272-9FE0-8C4C-8AA8-5C932B0E83AC}" destId="{0A13C3EC-B870-2742-BFDD-C1D36EA099B2}" srcOrd="0" destOrd="0" presId="urn:microsoft.com/office/officeart/2005/8/layout/list1#1"/>
    <dgm:cxn modelId="{E090E9ED-368A-914C-A9B3-CE7D38BC012F}" type="presParOf" srcId="{FFE05272-9FE0-8C4C-8AA8-5C932B0E83AC}" destId="{0EC49D29-019C-BB4C-BDD2-6F1A06010FE0}" srcOrd="1" destOrd="0" presId="urn:microsoft.com/office/officeart/2005/8/layout/list1#1"/>
    <dgm:cxn modelId="{1BD7C834-EB0E-4944-BEEB-683957F7CE48}" type="presParOf" srcId="{B67BDA6D-ED68-7B45-9AC0-2EAEE8EF035D}" destId="{C9EFB6DB-3CA7-1F42-8D13-FA63CCA794AB}" srcOrd="1" destOrd="0" presId="urn:microsoft.com/office/officeart/2005/8/layout/list1#1"/>
    <dgm:cxn modelId="{A6C23FA9-6557-744C-B090-ED0D57F37F51}" type="presParOf" srcId="{B67BDA6D-ED68-7B45-9AC0-2EAEE8EF035D}" destId="{6D55A6BD-81D9-6D45-8511-C73526FCEFAD}" srcOrd="2" destOrd="0" presId="urn:microsoft.com/office/officeart/2005/8/layout/list1#1"/>
    <dgm:cxn modelId="{A7C892FB-AC2C-B442-AEAB-923FC3FB167A}" type="presParOf" srcId="{B67BDA6D-ED68-7B45-9AC0-2EAEE8EF035D}" destId="{80B297A6-DAFF-BA4C-BC59-E54BC9C43857}" srcOrd="3" destOrd="0" presId="urn:microsoft.com/office/officeart/2005/8/layout/list1#1"/>
    <dgm:cxn modelId="{F54E8047-FED5-364A-82FE-206E64A3A971}" type="presParOf" srcId="{B67BDA6D-ED68-7B45-9AC0-2EAEE8EF035D}" destId="{A7E87248-CC3D-754E-8EF2-BF3E0C10BAFC}" srcOrd="4" destOrd="0" presId="urn:microsoft.com/office/officeart/2005/8/layout/list1#1"/>
    <dgm:cxn modelId="{742AF2A1-8824-B541-955F-950599E0491B}" type="presParOf" srcId="{A7E87248-CC3D-754E-8EF2-BF3E0C10BAFC}" destId="{27812523-4749-5D4A-9979-BABBBDE283BF}" srcOrd="0" destOrd="0" presId="urn:microsoft.com/office/officeart/2005/8/layout/list1#1"/>
    <dgm:cxn modelId="{52B0FF30-0E50-5045-8704-C18EBDB7F9B8}" type="presParOf" srcId="{A7E87248-CC3D-754E-8EF2-BF3E0C10BAFC}" destId="{E7900FB7-7ECD-F140-B25D-FDE96C365FA4}" srcOrd="1" destOrd="0" presId="urn:microsoft.com/office/officeart/2005/8/layout/list1#1"/>
    <dgm:cxn modelId="{5B52E113-B892-C14C-AA8D-505D8C1C76A2}" type="presParOf" srcId="{B67BDA6D-ED68-7B45-9AC0-2EAEE8EF035D}" destId="{027A02C9-20CC-0447-A7A6-D85A0FCFA874}" srcOrd="5" destOrd="0" presId="urn:microsoft.com/office/officeart/2005/8/layout/list1#1"/>
    <dgm:cxn modelId="{A10D7188-750E-5B40-8D81-EF7D88DD0FB6}" type="presParOf" srcId="{B67BDA6D-ED68-7B45-9AC0-2EAEE8EF035D}" destId="{A53797DC-8794-4F40-8FE2-970E958219A5}" srcOrd="6" destOrd="0" presId="urn:microsoft.com/office/officeart/2005/8/layout/list1#1"/>
    <dgm:cxn modelId="{4C9B2E3C-7C6D-1043-9168-1F9033CE242B}" type="presParOf" srcId="{B67BDA6D-ED68-7B45-9AC0-2EAEE8EF035D}" destId="{E0F1B720-A156-0545-92A9-AB33F13B544F}" srcOrd="7" destOrd="0" presId="urn:microsoft.com/office/officeart/2005/8/layout/list1#1"/>
    <dgm:cxn modelId="{CC28E87A-8AF2-4049-A43A-F15A9B36AEF0}" type="presParOf" srcId="{B67BDA6D-ED68-7B45-9AC0-2EAEE8EF035D}" destId="{10346E04-E186-8B4D-B47F-C2A8B11BA2F2}" srcOrd="8" destOrd="0" presId="urn:microsoft.com/office/officeart/2005/8/layout/list1#1"/>
    <dgm:cxn modelId="{935C5003-5625-B84F-BBEE-60188ACE6C28}" type="presParOf" srcId="{10346E04-E186-8B4D-B47F-C2A8B11BA2F2}" destId="{7E80A846-D4BE-634A-AEE8-651EA487C5D6}" srcOrd="0" destOrd="0" presId="urn:microsoft.com/office/officeart/2005/8/layout/list1#1"/>
    <dgm:cxn modelId="{C7F934EB-DE57-5B48-A941-FC6B6AB6B2A7}" type="presParOf" srcId="{10346E04-E186-8B4D-B47F-C2A8B11BA2F2}" destId="{8810B796-C5DA-BE4B-8E0A-769D919A2D29}" srcOrd="1" destOrd="0" presId="urn:microsoft.com/office/officeart/2005/8/layout/list1#1"/>
    <dgm:cxn modelId="{F3EDAFBD-8319-634C-8532-687AB9770555}" type="presParOf" srcId="{B67BDA6D-ED68-7B45-9AC0-2EAEE8EF035D}" destId="{D19FC054-0C84-D342-AD20-D82E7E646747}" srcOrd="9" destOrd="0" presId="urn:microsoft.com/office/officeart/2005/8/layout/list1#1"/>
    <dgm:cxn modelId="{298443FD-BC3F-C145-A638-BE2F9531A0C0}" type="presParOf" srcId="{B67BDA6D-ED68-7B45-9AC0-2EAEE8EF035D}" destId="{4AA85401-851F-BE47-88A6-C12094F534C8}" srcOrd="10" destOrd="0" presId="urn:microsoft.com/office/officeart/2005/8/layout/list1#1"/>
    <dgm:cxn modelId="{EA0D5C23-A8E5-F946-BC2F-8C3D59C0845F}" type="presParOf" srcId="{B67BDA6D-ED68-7B45-9AC0-2EAEE8EF035D}" destId="{D2D3F67C-D6BD-7748-840E-250D5CFDB9E0}" srcOrd="11" destOrd="0" presId="urn:microsoft.com/office/officeart/2005/8/layout/list1#1"/>
    <dgm:cxn modelId="{ED45BD19-D7AE-FE41-8D92-C52B76A50662}" type="presParOf" srcId="{B67BDA6D-ED68-7B45-9AC0-2EAEE8EF035D}" destId="{820CEDDF-BA9E-204E-9CF7-858E91120567}" srcOrd="12" destOrd="0" presId="urn:microsoft.com/office/officeart/2005/8/layout/list1#1"/>
    <dgm:cxn modelId="{02CFCA5B-5CB2-E942-98B3-9E8CB2F7C6B2}" type="presParOf" srcId="{820CEDDF-BA9E-204E-9CF7-858E91120567}" destId="{0FF17AB8-B690-D64F-B069-F1A473AF83F1}" srcOrd="0" destOrd="0" presId="urn:microsoft.com/office/officeart/2005/8/layout/list1#1"/>
    <dgm:cxn modelId="{F105658B-D9BB-1A4B-B877-4FFE492A6DDC}" type="presParOf" srcId="{820CEDDF-BA9E-204E-9CF7-858E91120567}" destId="{7758D701-F62D-AF4B-9D16-8732B17F62AF}" srcOrd="1" destOrd="0" presId="urn:microsoft.com/office/officeart/2005/8/layout/list1#1"/>
    <dgm:cxn modelId="{2929906E-CBAE-5A41-A09B-A37ECA62C1D2}" type="presParOf" srcId="{B67BDA6D-ED68-7B45-9AC0-2EAEE8EF035D}" destId="{9D3266D4-1ACD-9E4A-B749-1F62303FAD18}" srcOrd="13" destOrd="0" presId="urn:microsoft.com/office/officeart/2005/8/layout/list1#1"/>
    <dgm:cxn modelId="{08AEADEE-C24C-A849-B162-4F1F36F0A802}" type="presParOf" srcId="{B67BDA6D-ED68-7B45-9AC0-2EAEE8EF035D}" destId="{667D4977-FCCC-084D-90B0-247B599FA142}" srcOrd="14" destOrd="0" presId="urn:microsoft.com/office/officeart/2005/8/layout/list1#1"/>
    <dgm:cxn modelId="{5029FEF5-3712-7D49-B34F-E15118434402}" type="presParOf" srcId="{B67BDA6D-ED68-7B45-9AC0-2EAEE8EF035D}" destId="{3FD1E86F-13EE-3440-8B0E-9EAA79440BEE}" srcOrd="15" destOrd="0" presId="urn:microsoft.com/office/officeart/2005/8/layout/list1#1"/>
    <dgm:cxn modelId="{3599A805-47F2-0741-A6D2-D1FE014CF4E5}" type="presParOf" srcId="{B67BDA6D-ED68-7B45-9AC0-2EAEE8EF035D}" destId="{510F2831-9EB6-1E44-ACB1-D6FAA2E2C8C6}" srcOrd="16" destOrd="0" presId="urn:microsoft.com/office/officeart/2005/8/layout/list1#1"/>
    <dgm:cxn modelId="{3D680F77-8C04-A34D-B5EF-08F58B6EE6C1}" type="presParOf" srcId="{510F2831-9EB6-1E44-ACB1-D6FAA2E2C8C6}" destId="{B45F95E1-64FA-9241-A867-56879CC72D37}" srcOrd="0" destOrd="0" presId="urn:microsoft.com/office/officeart/2005/8/layout/list1#1"/>
    <dgm:cxn modelId="{FF185307-00FF-5549-8368-925C0CE20920}" type="presParOf" srcId="{510F2831-9EB6-1E44-ACB1-D6FAA2E2C8C6}" destId="{4AB6C099-5B54-5D41-8DC7-4FA88F790A93}" srcOrd="1" destOrd="0" presId="urn:microsoft.com/office/officeart/2005/8/layout/list1#1"/>
    <dgm:cxn modelId="{F4F1C6DF-6429-ED47-92C5-241486455F5E}" type="presParOf" srcId="{B67BDA6D-ED68-7B45-9AC0-2EAEE8EF035D}" destId="{5D5C4389-61C0-A444-95B3-BAE6139BE7B5}" srcOrd="17" destOrd="0" presId="urn:microsoft.com/office/officeart/2005/8/layout/list1#1"/>
    <dgm:cxn modelId="{75A4849B-0368-8F44-9D3D-6DE5929A795F}" type="presParOf" srcId="{B67BDA6D-ED68-7B45-9AC0-2EAEE8EF035D}" destId="{E9CFEF17-A4C2-6B41-BEAA-F3997FADDED9}" srcOrd="18" destOrd="0" presId="urn:microsoft.com/office/officeart/2005/8/layout/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059C91-63B9-4B61-BE55-79601BB77C6C}" type="doc">
      <dgm:prSet loTypeId="urn:microsoft.com/office/officeart/2018/5/layout/IconLeafLabelList#1" loCatId="icon" qsTypeId="urn:microsoft.com/office/officeart/2005/8/quickstyle/simple1#4" qsCatId="simple" csTypeId="urn:microsoft.com/office/officeart/2018/5/colors/Iconchunking_neutralicon_colorful1#1" csCatId="colorful" phldr="1"/>
      <dgm:spPr/>
      <dgm:t>
        <a:bodyPr/>
        <a:lstStyle/>
        <a:p>
          <a:endParaRPr lang="en-US"/>
        </a:p>
      </dgm:t>
    </dgm:pt>
    <dgm:pt modelId="{2B0BC396-8555-4D1E-8198-9372A195CFFC}">
      <dgm:prSet/>
      <dgm:spPr/>
      <dgm:t>
        <a:bodyPr/>
        <a:lstStyle/>
        <a:p>
          <a:r>
            <a:rPr lang="en-GB" b="0" i="0"/>
            <a:t>Building Trust</a:t>
          </a:r>
          <a:endParaRPr lang="en-US"/>
        </a:p>
      </dgm:t>
    </dgm:pt>
    <dgm:pt modelId="{DF588100-5B0D-41D8-84AA-CDC5BA66583D}" type="parTrans" cxnId="{18702918-A7CE-4918-A2EF-764E68BFE60B}">
      <dgm:prSet/>
      <dgm:spPr/>
      <dgm:t>
        <a:bodyPr/>
        <a:lstStyle/>
        <a:p>
          <a:endParaRPr lang="en-US"/>
        </a:p>
      </dgm:t>
    </dgm:pt>
    <dgm:pt modelId="{D0DC4397-6507-4728-950E-4FB854D6EA28}" type="sibTrans" cxnId="{18702918-A7CE-4918-A2EF-764E68BFE60B}">
      <dgm:prSet/>
      <dgm:spPr/>
      <dgm:t>
        <a:bodyPr/>
        <a:lstStyle/>
        <a:p>
          <a:endParaRPr lang="en-US"/>
        </a:p>
      </dgm:t>
    </dgm:pt>
    <dgm:pt modelId="{AE45F10A-889C-4AF0-9A1D-1CFBCD1DA1A9}">
      <dgm:prSet/>
      <dgm:spPr/>
      <dgm:t>
        <a:bodyPr/>
        <a:lstStyle/>
        <a:p>
          <a:r>
            <a:rPr lang="en-GB" b="0" i="0"/>
            <a:t>Maintaining Alignment</a:t>
          </a:r>
          <a:endParaRPr lang="en-US"/>
        </a:p>
      </dgm:t>
    </dgm:pt>
    <dgm:pt modelId="{FA7BFA15-533C-4844-A380-9FF5F2AB4970}" type="parTrans" cxnId="{B37EEE25-B9BC-45BA-A71C-2004A2CA94B4}">
      <dgm:prSet/>
      <dgm:spPr/>
      <dgm:t>
        <a:bodyPr/>
        <a:lstStyle/>
        <a:p>
          <a:endParaRPr lang="en-US"/>
        </a:p>
      </dgm:t>
    </dgm:pt>
    <dgm:pt modelId="{BD6AE71F-2089-45EB-855B-90146CDEF8AD}" type="sibTrans" cxnId="{B37EEE25-B9BC-45BA-A71C-2004A2CA94B4}">
      <dgm:prSet/>
      <dgm:spPr/>
      <dgm:t>
        <a:bodyPr/>
        <a:lstStyle/>
        <a:p>
          <a:endParaRPr lang="en-US"/>
        </a:p>
      </dgm:t>
    </dgm:pt>
    <dgm:pt modelId="{2820D445-7300-44FE-AFE5-D39ABB7E392E}">
      <dgm:prSet/>
      <dgm:spPr/>
      <dgm:t>
        <a:bodyPr/>
        <a:lstStyle/>
        <a:p>
          <a:r>
            <a:rPr lang="en-GB" b="0" i="0"/>
            <a:t>Resolving Issues</a:t>
          </a:r>
          <a:endParaRPr lang="en-US"/>
        </a:p>
      </dgm:t>
    </dgm:pt>
    <dgm:pt modelId="{792CA2E2-39D6-48DA-9755-C4CE288F7244}" type="parTrans" cxnId="{EAFEAF3A-4719-43C6-A35C-B95F7375F176}">
      <dgm:prSet/>
      <dgm:spPr/>
      <dgm:t>
        <a:bodyPr/>
        <a:lstStyle/>
        <a:p>
          <a:endParaRPr lang="en-US"/>
        </a:p>
      </dgm:t>
    </dgm:pt>
    <dgm:pt modelId="{954F2DE5-28F2-41FB-9F4D-23793E7110BE}" type="sibTrans" cxnId="{EAFEAF3A-4719-43C6-A35C-B95F7375F176}">
      <dgm:prSet/>
      <dgm:spPr/>
      <dgm:t>
        <a:bodyPr/>
        <a:lstStyle/>
        <a:p>
          <a:endParaRPr lang="en-US"/>
        </a:p>
      </dgm:t>
    </dgm:pt>
    <dgm:pt modelId="{1852F58A-A779-4345-A8B5-17564FF5014A}">
      <dgm:prSet/>
      <dgm:spPr/>
      <dgm:t>
        <a:bodyPr/>
        <a:lstStyle/>
        <a:p>
          <a:r>
            <a:rPr lang="en-GB" b="0" i="0"/>
            <a:t>Sharing Information</a:t>
          </a:r>
          <a:endParaRPr lang="en-US"/>
        </a:p>
      </dgm:t>
    </dgm:pt>
    <dgm:pt modelId="{78891B91-00EA-42C2-BF17-272F98A16754}" type="parTrans" cxnId="{3C08330E-3FFC-42D0-B380-7A5231632473}">
      <dgm:prSet/>
      <dgm:spPr/>
      <dgm:t>
        <a:bodyPr/>
        <a:lstStyle/>
        <a:p>
          <a:endParaRPr lang="en-US"/>
        </a:p>
      </dgm:t>
    </dgm:pt>
    <dgm:pt modelId="{EB32373B-3884-4BE6-99C7-E9E50701220C}" type="sibTrans" cxnId="{3C08330E-3FFC-42D0-B380-7A5231632473}">
      <dgm:prSet/>
      <dgm:spPr/>
      <dgm:t>
        <a:bodyPr/>
        <a:lstStyle/>
        <a:p>
          <a:endParaRPr lang="en-US"/>
        </a:p>
      </dgm:t>
    </dgm:pt>
    <dgm:pt modelId="{51B9AFFA-DF69-4FC5-9A47-D00A378F2DEE}">
      <dgm:prSet/>
      <dgm:spPr/>
      <dgm:t>
        <a:bodyPr/>
        <a:lstStyle/>
        <a:p>
          <a:r>
            <a:rPr lang="en-GB" b="0" i="0"/>
            <a:t>Building Rapport</a:t>
          </a:r>
          <a:endParaRPr lang="en-US"/>
        </a:p>
      </dgm:t>
    </dgm:pt>
    <dgm:pt modelId="{85042949-1AC8-45FC-8428-362C466DF368}" type="parTrans" cxnId="{687AF1C3-7569-4A25-9B5B-B9F1C179D064}">
      <dgm:prSet/>
      <dgm:spPr/>
      <dgm:t>
        <a:bodyPr/>
        <a:lstStyle/>
        <a:p>
          <a:endParaRPr lang="en-US"/>
        </a:p>
      </dgm:t>
    </dgm:pt>
    <dgm:pt modelId="{BE1033D9-8CEF-47F4-A944-49649CA416AB}" type="sibTrans" cxnId="{687AF1C3-7569-4A25-9B5B-B9F1C179D064}">
      <dgm:prSet/>
      <dgm:spPr/>
      <dgm:t>
        <a:bodyPr/>
        <a:lstStyle/>
        <a:p>
          <a:endParaRPr lang="en-US"/>
        </a:p>
      </dgm:t>
    </dgm:pt>
    <dgm:pt modelId="{9A09E29D-8F56-41C1-94D7-98B17FA366AB}" type="pres">
      <dgm:prSet presAssocID="{68059C91-63B9-4B61-BE55-79601BB77C6C}" presName="root" presStyleCnt="0">
        <dgm:presLayoutVars>
          <dgm:dir/>
          <dgm:resizeHandles val="exact"/>
        </dgm:presLayoutVars>
      </dgm:prSet>
      <dgm:spPr/>
    </dgm:pt>
    <dgm:pt modelId="{0340ABFD-F09A-4D92-8136-2A431893FD68}" type="pres">
      <dgm:prSet presAssocID="{2B0BC396-8555-4D1E-8198-9372A195CFFC}" presName="compNode" presStyleCnt="0"/>
      <dgm:spPr/>
    </dgm:pt>
    <dgm:pt modelId="{97FD6D30-284C-4884-8709-B5E1EAADAB48}" type="pres">
      <dgm:prSet presAssocID="{2B0BC396-8555-4D1E-8198-9372A195CFFC}" presName="iconBgRect" presStyleLbl="bgShp" presStyleIdx="0" presStyleCnt="5"/>
      <dgm:spPr>
        <a:prstGeom prst="round2DiagRect">
          <a:avLst>
            <a:gd name="adj1" fmla="val 29727"/>
            <a:gd name="adj2" fmla="val 0"/>
          </a:avLst>
        </a:prstGeom>
      </dgm:spPr>
    </dgm:pt>
    <dgm:pt modelId="{C4FD8749-0FCE-4C5A-B1B4-A1702AFAEBF8}" type="pres">
      <dgm:prSet presAssocID="{2B0BC396-8555-4D1E-8198-9372A195CFF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9E5D2AC6-2F64-404A-968D-5D6603D9A8D9}" type="pres">
      <dgm:prSet presAssocID="{2B0BC396-8555-4D1E-8198-9372A195CFFC}" presName="spaceRect" presStyleCnt="0"/>
      <dgm:spPr/>
    </dgm:pt>
    <dgm:pt modelId="{410C4580-C7AD-4C72-B8D1-615857667EEF}" type="pres">
      <dgm:prSet presAssocID="{2B0BC396-8555-4D1E-8198-9372A195CFFC}" presName="textRect" presStyleLbl="revTx" presStyleIdx="0" presStyleCnt="5">
        <dgm:presLayoutVars>
          <dgm:chMax val="1"/>
          <dgm:chPref val="1"/>
        </dgm:presLayoutVars>
      </dgm:prSet>
      <dgm:spPr/>
    </dgm:pt>
    <dgm:pt modelId="{17761B24-D2A1-43BB-98A9-1793F2A574BF}" type="pres">
      <dgm:prSet presAssocID="{D0DC4397-6507-4728-950E-4FB854D6EA28}" presName="sibTrans" presStyleCnt="0"/>
      <dgm:spPr/>
    </dgm:pt>
    <dgm:pt modelId="{E9B58464-6A19-4909-860A-43C8D230649C}" type="pres">
      <dgm:prSet presAssocID="{AE45F10A-889C-4AF0-9A1D-1CFBCD1DA1A9}" presName="compNode" presStyleCnt="0"/>
      <dgm:spPr/>
    </dgm:pt>
    <dgm:pt modelId="{42978AA4-9611-4978-81D7-CE84D4997A01}" type="pres">
      <dgm:prSet presAssocID="{AE45F10A-889C-4AF0-9A1D-1CFBCD1DA1A9}" presName="iconBgRect" presStyleLbl="bgShp" presStyleIdx="1" presStyleCnt="5"/>
      <dgm:spPr>
        <a:prstGeom prst="round2DiagRect">
          <a:avLst>
            <a:gd name="adj1" fmla="val 29727"/>
            <a:gd name="adj2" fmla="val 0"/>
          </a:avLst>
        </a:prstGeom>
      </dgm:spPr>
    </dgm:pt>
    <dgm:pt modelId="{6AC682B8-5983-470B-9F8A-17C633988C25}" type="pres">
      <dgm:prSet presAssocID="{AE45F10A-889C-4AF0-9A1D-1CFBCD1DA1A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D405A9DF-1A2B-47AC-9827-FEB8CED589D5}" type="pres">
      <dgm:prSet presAssocID="{AE45F10A-889C-4AF0-9A1D-1CFBCD1DA1A9}" presName="spaceRect" presStyleCnt="0"/>
      <dgm:spPr/>
    </dgm:pt>
    <dgm:pt modelId="{224272A5-FD3F-44DB-8712-5DDCB9684BF9}" type="pres">
      <dgm:prSet presAssocID="{AE45F10A-889C-4AF0-9A1D-1CFBCD1DA1A9}" presName="textRect" presStyleLbl="revTx" presStyleIdx="1" presStyleCnt="5">
        <dgm:presLayoutVars>
          <dgm:chMax val="1"/>
          <dgm:chPref val="1"/>
        </dgm:presLayoutVars>
      </dgm:prSet>
      <dgm:spPr/>
    </dgm:pt>
    <dgm:pt modelId="{AA882B5D-C49E-48F9-A62D-355BA1BE226D}" type="pres">
      <dgm:prSet presAssocID="{BD6AE71F-2089-45EB-855B-90146CDEF8AD}" presName="sibTrans" presStyleCnt="0"/>
      <dgm:spPr/>
    </dgm:pt>
    <dgm:pt modelId="{4EE05345-58DC-4283-90D9-0E45CF91C08E}" type="pres">
      <dgm:prSet presAssocID="{2820D445-7300-44FE-AFE5-D39ABB7E392E}" presName="compNode" presStyleCnt="0"/>
      <dgm:spPr/>
    </dgm:pt>
    <dgm:pt modelId="{E7479329-D862-4045-BA11-4155C5F57F60}" type="pres">
      <dgm:prSet presAssocID="{2820D445-7300-44FE-AFE5-D39ABB7E392E}" presName="iconBgRect" presStyleLbl="bgShp" presStyleIdx="2" presStyleCnt="5"/>
      <dgm:spPr>
        <a:prstGeom prst="round2DiagRect">
          <a:avLst>
            <a:gd name="adj1" fmla="val 29727"/>
            <a:gd name="adj2" fmla="val 0"/>
          </a:avLst>
        </a:prstGeom>
      </dgm:spPr>
    </dgm:pt>
    <dgm:pt modelId="{5141DD5F-0B2B-4011-A4DE-DCE08242B784}" type="pres">
      <dgm:prSet presAssocID="{2820D445-7300-44FE-AFE5-D39ABB7E392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3413A2E3-4AE5-4CA5-A766-AA996345E729}" type="pres">
      <dgm:prSet presAssocID="{2820D445-7300-44FE-AFE5-D39ABB7E392E}" presName="spaceRect" presStyleCnt="0"/>
      <dgm:spPr/>
    </dgm:pt>
    <dgm:pt modelId="{E0FD9EF0-C193-4FA1-9CD8-3A4FC8FBF1DB}" type="pres">
      <dgm:prSet presAssocID="{2820D445-7300-44FE-AFE5-D39ABB7E392E}" presName="textRect" presStyleLbl="revTx" presStyleIdx="2" presStyleCnt="5">
        <dgm:presLayoutVars>
          <dgm:chMax val="1"/>
          <dgm:chPref val="1"/>
        </dgm:presLayoutVars>
      </dgm:prSet>
      <dgm:spPr/>
    </dgm:pt>
    <dgm:pt modelId="{47B9F9B2-9AF4-4269-83C7-B0F787443FD9}" type="pres">
      <dgm:prSet presAssocID="{954F2DE5-28F2-41FB-9F4D-23793E7110BE}" presName="sibTrans" presStyleCnt="0"/>
      <dgm:spPr/>
    </dgm:pt>
    <dgm:pt modelId="{E0DFDB3E-2162-4DA3-9D0B-BD42D7C946CA}" type="pres">
      <dgm:prSet presAssocID="{1852F58A-A779-4345-A8B5-17564FF5014A}" presName="compNode" presStyleCnt="0"/>
      <dgm:spPr/>
    </dgm:pt>
    <dgm:pt modelId="{706B4071-5E7D-4ED7-8E7F-2E4C1282BFAF}" type="pres">
      <dgm:prSet presAssocID="{1852F58A-A779-4345-A8B5-17564FF5014A}" presName="iconBgRect" presStyleLbl="bgShp" presStyleIdx="3" presStyleCnt="5"/>
      <dgm:spPr>
        <a:prstGeom prst="round2DiagRect">
          <a:avLst>
            <a:gd name="adj1" fmla="val 29727"/>
            <a:gd name="adj2" fmla="val 0"/>
          </a:avLst>
        </a:prstGeom>
      </dgm:spPr>
    </dgm:pt>
    <dgm:pt modelId="{E785976D-96C4-4047-8C0B-C22CA90F445B}" type="pres">
      <dgm:prSet presAssocID="{1852F58A-A779-4345-A8B5-17564FF5014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DFA1A50F-87BF-4FC5-945E-40EBCFF3FE49}" type="pres">
      <dgm:prSet presAssocID="{1852F58A-A779-4345-A8B5-17564FF5014A}" presName="spaceRect" presStyleCnt="0"/>
      <dgm:spPr/>
    </dgm:pt>
    <dgm:pt modelId="{8513AB36-32DD-41E7-AEAF-E9BEBB695812}" type="pres">
      <dgm:prSet presAssocID="{1852F58A-A779-4345-A8B5-17564FF5014A}" presName="textRect" presStyleLbl="revTx" presStyleIdx="3" presStyleCnt="5">
        <dgm:presLayoutVars>
          <dgm:chMax val="1"/>
          <dgm:chPref val="1"/>
        </dgm:presLayoutVars>
      </dgm:prSet>
      <dgm:spPr/>
    </dgm:pt>
    <dgm:pt modelId="{8BED492B-4B13-4B90-8317-D80D18443A8C}" type="pres">
      <dgm:prSet presAssocID="{EB32373B-3884-4BE6-99C7-E9E50701220C}" presName="sibTrans" presStyleCnt="0"/>
      <dgm:spPr/>
    </dgm:pt>
    <dgm:pt modelId="{098356D4-5E9A-44DF-A150-1296C642BBC7}" type="pres">
      <dgm:prSet presAssocID="{51B9AFFA-DF69-4FC5-9A47-D00A378F2DEE}" presName="compNode" presStyleCnt="0"/>
      <dgm:spPr/>
    </dgm:pt>
    <dgm:pt modelId="{05826D24-3A74-47ED-A126-0BCD2F2C03BF}" type="pres">
      <dgm:prSet presAssocID="{51B9AFFA-DF69-4FC5-9A47-D00A378F2DEE}" presName="iconBgRect" presStyleLbl="bgShp" presStyleIdx="4" presStyleCnt="5"/>
      <dgm:spPr>
        <a:prstGeom prst="round2DiagRect">
          <a:avLst>
            <a:gd name="adj1" fmla="val 29727"/>
            <a:gd name="adj2" fmla="val 0"/>
          </a:avLst>
        </a:prstGeom>
      </dgm:spPr>
    </dgm:pt>
    <dgm:pt modelId="{A298A182-A86E-4709-B4AD-F5E72CDC8A14}" type="pres">
      <dgm:prSet presAssocID="{51B9AFFA-DF69-4FC5-9A47-D00A378F2DE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pt>
    <dgm:pt modelId="{B1396CF4-A07B-44AD-BBC9-E976A717FE20}" type="pres">
      <dgm:prSet presAssocID="{51B9AFFA-DF69-4FC5-9A47-D00A378F2DEE}" presName="spaceRect" presStyleCnt="0"/>
      <dgm:spPr/>
    </dgm:pt>
    <dgm:pt modelId="{E5B93F6C-BD41-48C6-8C19-3F2591DA84F7}" type="pres">
      <dgm:prSet presAssocID="{51B9AFFA-DF69-4FC5-9A47-D00A378F2DEE}" presName="textRect" presStyleLbl="revTx" presStyleIdx="4" presStyleCnt="5">
        <dgm:presLayoutVars>
          <dgm:chMax val="1"/>
          <dgm:chPref val="1"/>
        </dgm:presLayoutVars>
      </dgm:prSet>
      <dgm:spPr/>
    </dgm:pt>
  </dgm:ptLst>
  <dgm:cxnLst>
    <dgm:cxn modelId="{3C08330E-3FFC-42D0-B380-7A5231632473}" srcId="{68059C91-63B9-4B61-BE55-79601BB77C6C}" destId="{1852F58A-A779-4345-A8B5-17564FF5014A}" srcOrd="3" destOrd="0" parTransId="{78891B91-00EA-42C2-BF17-272F98A16754}" sibTransId="{EB32373B-3884-4BE6-99C7-E9E50701220C}"/>
    <dgm:cxn modelId="{B28EA313-5FD4-4D7D-96EA-786923CD4544}" type="presOf" srcId="{68059C91-63B9-4B61-BE55-79601BB77C6C}" destId="{9A09E29D-8F56-41C1-94D7-98B17FA366AB}" srcOrd="0" destOrd="0" presId="urn:microsoft.com/office/officeart/2018/5/layout/IconLeafLabelList#1"/>
    <dgm:cxn modelId="{18702918-A7CE-4918-A2EF-764E68BFE60B}" srcId="{68059C91-63B9-4B61-BE55-79601BB77C6C}" destId="{2B0BC396-8555-4D1E-8198-9372A195CFFC}" srcOrd="0" destOrd="0" parTransId="{DF588100-5B0D-41D8-84AA-CDC5BA66583D}" sibTransId="{D0DC4397-6507-4728-950E-4FB854D6EA28}"/>
    <dgm:cxn modelId="{4C541220-3C47-46D3-A75A-C80DB572AE80}" type="presOf" srcId="{AE45F10A-889C-4AF0-9A1D-1CFBCD1DA1A9}" destId="{224272A5-FD3F-44DB-8712-5DDCB9684BF9}" srcOrd="0" destOrd="0" presId="urn:microsoft.com/office/officeart/2018/5/layout/IconLeafLabelList#1"/>
    <dgm:cxn modelId="{83714D20-0437-4CB0-BE2E-4A0EFF75F466}" type="presOf" srcId="{2820D445-7300-44FE-AFE5-D39ABB7E392E}" destId="{E0FD9EF0-C193-4FA1-9CD8-3A4FC8FBF1DB}" srcOrd="0" destOrd="0" presId="urn:microsoft.com/office/officeart/2018/5/layout/IconLeafLabelList#1"/>
    <dgm:cxn modelId="{B37EEE25-B9BC-45BA-A71C-2004A2CA94B4}" srcId="{68059C91-63B9-4B61-BE55-79601BB77C6C}" destId="{AE45F10A-889C-4AF0-9A1D-1CFBCD1DA1A9}" srcOrd="1" destOrd="0" parTransId="{FA7BFA15-533C-4844-A380-9FF5F2AB4970}" sibTransId="{BD6AE71F-2089-45EB-855B-90146CDEF8AD}"/>
    <dgm:cxn modelId="{0645C72C-5DB4-48CF-80C9-319D1D87BE5F}" type="presOf" srcId="{1852F58A-A779-4345-A8B5-17564FF5014A}" destId="{8513AB36-32DD-41E7-AEAF-E9BEBB695812}" srcOrd="0" destOrd="0" presId="urn:microsoft.com/office/officeart/2018/5/layout/IconLeafLabelList#1"/>
    <dgm:cxn modelId="{90935A2D-E181-401D-B48B-D2E823002177}" type="presOf" srcId="{51B9AFFA-DF69-4FC5-9A47-D00A378F2DEE}" destId="{E5B93F6C-BD41-48C6-8C19-3F2591DA84F7}" srcOrd="0" destOrd="0" presId="urn:microsoft.com/office/officeart/2018/5/layout/IconLeafLabelList#1"/>
    <dgm:cxn modelId="{EAFEAF3A-4719-43C6-A35C-B95F7375F176}" srcId="{68059C91-63B9-4B61-BE55-79601BB77C6C}" destId="{2820D445-7300-44FE-AFE5-D39ABB7E392E}" srcOrd="2" destOrd="0" parTransId="{792CA2E2-39D6-48DA-9755-C4CE288F7244}" sibTransId="{954F2DE5-28F2-41FB-9F4D-23793E7110BE}"/>
    <dgm:cxn modelId="{687AF1C3-7569-4A25-9B5B-B9F1C179D064}" srcId="{68059C91-63B9-4B61-BE55-79601BB77C6C}" destId="{51B9AFFA-DF69-4FC5-9A47-D00A378F2DEE}" srcOrd="4" destOrd="0" parTransId="{85042949-1AC8-45FC-8428-362C466DF368}" sibTransId="{BE1033D9-8CEF-47F4-A944-49649CA416AB}"/>
    <dgm:cxn modelId="{942477FA-4489-4D74-AC7F-334F3AB5B79B}" type="presOf" srcId="{2B0BC396-8555-4D1E-8198-9372A195CFFC}" destId="{410C4580-C7AD-4C72-B8D1-615857667EEF}" srcOrd="0" destOrd="0" presId="urn:microsoft.com/office/officeart/2018/5/layout/IconLeafLabelList#1"/>
    <dgm:cxn modelId="{F3D6D02E-FEBD-4A6A-B0BB-7711731CD501}" type="presParOf" srcId="{9A09E29D-8F56-41C1-94D7-98B17FA366AB}" destId="{0340ABFD-F09A-4D92-8136-2A431893FD68}" srcOrd="0" destOrd="0" presId="urn:microsoft.com/office/officeart/2018/5/layout/IconLeafLabelList#1"/>
    <dgm:cxn modelId="{893A9F4F-8B19-45FE-9714-3579FB5AB733}" type="presParOf" srcId="{0340ABFD-F09A-4D92-8136-2A431893FD68}" destId="{97FD6D30-284C-4884-8709-B5E1EAADAB48}" srcOrd="0" destOrd="0" presId="urn:microsoft.com/office/officeart/2018/5/layout/IconLeafLabelList#1"/>
    <dgm:cxn modelId="{552A48DF-6206-4E35-9CDA-E06613A4E58A}" type="presParOf" srcId="{0340ABFD-F09A-4D92-8136-2A431893FD68}" destId="{C4FD8749-0FCE-4C5A-B1B4-A1702AFAEBF8}" srcOrd="1" destOrd="0" presId="urn:microsoft.com/office/officeart/2018/5/layout/IconLeafLabelList#1"/>
    <dgm:cxn modelId="{53D18374-D69E-4FFD-B6A1-215DC2325411}" type="presParOf" srcId="{0340ABFD-F09A-4D92-8136-2A431893FD68}" destId="{9E5D2AC6-2F64-404A-968D-5D6603D9A8D9}" srcOrd="2" destOrd="0" presId="urn:microsoft.com/office/officeart/2018/5/layout/IconLeafLabelList#1"/>
    <dgm:cxn modelId="{32E5F39F-12DC-404C-9F01-7ACDD5852BC1}" type="presParOf" srcId="{0340ABFD-F09A-4D92-8136-2A431893FD68}" destId="{410C4580-C7AD-4C72-B8D1-615857667EEF}" srcOrd="3" destOrd="0" presId="urn:microsoft.com/office/officeart/2018/5/layout/IconLeafLabelList#1"/>
    <dgm:cxn modelId="{6EFBB8F8-FB08-40FE-86C9-F09C728F809A}" type="presParOf" srcId="{9A09E29D-8F56-41C1-94D7-98B17FA366AB}" destId="{17761B24-D2A1-43BB-98A9-1793F2A574BF}" srcOrd="1" destOrd="0" presId="urn:microsoft.com/office/officeart/2018/5/layout/IconLeafLabelList#1"/>
    <dgm:cxn modelId="{28E9DAE3-6F4B-4BE1-AA18-7E9B37D45B01}" type="presParOf" srcId="{9A09E29D-8F56-41C1-94D7-98B17FA366AB}" destId="{E9B58464-6A19-4909-860A-43C8D230649C}" srcOrd="2" destOrd="0" presId="urn:microsoft.com/office/officeart/2018/5/layout/IconLeafLabelList#1"/>
    <dgm:cxn modelId="{CBE0D5E1-27B1-4192-A2C6-873A6723F534}" type="presParOf" srcId="{E9B58464-6A19-4909-860A-43C8D230649C}" destId="{42978AA4-9611-4978-81D7-CE84D4997A01}" srcOrd="0" destOrd="0" presId="urn:microsoft.com/office/officeart/2018/5/layout/IconLeafLabelList#1"/>
    <dgm:cxn modelId="{76D6A66C-AE1B-4F67-8B4F-550AC948EA56}" type="presParOf" srcId="{E9B58464-6A19-4909-860A-43C8D230649C}" destId="{6AC682B8-5983-470B-9F8A-17C633988C25}" srcOrd="1" destOrd="0" presId="urn:microsoft.com/office/officeart/2018/5/layout/IconLeafLabelList#1"/>
    <dgm:cxn modelId="{41B824FB-5C5C-4714-AA8A-B5B6757EEDC0}" type="presParOf" srcId="{E9B58464-6A19-4909-860A-43C8D230649C}" destId="{D405A9DF-1A2B-47AC-9827-FEB8CED589D5}" srcOrd="2" destOrd="0" presId="urn:microsoft.com/office/officeart/2018/5/layout/IconLeafLabelList#1"/>
    <dgm:cxn modelId="{A4A05F94-D93C-4234-B3F4-B6EA7D793E88}" type="presParOf" srcId="{E9B58464-6A19-4909-860A-43C8D230649C}" destId="{224272A5-FD3F-44DB-8712-5DDCB9684BF9}" srcOrd="3" destOrd="0" presId="urn:microsoft.com/office/officeart/2018/5/layout/IconLeafLabelList#1"/>
    <dgm:cxn modelId="{00AAB6FC-9AD8-4E5B-B434-578456B3174E}" type="presParOf" srcId="{9A09E29D-8F56-41C1-94D7-98B17FA366AB}" destId="{AA882B5D-C49E-48F9-A62D-355BA1BE226D}" srcOrd="3" destOrd="0" presId="urn:microsoft.com/office/officeart/2018/5/layout/IconLeafLabelList#1"/>
    <dgm:cxn modelId="{B706D580-5F18-4ECE-A040-71ED49DAFE92}" type="presParOf" srcId="{9A09E29D-8F56-41C1-94D7-98B17FA366AB}" destId="{4EE05345-58DC-4283-90D9-0E45CF91C08E}" srcOrd="4" destOrd="0" presId="urn:microsoft.com/office/officeart/2018/5/layout/IconLeafLabelList#1"/>
    <dgm:cxn modelId="{24713AB3-8149-4EDF-BB1C-D29920FF55DF}" type="presParOf" srcId="{4EE05345-58DC-4283-90D9-0E45CF91C08E}" destId="{E7479329-D862-4045-BA11-4155C5F57F60}" srcOrd="0" destOrd="0" presId="urn:microsoft.com/office/officeart/2018/5/layout/IconLeafLabelList#1"/>
    <dgm:cxn modelId="{48A0F658-047B-442E-90BF-0D15CD2792AA}" type="presParOf" srcId="{4EE05345-58DC-4283-90D9-0E45CF91C08E}" destId="{5141DD5F-0B2B-4011-A4DE-DCE08242B784}" srcOrd="1" destOrd="0" presId="urn:microsoft.com/office/officeart/2018/5/layout/IconLeafLabelList#1"/>
    <dgm:cxn modelId="{11E8FF73-8EE4-4987-971E-7350EA0477D3}" type="presParOf" srcId="{4EE05345-58DC-4283-90D9-0E45CF91C08E}" destId="{3413A2E3-4AE5-4CA5-A766-AA996345E729}" srcOrd="2" destOrd="0" presId="urn:microsoft.com/office/officeart/2018/5/layout/IconLeafLabelList#1"/>
    <dgm:cxn modelId="{5DEACC17-20E3-43B6-B658-4D99EE237974}" type="presParOf" srcId="{4EE05345-58DC-4283-90D9-0E45CF91C08E}" destId="{E0FD9EF0-C193-4FA1-9CD8-3A4FC8FBF1DB}" srcOrd="3" destOrd="0" presId="urn:microsoft.com/office/officeart/2018/5/layout/IconLeafLabelList#1"/>
    <dgm:cxn modelId="{80946DED-329D-474F-9B1B-B96D40D258A3}" type="presParOf" srcId="{9A09E29D-8F56-41C1-94D7-98B17FA366AB}" destId="{47B9F9B2-9AF4-4269-83C7-B0F787443FD9}" srcOrd="5" destOrd="0" presId="urn:microsoft.com/office/officeart/2018/5/layout/IconLeafLabelList#1"/>
    <dgm:cxn modelId="{E6A5525B-C8A3-45F2-B52B-95B4E2416814}" type="presParOf" srcId="{9A09E29D-8F56-41C1-94D7-98B17FA366AB}" destId="{E0DFDB3E-2162-4DA3-9D0B-BD42D7C946CA}" srcOrd="6" destOrd="0" presId="urn:microsoft.com/office/officeart/2018/5/layout/IconLeafLabelList#1"/>
    <dgm:cxn modelId="{063B0735-190E-4130-9E39-CB9EAB26E979}" type="presParOf" srcId="{E0DFDB3E-2162-4DA3-9D0B-BD42D7C946CA}" destId="{706B4071-5E7D-4ED7-8E7F-2E4C1282BFAF}" srcOrd="0" destOrd="0" presId="urn:microsoft.com/office/officeart/2018/5/layout/IconLeafLabelList#1"/>
    <dgm:cxn modelId="{43C4AD2C-C6FA-43B6-8151-7C3A99E28EE4}" type="presParOf" srcId="{E0DFDB3E-2162-4DA3-9D0B-BD42D7C946CA}" destId="{E785976D-96C4-4047-8C0B-C22CA90F445B}" srcOrd="1" destOrd="0" presId="urn:microsoft.com/office/officeart/2018/5/layout/IconLeafLabelList#1"/>
    <dgm:cxn modelId="{110CD37A-907D-42B6-A217-B63A6BB2C49E}" type="presParOf" srcId="{E0DFDB3E-2162-4DA3-9D0B-BD42D7C946CA}" destId="{DFA1A50F-87BF-4FC5-945E-40EBCFF3FE49}" srcOrd="2" destOrd="0" presId="urn:microsoft.com/office/officeart/2018/5/layout/IconLeafLabelList#1"/>
    <dgm:cxn modelId="{7E9BE866-743E-4262-A3F5-4A4A505A4AFD}" type="presParOf" srcId="{E0DFDB3E-2162-4DA3-9D0B-BD42D7C946CA}" destId="{8513AB36-32DD-41E7-AEAF-E9BEBB695812}" srcOrd="3" destOrd="0" presId="urn:microsoft.com/office/officeart/2018/5/layout/IconLeafLabelList#1"/>
    <dgm:cxn modelId="{C85988F4-92EB-4B1C-AC33-3A8A0929B04D}" type="presParOf" srcId="{9A09E29D-8F56-41C1-94D7-98B17FA366AB}" destId="{8BED492B-4B13-4B90-8317-D80D18443A8C}" srcOrd="7" destOrd="0" presId="urn:microsoft.com/office/officeart/2018/5/layout/IconLeafLabelList#1"/>
    <dgm:cxn modelId="{3E2E186B-026A-4715-8B74-D0064CAB47BF}" type="presParOf" srcId="{9A09E29D-8F56-41C1-94D7-98B17FA366AB}" destId="{098356D4-5E9A-44DF-A150-1296C642BBC7}" srcOrd="8" destOrd="0" presId="urn:microsoft.com/office/officeart/2018/5/layout/IconLeafLabelList#1"/>
    <dgm:cxn modelId="{81D7A997-FB1C-4CDF-92B9-C5F8F9BFD55D}" type="presParOf" srcId="{098356D4-5E9A-44DF-A150-1296C642BBC7}" destId="{05826D24-3A74-47ED-A126-0BCD2F2C03BF}" srcOrd="0" destOrd="0" presId="urn:microsoft.com/office/officeart/2018/5/layout/IconLeafLabelList#1"/>
    <dgm:cxn modelId="{D8F5D64E-E00D-4353-A8D5-3CBB3F1901C4}" type="presParOf" srcId="{098356D4-5E9A-44DF-A150-1296C642BBC7}" destId="{A298A182-A86E-4709-B4AD-F5E72CDC8A14}" srcOrd="1" destOrd="0" presId="urn:microsoft.com/office/officeart/2018/5/layout/IconLeafLabelList#1"/>
    <dgm:cxn modelId="{ED0A9668-3A83-47D3-87AB-43F838EEA845}" type="presParOf" srcId="{098356D4-5E9A-44DF-A150-1296C642BBC7}" destId="{B1396CF4-A07B-44AD-BBC9-E976A717FE20}" srcOrd="2" destOrd="0" presId="urn:microsoft.com/office/officeart/2018/5/layout/IconLeafLabelList#1"/>
    <dgm:cxn modelId="{ABC2467D-9778-4F21-B0FB-95B559FEE1EB}" type="presParOf" srcId="{098356D4-5E9A-44DF-A150-1296C642BBC7}" destId="{E5B93F6C-BD41-48C6-8C19-3F2591DA84F7}" srcOrd="3" destOrd="0" presId="urn:microsoft.com/office/officeart/2018/5/layout/IconLeafLabel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451652-9F97-4E01-BCA2-A29DEE0AF33E}" type="doc">
      <dgm:prSet loTypeId="urn:microsoft.com/office/officeart/2005/8/layout/vList2#2" loCatId="list" qsTypeId="urn:microsoft.com/office/officeart/2005/8/quickstyle/simple1#5" qsCatId="simple" csTypeId="urn:microsoft.com/office/officeart/2005/8/colors/colorful2#2" csCatId="colorful"/>
      <dgm:spPr/>
      <dgm:t>
        <a:bodyPr/>
        <a:lstStyle/>
        <a:p>
          <a:endParaRPr lang="en-US"/>
        </a:p>
      </dgm:t>
    </dgm:pt>
    <dgm:pt modelId="{AB2875F4-1277-4145-AAB1-D0EC2F08174D}">
      <dgm:prSet/>
      <dgm:spPr/>
      <dgm:t>
        <a:bodyPr/>
        <a:lstStyle/>
        <a:p>
          <a:r>
            <a:rPr lang="en-GB" dirty="0"/>
            <a:t>British companies may need to adapt their negotiation style to be more relationship-oriented and focused on finding a win-win solution. This may involve being more patient and building long-term relationships. For example, when negotiating the terms of their joint venture, Aston Martin had to be patient and build a relationship with </a:t>
          </a:r>
          <a:r>
            <a:rPr lang="en-GB" dirty="0" err="1"/>
            <a:t>LeEco</a:t>
          </a:r>
          <a:r>
            <a:rPr lang="en-GB" dirty="0"/>
            <a:t> in order to find a mutually beneficial solution (Chen, 2017).</a:t>
          </a:r>
          <a:endParaRPr lang="en-US" dirty="0"/>
        </a:p>
      </dgm:t>
    </dgm:pt>
    <dgm:pt modelId="{29B41175-BF3E-41CA-B579-E1C9544653FB}" type="parTrans" cxnId="{777A9694-058F-4A7A-8BD9-B82F8606C84B}">
      <dgm:prSet/>
      <dgm:spPr/>
      <dgm:t>
        <a:bodyPr/>
        <a:lstStyle/>
        <a:p>
          <a:endParaRPr lang="en-US"/>
        </a:p>
      </dgm:t>
    </dgm:pt>
    <dgm:pt modelId="{BF7BA08B-B66F-4A35-930D-CF1DD8870A81}" type="sibTrans" cxnId="{777A9694-058F-4A7A-8BD9-B82F8606C84B}">
      <dgm:prSet/>
      <dgm:spPr/>
      <dgm:t>
        <a:bodyPr/>
        <a:lstStyle/>
        <a:p>
          <a:endParaRPr lang="en-US"/>
        </a:p>
      </dgm:t>
    </dgm:pt>
    <dgm:pt modelId="{9C78516A-185E-4711-BCF7-A3E9C7E07059}">
      <dgm:prSet/>
      <dgm:spPr/>
      <dgm:t>
        <a:bodyPr/>
        <a:lstStyle/>
        <a:p>
          <a:r>
            <a:rPr lang="en-GB" b="0" i="0" dirty="0"/>
            <a:t>Overall, adapting negotiation style to be more relationship-oriented can be highly beneficial for British companies when negotiating with their Chinese business partners. By building trust, finding a win-win solution, building long-term relationships, showing cultural sensitivity, and improving communication, the British company can establish a successful partnership that benefits both parties.</a:t>
          </a:r>
          <a:endParaRPr lang="en-US" dirty="0"/>
        </a:p>
      </dgm:t>
    </dgm:pt>
    <dgm:pt modelId="{E95EDD19-A833-4475-A0A2-DFF3964C1E1B}" type="parTrans" cxnId="{256FA18A-9133-47BD-A551-552CD000F7BA}">
      <dgm:prSet/>
      <dgm:spPr/>
      <dgm:t>
        <a:bodyPr/>
        <a:lstStyle/>
        <a:p>
          <a:endParaRPr lang="en-US"/>
        </a:p>
      </dgm:t>
    </dgm:pt>
    <dgm:pt modelId="{0A2B296A-35FA-4138-886E-A89C7D12EAEE}" type="sibTrans" cxnId="{256FA18A-9133-47BD-A551-552CD000F7BA}">
      <dgm:prSet/>
      <dgm:spPr/>
      <dgm:t>
        <a:bodyPr/>
        <a:lstStyle/>
        <a:p>
          <a:endParaRPr lang="en-US"/>
        </a:p>
      </dgm:t>
    </dgm:pt>
    <dgm:pt modelId="{E4FAE9F6-01DD-144F-AD91-C999FAF01124}" type="pres">
      <dgm:prSet presAssocID="{2D451652-9F97-4E01-BCA2-A29DEE0AF33E}" presName="linear" presStyleCnt="0">
        <dgm:presLayoutVars>
          <dgm:animLvl val="lvl"/>
          <dgm:resizeHandles val="exact"/>
        </dgm:presLayoutVars>
      </dgm:prSet>
      <dgm:spPr/>
    </dgm:pt>
    <dgm:pt modelId="{26EFC78E-CF95-0A4F-9CD7-4B3C753A5B17}" type="pres">
      <dgm:prSet presAssocID="{AB2875F4-1277-4145-AAB1-D0EC2F08174D}" presName="parentText" presStyleLbl="node1" presStyleIdx="0" presStyleCnt="2">
        <dgm:presLayoutVars>
          <dgm:chMax val="0"/>
          <dgm:bulletEnabled val="1"/>
        </dgm:presLayoutVars>
      </dgm:prSet>
      <dgm:spPr/>
    </dgm:pt>
    <dgm:pt modelId="{87D8C256-E533-184D-AF18-6D9B77D18B7C}" type="pres">
      <dgm:prSet presAssocID="{BF7BA08B-B66F-4A35-930D-CF1DD8870A81}" presName="spacer" presStyleCnt="0"/>
      <dgm:spPr/>
    </dgm:pt>
    <dgm:pt modelId="{53493171-A6D5-1D4C-839B-E7597C54116B}" type="pres">
      <dgm:prSet presAssocID="{9C78516A-185E-4711-BCF7-A3E9C7E07059}" presName="parentText" presStyleLbl="node1" presStyleIdx="1" presStyleCnt="2">
        <dgm:presLayoutVars>
          <dgm:chMax val="0"/>
          <dgm:bulletEnabled val="1"/>
        </dgm:presLayoutVars>
      </dgm:prSet>
      <dgm:spPr/>
    </dgm:pt>
  </dgm:ptLst>
  <dgm:cxnLst>
    <dgm:cxn modelId="{256FA18A-9133-47BD-A551-552CD000F7BA}" srcId="{2D451652-9F97-4E01-BCA2-A29DEE0AF33E}" destId="{9C78516A-185E-4711-BCF7-A3E9C7E07059}" srcOrd="1" destOrd="0" parTransId="{E95EDD19-A833-4475-A0A2-DFF3964C1E1B}" sibTransId="{0A2B296A-35FA-4138-886E-A89C7D12EAEE}"/>
    <dgm:cxn modelId="{4BAA1A8D-382E-ED44-AA6E-B98AC567FD50}" type="presOf" srcId="{2D451652-9F97-4E01-BCA2-A29DEE0AF33E}" destId="{E4FAE9F6-01DD-144F-AD91-C999FAF01124}" srcOrd="0" destOrd="0" presId="urn:microsoft.com/office/officeart/2005/8/layout/vList2#2"/>
    <dgm:cxn modelId="{BC55FF92-0233-3349-A1B8-7696FB0F4702}" type="presOf" srcId="{9C78516A-185E-4711-BCF7-A3E9C7E07059}" destId="{53493171-A6D5-1D4C-839B-E7597C54116B}" srcOrd="0" destOrd="0" presId="urn:microsoft.com/office/officeart/2005/8/layout/vList2#2"/>
    <dgm:cxn modelId="{777A9694-058F-4A7A-8BD9-B82F8606C84B}" srcId="{2D451652-9F97-4E01-BCA2-A29DEE0AF33E}" destId="{AB2875F4-1277-4145-AAB1-D0EC2F08174D}" srcOrd="0" destOrd="0" parTransId="{29B41175-BF3E-41CA-B579-E1C9544653FB}" sibTransId="{BF7BA08B-B66F-4A35-930D-CF1DD8870A81}"/>
    <dgm:cxn modelId="{9ACC81E9-2F5A-2441-9C6B-417FBAB2193E}" type="presOf" srcId="{AB2875F4-1277-4145-AAB1-D0EC2F08174D}" destId="{26EFC78E-CF95-0A4F-9CD7-4B3C753A5B17}" srcOrd="0" destOrd="0" presId="urn:microsoft.com/office/officeart/2005/8/layout/vList2#2"/>
    <dgm:cxn modelId="{37397D1F-45F3-1B43-889F-189E57E8D02D}" type="presParOf" srcId="{E4FAE9F6-01DD-144F-AD91-C999FAF01124}" destId="{26EFC78E-CF95-0A4F-9CD7-4B3C753A5B17}" srcOrd="0" destOrd="0" presId="urn:microsoft.com/office/officeart/2005/8/layout/vList2#2"/>
    <dgm:cxn modelId="{D462B31B-CA11-1F48-92A7-DD8D8ED7F39B}" type="presParOf" srcId="{E4FAE9F6-01DD-144F-AD91-C999FAF01124}" destId="{87D8C256-E533-184D-AF18-6D9B77D18B7C}" srcOrd="1" destOrd="0" presId="urn:microsoft.com/office/officeart/2005/8/layout/vList2#2"/>
    <dgm:cxn modelId="{1CFA5CA9-0F88-FB42-BD91-BB8AD694A41A}" type="presParOf" srcId="{E4FAE9F6-01DD-144F-AD91-C999FAF01124}" destId="{53493171-A6D5-1D4C-839B-E7597C54116B}" srcOrd="2" destOrd="0" presId="urn:microsoft.com/office/officeart/2005/8/layout/vList2#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6491E5-2E4C-48C7-B555-5F86019DFC56}" type="doc">
      <dgm:prSet loTypeId="urn:microsoft.com/office/officeart/2016/7/layout/BasicLinearProcessNumbered#1" loCatId="process" qsTypeId="urn:microsoft.com/office/officeart/2005/8/quickstyle/simple1#6" qsCatId="simple" csTypeId="urn:microsoft.com/office/officeart/2005/8/colors/accent1_2#2" csCatId="accent1"/>
      <dgm:spPr/>
      <dgm:t>
        <a:bodyPr/>
        <a:lstStyle/>
        <a:p>
          <a:endParaRPr lang="en-US"/>
        </a:p>
      </dgm:t>
    </dgm:pt>
    <dgm:pt modelId="{8C498B8F-E620-4BD2-8C2F-B97F49CA8098}">
      <dgm:prSet/>
      <dgm:spPr/>
      <dgm:t>
        <a:bodyPr/>
        <a:lstStyle/>
        <a:p>
          <a:r>
            <a:rPr lang="en-GB" b="0" i="0"/>
            <a:t>Building Trust</a:t>
          </a:r>
          <a:endParaRPr lang="en-US"/>
        </a:p>
      </dgm:t>
    </dgm:pt>
    <dgm:pt modelId="{D9D7B376-0614-4005-8998-DD187CAA13C9}" type="parTrans" cxnId="{11942B15-12B2-49DF-A656-39F1E5EBB525}">
      <dgm:prSet/>
      <dgm:spPr/>
      <dgm:t>
        <a:bodyPr/>
        <a:lstStyle/>
        <a:p>
          <a:endParaRPr lang="en-US"/>
        </a:p>
      </dgm:t>
    </dgm:pt>
    <dgm:pt modelId="{1CD91B83-1729-492C-8D85-D861F511527D}" type="sibTrans" cxnId="{11942B15-12B2-49DF-A656-39F1E5EBB525}">
      <dgm:prSet phldrT="1" phldr="0"/>
      <dgm:spPr/>
      <dgm:t>
        <a:bodyPr/>
        <a:lstStyle/>
        <a:p>
          <a:r>
            <a:rPr lang="en-US"/>
            <a:t>1</a:t>
          </a:r>
        </a:p>
      </dgm:t>
    </dgm:pt>
    <dgm:pt modelId="{564B96E4-A6C9-45B5-A6B0-702B6392DED1}">
      <dgm:prSet/>
      <dgm:spPr/>
      <dgm:t>
        <a:bodyPr/>
        <a:lstStyle/>
        <a:p>
          <a:r>
            <a:rPr lang="en-GB" b="0" i="0"/>
            <a:t>Finding a Win-Win Solution</a:t>
          </a:r>
          <a:endParaRPr lang="en-US"/>
        </a:p>
      </dgm:t>
    </dgm:pt>
    <dgm:pt modelId="{F0FD96C7-A65B-4C7C-BC8F-032F5C8302E7}" type="parTrans" cxnId="{8E752F91-EBA6-4357-BD90-E52EF96718E3}">
      <dgm:prSet/>
      <dgm:spPr/>
      <dgm:t>
        <a:bodyPr/>
        <a:lstStyle/>
        <a:p>
          <a:endParaRPr lang="en-US"/>
        </a:p>
      </dgm:t>
    </dgm:pt>
    <dgm:pt modelId="{CA746A30-7B29-4374-8B04-7D02CB5014FF}" type="sibTrans" cxnId="{8E752F91-EBA6-4357-BD90-E52EF96718E3}">
      <dgm:prSet phldrT="2" phldr="0"/>
      <dgm:spPr/>
      <dgm:t>
        <a:bodyPr/>
        <a:lstStyle/>
        <a:p>
          <a:r>
            <a:rPr lang="en-US"/>
            <a:t>2</a:t>
          </a:r>
        </a:p>
      </dgm:t>
    </dgm:pt>
    <dgm:pt modelId="{A1B186B2-7032-44DE-BEF2-5BA6780EF6CD}">
      <dgm:prSet/>
      <dgm:spPr/>
      <dgm:t>
        <a:bodyPr/>
        <a:lstStyle/>
        <a:p>
          <a:r>
            <a:rPr lang="en-GB" b="0" i="0"/>
            <a:t>Building Long-Term Relationships</a:t>
          </a:r>
          <a:endParaRPr lang="en-US"/>
        </a:p>
      </dgm:t>
    </dgm:pt>
    <dgm:pt modelId="{0918AEFD-CC57-4B82-9D33-A5859E70A1DA}" type="parTrans" cxnId="{444AAED3-E5F0-40BD-91A3-FF2C1953BCCE}">
      <dgm:prSet/>
      <dgm:spPr/>
      <dgm:t>
        <a:bodyPr/>
        <a:lstStyle/>
        <a:p>
          <a:endParaRPr lang="en-US"/>
        </a:p>
      </dgm:t>
    </dgm:pt>
    <dgm:pt modelId="{FA48C23F-E9DE-4B08-A797-56D36E20F66B}" type="sibTrans" cxnId="{444AAED3-E5F0-40BD-91A3-FF2C1953BCCE}">
      <dgm:prSet phldrT="3" phldr="0"/>
      <dgm:spPr/>
      <dgm:t>
        <a:bodyPr/>
        <a:lstStyle/>
        <a:p>
          <a:r>
            <a:rPr lang="en-US"/>
            <a:t>3</a:t>
          </a:r>
        </a:p>
      </dgm:t>
    </dgm:pt>
    <dgm:pt modelId="{5770D102-B412-4F0A-A3F5-F27F2D9265F4}">
      <dgm:prSet/>
      <dgm:spPr/>
      <dgm:t>
        <a:bodyPr/>
        <a:lstStyle/>
        <a:p>
          <a:r>
            <a:rPr lang="en-GB" b="0" i="0"/>
            <a:t>Showing Cultural Sensitivity</a:t>
          </a:r>
          <a:endParaRPr lang="en-US"/>
        </a:p>
      </dgm:t>
    </dgm:pt>
    <dgm:pt modelId="{C3856EE0-A494-4A0A-B850-64E7C22BBB46}" type="parTrans" cxnId="{C4AF8D6C-8666-46AE-8982-303EFAF89500}">
      <dgm:prSet/>
      <dgm:spPr/>
      <dgm:t>
        <a:bodyPr/>
        <a:lstStyle/>
        <a:p>
          <a:endParaRPr lang="en-US"/>
        </a:p>
      </dgm:t>
    </dgm:pt>
    <dgm:pt modelId="{EFC6C64C-E606-466E-BD7D-1A5D92833A73}" type="sibTrans" cxnId="{C4AF8D6C-8666-46AE-8982-303EFAF89500}">
      <dgm:prSet phldrT="4" phldr="0"/>
      <dgm:spPr/>
      <dgm:t>
        <a:bodyPr/>
        <a:lstStyle/>
        <a:p>
          <a:r>
            <a:rPr lang="en-US"/>
            <a:t>4</a:t>
          </a:r>
        </a:p>
      </dgm:t>
    </dgm:pt>
    <dgm:pt modelId="{245F7FB4-2567-4433-AD82-ACDE90B5C48C}">
      <dgm:prSet/>
      <dgm:spPr/>
      <dgm:t>
        <a:bodyPr/>
        <a:lstStyle/>
        <a:p>
          <a:r>
            <a:rPr lang="en-GB" b="0" i="0"/>
            <a:t>Improving Communication</a:t>
          </a:r>
          <a:endParaRPr lang="en-US"/>
        </a:p>
      </dgm:t>
    </dgm:pt>
    <dgm:pt modelId="{D510E36B-3E51-4CF0-8C66-FFCDF7046CBB}" type="parTrans" cxnId="{7DA4AF2A-F6A6-4C2C-9DBB-378B1BE46EB6}">
      <dgm:prSet/>
      <dgm:spPr/>
      <dgm:t>
        <a:bodyPr/>
        <a:lstStyle/>
        <a:p>
          <a:endParaRPr lang="en-US"/>
        </a:p>
      </dgm:t>
    </dgm:pt>
    <dgm:pt modelId="{5ACF735B-E57A-4E7C-BF16-0463BC7E8BE5}" type="sibTrans" cxnId="{7DA4AF2A-F6A6-4C2C-9DBB-378B1BE46EB6}">
      <dgm:prSet phldrT="5" phldr="0"/>
      <dgm:spPr/>
      <dgm:t>
        <a:bodyPr/>
        <a:lstStyle/>
        <a:p>
          <a:r>
            <a:rPr lang="en-US"/>
            <a:t>5</a:t>
          </a:r>
        </a:p>
      </dgm:t>
    </dgm:pt>
    <dgm:pt modelId="{55CE454E-C137-6F4D-B764-4B99694616B4}" type="pres">
      <dgm:prSet presAssocID="{406491E5-2E4C-48C7-B555-5F86019DFC56}" presName="Name0" presStyleCnt="0">
        <dgm:presLayoutVars>
          <dgm:animLvl val="lvl"/>
          <dgm:resizeHandles val="exact"/>
        </dgm:presLayoutVars>
      </dgm:prSet>
      <dgm:spPr/>
    </dgm:pt>
    <dgm:pt modelId="{F0A1567F-8837-FD4D-BB28-7A57F5C80DDF}" type="pres">
      <dgm:prSet presAssocID="{8C498B8F-E620-4BD2-8C2F-B97F49CA8098}" presName="compositeNode" presStyleCnt="0">
        <dgm:presLayoutVars>
          <dgm:bulletEnabled val="1"/>
        </dgm:presLayoutVars>
      </dgm:prSet>
      <dgm:spPr/>
    </dgm:pt>
    <dgm:pt modelId="{6E9C1102-A0E0-B44C-A4FE-7BD2E514199D}" type="pres">
      <dgm:prSet presAssocID="{8C498B8F-E620-4BD2-8C2F-B97F49CA8098}" presName="bgRect" presStyleLbl="bgAccFollowNode1" presStyleIdx="0" presStyleCnt="5"/>
      <dgm:spPr/>
    </dgm:pt>
    <dgm:pt modelId="{1990A40E-D3B8-9143-B84A-5DFE2A8A61FF}" type="pres">
      <dgm:prSet presAssocID="{1CD91B83-1729-492C-8D85-D861F511527D}" presName="sibTransNodeCircle" presStyleLbl="alignNode1" presStyleIdx="0" presStyleCnt="10">
        <dgm:presLayoutVars>
          <dgm:chMax val="0"/>
          <dgm:bulletEnabled/>
        </dgm:presLayoutVars>
      </dgm:prSet>
      <dgm:spPr/>
    </dgm:pt>
    <dgm:pt modelId="{D20A6E91-1FCE-BA4F-8C2C-13F17E4F273F}" type="pres">
      <dgm:prSet presAssocID="{8C498B8F-E620-4BD2-8C2F-B97F49CA8098}" presName="bottomLine" presStyleLbl="alignNode1" presStyleIdx="1" presStyleCnt="10">
        <dgm:presLayoutVars/>
      </dgm:prSet>
      <dgm:spPr/>
    </dgm:pt>
    <dgm:pt modelId="{49B4D635-73E5-6648-9B0A-6B681C824EDA}" type="pres">
      <dgm:prSet presAssocID="{8C498B8F-E620-4BD2-8C2F-B97F49CA8098}" presName="nodeText" presStyleLbl="bgAccFollowNode1" presStyleIdx="0" presStyleCnt="5">
        <dgm:presLayoutVars>
          <dgm:bulletEnabled val="1"/>
        </dgm:presLayoutVars>
      </dgm:prSet>
      <dgm:spPr/>
    </dgm:pt>
    <dgm:pt modelId="{C15C2259-47D4-6748-8C49-F2C1ECE6A894}" type="pres">
      <dgm:prSet presAssocID="{1CD91B83-1729-492C-8D85-D861F511527D}" presName="sibTrans" presStyleCnt="0"/>
      <dgm:spPr/>
    </dgm:pt>
    <dgm:pt modelId="{2E7F9338-E24E-964D-90D4-2BAB9B8954E9}" type="pres">
      <dgm:prSet presAssocID="{564B96E4-A6C9-45B5-A6B0-702B6392DED1}" presName="compositeNode" presStyleCnt="0">
        <dgm:presLayoutVars>
          <dgm:bulletEnabled val="1"/>
        </dgm:presLayoutVars>
      </dgm:prSet>
      <dgm:spPr/>
    </dgm:pt>
    <dgm:pt modelId="{FBAAC0C6-8ECE-F14C-840D-1FBF04CB3E18}" type="pres">
      <dgm:prSet presAssocID="{564B96E4-A6C9-45B5-A6B0-702B6392DED1}" presName="bgRect" presStyleLbl="bgAccFollowNode1" presStyleIdx="1" presStyleCnt="5"/>
      <dgm:spPr/>
    </dgm:pt>
    <dgm:pt modelId="{33759D97-624E-5146-85A7-8652712D02F7}" type="pres">
      <dgm:prSet presAssocID="{CA746A30-7B29-4374-8B04-7D02CB5014FF}" presName="sibTransNodeCircle" presStyleLbl="alignNode1" presStyleIdx="2" presStyleCnt="10">
        <dgm:presLayoutVars>
          <dgm:chMax val="0"/>
          <dgm:bulletEnabled/>
        </dgm:presLayoutVars>
      </dgm:prSet>
      <dgm:spPr/>
    </dgm:pt>
    <dgm:pt modelId="{59BD0496-38B8-9849-AE4F-70E9C6281D2C}" type="pres">
      <dgm:prSet presAssocID="{564B96E4-A6C9-45B5-A6B0-702B6392DED1}" presName="bottomLine" presStyleLbl="alignNode1" presStyleIdx="3" presStyleCnt="10">
        <dgm:presLayoutVars/>
      </dgm:prSet>
      <dgm:spPr/>
    </dgm:pt>
    <dgm:pt modelId="{7D6BBFD1-B008-C14C-B04F-1F525D197A5A}" type="pres">
      <dgm:prSet presAssocID="{564B96E4-A6C9-45B5-A6B0-702B6392DED1}" presName="nodeText" presStyleLbl="bgAccFollowNode1" presStyleIdx="1" presStyleCnt="5">
        <dgm:presLayoutVars>
          <dgm:bulletEnabled val="1"/>
        </dgm:presLayoutVars>
      </dgm:prSet>
      <dgm:spPr/>
    </dgm:pt>
    <dgm:pt modelId="{C2612694-A420-EA41-96DF-2E00DD135396}" type="pres">
      <dgm:prSet presAssocID="{CA746A30-7B29-4374-8B04-7D02CB5014FF}" presName="sibTrans" presStyleCnt="0"/>
      <dgm:spPr/>
    </dgm:pt>
    <dgm:pt modelId="{4E465909-81C7-1D48-94E8-7E2A01DD6BE1}" type="pres">
      <dgm:prSet presAssocID="{A1B186B2-7032-44DE-BEF2-5BA6780EF6CD}" presName="compositeNode" presStyleCnt="0">
        <dgm:presLayoutVars>
          <dgm:bulletEnabled val="1"/>
        </dgm:presLayoutVars>
      </dgm:prSet>
      <dgm:spPr/>
    </dgm:pt>
    <dgm:pt modelId="{C6804EA9-9953-5342-827B-150DC9346547}" type="pres">
      <dgm:prSet presAssocID="{A1B186B2-7032-44DE-BEF2-5BA6780EF6CD}" presName="bgRect" presStyleLbl="bgAccFollowNode1" presStyleIdx="2" presStyleCnt="5"/>
      <dgm:spPr/>
    </dgm:pt>
    <dgm:pt modelId="{1D6026A4-04EB-1340-A2DA-E65A1066AC33}" type="pres">
      <dgm:prSet presAssocID="{FA48C23F-E9DE-4B08-A797-56D36E20F66B}" presName="sibTransNodeCircle" presStyleLbl="alignNode1" presStyleIdx="4" presStyleCnt="10">
        <dgm:presLayoutVars>
          <dgm:chMax val="0"/>
          <dgm:bulletEnabled/>
        </dgm:presLayoutVars>
      </dgm:prSet>
      <dgm:spPr/>
    </dgm:pt>
    <dgm:pt modelId="{227F2201-250D-CA41-9C6F-E9F4E9304CF9}" type="pres">
      <dgm:prSet presAssocID="{A1B186B2-7032-44DE-BEF2-5BA6780EF6CD}" presName="bottomLine" presStyleLbl="alignNode1" presStyleIdx="5" presStyleCnt="10">
        <dgm:presLayoutVars/>
      </dgm:prSet>
      <dgm:spPr/>
    </dgm:pt>
    <dgm:pt modelId="{C755D5A8-1F0E-AC46-9A91-F25EE0294AB8}" type="pres">
      <dgm:prSet presAssocID="{A1B186B2-7032-44DE-BEF2-5BA6780EF6CD}" presName="nodeText" presStyleLbl="bgAccFollowNode1" presStyleIdx="2" presStyleCnt="5">
        <dgm:presLayoutVars>
          <dgm:bulletEnabled val="1"/>
        </dgm:presLayoutVars>
      </dgm:prSet>
      <dgm:spPr/>
    </dgm:pt>
    <dgm:pt modelId="{B3CEDFD1-5158-8B4A-B11E-65FCEB149D78}" type="pres">
      <dgm:prSet presAssocID="{FA48C23F-E9DE-4B08-A797-56D36E20F66B}" presName="sibTrans" presStyleCnt="0"/>
      <dgm:spPr/>
    </dgm:pt>
    <dgm:pt modelId="{DD7046F1-5FC3-2049-B230-E0111574E88A}" type="pres">
      <dgm:prSet presAssocID="{5770D102-B412-4F0A-A3F5-F27F2D9265F4}" presName="compositeNode" presStyleCnt="0">
        <dgm:presLayoutVars>
          <dgm:bulletEnabled val="1"/>
        </dgm:presLayoutVars>
      </dgm:prSet>
      <dgm:spPr/>
    </dgm:pt>
    <dgm:pt modelId="{4CA8B8E7-6505-3148-BBF0-8A13B52BD7E2}" type="pres">
      <dgm:prSet presAssocID="{5770D102-B412-4F0A-A3F5-F27F2D9265F4}" presName="bgRect" presStyleLbl="bgAccFollowNode1" presStyleIdx="3" presStyleCnt="5"/>
      <dgm:spPr/>
    </dgm:pt>
    <dgm:pt modelId="{58693612-584F-A745-B051-BC6682482AE7}" type="pres">
      <dgm:prSet presAssocID="{EFC6C64C-E606-466E-BD7D-1A5D92833A73}" presName="sibTransNodeCircle" presStyleLbl="alignNode1" presStyleIdx="6" presStyleCnt="10">
        <dgm:presLayoutVars>
          <dgm:chMax val="0"/>
          <dgm:bulletEnabled/>
        </dgm:presLayoutVars>
      </dgm:prSet>
      <dgm:spPr/>
    </dgm:pt>
    <dgm:pt modelId="{F1A3A1AD-CD08-2E47-9A6B-F1756556B3C6}" type="pres">
      <dgm:prSet presAssocID="{5770D102-B412-4F0A-A3F5-F27F2D9265F4}" presName="bottomLine" presStyleLbl="alignNode1" presStyleIdx="7" presStyleCnt="10">
        <dgm:presLayoutVars/>
      </dgm:prSet>
      <dgm:spPr/>
    </dgm:pt>
    <dgm:pt modelId="{1C6112A1-151C-CB4F-AD4C-533868919792}" type="pres">
      <dgm:prSet presAssocID="{5770D102-B412-4F0A-A3F5-F27F2D9265F4}" presName="nodeText" presStyleLbl="bgAccFollowNode1" presStyleIdx="3" presStyleCnt="5">
        <dgm:presLayoutVars>
          <dgm:bulletEnabled val="1"/>
        </dgm:presLayoutVars>
      </dgm:prSet>
      <dgm:spPr/>
    </dgm:pt>
    <dgm:pt modelId="{C2981970-8CCB-6C47-9037-CCB09890C5D9}" type="pres">
      <dgm:prSet presAssocID="{EFC6C64C-E606-466E-BD7D-1A5D92833A73}" presName="sibTrans" presStyleCnt="0"/>
      <dgm:spPr/>
    </dgm:pt>
    <dgm:pt modelId="{7C1BDE55-C70A-9A4A-B454-BE58560E6CD8}" type="pres">
      <dgm:prSet presAssocID="{245F7FB4-2567-4433-AD82-ACDE90B5C48C}" presName="compositeNode" presStyleCnt="0">
        <dgm:presLayoutVars>
          <dgm:bulletEnabled val="1"/>
        </dgm:presLayoutVars>
      </dgm:prSet>
      <dgm:spPr/>
    </dgm:pt>
    <dgm:pt modelId="{94D7E3EA-0DF7-A343-87DB-EBDEB6CD8C91}" type="pres">
      <dgm:prSet presAssocID="{245F7FB4-2567-4433-AD82-ACDE90B5C48C}" presName="bgRect" presStyleLbl="bgAccFollowNode1" presStyleIdx="4" presStyleCnt="5"/>
      <dgm:spPr/>
    </dgm:pt>
    <dgm:pt modelId="{A35FC71F-7436-4943-949F-21C68DFF9E81}" type="pres">
      <dgm:prSet presAssocID="{5ACF735B-E57A-4E7C-BF16-0463BC7E8BE5}" presName="sibTransNodeCircle" presStyleLbl="alignNode1" presStyleIdx="8" presStyleCnt="10">
        <dgm:presLayoutVars>
          <dgm:chMax val="0"/>
          <dgm:bulletEnabled/>
        </dgm:presLayoutVars>
      </dgm:prSet>
      <dgm:spPr/>
    </dgm:pt>
    <dgm:pt modelId="{9501442B-B37C-424D-96BE-4311BE2969F4}" type="pres">
      <dgm:prSet presAssocID="{245F7FB4-2567-4433-AD82-ACDE90B5C48C}" presName="bottomLine" presStyleLbl="alignNode1" presStyleIdx="9" presStyleCnt="10">
        <dgm:presLayoutVars/>
      </dgm:prSet>
      <dgm:spPr/>
    </dgm:pt>
    <dgm:pt modelId="{1497BF80-822D-9349-B8C5-931EFE3EAE01}" type="pres">
      <dgm:prSet presAssocID="{245F7FB4-2567-4433-AD82-ACDE90B5C48C}" presName="nodeText" presStyleLbl="bgAccFollowNode1" presStyleIdx="4" presStyleCnt="5">
        <dgm:presLayoutVars>
          <dgm:bulletEnabled val="1"/>
        </dgm:presLayoutVars>
      </dgm:prSet>
      <dgm:spPr/>
    </dgm:pt>
  </dgm:ptLst>
  <dgm:cxnLst>
    <dgm:cxn modelId="{37375D03-6E76-1540-82C0-17341DF67306}" type="presOf" srcId="{564B96E4-A6C9-45B5-A6B0-702B6392DED1}" destId="{FBAAC0C6-8ECE-F14C-840D-1FBF04CB3E18}" srcOrd="0" destOrd="0" presId="urn:microsoft.com/office/officeart/2016/7/layout/BasicLinearProcessNumbered#1"/>
    <dgm:cxn modelId="{E044D909-7F3A-A74E-8A35-C932122DCA68}" type="presOf" srcId="{564B96E4-A6C9-45B5-A6B0-702B6392DED1}" destId="{7D6BBFD1-B008-C14C-B04F-1F525D197A5A}" srcOrd="1" destOrd="0" presId="urn:microsoft.com/office/officeart/2016/7/layout/BasicLinearProcessNumbered#1"/>
    <dgm:cxn modelId="{58BA480B-C7D0-A448-9E3A-4FE9981BA145}" type="presOf" srcId="{8C498B8F-E620-4BD2-8C2F-B97F49CA8098}" destId="{6E9C1102-A0E0-B44C-A4FE-7BD2E514199D}" srcOrd="0" destOrd="0" presId="urn:microsoft.com/office/officeart/2016/7/layout/BasicLinearProcessNumbered#1"/>
    <dgm:cxn modelId="{65DF4414-E7CE-DF4A-AB73-121C14B4BEB4}" type="presOf" srcId="{EFC6C64C-E606-466E-BD7D-1A5D92833A73}" destId="{58693612-584F-A745-B051-BC6682482AE7}" srcOrd="0" destOrd="0" presId="urn:microsoft.com/office/officeart/2016/7/layout/BasicLinearProcessNumbered#1"/>
    <dgm:cxn modelId="{11942B15-12B2-49DF-A656-39F1E5EBB525}" srcId="{406491E5-2E4C-48C7-B555-5F86019DFC56}" destId="{8C498B8F-E620-4BD2-8C2F-B97F49CA8098}" srcOrd="0" destOrd="0" parTransId="{D9D7B376-0614-4005-8998-DD187CAA13C9}" sibTransId="{1CD91B83-1729-492C-8D85-D861F511527D}"/>
    <dgm:cxn modelId="{7DA4AF2A-F6A6-4C2C-9DBB-378B1BE46EB6}" srcId="{406491E5-2E4C-48C7-B555-5F86019DFC56}" destId="{245F7FB4-2567-4433-AD82-ACDE90B5C48C}" srcOrd="4" destOrd="0" parTransId="{D510E36B-3E51-4CF0-8C66-FFCDF7046CBB}" sibTransId="{5ACF735B-E57A-4E7C-BF16-0463BC7E8BE5}"/>
    <dgm:cxn modelId="{21BB782D-D20C-724C-B568-DE3F21CC7852}" type="presOf" srcId="{FA48C23F-E9DE-4B08-A797-56D36E20F66B}" destId="{1D6026A4-04EB-1340-A2DA-E65A1066AC33}" srcOrd="0" destOrd="0" presId="urn:microsoft.com/office/officeart/2016/7/layout/BasicLinearProcessNumbered#1"/>
    <dgm:cxn modelId="{8B4AC14C-44D1-A945-82EF-16AD8B9030CD}" type="presOf" srcId="{5770D102-B412-4F0A-A3F5-F27F2D9265F4}" destId="{4CA8B8E7-6505-3148-BBF0-8A13B52BD7E2}" srcOrd="0" destOrd="0" presId="urn:microsoft.com/office/officeart/2016/7/layout/BasicLinearProcessNumbered#1"/>
    <dgm:cxn modelId="{E66C4C57-88F8-5E41-89AE-C643E74713F6}" type="presOf" srcId="{5770D102-B412-4F0A-A3F5-F27F2D9265F4}" destId="{1C6112A1-151C-CB4F-AD4C-533868919792}" srcOrd="1" destOrd="0" presId="urn:microsoft.com/office/officeart/2016/7/layout/BasicLinearProcessNumbered#1"/>
    <dgm:cxn modelId="{1218515D-B43C-9A40-821A-EEFC23EC795E}" type="presOf" srcId="{245F7FB4-2567-4433-AD82-ACDE90B5C48C}" destId="{1497BF80-822D-9349-B8C5-931EFE3EAE01}" srcOrd="1" destOrd="0" presId="urn:microsoft.com/office/officeart/2016/7/layout/BasicLinearProcessNumbered#1"/>
    <dgm:cxn modelId="{C4AF8D6C-8666-46AE-8982-303EFAF89500}" srcId="{406491E5-2E4C-48C7-B555-5F86019DFC56}" destId="{5770D102-B412-4F0A-A3F5-F27F2D9265F4}" srcOrd="3" destOrd="0" parTransId="{C3856EE0-A494-4A0A-B850-64E7C22BBB46}" sibTransId="{EFC6C64C-E606-466E-BD7D-1A5D92833A73}"/>
    <dgm:cxn modelId="{BC073971-AEA7-9F41-8B4B-D10AD98A6FAE}" type="presOf" srcId="{245F7FB4-2567-4433-AD82-ACDE90B5C48C}" destId="{94D7E3EA-0DF7-A343-87DB-EBDEB6CD8C91}" srcOrd="0" destOrd="0" presId="urn:microsoft.com/office/officeart/2016/7/layout/BasicLinearProcessNumbered#1"/>
    <dgm:cxn modelId="{4D2DBD72-92B6-7D4A-A4A4-0DD2025B9E16}" type="presOf" srcId="{A1B186B2-7032-44DE-BEF2-5BA6780EF6CD}" destId="{C755D5A8-1F0E-AC46-9A91-F25EE0294AB8}" srcOrd="1" destOrd="0" presId="urn:microsoft.com/office/officeart/2016/7/layout/BasicLinearProcessNumbered#1"/>
    <dgm:cxn modelId="{2949BF7B-EFE5-404C-8926-D0D70866F161}" type="presOf" srcId="{8C498B8F-E620-4BD2-8C2F-B97F49CA8098}" destId="{49B4D635-73E5-6648-9B0A-6B681C824EDA}" srcOrd="1" destOrd="0" presId="urn:microsoft.com/office/officeart/2016/7/layout/BasicLinearProcessNumbered#1"/>
    <dgm:cxn modelId="{4916488C-DA0E-F345-A681-655C3338EAC4}" type="presOf" srcId="{1CD91B83-1729-492C-8D85-D861F511527D}" destId="{1990A40E-D3B8-9143-B84A-5DFE2A8A61FF}" srcOrd="0" destOrd="0" presId="urn:microsoft.com/office/officeart/2016/7/layout/BasicLinearProcessNumbered#1"/>
    <dgm:cxn modelId="{8E752F91-EBA6-4357-BD90-E52EF96718E3}" srcId="{406491E5-2E4C-48C7-B555-5F86019DFC56}" destId="{564B96E4-A6C9-45B5-A6B0-702B6392DED1}" srcOrd="1" destOrd="0" parTransId="{F0FD96C7-A65B-4C7C-BC8F-032F5C8302E7}" sibTransId="{CA746A30-7B29-4374-8B04-7D02CB5014FF}"/>
    <dgm:cxn modelId="{444AAED3-E5F0-40BD-91A3-FF2C1953BCCE}" srcId="{406491E5-2E4C-48C7-B555-5F86019DFC56}" destId="{A1B186B2-7032-44DE-BEF2-5BA6780EF6CD}" srcOrd="2" destOrd="0" parTransId="{0918AEFD-CC57-4B82-9D33-A5859E70A1DA}" sibTransId="{FA48C23F-E9DE-4B08-A797-56D36E20F66B}"/>
    <dgm:cxn modelId="{EC6978EB-1A3C-1D40-8B6F-2283E3A19AF6}" type="presOf" srcId="{A1B186B2-7032-44DE-BEF2-5BA6780EF6CD}" destId="{C6804EA9-9953-5342-827B-150DC9346547}" srcOrd="0" destOrd="0" presId="urn:microsoft.com/office/officeart/2016/7/layout/BasicLinearProcessNumbered#1"/>
    <dgm:cxn modelId="{077652ED-8336-6B47-A6D6-C7176DEC85E9}" type="presOf" srcId="{406491E5-2E4C-48C7-B555-5F86019DFC56}" destId="{55CE454E-C137-6F4D-B764-4B99694616B4}" srcOrd="0" destOrd="0" presId="urn:microsoft.com/office/officeart/2016/7/layout/BasicLinearProcessNumbered#1"/>
    <dgm:cxn modelId="{4CD467EF-87F5-074B-B057-AD1677FC418F}" type="presOf" srcId="{5ACF735B-E57A-4E7C-BF16-0463BC7E8BE5}" destId="{A35FC71F-7436-4943-949F-21C68DFF9E81}" srcOrd="0" destOrd="0" presId="urn:microsoft.com/office/officeart/2016/7/layout/BasicLinearProcessNumbered#1"/>
    <dgm:cxn modelId="{5B6FD9F0-ABC5-DE47-BFF0-460ECA8E3E30}" type="presOf" srcId="{CA746A30-7B29-4374-8B04-7D02CB5014FF}" destId="{33759D97-624E-5146-85A7-8652712D02F7}" srcOrd="0" destOrd="0" presId="urn:microsoft.com/office/officeart/2016/7/layout/BasicLinearProcessNumbered#1"/>
    <dgm:cxn modelId="{8AF64B5F-0411-694A-844B-216D755288CC}" type="presParOf" srcId="{55CE454E-C137-6F4D-B764-4B99694616B4}" destId="{F0A1567F-8837-FD4D-BB28-7A57F5C80DDF}" srcOrd="0" destOrd="0" presId="urn:microsoft.com/office/officeart/2016/7/layout/BasicLinearProcessNumbered#1"/>
    <dgm:cxn modelId="{A1E27F2A-1A8A-984E-AAB4-1794E17A1CC3}" type="presParOf" srcId="{F0A1567F-8837-FD4D-BB28-7A57F5C80DDF}" destId="{6E9C1102-A0E0-B44C-A4FE-7BD2E514199D}" srcOrd="0" destOrd="0" presId="urn:microsoft.com/office/officeart/2016/7/layout/BasicLinearProcessNumbered#1"/>
    <dgm:cxn modelId="{41B3286C-3A41-A44B-863B-8D521BCAD68E}" type="presParOf" srcId="{F0A1567F-8837-FD4D-BB28-7A57F5C80DDF}" destId="{1990A40E-D3B8-9143-B84A-5DFE2A8A61FF}" srcOrd="1" destOrd="0" presId="urn:microsoft.com/office/officeart/2016/7/layout/BasicLinearProcessNumbered#1"/>
    <dgm:cxn modelId="{192871A5-9397-7745-B851-23F6D06B1800}" type="presParOf" srcId="{F0A1567F-8837-FD4D-BB28-7A57F5C80DDF}" destId="{D20A6E91-1FCE-BA4F-8C2C-13F17E4F273F}" srcOrd="2" destOrd="0" presId="urn:microsoft.com/office/officeart/2016/7/layout/BasicLinearProcessNumbered#1"/>
    <dgm:cxn modelId="{5A9C1832-59C1-9C4F-A7C3-F8FFA537CBCC}" type="presParOf" srcId="{F0A1567F-8837-FD4D-BB28-7A57F5C80DDF}" destId="{49B4D635-73E5-6648-9B0A-6B681C824EDA}" srcOrd="3" destOrd="0" presId="urn:microsoft.com/office/officeart/2016/7/layout/BasicLinearProcessNumbered#1"/>
    <dgm:cxn modelId="{0090A9AB-4D96-2940-9998-5C906BE81046}" type="presParOf" srcId="{55CE454E-C137-6F4D-B764-4B99694616B4}" destId="{C15C2259-47D4-6748-8C49-F2C1ECE6A894}" srcOrd="1" destOrd="0" presId="urn:microsoft.com/office/officeart/2016/7/layout/BasicLinearProcessNumbered#1"/>
    <dgm:cxn modelId="{84C74B58-6AAC-CD49-B613-32249374EBCE}" type="presParOf" srcId="{55CE454E-C137-6F4D-B764-4B99694616B4}" destId="{2E7F9338-E24E-964D-90D4-2BAB9B8954E9}" srcOrd="2" destOrd="0" presId="urn:microsoft.com/office/officeart/2016/7/layout/BasicLinearProcessNumbered#1"/>
    <dgm:cxn modelId="{819073BA-AF52-EE4D-AE45-89C4901246F7}" type="presParOf" srcId="{2E7F9338-E24E-964D-90D4-2BAB9B8954E9}" destId="{FBAAC0C6-8ECE-F14C-840D-1FBF04CB3E18}" srcOrd="0" destOrd="0" presId="urn:microsoft.com/office/officeart/2016/7/layout/BasicLinearProcessNumbered#1"/>
    <dgm:cxn modelId="{E9F5F2E4-7BB9-9E40-B9EF-1E33F40B0B12}" type="presParOf" srcId="{2E7F9338-E24E-964D-90D4-2BAB9B8954E9}" destId="{33759D97-624E-5146-85A7-8652712D02F7}" srcOrd="1" destOrd="0" presId="urn:microsoft.com/office/officeart/2016/7/layout/BasicLinearProcessNumbered#1"/>
    <dgm:cxn modelId="{666B4847-2AF6-BA49-9817-08DB8CB87398}" type="presParOf" srcId="{2E7F9338-E24E-964D-90D4-2BAB9B8954E9}" destId="{59BD0496-38B8-9849-AE4F-70E9C6281D2C}" srcOrd="2" destOrd="0" presId="urn:microsoft.com/office/officeart/2016/7/layout/BasicLinearProcessNumbered#1"/>
    <dgm:cxn modelId="{AEE4BB5C-E7B2-7D44-8D4D-8B7C091AFE26}" type="presParOf" srcId="{2E7F9338-E24E-964D-90D4-2BAB9B8954E9}" destId="{7D6BBFD1-B008-C14C-B04F-1F525D197A5A}" srcOrd="3" destOrd="0" presId="urn:microsoft.com/office/officeart/2016/7/layout/BasicLinearProcessNumbered#1"/>
    <dgm:cxn modelId="{9D4C4CCF-A5E2-7343-8578-C56493BCDC59}" type="presParOf" srcId="{55CE454E-C137-6F4D-B764-4B99694616B4}" destId="{C2612694-A420-EA41-96DF-2E00DD135396}" srcOrd="3" destOrd="0" presId="urn:microsoft.com/office/officeart/2016/7/layout/BasicLinearProcessNumbered#1"/>
    <dgm:cxn modelId="{D0B8C36F-14D0-9C4B-84CA-1F838CEB4CB8}" type="presParOf" srcId="{55CE454E-C137-6F4D-B764-4B99694616B4}" destId="{4E465909-81C7-1D48-94E8-7E2A01DD6BE1}" srcOrd="4" destOrd="0" presId="urn:microsoft.com/office/officeart/2016/7/layout/BasicLinearProcessNumbered#1"/>
    <dgm:cxn modelId="{D561CC1B-1CEC-A345-AD7E-CDCDF0E73C13}" type="presParOf" srcId="{4E465909-81C7-1D48-94E8-7E2A01DD6BE1}" destId="{C6804EA9-9953-5342-827B-150DC9346547}" srcOrd="0" destOrd="0" presId="urn:microsoft.com/office/officeart/2016/7/layout/BasicLinearProcessNumbered#1"/>
    <dgm:cxn modelId="{9E5147B6-E5CA-804E-9817-154F535EE037}" type="presParOf" srcId="{4E465909-81C7-1D48-94E8-7E2A01DD6BE1}" destId="{1D6026A4-04EB-1340-A2DA-E65A1066AC33}" srcOrd="1" destOrd="0" presId="urn:microsoft.com/office/officeart/2016/7/layout/BasicLinearProcessNumbered#1"/>
    <dgm:cxn modelId="{8E4DE9FF-94A6-A24E-B808-4D0112D61751}" type="presParOf" srcId="{4E465909-81C7-1D48-94E8-7E2A01DD6BE1}" destId="{227F2201-250D-CA41-9C6F-E9F4E9304CF9}" srcOrd="2" destOrd="0" presId="urn:microsoft.com/office/officeart/2016/7/layout/BasicLinearProcessNumbered#1"/>
    <dgm:cxn modelId="{BBF86C35-0A3B-C042-AE30-2A31F898C2C1}" type="presParOf" srcId="{4E465909-81C7-1D48-94E8-7E2A01DD6BE1}" destId="{C755D5A8-1F0E-AC46-9A91-F25EE0294AB8}" srcOrd="3" destOrd="0" presId="urn:microsoft.com/office/officeart/2016/7/layout/BasicLinearProcessNumbered#1"/>
    <dgm:cxn modelId="{D6B2BF11-9B89-5449-9782-A71683CAF017}" type="presParOf" srcId="{55CE454E-C137-6F4D-B764-4B99694616B4}" destId="{B3CEDFD1-5158-8B4A-B11E-65FCEB149D78}" srcOrd="5" destOrd="0" presId="urn:microsoft.com/office/officeart/2016/7/layout/BasicLinearProcessNumbered#1"/>
    <dgm:cxn modelId="{573B48EC-914A-384B-B458-C41A8B125E69}" type="presParOf" srcId="{55CE454E-C137-6F4D-B764-4B99694616B4}" destId="{DD7046F1-5FC3-2049-B230-E0111574E88A}" srcOrd="6" destOrd="0" presId="urn:microsoft.com/office/officeart/2016/7/layout/BasicLinearProcessNumbered#1"/>
    <dgm:cxn modelId="{818DD250-D587-964E-A7A8-175AAB963CA1}" type="presParOf" srcId="{DD7046F1-5FC3-2049-B230-E0111574E88A}" destId="{4CA8B8E7-6505-3148-BBF0-8A13B52BD7E2}" srcOrd="0" destOrd="0" presId="urn:microsoft.com/office/officeart/2016/7/layout/BasicLinearProcessNumbered#1"/>
    <dgm:cxn modelId="{07E31C55-9453-314E-843F-5A2D3CE213DD}" type="presParOf" srcId="{DD7046F1-5FC3-2049-B230-E0111574E88A}" destId="{58693612-584F-A745-B051-BC6682482AE7}" srcOrd="1" destOrd="0" presId="urn:microsoft.com/office/officeart/2016/7/layout/BasicLinearProcessNumbered#1"/>
    <dgm:cxn modelId="{CBE9D5D2-8F72-CB4F-8972-A50F0E947B1F}" type="presParOf" srcId="{DD7046F1-5FC3-2049-B230-E0111574E88A}" destId="{F1A3A1AD-CD08-2E47-9A6B-F1756556B3C6}" srcOrd="2" destOrd="0" presId="urn:microsoft.com/office/officeart/2016/7/layout/BasicLinearProcessNumbered#1"/>
    <dgm:cxn modelId="{309B8015-BBA9-4442-9528-B35FE179EFDF}" type="presParOf" srcId="{DD7046F1-5FC3-2049-B230-E0111574E88A}" destId="{1C6112A1-151C-CB4F-AD4C-533868919792}" srcOrd="3" destOrd="0" presId="urn:microsoft.com/office/officeart/2016/7/layout/BasicLinearProcessNumbered#1"/>
    <dgm:cxn modelId="{3E5C6952-3157-8241-B95F-596299D9B900}" type="presParOf" srcId="{55CE454E-C137-6F4D-B764-4B99694616B4}" destId="{C2981970-8CCB-6C47-9037-CCB09890C5D9}" srcOrd="7" destOrd="0" presId="urn:microsoft.com/office/officeart/2016/7/layout/BasicLinearProcessNumbered#1"/>
    <dgm:cxn modelId="{F973A036-B480-B64A-9A0B-8A173F1D2820}" type="presParOf" srcId="{55CE454E-C137-6F4D-B764-4B99694616B4}" destId="{7C1BDE55-C70A-9A4A-B454-BE58560E6CD8}" srcOrd="8" destOrd="0" presId="urn:microsoft.com/office/officeart/2016/7/layout/BasicLinearProcessNumbered#1"/>
    <dgm:cxn modelId="{70E8905E-F7EB-1140-81C0-719A3F2307EC}" type="presParOf" srcId="{7C1BDE55-C70A-9A4A-B454-BE58560E6CD8}" destId="{94D7E3EA-0DF7-A343-87DB-EBDEB6CD8C91}" srcOrd="0" destOrd="0" presId="urn:microsoft.com/office/officeart/2016/7/layout/BasicLinearProcessNumbered#1"/>
    <dgm:cxn modelId="{6256BC6D-0448-0143-9933-B29F87645BC0}" type="presParOf" srcId="{7C1BDE55-C70A-9A4A-B454-BE58560E6CD8}" destId="{A35FC71F-7436-4943-949F-21C68DFF9E81}" srcOrd="1" destOrd="0" presId="urn:microsoft.com/office/officeart/2016/7/layout/BasicLinearProcessNumbered#1"/>
    <dgm:cxn modelId="{2A4A5F5C-5C8D-4343-9DBC-F7BC6F4BF893}" type="presParOf" srcId="{7C1BDE55-C70A-9A4A-B454-BE58560E6CD8}" destId="{9501442B-B37C-424D-96BE-4311BE2969F4}" srcOrd="2" destOrd="0" presId="urn:microsoft.com/office/officeart/2016/7/layout/BasicLinearProcessNumbered#1"/>
    <dgm:cxn modelId="{218AF049-88F4-834E-9891-E5F767D65460}" type="presParOf" srcId="{7C1BDE55-C70A-9A4A-B454-BE58560E6CD8}" destId="{1497BF80-822D-9349-B8C5-931EFE3EAE01}"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62B4F-E0AE-DE4D-A9D0-CE35CA0953FC}">
      <dsp:nvSpPr>
        <dsp:cNvPr id="0" name=""/>
        <dsp:cNvSpPr/>
      </dsp:nvSpPr>
      <dsp:spPr>
        <a:xfrm>
          <a:off x="0" y="1590933"/>
          <a:ext cx="6941251" cy="28996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One cultural challenge that British companies may face in China is communication style. Chinese communication is often indirect, with a focus on nonverbal cues and body language (</a:t>
          </a:r>
          <a:r>
            <a:rPr lang="en-GB" sz="1800" kern="1200" dirty="0" err="1"/>
            <a:t>Gudykunst</a:t>
          </a:r>
          <a:r>
            <a:rPr lang="en-GB" sz="1800" kern="1200" dirty="0"/>
            <a:t> &amp; Ting-Toomey, 1988). This can be challenging for British companies that are accustomed to a more direct and verbal communication style. For example, Aston Martin's joint venture with </a:t>
          </a:r>
          <a:r>
            <a:rPr lang="en-GB" sz="1800" kern="1200" dirty="0" err="1"/>
            <a:t>LeEco</a:t>
          </a:r>
          <a:r>
            <a:rPr lang="en-GB" sz="1800" kern="1200" dirty="0"/>
            <a:t> faced communication challenges because of their different communication styles (Whitney, 2018).</a:t>
          </a:r>
          <a:endParaRPr lang="en-US" sz="1800" kern="1200" dirty="0"/>
        </a:p>
      </dsp:txBody>
      <dsp:txXfrm>
        <a:off x="0" y="1590933"/>
        <a:ext cx="6941251" cy="2899624"/>
      </dsp:txXfrm>
    </dsp:sp>
    <dsp:sp modelId="{40DBA00E-9805-D042-9545-3EB1619130B8}">
      <dsp:nvSpPr>
        <dsp:cNvPr id="0" name=""/>
        <dsp:cNvSpPr/>
      </dsp:nvSpPr>
      <dsp:spPr>
        <a:xfrm rot="10800000">
          <a:off x="0" y="1447"/>
          <a:ext cx="6941251" cy="163297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a:t>Communication Style:</a:t>
          </a:r>
          <a:endParaRPr lang="en-US" sz="3700" kern="1200"/>
        </a:p>
      </dsp:txBody>
      <dsp:txXfrm rot="10800000">
        <a:off x="0" y="1447"/>
        <a:ext cx="6941251" cy="10610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5A6BD-81D9-6D45-8511-C73526FCEFAD}">
      <dsp:nvSpPr>
        <dsp:cNvPr id="0" name=""/>
        <dsp:cNvSpPr/>
      </dsp:nvSpPr>
      <dsp:spPr>
        <a:xfrm>
          <a:off x="0" y="454356"/>
          <a:ext cx="6364224" cy="604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C49D29-019C-BB4C-BDD2-6F1A06010FE0}">
      <dsp:nvSpPr>
        <dsp:cNvPr id="0" name=""/>
        <dsp:cNvSpPr/>
      </dsp:nvSpPr>
      <dsp:spPr>
        <a:xfrm>
          <a:off x="318211" y="100116"/>
          <a:ext cx="4454956"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b="0" i="0" kern="1200"/>
            <a:t>Gift-Giving</a:t>
          </a:r>
          <a:endParaRPr lang="en-US" sz="2400" kern="1200"/>
        </a:p>
      </dsp:txBody>
      <dsp:txXfrm>
        <a:off x="352796" y="134701"/>
        <a:ext cx="4385786" cy="639310"/>
      </dsp:txXfrm>
    </dsp:sp>
    <dsp:sp modelId="{A53797DC-8794-4F40-8FE2-970E958219A5}">
      <dsp:nvSpPr>
        <dsp:cNvPr id="0" name=""/>
        <dsp:cNvSpPr/>
      </dsp:nvSpPr>
      <dsp:spPr>
        <a:xfrm>
          <a:off x="0" y="1542996"/>
          <a:ext cx="6364224" cy="604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900FB7-7ECD-F140-B25D-FDE96C365FA4}">
      <dsp:nvSpPr>
        <dsp:cNvPr id="0" name=""/>
        <dsp:cNvSpPr/>
      </dsp:nvSpPr>
      <dsp:spPr>
        <a:xfrm>
          <a:off x="318211" y="1188756"/>
          <a:ext cx="4454956" cy="708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b="0" i="0" kern="1200"/>
            <a:t>Banquets</a:t>
          </a:r>
          <a:endParaRPr lang="en-US" sz="2400" kern="1200"/>
        </a:p>
      </dsp:txBody>
      <dsp:txXfrm>
        <a:off x="352796" y="1223341"/>
        <a:ext cx="4385786" cy="639310"/>
      </dsp:txXfrm>
    </dsp:sp>
    <dsp:sp modelId="{4AA85401-851F-BE47-88A6-C12094F534C8}">
      <dsp:nvSpPr>
        <dsp:cNvPr id="0" name=""/>
        <dsp:cNvSpPr/>
      </dsp:nvSpPr>
      <dsp:spPr>
        <a:xfrm>
          <a:off x="0" y="2631636"/>
          <a:ext cx="6364224" cy="604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810B796-C5DA-BE4B-8E0A-769D919A2D29}">
      <dsp:nvSpPr>
        <dsp:cNvPr id="0" name=""/>
        <dsp:cNvSpPr/>
      </dsp:nvSpPr>
      <dsp:spPr>
        <a:xfrm>
          <a:off x="318211" y="2277396"/>
          <a:ext cx="4454956" cy="7084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b="0" i="0" kern="1200"/>
            <a:t>Business Cards</a:t>
          </a:r>
          <a:endParaRPr lang="en-US" sz="2400" kern="1200"/>
        </a:p>
      </dsp:txBody>
      <dsp:txXfrm>
        <a:off x="352796" y="2311981"/>
        <a:ext cx="4385786" cy="639310"/>
      </dsp:txXfrm>
    </dsp:sp>
    <dsp:sp modelId="{667D4977-FCCC-084D-90B0-247B599FA142}">
      <dsp:nvSpPr>
        <dsp:cNvPr id="0" name=""/>
        <dsp:cNvSpPr/>
      </dsp:nvSpPr>
      <dsp:spPr>
        <a:xfrm>
          <a:off x="0" y="3720276"/>
          <a:ext cx="6364224" cy="604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758D701-F62D-AF4B-9D16-8732B17F62AF}">
      <dsp:nvSpPr>
        <dsp:cNvPr id="0" name=""/>
        <dsp:cNvSpPr/>
      </dsp:nvSpPr>
      <dsp:spPr>
        <a:xfrm>
          <a:off x="318211" y="3366036"/>
          <a:ext cx="4454956" cy="708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b="0" i="0" kern="1200"/>
            <a:t>Language and Translation</a:t>
          </a:r>
          <a:endParaRPr lang="en-US" sz="2400" kern="1200"/>
        </a:p>
      </dsp:txBody>
      <dsp:txXfrm>
        <a:off x="352796" y="3400621"/>
        <a:ext cx="4385786" cy="639310"/>
      </dsp:txXfrm>
    </dsp:sp>
    <dsp:sp modelId="{E9CFEF17-A4C2-6B41-BEAA-F3997FADDED9}">
      <dsp:nvSpPr>
        <dsp:cNvPr id="0" name=""/>
        <dsp:cNvSpPr/>
      </dsp:nvSpPr>
      <dsp:spPr>
        <a:xfrm>
          <a:off x="0" y="4808915"/>
          <a:ext cx="6364224" cy="604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B6C099-5B54-5D41-8DC7-4FA88F790A93}">
      <dsp:nvSpPr>
        <dsp:cNvPr id="0" name=""/>
        <dsp:cNvSpPr/>
      </dsp:nvSpPr>
      <dsp:spPr>
        <a:xfrm>
          <a:off x="318211" y="4454675"/>
          <a:ext cx="4454956" cy="7084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1066800">
            <a:lnSpc>
              <a:spcPct val="90000"/>
            </a:lnSpc>
            <a:spcBef>
              <a:spcPct val="0"/>
            </a:spcBef>
            <a:spcAft>
              <a:spcPct val="35000"/>
            </a:spcAft>
            <a:buNone/>
          </a:pPr>
          <a:r>
            <a:rPr lang="en-GB" sz="2400" b="0" i="0" kern="1200"/>
            <a:t>Building Relationships</a:t>
          </a:r>
          <a:endParaRPr lang="en-US" sz="2400" kern="1200"/>
        </a:p>
      </dsp:txBody>
      <dsp:txXfrm>
        <a:off x="352796" y="4489260"/>
        <a:ext cx="4385786" cy="639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D6D30-284C-4884-8709-B5E1EAADAB48}">
      <dsp:nvSpPr>
        <dsp:cNvPr id="0" name=""/>
        <dsp:cNvSpPr/>
      </dsp:nvSpPr>
      <dsp:spPr>
        <a:xfrm>
          <a:off x="478800" y="1098761"/>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FD8749-0FCE-4C5A-B1B4-A1702AFAEBF8}">
      <dsp:nvSpPr>
        <dsp:cNvPr id="0" name=""/>
        <dsp:cNvSpPr/>
      </dsp:nvSpPr>
      <dsp:spPr>
        <a:xfrm>
          <a:off x="712800" y="133276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0C4580-C7AD-4C72-B8D1-615857667EEF}">
      <dsp:nvSpPr>
        <dsp:cNvPr id="0" name=""/>
        <dsp:cNvSpPr/>
      </dsp:nvSpPr>
      <dsp:spPr bwMode="white">
        <a:xfrm>
          <a:off x="127800" y="25387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b="0" i="0" kern="1200"/>
            <a:t>Building Trust</a:t>
          </a:r>
          <a:endParaRPr lang="en-US" sz="2400" kern="1200"/>
        </a:p>
      </dsp:txBody>
      <dsp:txXfrm>
        <a:off x="127800" y="2538762"/>
        <a:ext cx="1800000" cy="720000"/>
      </dsp:txXfrm>
    </dsp:sp>
    <dsp:sp modelId="{42978AA4-9611-4978-81D7-CE84D4997A01}">
      <dsp:nvSpPr>
        <dsp:cNvPr id="0" name=""/>
        <dsp:cNvSpPr/>
      </dsp:nvSpPr>
      <dsp:spPr>
        <a:xfrm>
          <a:off x="2593800" y="1098761"/>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C682B8-5983-470B-9F8A-17C633988C25}">
      <dsp:nvSpPr>
        <dsp:cNvPr id="0" name=""/>
        <dsp:cNvSpPr/>
      </dsp:nvSpPr>
      <dsp:spPr>
        <a:xfrm>
          <a:off x="2827800" y="1332761"/>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4272A5-FD3F-44DB-8712-5DDCB9684BF9}">
      <dsp:nvSpPr>
        <dsp:cNvPr id="0" name=""/>
        <dsp:cNvSpPr/>
      </dsp:nvSpPr>
      <dsp:spPr bwMode="white">
        <a:xfrm>
          <a:off x="2242800" y="25387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b="0" i="0" kern="1200"/>
            <a:t>Maintaining Alignment</a:t>
          </a:r>
          <a:endParaRPr lang="en-US" sz="2400" kern="1200"/>
        </a:p>
      </dsp:txBody>
      <dsp:txXfrm>
        <a:off x="2242800" y="2538762"/>
        <a:ext cx="1800000" cy="720000"/>
      </dsp:txXfrm>
    </dsp:sp>
    <dsp:sp modelId="{E7479329-D862-4045-BA11-4155C5F57F60}">
      <dsp:nvSpPr>
        <dsp:cNvPr id="0" name=""/>
        <dsp:cNvSpPr/>
      </dsp:nvSpPr>
      <dsp:spPr>
        <a:xfrm>
          <a:off x="4708800" y="1098761"/>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41DD5F-0B2B-4011-A4DE-DCE08242B784}">
      <dsp:nvSpPr>
        <dsp:cNvPr id="0" name=""/>
        <dsp:cNvSpPr/>
      </dsp:nvSpPr>
      <dsp:spPr>
        <a:xfrm>
          <a:off x="4942800" y="1332761"/>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FD9EF0-C193-4FA1-9CD8-3A4FC8FBF1DB}">
      <dsp:nvSpPr>
        <dsp:cNvPr id="0" name=""/>
        <dsp:cNvSpPr/>
      </dsp:nvSpPr>
      <dsp:spPr bwMode="white">
        <a:xfrm>
          <a:off x="4357800" y="25387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b="0" i="0" kern="1200"/>
            <a:t>Resolving Issues</a:t>
          </a:r>
          <a:endParaRPr lang="en-US" sz="2400" kern="1200"/>
        </a:p>
      </dsp:txBody>
      <dsp:txXfrm>
        <a:off x="4357800" y="2538762"/>
        <a:ext cx="1800000" cy="720000"/>
      </dsp:txXfrm>
    </dsp:sp>
    <dsp:sp modelId="{706B4071-5E7D-4ED7-8E7F-2E4C1282BFAF}">
      <dsp:nvSpPr>
        <dsp:cNvPr id="0" name=""/>
        <dsp:cNvSpPr/>
      </dsp:nvSpPr>
      <dsp:spPr>
        <a:xfrm>
          <a:off x="6823800" y="1098761"/>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5976D-96C4-4047-8C0B-C22CA90F445B}">
      <dsp:nvSpPr>
        <dsp:cNvPr id="0" name=""/>
        <dsp:cNvSpPr/>
      </dsp:nvSpPr>
      <dsp:spPr>
        <a:xfrm>
          <a:off x="7057800" y="1332761"/>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13AB36-32DD-41E7-AEAF-E9BEBB695812}">
      <dsp:nvSpPr>
        <dsp:cNvPr id="0" name=""/>
        <dsp:cNvSpPr/>
      </dsp:nvSpPr>
      <dsp:spPr bwMode="white">
        <a:xfrm>
          <a:off x="6472800" y="25387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b="0" i="0" kern="1200"/>
            <a:t>Sharing Information</a:t>
          </a:r>
          <a:endParaRPr lang="en-US" sz="2400" kern="1200"/>
        </a:p>
      </dsp:txBody>
      <dsp:txXfrm>
        <a:off x="6472800" y="2538762"/>
        <a:ext cx="1800000" cy="720000"/>
      </dsp:txXfrm>
    </dsp:sp>
    <dsp:sp modelId="{05826D24-3A74-47ED-A126-0BCD2F2C03BF}">
      <dsp:nvSpPr>
        <dsp:cNvPr id="0" name=""/>
        <dsp:cNvSpPr/>
      </dsp:nvSpPr>
      <dsp:spPr>
        <a:xfrm>
          <a:off x="8938800" y="1098761"/>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98A182-A86E-4709-B4AD-F5E72CDC8A14}">
      <dsp:nvSpPr>
        <dsp:cNvPr id="0" name=""/>
        <dsp:cNvSpPr/>
      </dsp:nvSpPr>
      <dsp:spPr>
        <a:xfrm>
          <a:off x="9172800" y="1332761"/>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B93F6C-BD41-48C6-8C19-3F2591DA84F7}">
      <dsp:nvSpPr>
        <dsp:cNvPr id="0" name=""/>
        <dsp:cNvSpPr/>
      </dsp:nvSpPr>
      <dsp:spPr bwMode="white">
        <a:xfrm>
          <a:off x="8587800" y="25387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b="0" i="0" kern="1200"/>
            <a:t>Building Rapport</a:t>
          </a:r>
          <a:endParaRPr lang="en-US" sz="2400" kern="1200"/>
        </a:p>
      </dsp:txBody>
      <dsp:txXfrm>
        <a:off x="8587800" y="2538762"/>
        <a:ext cx="18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EFC78E-CF95-0A4F-9CD7-4B3C753A5B17}">
      <dsp:nvSpPr>
        <dsp:cNvPr id="0" name=""/>
        <dsp:cNvSpPr/>
      </dsp:nvSpPr>
      <dsp:spPr bwMode="white">
        <a:xfrm>
          <a:off x="0" y="195336"/>
          <a:ext cx="6364224" cy="25342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British companies may need to adapt their negotiation style to be more relationship-oriented and focused on finding a win-win solution. This may involve being more patient and building long-term relationships. For example, when negotiating the terms of their joint venture, Aston Martin had to be patient and build a relationship with </a:t>
          </a:r>
          <a:r>
            <a:rPr lang="en-GB" sz="1900" kern="1200" dirty="0" err="1"/>
            <a:t>LeEco</a:t>
          </a:r>
          <a:r>
            <a:rPr lang="en-GB" sz="1900" kern="1200" dirty="0"/>
            <a:t> in order to find a mutually beneficial solution (Chen, 2017).</a:t>
          </a:r>
          <a:endParaRPr lang="en-US" sz="1900" kern="1200" dirty="0"/>
        </a:p>
      </dsp:txBody>
      <dsp:txXfrm>
        <a:off x="123710" y="319046"/>
        <a:ext cx="6116804" cy="2286800"/>
      </dsp:txXfrm>
    </dsp:sp>
    <dsp:sp modelId="{53493171-A6D5-1D4C-839B-E7597C54116B}">
      <dsp:nvSpPr>
        <dsp:cNvPr id="0" name=""/>
        <dsp:cNvSpPr/>
      </dsp:nvSpPr>
      <dsp:spPr bwMode="white">
        <a:xfrm>
          <a:off x="0" y="2784275"/>
          <a:ext cx="6364224" cy="2534220"/>
        </a:xfrm>
        <a:prstGeom prst="roundRect">
          <a:avLst/>
        </a:prstGeom>
        <a:solidFill>
          <a:schemeClr val="accent2">
            <a:hueOff val="1570616"/>
            <a:satOff val="-4253"/>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Overall, adapting negotiation style to be more relationship-oriented can be highly beneficial for British companies when negotiating with their Chinese business partners. By building trust, finding a win-win solution, building long-term relationships, showing cultural sensitivity, and improving communication, the British company can establish a successful partnership that benefits both parties.</a:t>
          </a:r>
          <a:endParaRPr lang="en-US" sz="1900" kern="1200" dirty="0"/>
        </a:p>
      </dsp:txBody>
      <dsp:txXfrm>
        <a:off x="123710" y="2907985"/>
        <a:ext cx="6116804" cy="2286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9C1102-A0E0-B44C-A4FE-7BD2E514199D}">
      <dsp:nvSpPr>
        <dsp:cNvPr id="0" name=""/>
        <dsp:cNvSpPr/>
      </dsp:nvSpPr>
      <dsp:spPr>
        <a:xfrm>
          <a:off x="3475" y="529898"/>
          <a:ext cx="1881699" cy="263437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705" tIns="330200" rIns="146705" bIns="330200" numCol="1" spcCol="1270" anchor="t" anchorCtr="0">
          <a:noAutofit/>
        </a:bodyPr>
        <a:lstStyle/>
        <a:p>
          <a:pPr marL="0" lvl="0" indent="0" algn="l" defTabSz="755650">
            <a:lnSpc>
              <a:spcPct val="90000"/>
            </a:lnSpc>
            <a:spcBef>
              <a:spcPct val="0"/>
            </a:spcBef>
            <a:spcAft>
              <a:spcPct val="35000"/>
            </a:spcAft>
            <a:buNone/>
          </a:pPr>
          <a:r>
            <a:rPr lang="en-GB" sz="1700" b="0" i="0" kern="1200"/>
            <a:t>Building Trust</a:t>
          </a:r>
          <a:endParaRPr lang="en-US" sz="1700" kern="1200"/>
        </a:p>
      </dsp:txBody>
      <dsp:txXfrm>
        <a:off x="3475" y="1530962"/>
        <a:ext cx="1881699" cy="1580627"/>
      </dsp:txXfrm>
    </dsp:sp>
    <dsp:sp modelId="{1990A40E-D3B8-9143-B84A-5DFE2A8A61FF}">
      <dsp:nvSpPr>
        <dsp:cNvPr id="0" name=""/>
        <dsp:cNvSpPr/>
      </dsp:nvSpPr>
      <dsp:spPr>
        <a:xfrm>
          <a:off x="549168" y="793336"/>
          <a:ext cx="790313" cy="79031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616" tIns="12700" rIns="61616" bIns="12700" numCol="1" spcCol="1270" anchor="ctr" anchorCtr="0">
          <a:noAutofit/>
        </a:bodyPr>
        <a:lstStyle/>
        <a:p>
          <a:pPr marL="0" lvl="0" indent="0" algn="ctr" defTabSz="1689100">
            <a:lnSpc>
              <a:spcPct val="90000"/>
            </a:lnSpc>
            <a:spcBef>
              <a:spcPct val="0"/>
            </a:spcBef>
            <a:spcAft>
              <a:spcPct val="35000"/>
            </a:spcAft>
            <a:buNone/>
          </a:pPr>
          <a:r>
            <a:rPr lang="en-US" sz="3800" kern="1200"/>
            <a:t>1</a:t>
          </a:r>
        </a:p>
      </dsp:txBody>
      <dsp:txXfrm>
        <a:off x="664907" y="909075"/>
        <a:ext cx="558835" cy="558835"/>
      </dsp:txXfrm>
    </dsp:sp>
    <dsp:sp modelId="{D20A6E91-1FCE-BA4F-8C2C-13F17E4F273F}">
      <dsp:nvSpPr>
        <dsp:cNvPr id="0" name=""/>
        <dsp:cNvSpPr/>
      </dsp:nvSpPr>
      <dsp:spPr>
        <a:xfrm>
          <a:off x="3475" y="3164205"/>
          <a:ext cx="188169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AAC0C6-8ECE-F14C-840D-1FBF04CB3E18}">
      <dsp:nvSpPr>
        <dsp:cNvPr id="0" name=""/>
        <dsp:cNvSpPr/>
      </dsp:nvSpPr>
      <dsp:spPr>
        <a:xfrm>
          <a:off x="2073344" y="529898"/>
          <a:ext cx="1881699" cy="263437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705" tIns="330200" rIns="146705" bIns="330200" numCol="1" spcCol="1270" anchor="t" anchorCtr="0">
          <a:noAutofit/>
        </a:bodyPr>
        <a:lstStyle/>
        <a:p>
          <a:pPr marL="0" lvl="0" indent="0" algn="l" defTabSz="755650">
            <a:lnSpc>
              <a:spcPct val="90000"/>
            </a:lnSpc>
            <a:spcBef>
              <a:spcPct val="0"/>
            </a:spcBef>
            <a:spcAft>
              <a:spcPct val="35000"/>
            </a:spcAft>
            <a:buNone/>
          </a:pPr>
          <a:r>
            <a:rPr lang="en-GB" sz="1700" b="0" i="0" kern="1200"/>
            <a:t>Finding a Win-Win Solution</a:t>
          </a:r>
          <a:endParaRPr lang="en-US" sz="1700" kern="1200"/>
        </a:p>
      </dsp:txBody>
      <dsp:txXfrm>
        <a:off x="2073344" y="1530962"/>
        <a:ext cx="1881699" cy="1580627"/>
      </dsp:txXfrm>
    </dsp:sp>
    <dsp:sp modelId="{33759D97-624E-5146-85A7-8652712D02F7}">
      <dsp:nvSpPr>
        <dsp:cNvPr id="0" name=""/>
        <dsp:cNvSpPr/>
      </dsp:nvSpPr>
      <dsp:spPr>
        <a:xfrm>
          <a:off x="2619037" y="793336"/>
          <a:ext cx="790313" cy="79031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616" tIns="12700" rIns="61616" bIns="12700" numCol="1" spcCol="1270" anchor="ctr" anchorCtr="0">
          <a:noAutofit/>
        </a:bodyPr>
        <a:lstStyle/>
        <a:p>
          <a:pPr marL="0" lvl="0" indent="0" algn="ctr" defTabSz="1689100">
            <a:lnSpc>
              <a:spcPct val="90000"/>
            </a:lnSpc>
            <a:spcBef>
              <a:spcPct val="0"/>
            </a:spcBef>
            <a:spcAft>
              <a:spcPct val="35000"/>
            </a:spcAft>
            <a:buNone/>
          </a:pPr>
          <a:r>
            <a:rPr lang="en-US" sz="3800" kern="1200"/>
            <a:t>2</a:t>
          </a:r>
        </a:p>
      </dsp:txBody>
      <dsp:txXfrm>
        <a:off x="2734776" y="909075"/>
        <a:ext cx="558835" cy="558835"/>
      </dsp:txXfrm>
    </dsp:sp>
    <dsp:sp modelId="{59BD0496-38B8-9849-AE4F-70E9C6281D2C}">
      <dsp:nvSpPr>
        <dsp:cNvPr id="0" name=""/>
        <dsp:cNvSpPr/>
      </dsp:nvSpPr>
      <dsp:spPr>
        <a:xfrm>
          <a:off x="2073344" y="3164205"/>
          <a:ext cx="188169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804EA9-9953-5342-827B-150DC9346547}">
      <dsp:nvSpPr>
        <dsp:cNvPr id="0" name=""/>
        <dsp:cNvSpPr/>
      </dsp:nvSpPr>
      <dsp:spPr>
        <a:xfrm>
          <a:off x="4143214" y="529898"/>
          <a:ext cx="1881699" cy="263437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705" tIns="330200" rIns="146705" bIns="330200" numCol="1" spcCol="1270" anchor="t" anchorCtr="0">
          <a:noAutofit/>
        </a:bodyPr>
        <a:lstStyle/>
        <a:p>
          <a:pPr marL="0" lvl="0" indent="0" algn="l" defTabSz="755650">
            <a:lnSpc>
              <a:spcPct val="90000"/>
            </a:lnSpc>
            <a:spcBef>
              <a:spcPct val="0"/>
            </a:spcBef>
            <a:spcAft>
              <a:spcPct val="35000"/>
            </a:spcAft>
            <a:buNone/>
          </a:pPr>
          <a:r>
            <a:rPr lang="en-GB" sz="1700" b="0" i="0" kern="1200"/>
            <a:t>Building Long-Term Relationships</a:t>
          </a:r>
          <a:endParaRPr lang="en-US" sz="1700" kern="1200"/>
        </a:p>
      </dsp:txBody>
      <dsp:txXfrm>
        <a:off x="4143214" y="1530962"/>
        <a:ext cx="1881699" cy="1580627"/>
      </dsp:txXfrm>
    </dsp:sp>
    <dsp:sp modelId="{1D6026A4-04EB-1340-A2DA-E65A1066AC33}">
      <dsp:nvSpPr>
        <dsp:cNvPr id="0" name=""/>
        <dsp:cNvSpPr/>
      </dsp:nvSpPr>
      <dsp:spPr>
        <a:xfrm>
          <a:off x="4688907" y="793336"/>
          <a:ext cx="790313" cy="79031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616" tIns="12700" rIns="61616" bIns="12700" numCol="1" spcCol="1270" anchor="ctr" anchorCtr="0">
          <a:noAutofit/>
        </a:bodyPr>
        <a:lstStyle/>
        <a:p>
          <a:pPr marL="0" lvl="0" indent="0" algn="ctr" defTabSz="1689100">
            <a:lnSpc>
              <a:spcPct val="90000"/>
            </a:lnSpc>
            <a:spcBef>
              <a:spcPct val="0"/>
            </a:spcBef>
            <a:spcAft>
              <a:spcPct val="35000"/>
            </a:spcAft>
            <a:buNone/>
          </a:pPr>
          <a:r>
            <a:rPr lang="en-US" sz="3800" kern="1200"/>
            <a:t>3</a:t>
          </a:r>
        </a:p>
      </dsp:txBody>
      <dsp:txXfrm>
        <a:off x="4804646" y="909075"/>
        <a:ext cx="558835" cy="558835"/>
      </dsp:txXfrm>
    </dsp:sp>
    <dsp:sp modelId="{227F2201-250D-CA41-9C6F-E9F4E9304CF9}">
      <dsp:nvSpPr>
        <dsp:cNvPr id="0" name=""/>
        <dsp:cNvSpPr/>
      </dsp:nvSpPr>
      <dsp:spPr>
        <a:xfrm>
          <a:off x="4143214" y="3164205"/>
          <a:ext cx="188169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A8B8E7-6505-3148-BBF0-8A13B52BD7E2}">
      <dsp:nvSpPr>
        <dsp:cNvPr id="0" name=""/>
        <dsp:cNvSpPr/>
      </dsp:nvSpPr>
      <dsp:spPr>
        <a:xfrm>
          <a:off x="6213083" y="529898"/>
          <a:ext cx="1881699" cy="263437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705" tIns="330200" rIns="146705" bIns="330200" numCol="1" spcCol="1270" anchor="t" anchorCtr="0">
          <a:noAutofit/>
        </a:bodyPr>
        <a:lstStyle/>
        <a:p>
          <a:pPr marL="0" lvl="0" indent="0" algn="l" defTabSz="755650">
            <a:lnSpc>
              <a:spcPct val="90000"/>
            </a:lnSpc>
            <a:spcBef>
              <a:spcPct val="0"/>
            </a:spcBef>
            <a:spcAft>
              <a:spcPct val="35000"/>
            </a:spcAft>
            <a:buNone/>
          </a:pPr>
          <a:r>
            <a:rPr lang="en-GB" sz="1700" b="0" i="0" kern="1200"/>
            <a:t>Showing Cultural Sensitivity</a:t>
          </a:r>
          <a:endParaRPr lang="en-US" sz="1700" kern="1200"/>
        </a:p>
      </dsp:txBody>
      <dsp:txXfrm>
        <a:off x="6213083" y="1530962"/>
        <a:ext cx="1881699" cy="1580627"/>
      </dsp:txXfrm>
    </dsp:sp>
    <dsp:sp modelId="{58693612-584F-A745-B051-BC6682482AE7}">
      <dsp:nvSpPr>
        <dsp:cNvPr id="0" name=""/>
        <dsp:cNvSpPr/>
      </dsp:nvSpPr>
      <dsp:spPr>
        <a:xfrm>
          <a:off x="6758776" y="793336"/>
          <a:ext cx="790313" cy="79031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616" tIns="12700" rIns="61616" bIns="12700" numCol="1" spcCol="1270" anchor="ctr" anchorCtr="0">
          <a:noAutofit/>
        </a:bodyPr>
        <a:lstStyle/>
        <a:p>
          <a:pPr marL="0" lvl="0" indent="0" algn="ctr" defTabSz="1689100">
            <a:lnSpc>
              <a:spcPct val="90000"/>
            </a:lnSpc>
            <a:spcBef>
              <a:spcPct val="0"/>
            </a:spcBef>
            <a:spcAft>
              <a:spcPct val="35000"/>
            </a:spcAft>
            <a:buNone/>
          </a:pPr>
          <a:r>
            <a:rPr lang="en-US" sz="3800" kern="1200"/>
            <a:t>4</a:t>
          </a:r>
        </a:p>
      </dsp:txBody>
      <dsp:txXfrm>
        <a:off x="6874515" y="909075"/>
        <a:ext cx="558835" cy="558835"/>
      </dsp:txXfrm>
    </dsp:sp>
    <dsp:sp modelId="{F1A3A1AD-CD08-2E47-9A6B-F1756556B3C6}">
      <dsp:nvSpPr>
        <dsp:cNvPr id="0" name=""/>
        <dsp:cNvSpPr/>
      </dsp:nvSpPr>
      <dsp:spPr>
        <a:xfrm>
          <a:off x="6213083" y="3164205"/>
          <a:ext cx="188169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D7E3EA-0DF7-A343-87DB-EBDEB6CD8C91}">
      <dsp:nvSpPr>
        <dsp:cNvPr id="0" name=""/>
        <dsp:cNvSpPr/>
      </dsp:nvSpPr>
      <dsp:spPr>
        <a:xfrm>
          <a:off x="8282953" y="529898"/>
          <a:ext cx="1881699" cy="263437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705" tIns="330200" rIns="146705" bIns="330200" numCol="1" spcCol="1270" anchor="t" anchorCtr="0">
          <a:noAutofit/>
        </a:bodyPr>
        <a:lstStyle/>
        <a:p>
          <a:pPr marL="0" lvl="0" indent="0" algn="l" defTabSz="755650">
            <a:lnSpc>
              <a:spcPct val="90000"/>
            </a:lnSpc>
            <a:spcBef>
              <a:spcPct val="0"/>
            </a:spcBef>
            <a:spcAft>
              <a:spcPct val="35000"/>
            </a:spcAft>
            <a:buNone/>
          </a:pPr>
          <a:r>
            <a:rPr lang="en-GB" sz="1700" b="0" i="0" kern="1200"/>
            <a:t>Improving Communication</a:t>
          </a:r>
          <a:endParaRPr lang="en-US" sz="1700" kern="1200"/>
        </a:p>
      </dsp:txBody>
      <dsp:txXfrm>
        <a:off x="8282953" y="1530962"/>
        <a:ext cx="1881699" cy="1580627"/>
      </dsp:txXfrm>
    </dsp:sp>
    <dsp:sp modelId="{A35FC71F-7436-4943-949F-21C68DFF9E81}">
      <dsp:nvSpPr>
        <dsp:cNvPr id="0" name=""/>
        <dsp:cNvSpPr/>
      </dsp:nvSpPr>
      <dsp:spPr>
        <a:xfrm>
          <a:off x="8828645" y="793336"/>
          <a:ext cx="790313" cy="79031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616" tIns="12700" rIns="61616" bIns="12700" numCol="1" spcCol="1270" anchor="ctr" anchorCtr="0">
          <a:noAutofit/>
        </a:bodyPr>
        <a:lstStyle/>
        <a:p>
          <a:pPr marL="0" lvl="0" indent="0" algn="ctr" defTabSz="1689100">
            <a:lnSpc>
              <a:spcPct val="90000"/>
            </a:lnSpc>
            <a:spcBef>
              <a:spcPct val="0"/>
            </a:spcBef>
            <a:spcAft>
              <a:spcPct val="35000"/>
            </a:spcAft>
            <a:buNone/>
          </a:pPr>
          <a:r>
            <a:rPr lang="en-US" sz="3800" kern="1200"/>
            <a:t>5</a:t>
          </a:r>
        </a:p>
      </dsp:txBody>
      <dsp:txXfrm>
        <a:off x="8944384" y="909075"/>
        <a:ext cx="558835" cy="558835"/>
      </dsp:txXfrm>
    </dsp:sp>
    <dsp:sp modelId="{9501442B-B37C-424D-96BE-4311BE2969F4}">
      <dsp:nvSpPr>
        <dsp:cNvPr id="0" name=""/>
        <dsp:cNvSpPr/>
      </dsp:nvSpPr>
      <dsp:spPr>
        <a:xfrm>
          <a:off x="8282953" y="3164205"/>
          <a:ext cx="188169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1">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rPr/>
                <a:t>1</a:t>
              </a:r>
            </a:p>
          </dgm:t>
        </dgm:pt>
        <dgm:pt modelId="201" type="sibTrans" cxnId="5">
          <dgm:prSet phldrT="2"/>
          <dgm:t>
            <a:bodyPr/>
            <a:lstStyle/>
            <a:p>
              <a:r>
                <a:rPr/>
                <a:t>2</a:t>
              </a:r>
            </a:p>
          </dgm:t>
        </dgm:pt>
        <dgm:pt modelId="301" type="sibTrans" cxnId="6">
          <dgm:prSet phldrT="3"/>
          <dgm:t>
            <a:bodyPr/>
            <a:lstStyle/>
            <a:p>
              <a:r>
                <a:rP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HorzCh" val="ctr"/>
              <dgm:param type="txAnchorVert" val="mid"/>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B41268-FE27-9043-B106-218BB5A73B77}" type="datetimeFigureOut">
              <a:rPr lang="en-US" smtClean="0"/>
              <a:t>3/26/23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A27155-48DC-4C49-9B6D-D26E79CCB411}"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Communication Style:</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One cultural challenge that British companies may face in China is communication style. Chinese communication is often indirect, with a focus on nonverbal cues and body language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Gudykunst</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Ting-Toomey, 1988). This can be challenging for British companies that are accustomed to a more direct and verbal communication style. For example, Aston Martin's joint venture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LeEco</a:t>
            </a:r>
            <a:r>
              <a:rPr lang="en-GB" sz="1800" dirty="0">
                <a:effectLst/>
                <a:latin typeface="Calibri" panose="020F0502020204030204" pitchFamily="34" charset="0"/>
                <a:ea typeface="Calibri" panose="020F0502020204030204" pitchFamily="34" charset="0"/>
                <a:cs typeface="Times New Roman" panose="02020603050405020304" pitchFamily="18" charset="0"/>
              </a:rPr>
              <a:t> faced communication challenges because of their different communication styles (Whitney, 2018).</a:t>
            </a:r>
          </a:p>
          <a:p>
            <a:pPr marL="342900" lvl="0" indent="-342900">
              <a:buFont typeface="+mj-lt"/>
              <a:buAutoNum type="arabicPeriod" startAt="2"/>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Face Saving:</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Another important cultural value in China is face saving, which means that people will often avoid confrontation or saying no directly to avoid causing embarrassment or loss of face (Matsumoto, 1996). British companies may need to adapt to this cultural value to avoid misunderstandings or damaging relationships. For example, when Aston Martin's joint venture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LeEco</a:t>
            </a:r>
            <a:r>
              <a:rPr lang="en-GB" sz="1800" dirty="0">
                <a:effectLst/>
                <a:latin typeface="Calibri" panose="020F0502020204030204" pitchFamily="34" charset="0"/>
                <a:ea typeface="Calibri" panose="020F0502020204030204" pitchFamily="34" charset="0"/>
                <a:cs typeface="Times New Roman" panose="02020603050405020304" pitchFamily="18" charset="0"/>
              </a:rPr>
              <a:t> was facing financial difficulties, the two companies had to work together to find a solution that would save face for both parties (Chen, 2017).</a:t>
            </a:r>
          </a:p>
          <a:p>
            <a:pPr marL="342900" lvl="0" indent="-342900">
              <a:buFont typeface="+mj-lt"/>
              <a:buAutoNum type="arabicPeriod" startAt="3"/>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Hierarchical Structure:</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China has a strong hierarchical structure, where respect for authority and seniority is important (Hofstede, 1980). This may be different from the British company's culture, which may value individualism and egalitarianism. Understanding and respecting the Chinese hierarchical structure can be key to establishing successful partnerships. For example, when Aston Martin's joint venture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LeEco</a:t>
            </a:r>
            <a:r>
              <a:rPr lang="en-GB" sz="1800" dirty="0">
                <a:effectLst/>
                <a:latin typeface="Calibri" panose="020F0502020204030204" pitchFamily="34" charset="0"/>
                <a:ea typeface="Calibri" panose="020F0502020204030204" pitchFamily="34" charset="0"/>
                <a:cs typeface="Times New Roman" panose="02020603050405020304" pitchFamily="18" charset="0"/>
              </a:rPr>
              <a:t> was negotiating with the Chinese government for regulatory approval, they had to show respect for the government's authority and seniority (Whitney, 2018).</a:t>
            </a:r>
          </a:p>
          <a:p>
            <a:pPr marL="342900" lvl="0" indent="-342900">
              <a:buFont typeface="+mj-lt"/>
              <a:buAutoNum type="arabicPeriod" startAt="4"/>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Different Business Customs: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China has its own unique business customs that may be unfamiliar to British companies. For example, gift-giving is an important part of Chinese business culture, and not accepting a gift can be seen as rude (Liu, 2009). The British company needs to be aware of and adapt to these customs to avoid misunderstandings. For example, when Aston Martin's joint venture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LeEco</a:t>
            </a:r>
            <a:r>
              <a:rPr lang="en-GB" sz="1800" dirty="0">
                <a:effectLst/>
                <a:latin typeface="Calibri" panose="020F0502020204030204" pitchFamily="34" charset="0"/>
                <a:ea typeface="Calibri" panose="020F0502020204030204" pitchFamily="34" charset="0"/>
                <a:cs typeface="Times New Roman" panose="02020603050405020304" pitchFamily="18" charset="0"/>
              </a:rPr>
              <a:t> was celebrating the launch of their new electric car, they had to follow Chinese gift-giving customs by presenting gifts to their partners and government officials (Chen, 2017).</a:t>
            </a:r>
          </a:p>
          <a:p>
            <a:pPr marL="342900" lvl="0" indent="-342900">
              <a:buFont typeface="+mj-lt"/>
              <a:buAutoNum type="arabicPeriod" startAt="5"/>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Different Negotiation Styles: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Chinese negotiation style tends to focus on building relationships and finding a win-win solution, whereas British negotiation style may be more focused on competition and individual gain (Leung, 2003). This can lead to misunderstandings and difficulties in negotiations. For example, when Aston Martin's joint venture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LeEco</a:t>
            </a:r>
            <a:r>
              <a:rPr lang="en-GB" sz="1800" dirty="0">
                <a:effectLst/>
                <a:latin typeface="Calibri" panose="020F0502020204030204" pitchFamily="34" charset="0"/>
                <a:ea typeface="Calibri" panose="020F0502020204030204" pitchFamily="34" charset="0"/>
                <a:cs typeface="Times New Roman" panose="02020603050405020304" pitchFamily="18" charset="0"/>
              </a:rPr>
              <a:t> was negotiating </a:t>
            </a:r>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Direct Communication (UK):</a:t>
            </a:r>
          </a:p>
          <a:p>
            <a:pPr algn="l">
              <a:buFont typeface="Arial" panose="020B0604020202020204" pitchFamily="34" charset="0"/>
              <a:buChar char="•"/>
            </a:pPr>
            <a:r>
              <a:rPr lang="en-GB" b="0" i="0" dirty="0">
                <a:solidFill>
                  <a:srgbClr val="374151"/>
                </a:solidFill>
                <a:effectLst/>
                <a:latin typeface="Söhne"/>
              </a:rPr>
              <a:t>In the UK, communication is often focused on the individual, with less emphasis on the context or background of the conversation.</a:t>
            </a:r>
          </a:p>
          <a:p>
            <a:pPr algn="l">
              <a:buFont typeface="Arial" panose="020B0604020202020204" pitchFamily="34" charset="0"/>
              <a:buChar char="•"/>
            </a:pPr>
            <a:r>
              <a:rPr lang="en-GB" b="0" i="0" dirty="0">
                <a:solidFill>
                  <a:srgbClr val="374151"/>
                </a:solidFill>
                <a:effectLst/>
                <a:latin typeface="Söhne"/>
              </a:rPr>
              <a:t>For example, in a job interview, a British interviewer may ask direct questions about the candidate's experience and qualifications.</a:t>
            </a:r>
          </a:p>
          <a:p>
            <a:pPr algn="l"/>
            <a:endParaRPr lang="en-GB" b="0" i="0" dirty="0">
              <a:solidFill>
                <a:srgbClr val="374151"/>
              </a:solidFill>
              <a:effectLst/>
              <a:latin typeface="Söhne"/>
            </a:endParaRPr>
          </a:p>
          <a:p>
            <a:pPr algn="l"/>
            <a:r>
              <a:rPr lang="en-GB" b="0" i="0" dirty="0">
                <a:solidFill>
                  <a:srgbClr val="374151"/>
                </a:solidFill>
                <a:effectLst/>
                <a:latin typeface="Söhne"/>
              </a:rPr>
              <a:t>Indirect Communication (China):</a:t>
            </a:r>
          </a:p>
          <a:p>
            <a:pPr algn="l">
              <a:buFont typeface="Arial" panose="020B0604020202020204" pitchFamily="34" charset="0"/>
              <a:buChar char="•"/>
            </a:pPr>
            <a:r>
              <a:rPr lang="en-GB" b="0" i="0" dirty="0">
                <a:solidFill>
                  <a:srgbClr val="374151"/>
                </a:solidFill>
                <a:effectLst/>
                <a:latin typeface="Söhne"/>
              </a:rPr>
              <a:t>In China, context and background are often important to the conversation, and indirect communication may be used to convey this information.</a:t>
            </a:r>
          </a:p>
          <a:p>
            <a:pPr algn="l">
              <a:buFont typeface="Arial" panose="020B0604020202020204" pitchFamily="34" charset="0"/>
              <a:buChar char="•"/>
            </a:pPr>
            <a:r>
              <a:rPr lang="en-GB" b="0" i="0" dirty="0">
                <a:solidFill>
                  <a:srgbClr val="374151"/>
                </a:solidFill>
                <a:effectLst/>
                <a:latin typeface="Söhne"/>
              </a:rPr>
              <a:t>For example, in a job interview, a Chinese interviewer may ask indirect questions to gauge the candidate's character and personality.</a:t>
            </a:r>
          </a:p>
          <a:p>
            <a:pPr algn="l"/>
            <a:r>
              <a:rPr lang="en-GB" b="0" i="0" dirty="0">
                <a:solidFill>
                  <a:srgbClr val="374151"/>
                </a:solidFill>
                <a:effectLst/>
                <a:latin typeface="Söhne"/>
              </a:rPr>
              <a:t>Overall, the difference between direct and indirect communication styles can impact how people interact and convey meaning. British communication tends to value clarity and directness, while Chinese communication tends to value relationships and context.</a:t>
            </a:r>
          </a:p>
          <a:p>
            <a:pPr algn="l"/>
            <a:endParaRPr lang="en-GB" b="0" i="0" dirty="0">
              <a:solidFill>
                <a:srgbClr val="374151"/>
              </a:solidFill>
              <a:effectLst/>
              <a:latin typeface="Söhne"/>
            </a:endParaRPr>
          </a:p>
          <a:p>
            <a:pPr algn="l"/>
            <a:r>
              <a:rPr lang="en-GB" b="0" i="0" dirty="0">
                <a:solidFill>
                  <a:srgbClr val="374151"/>
                </a:solidFill>
                <a:effectLst/>
                <a:latin typeface="Söhne"/>
              </a:rPr>
              <a:t>Direct Communication (UK):</a:t>
            </a:r>
          </a:p>
          <a:p>
            <a:pPr algn="l">
              <a:buFont typeface="Arial" panose="020B0604020202020204" pitchFamily="34" charset="0"/>
              <a:buChar char="•"/>
            </a:pPr>
            <a:r>
              <a:rPr lang="en-GB" b="0" i="0" dirty="0">
                <a:solidFill>
                  <a:srgbClr val="374151"/>
                </a:solidFill>
                <a:effectLst/>
                <a:latin typeface="Söhne"/>
              </a:rPr>
              <a:t>In the UK, people tend to communicate in a direct and straightforward manner, often using clear and concise language.</a:t>
            </a:r>
          </a:p>
          <a:p>
            <a:pPr algn="l">
              <a:buFont typeface="Arial" panose="020B0604020202020204" pitchFamily="34" charset="0"/>
              <a:buChar char="•"/>
            </a:pPr>
            <a:r>
              <a:rPr lang="en-GB" b="0" i="0" dirty="0">
                <a:solidFill>
                  <a:srgbClr val="374151"/>
                </a:solidFill>
                <a:effectLst/>
                <a:latin typeface="Söhne"/>
              </a:rPr>
              <a:t>For example, if a British employee has a problem with a </a:t>
            </a:r>
            <a:r>
              <a:rPr lang="en-GB" b="0" i="0" dirty="0" err="1">
                <a:solidFill>
                  <a:srgbClr val="374151"/>
                </a:solidFill>
                <a:effectLst/>
                <a:latin typeface="Söhne"/>
              </a:rPr>
              <a:t>coworker</a:t>
            </a:r>
            <a:r>
              <a:rPr lang="en-GB" b="0" i="0" dirty="0">
                <a:solidFill>
                  <a:srgbClr val="374151"/>
                </a:solidFill>
                <a:effectLst/>
                <a:latin typeface="Söhne"/>
              </a:rPr>
              <a:t>, they may confront the </a:t>
            </a:r>
            <a:r>
              <a:rPr lang="en-GB" b="0" i="0" dirty="0" err="1">
                <a:solidFill>
                  <a:srgbClr val="374151"/>
                </a:solidFill>
                <a:effectLst/>
                <a:latin typeface="Söhne"/>
              </a:rPr>
              <a:t>coworker</a:t>
            </a:r>
            <a:r>
              <a:rPr lang="en-GB" b="0" i="0" dirty="0">
                <a:solidFill>
                  <a:srgbClr val="374151"/>
                </a:solidFill>
                <a:effectLst/>
                <a:latin typeface="Söhne"/>
              </a:rPr>
              <a:t> directly and state the issue in a clear and straightforward way.</a:t>
            </a:r>
          </a:p>
          <a:p>
            <a:pPr algn="l"/>
            <a:r>
              <a:rPr lang="en-GB" b="0" i="0" dirty="0">
                <a:solidFill>
                  <a:srgbClr val="374151"/>
                </a:solidFill>
                <a:effectLst/>
                <a:latin typeface="Söhne"/>
              </a:rPr>
              <a:t>Indirect Communication (China):</a:t>
            </a:r>
          </a:p>
          <a:p>
            <a:pPr algn="l">
              <a:buFont typeface="Arial" panose="020B0604020202020204" pitchFamily="34" charset="0"/>
              <a:buChar char="•"/>
            </a:pPr>
            <a:r>
              <a:rPr lang="en-GB" b="0" i="0" dirty="0">
                <a:solidFill>
                  <a:srgbClr val="374151"/>
                </a:solidFill>
                <a:effectLst/>
                <a:latin typeface="Söhne"/>
              </a:rPr>
              <a:t>In China, people tend to use indirect communication, often relying on nonverbal cues and context to convey meaning.</a:t>
            </a:r>
          </a:p>
          <a:p>
            <a:pPr algn="l">
              <a:buFont typeface="Arial" panose="020B0604020202020204" pitchFamily="34" charset="0"/>
              <a:buChar char="•"/>
            </a:pPr>
            <a:r>
              <a:rPr lang="en-GB" b="0" i="0" dirty="0">
                <a:solidFill>
                  <a:srgbClr val="374151"/>
                </a:solidFill>
                <a:effectLst/>
                <a:latin typeface="Söhne"/>
              </a:rPr>
              <a:t>For example, if a Chinese employee has a problem with a </a:t>
            </a:r>
            <a:r>
              <a:rPr lang="en-GB" b="0" i="0" dirty="0" err="1">
                <a:solidFill>
                  <a:srgbClr val="374151"/>
                </a:solidFill>
                <a:effectLst/>
                <a:latin typeface="Söhne"/>
              </a:rPr>
              <a:t>coworker</a:t>
            </a:r>
            <a:r>
              <a:rPr lang="en-GB" b="0" i="0" dirty="0">
                <a:solidFill>
                  <a:srgbClr val="374151"/>
                </a:solidFill>
                <a:effectLst/>
                <a:latin typeface="Söhne"/>
              </a:rPr>
              <a:t>, they may not confront the </a:t>
            </a:r>
            <a:r>
              <a:rPr lang="en-GB" b="0" i="0" dirty="0" err="1">
                <a:solidFill>
                  <a:srgbClr val="374151"/>
                </a:solidFill>
                <a:effectLst/>
                <a:latin typeface="Söhne"/>
              </a:rPr>
              <a:t>coworker</a:t>
            </a:r>
            <a:r>
              <a:rPr lang="en-GB" b="0" i="0" dirty="0">
                <a:solidFill>
                  <a:srgbClr val="374151"/>
                </a:solidFill>
                <a:effectLst/>
                <a:latin typeface="Söhne"/>
              </a:rPr>
              <a:t> directly. Instead, they may use nonverbal cues, such as facial expressions, to express their displeasure.</a:t>
            </a:r>
          </a:p>
          <a:p>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Overall, face-saving is an important cultural value in China that affects many aspects of business communication. British companies that are doing business in China will need to understand and adapt to this cultural value in order to maintain positive relationships with their Chinese business partners.</a:t>
            </a:r>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Overall, understanding and respecting the hierarchical structure in Chinese culture is important for building positive relationships and establishing successful partnerships. British companies may need to adapt their communication and business practices to show respect for authority, seniority, and hierarchical structures in order to succeed in China.</a:t>
            </a:r>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374151"/>
                </a:solidFill>
                <a:effectLst/>
                <a:latin typeface="Söhne"/>
              </a:rPr>
              <a:t>Respect for Authority: In Chinese culture, respect for authority is an important value. This means that people are expected to show respect for those in positions of power, such as government officials, bosses, or elders. For example, if a British company is negotiating with a Chinese business partner who holds a high position in their company, they may need to show respect for that person's authority in order to build a positive relationship.</a:t>
            </a:r>
          </a:p>
          <a:p>
            <a:pPr algn="l">
              <a:buFont typeface="+mj-lt"/>
              <a:buAutoNum type="arabicPeriod"/>
            </a:pPr>
            <a:r>
              <a:rPr lang="en-GB" b="0" i="0" dirty="0">
                <a:solidFill>
                  <a:srgbClr val="374151"/>
                </a:solidFill>
                <a:effectLst/>
                <a:latin typeface="Söhne"/>
              </a:rPr>
              <a:t>Seniority: Similarly, in Chinese culture, seniority is also an important value. This means that people are expected to show respect for those who are older or more experienced. For example, if a British company is negotiating with a Chinese business partner who is older or more experienced than they are, they may need to show respect for that person's seniority in order to build a positive relationship.</a:t>
            </a:r>
          </a:p>
          <a:p>
            <a:pPr algn="l">
              <a:buFont typeface="+mj-lt"/>
              <a:buAutoNum type="arabicPeriod"/>
            </a:pPr>
            <a:r>
              <a:rPr lang="en-GB" b="0" i="0" dirty="0">
                <a:solidFill>
                  <a:srgbClr val="374151"/>
                </a:solidFill>
                <a:effectLst/>
                <a:latin typeface="Söhne"/>
              </a:rPr>
              <a:t>Hierarchical Structures: In Chinese companies, there is often a clear hierarchical structure in place. This means that people are expected to show respect for those in higher positions and to follow the chain of command. For example, if a British employee is working with a Chinese company, they may need to follow the established hierarchy in order to build a positive relationship with their Chinese colleagues.</a:t>
            </a:r>
          </a:p>
          <a:p>
            <a:pPr algn="l">
              <a:buFont typeface="+mj-lt"/>
              <a:buAutoNum type="arabicPeriod"/>
            </a:pPr>
            <a:r>
              <a:rPr lang="en-GB" b="0" i="0" dirty="0">
                <a:solidFill>
                  <a:srgbClr val="374151"/>
                </a:solidFill>
                <a:effectLst/>
                <a:latin typeface="Söhne"/>
              </a:rPr>
              <a:t>Business Meetings: In Chinese culture, business meetings often follow a formal structure that shows respect for hierarchy and authority. For example, the most senior person in the meeting will be introduced first, and lower-ranking people will be introduced in order of seniority. This can be different from British culture, where meetings may be more informal and egalitarian.</a:t>
            </a:r>
          </a:p>
          <a:p>
            <a:pPr algn="l">
              <a:buFont typeface="+mj-lt"/>
              <a:buAutoNum type="arabicPeriod"/>
            </a:pPr>
            <a:r>
              <a:rPr lang="en-GB" b="0" i="0" dirty="0">
                <a:solidFill>
                  <a:srgbClr val="374151"/>
                </a:solidFill>
                <a:effectLst/>
                <a:latin typeface="Söhne"/>
              </a:rPr>
              <a:t>Decision-Making: In Chinese culture, decisions are often made by those in positions of power, rather than by a democratic process. This means that those who hold authority or seniority may have more influence over the decision-making process. For example, if a British company is negotiating with a Chinese business partner, they may need to understand the decision-making process and show respect for those in positions of power in order to build a positive relationship.</a:t>
            </a:r>
          </a:p>
          <a:p>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8</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Overall, understanding and adapting to unique business customs in China is important for building positive relationships and establishing successful partnerships. British companies may need to adapt their communication, gift-giving, banquet, and translation practices to be culturally appropriate in China.</a:t>
            </a:r>
          </a:p>
          <a:p>
            <a:r>
              <a:rPr lang="en-GB" b="0" i="0" dirty="0">
                <a:solidFill>
                  <a:srgbClr val="374151"/>
                </a:solidFill>
                <a:effectLst/>
                <a:latin typeface="Söhne"/>
              </a:rPr>
              <a:t>Overall, understanding cultural differences and how they may impact business practices is important for companies like Aston Martin that are expanding into new markets. By considering factors like power distance, individualism vs. collectivism, and masculinity vs. femininity, companies can better tailor their strategies to meet the needs and expectations of customers in different cultures.</a:t>
            </a:r>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9</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374151"/>
                </a:solidFill>
                <a:effectLst/>
                <a:latin typeface="Söhne"/>
              </a:rPr>
              <a:t>Gift-Giving: In Chinese culture, gift-giving is an important way to build relationships and show respect. When giving a gift, it is important to choose an appropriate gift that reflects the recipient's status and the occasion. Similarly, when receiving a gift, it is important to show gratitude and respect for the giver. For example, if a British company is negotiating with a Chinese business partner, they may want to bring a gift to the meeting as a sign of respect.</a:t>
            </a:r>
          </a:p>
          <a:p>
            <a:pPr algn="l">
              <a:buFont typeface="+mj-lt"/>
              <a:buAutoNum type="arabicPeriod"/>
            </a:pPr>
            <a:r>
              <a:rPr lang="en-GB" b="0" i="0" dirty="0">
                <a:solidFill>
                  <a:srgbClr val="374151"/>
                </a:solidFill>
                <a:effectLst/>
                <a:latin typeface="Söhne"/>
              </a:rPr>
              <a:t>Banquets: In Chinese culture, banquets are often used as a way to build relationships and show respect. When hosting a banquet, it is important to choose a venue and menu that reflects the occasion and the status of the guests. Similarly, when attending a banquet, it is important to show respect for the host and the other guests. For example, if a British company is invited to a Chinese business banquet, they may want to dress appropriately and follow the customs of the occasion.</a:t>
            </a:r>
          </a:p>
          <a:p>
            <a:pPr algn="l">
              <a:buFont typeface="+mj-lt"/>
              <a:buAutoNum type="arabicPeriod"/>
            </a:pPr>
            <a:r>
              <a:rPr lang="en-GB" b="0" i="0" dirty="0">
                <a:solidFill>
                  <a:srgbClr val="374151"/>
                </a:solidFill>
                <a:effectLst/>
                <a:latin typeface="Söhne"/>
              </a:rPr>
              <a:t>Business Cards: In Chinese culture, exchanging business cards is an important part of business etiquette. When exchanging business cards, it is important to show respect for the other person by presenting the card with both hands and reading it carefully before putting it away. Similarly, when receiving a business card, it is important to show respect by reading it carefully and acknowledging the other person's status. For example, if a British company is exchanging business cards with a Chinese business partner, they may want to follow these customs to show respect for their partner.</a:t>
            </a:r>
          </a:p>
          <a:p>
            <a:pPr algn="l">
              <a:buFont typeface="+mj-lt"/>
              <a:buAutoNum type="arabicPeriod"/>
            </a:pPr>
            <a:r>
              <a:rPr lang="en-GB" b="0" i="0" dirty="0">
                <a:solidFill>
                  <a:srgbClr val="374151"/>
                </a:solidFill>
                <a:effectLst/>
                <a:latin typeface="Söhne"/>
              </a:rPr>
              <a:t>Language and Translation: In Chinese culture, language and translation can also be important in business. When communicating with Chinese business partners, it may be necessary to use a translator to ensure that everyone understands the conversation. Similarly, when translating documents or presentations, it is important to use a professional translator who understands both the language and the cultural context. For example, if a British company is preparing a presentation for a Chinese audience, they may want to use a professional translator to ensure that the presentation is culturally appropriate and accurately translated.</a:t>
            </a:r>
          </a:p>
          <a:p>
            <a:pPr algn="l">
              <a:buFont typeface="+mj-lt"/>
              <a:buAutoNum type="arabicPeriod"/>
            </a:pPr>
            <a:r>
              <a:rPr lang="en-GB" b="0" i="0" dirty="0">
                <a:solidFill>
                  <a:srgbClr val="374151"/>
                </a:solidFill>
                <a:effectLst/>
                <a:latin typeface="Söhne"/>
              </a:rPr>
              <a:t>Building Relationships: In Chinese culture, building relationships is often seen as more important than completing a transaction. This means that it may be necessary to spend time building a relationship with a business partner before engaging in business. For example, if a British company is negotiating with a Chinese business partner, they may need to spend time getting to know their partner and building a relationship before discussing the details of the negotiation.</a:t>
            </a:r>
          </a:p>
          <a:p>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10</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Overall, understanding and adapting to different negotiation styles in China and the UK is important for building positive relationships and establishing successful partnerships. British companies may need to be aware of the importance of building relationships and finding a win-win solution in Chinese negotiation style, while Chinese companies may need to understand the competitive and individualistic aspects of British negotiation style. Finding a compromise that benefits both parties is key to a successful negotiation.</a:t>
            </a:r>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11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374151"/>
                </a:solidFill>
                <a:effectLst/>
                <a:latin typeface="Söhne"/>
              </a:rPr>
              <a:t>Building Relationships: In Chinese culture, building relationships is often seen as more important than the transaction itself. This means that Chinese negotiation style tends to focus on building a relationship with the other party before discussing business. For example, if a Chinese business partner is meeting with a British company for the first time, they may spend time getting to know the other party and building a relationship before discussing the details of the negotiation.</a:t>
            </a:r>
          </a:p>
          <a:p>
            <a:pPr algn="l">
              <a:buFont typeface="+mj-lt"/>
              <a:buAutoNum type="arabicPeriod"/>
            </a:pPr>
            <a:r>
              <a:rPr lang="en-GB" b="0" i="0" dirty="0">
                <a:solidFill>
                  <a:srgbClr val="374151"/>
                </a:solidFill>
                <a:effectLst/>
                <a:latin typeface="Söhne"/>
              </a:rPr>
              <a:t>Win-Win Solution: In Chinese negotiation style, finding a win-win solution is often the goal. This means that the negotiation focuses on finding a solution that benefits both parties, rather than just one party. For example, if a Chinese company is negotiating with a British company, they may be more likely to consider the other party's needs and interests when making a decision.</a:t>
            </a:r>
          </a:p>
          <a:p>
            <a:pPr algn="l">
              <a:buFont typeface="+mj-lt"/>
              <a:buAutoNum type="arabicPeriod"/>
            </a:pPr>
            <a:r>
              <a:rPr lang="en-GB" b="0" i="0" dirty="0">
                <a:solidFill>
                  <a:srgbClr val="374151"/>
                </a:solidFill>
                <a:effectLst/>
                <a:latin typeface="Söhne"/>
              </a:rPr>
              <a:t>Face-Saving: In Chinese culture, face-saving is an important value. This means that Chinese negotiation style may avoid confrontation or criticism in order to save face for both parties. For example, if a Chinese company disagrees with a British company's proposal, they may use indirect language or make a suggestion rather than saying no directly.</a:t>
            </a:r>
          </a:p>
          <a:p>
            <a:pPr algn="l">
              <a:buFont typeface="+mj-lt"/>
              <a:buAutoNum type="arabicPeriod"/>
            </a:pPr>
            <a:r>
              <a:rPr lang="en-GB" b="0" i="0" dirty="0">
                <a:solidFill>
                  <a:srgbClr val="374151"/>
                </a:solidFill>
                <a:effectLst/>
                <a:latin typeface="Söhne"/>
              </a:rPr>
              <a:t>Competition and Individual Gain: In British culture, competition and individual gain may be emphasized more in negotiation style. This means that British negotiation style may focus on achieving the best outcome for their own company, rather than considering the other party's needs and interests. For example, if a British company is negotiating with a Chinese company, they may be more likely to focus on achieving the best deal for their own company rather than finding a compromise.</a:t>
            </a:r>
          </a:p>
          <a:p>
            <a:pPr algn="l">
              <a:buFont typeface="+mj-lt"/>
              <a:buAutoNum type="arabicPeriod"/>
            </a:pPr>
            <a:r>
              <a:rPr lang="en-GB" b="0" i="0" dirty="0">
                <a:solidFill>
                  <a:srgbClr val="374151"/>
                </a:solidFill>
                <a:effectLst/>
                <a:latin typeface="Söhne"/>
              </a:rPr>
              <a:t>Decision Making: In Chinese negotiation style, decisions are often made in a more consensus-based way. This means that all parties are involved in the decision-making process and have a say in the final outcome. For example, if a Chinese company is negotiating with a British company, they may involve multiple stakeholders in the negotiation and decision-making process.</a:t>
            </a:r>
          </a:p>
          <a:p>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12</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Cultural differences can present significant challenges to establishing successful joint ventures between British and Chinese companies. However, by providing cross-cultural training, appointing a cultural liaison, creating cross-cultural teams, maintaining regular communication, and adapting negotiation style, British companies can successfully navigate these challenges. As illustrated by Aston Martin's joint venture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LeEco</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these solutions can help establish trust, improve communication, and lead to a successful partnership in China.</a:t>
            </a:r>
          </a:p>
          <a:p>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13</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14</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374151"/>
                </a:solidFill>
                <a:effectLst/>
                <a:latin typeface="Söhne"/>
              </a:rPr>
              <a:t>Mediating Communication: A cultural liaison can be helpful in mediating communication between the British company and their Chinese business partners. By acting as a translator or interpreter, the cultural liaison can help bridge the language barrier and ensure that both parties understand each other. They can also help clarify any misunderstandings or cultural differences that may arise in communication.</a:t>
            </a:r>
          </a:p>
          <a:p>
            <a:pPr algn="l">
              <a:buFont typeface="+mj-lt"/>
              <a:buAutoNum type="arabicPeriod"/>
            </a:pPr>
            <a:r>
              <a:rPr lang="en-GB" b="0" i="0" dirty="0">
                <a:solidFill>
                  <a:srgbClr val="374151"/>
                </a:solidFill>
                <a:effectLst/>
                <a:latin typeface="Söhne"/>
              </a:rPr>
              <a:t>Providing Guidance on Cultural Differences: A cultural liaison can also provide guidance on cultural differences between the UK and China. By explaining the differences in communication styles, cultural values, and business customs, the cultural liaison can help the British company understand and respect the Chinese culture. They can also provide advice on how to adapt their communication and business practices to be more culturally appropriate in China.</a:t>
            </a:r>
          </a:p>
          <a:p>
            <a:pPr algn="l">
              <a:buFont typeface="+mj-lt"/>
              <a:buAutoNum type="arabicPeriod"/>
            </a:pPr>
            <a:r>
              <a:rPr lang="en-GB" b="0" i="0" dirty="0">
                <a:solidFill>
                  <a:srgbClr val="374151"/>
                </a:solidFill>
                <a:effectLst/>
                <a:latin typeface="Söhne"/>
              </a:rPr>
              <a:t>Establishing Trust and Understanding: A cultural liaison can also help establish trust and understanding between the British company and their Chinese business partners. By acting as a bridge between the two cultures, the cultural liaison can help build rapport and positive relationships. They can also help the British company show respect for the Chinese culture and avoid cultural mistakes, which can help build trust and respect.</a:t>
            </a:r>
          </a:p>
          <a:p>
            <a:pPr algn="l">
              <a:buFont typeface="+mj-lt"/>
              <a:buAutoNum type="arabicPeriod"/>
            </a:pPr>
            <a:r>
              <a:rPr lang="en-GB" b="0" i="0" dirty="0">
                <a:solidFill>
                  <a:srgbClr val="374151"/>
                </a:solidFill>
                <a:effectLst/>
                <a:latin typeface="Söhne"/>
              </a:rPr>
              <a:t>Acting as a Cultural Ambassador: A cultural liaison can also act as a cultural ambassador for the British company. By demonstrating a deep understanding of Chinese culture and values, they can help build the British company's reputation as a culturally sensitive and respectful partner. They can also help the British company navigate the complex cultural landscape in China and find opportunities for success.</a:t>
            </a:r>
          </a:p>
          <a:p>
            <a:pPr algn="l">
              <a:buFont typeface="+mj-lt"/>
              <a:buAutoNum type="arabicPeriod"/>
            </a:pPr>
            <a:r>
              <a:rPr lang="en-GB" b="0" i="0" dirty="0">
                <a:solidFill>
                  <a:srgbClr val="374151"/>
                </a:solidFill>
                <a:effectLst/>
                <a:latin typeface="Söhne"/>
              </a:rPr>
              <a:t>Facilitating Cross-Cultural Training: Finally, a cultural liaison can also help facilitate cross-cultural training for the British company's employees. By working closely with the British company's HR department, the cultural liaison can help design and deliver training programs that are tailored to the company's specific needs. They can also provide feedback and advice on the effectiveness of the training and suggest improvements.</a:t>
            </a:r>
          </a:p>
          <a:p>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15</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Overall, creating cross-cultural teams can be a highly effective way to build relationships, improve communication, and promote cultural understanding between a British company and their Chinese business partners. By working together on a common project, team members can develop trust and rapport, improve communication, share knowledge and expertise, and foster innovation.</a:t>
            </a:r>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16</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374151"/>
                </a:solidFill>
                <a:effectLst/>
                <a:latin typeface="Söhne"/>
              </a:rPr>
              <a:t>Building Relationships: Cross-cultural teams can help build relationships between the British company and their Chinese business partners. By working together on a common project, team members can develop trust and rapport, and build positive relationships. They can also learn about each other's culture and communication styles, which can help improve communication and understanding.</a:t>
            </a:r>
          </a:p>
          <a:p>
            <a:pPr algn="l">
              <a:buFont typeface="+mj-lt"/>
              <a:buAutoNum type="arabicPeriod"/>
            </a:pPr>
            <a:r>
              <a:rPr lang="en-GB" b="0" i="0" dirty="0">
                <a:solidFill>
                  <a:srgbClr val="374151"/>
                </a:solidFill>
                <a:effectLst/>
                <a:latin typeface="Söhne"/>
              </a:rPr>
              <a:t>Improving Communication: Cross-cultural teams can also improve communication between the British company and their Chinese business partners. By working together closely, team members can develop a common language and communication style that is more effective for both parties. They can also learn to interpret nonverbal cues and body language, which can be important in Chinese culture.</a:t>
            </a:r>
          </a:p>
          <a:p>
            <a:pPr algn="l">
              <a:buFont typeface="+mj-lt"/>
              <a:buAutoNum type="arabicPeriod"/>
            </a:pPr>
            <a:r>
              <a:rPr lang="en-GB" b="0" i="0" dirty="0">
                <a:solidFill>
                  <a:srgbClr val="374151"/>
                </a:solidFill>
                <a:effectLst/>
                <a:latin typeface="Söhne"/>
              </a:rPr>
              <a:t>Promoting Cultural Understanding: Cross-cultural teams can also promote cultural understanding between the British company and their Chinese business partners. By working together, team members can learn about each other's culture, values, and beliefs, which can help them develop empathy and respect for each other. This can also help avoid misunderstandings and cultural mistakes.</a:t>
            </a:r>
          </a:p>
          <a:p>
            <a:pPr algn="l">
              <a:buFont typeface="+mj-lt"/>
              <a:buAutoNum type="arabicPeriod"/>
            </a:pPr>
            <a:r>
              <a:rPr lang="en-GB" b="0" i="0" dirty="0">
                <a:solidFill>
                  <a:srgbClr val="374151"/>
                </a:solidFill>
                <a:effectLst/>
                <a:latin typeface="Söhne"/>
              </a:rPr>
              <a:t>Sharing Knowledge and Expertise: Cross-cultural teams can also share knowledge and expertise between the British company and their Chinese business partners. By working together, team members can learn from each other's experiences and perspectives, which can help improve the quality of the project. They can also share technical knowledge and expertise, which can benefit both parties.</a:t>
            </a:r>
          </a:p>
          <a:p>
            <a:pPr algn="l">
              <a:buFont typeface="+mj-lt"/>
              <a:buAutoNum type="arabicPeriod"/>
            </a:pPr>
            <a:r>
              <a:rPr lang="en-GB" b="0" i="0" dirty="0">
                <a:solidFill>
                  <a:srgbClr val="374151"/>
                </a:solidFill>
                <a:effectLst/>
                <a:latin typeface="Söhne"/>
              </a:rPr>
              <a:t>Fostering Innovation: Finally, cross-cultural teams can foster innovation between the British company and their Chinese business partners. By working together on a common project, team members can bring different perspectives and ideas to the table, which can lead to new and innovative solutions. This can help both parties stay competitive in their respective markets.</a:t>
            </a:r>
          </a:p>
          <a:p>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17</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Overall, regular communication is essential to establishing and maintaining a successful partnership between a British company and their Chinese business partners. By building trust, maintaining alignment, resolving issues, sharing information, and building rapport, regular communication can help ensure that the partnership is successful and sustainable.</a:t>
            </a:r>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18</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374151"/>
                </a:solidFill>
                <a:effectLst/>
                <a:latin typeface="Söhne"/>
              </a:rPr>
              <a:t>Building Trust: Regular communication between the British company and their Chinese business partners can help build trust. By keeping each other informed about project progress, challenges, and opportunities, both parties can develop a sense of transparency and honesty. This can help avoid misunderstandings and miscommunications, which can damage the relationship.</a:t>
            </a:r>
          </a:p>
          <a:p>
            <a:pPr algn="l">
              <a:buFont typeface="+mj-lt"/>
              <a:buAutoNum type="arabicPeriod"/>
            </a:pPr>
            <a:r>
              <a:rPr lang="en-GB" b="0" i="0" dirty="0">
                <a:solidFill>
                  <a:srgbClr val="374151"/>
                </a:solidFill>
                <a:effectLst/>
                <a:latin typeface="Söhne"/>
              </a:rPr>
              <a:t>Maintaining Alignment: Regular communication can also help maintain alignment between the British company and their Chinese business partners. By discussing goals, expectations, and priorities regularly, both parties can ensure that they are working towards the same objectives. This can help avoid confusion and misalignment, which can lead to wasted time and resources.</a:t>
            </a:r>
          </a:p>
          <a:p>
            <a:pPr algn="l">
              <a:buFont typeface="+mj-lt"/>
              <a:buAutoNum type="arabicPeriod"/>
            </a:pPr>
            <a:r>
              <a:rPr lang="en-GB" b="0" i="0" dirty="0">
                <a:solidFill>
                  <a:srgbClr val="374151"/>
                </a:solidFill>
                <a:effectLst/>
                <a:latin typeface="Söhne"/>
              </a:rPr>
              <a:t>Resolving Issues: Regular communication can also help resolve issues and challenges that may arise in the partnership. By discussing problems openly and honestly, both parties can work together to find solutions that benefit everyone. This can help avoid conflicts and misunderstandings, which can damage the relationship.</a:t>
            </a:r>
          </a:p>
          <a:p>
            <a:pPr algn="l">
              <a:buFont typeface="+mj-lt"/>
              <a:buAutoNum type="arabicPeriod"/>
            </a:pPr>
            <a:r>
              <a:rPr lang="en-GB" b="0" i="0" dirty="0">
                <a:solidFill>
                  <a:srgbClr val="374151"/>
                </a:solidFill>
                <a:effectLst/>
                <a:latin typeface="Söhne"/>
              </a:rPr>
              <a:t>Sharing Information: Regular communication can also help share information between the British company and their Chinese business partners. By exchanging ideas, knowledge, and expertise, both parties can learn from each other and improve the quality of the project. This can help both parties stay competitive in their respective markets.</a:t>
            </a:r>
          </a:p>
          <a:p>
            <a:pPr algn="l">
              <a:buFont typeface="+mj-lt"/>
              <a:buAutoNum type="arabicPeriod"/>
            </a:pPr>
            <a:r>
              <a:rPr lang="en-GB" b="0" i="0" dirty="0">
                <a:solidFill>
                  <a:srgbClr val="374151"/>
                </a:solidFill>
                <a:effectLst/>
                <a:latin typeface="Söhne"/>
              </a:rPr>
              <a:t>Building Rapport: Finally, regular communication can also help build rapport between the British company and their Chinese business partners. By staying in touch regularly, both parties can develop a sense of familiarity and comfort with each other. This can help improve the quality of the relationship and foster a more positive and collaborative work environment.</a:t>
            </a:r>
          </a:p>
          <a:p>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19</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20</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374151"/>
                </a:solidFill>
                <a:effectLst/>
                <a:latin typeface="Söhne"/>
              </a:rPr>
              <a:t>Building Trust: Adapting negotiation style to be more relationship-oriented can help build trust between the British company and their Chinese business partners. By demonstrating a willingness to listen and understand the Chinese negotiation style, the British company can show respect for their partners and build a positive rapport. This can help establish trust and make it easier to negotiate in the future.</a:t>
            </a:r>
          </a:p>
          <a:p>
            <a:pPr algn="l">
              <a:buFont typeface="+mj-lt"/>
              <a:buAutoNum type="arabicPeriod"/>
            </a:pPr>
            <a:r>
              <a:rPr lang="en-GB" b="0" i="0" dirty="0">
                <a:solidFill>
                  <a:srgbClr val="374151"/>
                </a:solidFill>
                <a:effectLst/>
                <a:latin typeface="Söhne"/>
              </a:rPr>
              <a:t>Finding a Win-Win Solution: Adapting negotiation style to be more relationship-oriented can also help the British company find a win-win solution with their Chinese business partners. By focusing on building a mutually beneficial relationship, the British company can work towards finding a solution that meets the needs of both parties. This can help avoid conflicts and misunderstandings, which can damage the relationship.</a:t>
            </a:r>
          </a:p>
          <a:p>
            <a:pPr algn="l">
              <a:buFont typeface="+mj-lt"/>
              <a:buAutoNum type="arabicPeriod"/>
            </a:pPr>
            <a:r>
              <a:rPr lang="en-GB" b="0" i="0" dirty="0">
                <a:solidFill>
                  <a:srgbClr val="374151"/>
                </a:solidFill>
                <a:effectLst/>
                <a:latin typeface="Söhne"/>
              </a:rPr>
              <a:t>Building Long-Term Relationships: Adapting negotiation style to be more relationship-oriented can also help the British company build long-term relationships with their Chinese business partners. By focusing on building a relationship that is based on trust, mutual respect, and shared goals, the British company can establish a partnership that is sustainable and beneficial for both parties. This can help ensure the success of the partnership over the long term.</a:t>
            </a:r>
          </a:p>
          <a:p>
            <a:pPr algn="l">
              <a:buFont typeface="+mj-lt"/>
              <a:buAutoNum type="arabicPeriod"/>
            </a:pPr>
            <a:r>
              <a:rPr lang="en-GB" b="0" i="0" dirty="0">
                <a:solidFill>
                  <a:srgbClr val="374151"/>
                </a:solidFill>
                <a:effectLst/>
                <a:latin typeface="Söhne"/>
              </a:rPr>
              <a:t>Showing Cultural Sensitivity: Adapting negotiation style to be more relationship-oriented can also demonstrate cultural sensitivity to the Chinese negotiation style. By showing an understanding of the Chinese business culture and negotiation style, the British company can avoid making cultural mistakes that can damage the relationship. This can help build respect and trust with their Chinese business partners.</a:t>
            </a:r>
          </a:p>
          <a:p>
            <a:pPr algn="l">
              <a:buFont typeface="+mj-lt"/>
              <a:buAutoNum type="arabicPeriod"/>
            </a:pPr>
            <a:r>
              <a:rPr lang="en-GB" b="0" i="0" dirty="0">
                <a:solidFill>
                  <a:srgbClr val="374151"/>
                </a:solidFill>
                <a:effectLst/>
                <a:latin typeface="Söhne"/>
              </a:rPr>
              <a:t>Improving Communication: Finally, adapting negotiation style to be more relationship-oriented can also improve communication between the British company and their Chinese business partners. By focusing on building a relationship that is based on trust and mutual understanding, both parties can communicate more effectively and avoid misunderstandings. This can help improve the quality of the partnership and lead to more successful negotiations in the future.</a:t>
            </a:r>
          </a:p>
          <a:p>
            <a:endParaRPr lang="en-US" dirty="0"/>
          </a:p>
        </p:txBody>
      </p:sp>
      <p:sp>
        <p:nvSpPr>
          <p:cNvPr id="4" name="Slide Number Placeholder 3"/>
          <p:cNvSpPr>
            <a:spLocks noGrp="1"/>
          </p:cNvSpPr>
          <p:nvPr>
            <p:ph type="sldNum" sz="quarter" idx="5"/>
          </p:nvPr>
        </p:nvSpPr>
        <p:spPr/>
        <p:txBody>
          <a:bodyPr/>
          <a:lstStyle/>
          <a:p>
            <a:fld id="{0DA27155-48DC-4C49-9B6D-D26E79CCB411}" type="slidenum">
              <a:rPr lang="en-US" smtClean="0"/>
              <a:t>21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576072" y="6356350"/>
            <a:ext cx="2743200" cy="365125"/>
          </a:xfrm>
        </p:spPr>
        <p:txBody>
          <a:bodyPr/>
          <a:lstStyle/>
          <a:p>
            <a:fld id="{02AC24A9-CCB6-4F8D-B8DB-C2F3692CFA5A}" type="datetimeFigureOut">
              <a:rPr lang="en-US" smtClean="0"/>
              <a:t>3/26/23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115568" y="6356350"/>
            <a:ext cx="2743200" cy="365125"/>
          </a:xfrm>
        </p:spPr>
        <p:txBody>
          <a:bodyPr/>
          <a:lstStyle/>
          <a:p>
            <a:fld id="{02AC24A9-CCB6-4F8D-B8DB-C2F3692CFA5A}" type="datetimeFigureOut">
              <a:rPr lang="en-US" smtClean="0"/>
              <a:t>3/26/23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1115568" y="6356350"/>
            <a:ext cx="2743200" cy="365125"/>
          </a:xfrm>
        </p:spPr>
        <p:txBody>
          <a:bodyPr/>
          <a:lstStyle/>
          <a:p>
            <a:fld id="{02AC24A9-CCB6-4F8D-B8DB-C2F3692CFA5A}" type="datetimeFigureOut">
              <a:rPr lang="en-US" smtClean="0"/>
              <a:t>3/26/23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1115568" y="6356350"/>
            <a:ext cx="2743200" cy="365125"/>
          </a:xfrm>
        </p:spPr>
        <p:txBody>
          <a:bodyPr/>
          <a:lstStyle/>
          <a:p>
            <a:fld id="{02AC24A9-CCB6-4F8D-B8DB-C2F3692CFA5A}" type="datetimeFigureOut">
              <a:rPr lang="en-US" smtClean="0"/>
              <a:t>3/26/23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p:cNvSpPr>
            <a:spLocks noGrp="1"/>
          </p:cNvSpPr>
          <p:nvPr>
            <p:ph type="dt" sz="half" idx="10"/>
          </p:nvPr>
        </p:nvSpPr>
        <p:spPr/>
        <p:txBody>
          <a:bodyPr/>
          <a:lstStyle/>
          <a:p>
            <a:fld id="{02AC24A9-CCB6-4F8D-B8DB-C2F3692CFA5A}" type="datetimeFigureOut">
              <a:rPr lang="en-US" smtClean="0"/>
              <a:t>3/26/23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3/26/23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a:xfrm>
            <a:off x="868680" y="6356350"/>
            <a:ext cx="2743200" cy="365125"/>
          </a:xfrm>
        </p:spPr>
        <p:txBody>
          <a:bodyPr/>
          <a:lstStyle/>
          <a:p>
            <a:fld id="{02AC24A9-CCB6-4F8D-B8DB-C2F3692CFA5A}" type="datetimeFigureOut">
              <a:rPr lang="en-US" smtClean="0"/>
              <a:t>3/26/23</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a:xfrm>
            <a:off x="868680" y="6356350"/>
            <a:ext cx="2743200" cy="365125"/>
          </a:xfrm>
        </p:spPr>
        <p:txBody>
          <a:bodyPr/>
          <a:lstStyle/>
          <a:p>
            <a:fld id="{02AC24A9-CCB6-4F8D-B8DB-C2F3692CFA5A}" type="datetimeFigureOut">
              <a:rPr lang="en-US" smtClean="0"/>
              <a:t>3/26/23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AC24A9-CCB6-4F8D-B8DB-C2F3692CFA5A}" type="datetimeFigureOut">
              <a:rPr lang="en-US" smtClean="0"/>
              <a:t>3/26/23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AC24A9-CCB6-4F8D-B8DB-C2F3692CFA5A}" type="datetimeFigureOut">
              <a:rPr lang="en-US" smtClean="0"/>
              <a:t>3/26/23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3/26/23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www.cnbc.com/2018/06/22/inside-aston-martins-troubled-foray-into-china.html" TargetMode="External"/><Relationship Id="rId2" Type="http://schemas.openxmlformats.org/officeDocument/2006/relationships/hyperlink" Target="https://www.chinadaily.com.cn/business/2017-05/30/content_29674598.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l="4789" r="411"/>
          <a:stretch>
            <a:fillRect/>
          </a:stretch>
        </p:blipFill>
        <p:spPr>
          <a:xfrm>
            <a:off x="-2" y="10"/>
            <a:ext cx="8668512" cy="6857990"/>
          </a:xfrm>
          <a:prstGeom prst="rect">
            <a:avLst/>
          </a:prstGeom>
        </p:spPr>
      </p:pic>
      <p:sp>
        <p:nvSpPr>
          <p:cNvPr id="11" name="Rectangle 10"/>
          <p:cNvSpPr>
            <a:spLocks noGrp="1" noRot="1" noChangeAspect="1" noMove="1" noResize="1" noEditPoints="1" noAdjustHandles="1" noChangeArrowheads="1" noChangeShapeType="1" noTextEdit="1"/>
          </p:cNvSpPr>
          <p:nvPr/>
        </p:nvSpPr>
        <p:spPr>
          <a:xfrm flipH="1">
            <a:off x="2788244" y="0"/>
            <a:ext cx="9403756" cy="6858000"/>
          </a:xfrm>
          <a:prstGeom prst="rect">
            <a:avLst/>
          </a:prstGeom>
          <a:gradFill>
            <a:gsLst>
              <a:gs pos="58000">
                <a:schemeClr val="bg1"/>
              </a:gs>
              <a:gs pos="30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033670" y="147476"/>
            <a:ext cx="10599751" cy="3204134"/>
          </a:xfrm>
        </p:spPr>
        <p:txBody>
          <a:bodyPr anchor="b">
            <a:normAutofit/>
          </a:bodyPr>
          <a:lstStyle/>
          <a:p>
            <a:pPr algn="ctr"/>
            <a:r>
              <a:rPr lang="en-GB" sz="4000" b="0" i="0" dirty="0">
                <a:effectLst/>
                <a:latin typeface="Times New Roman" panose="02020603050405020304" pitchFamily="18" charset="0"/>
                <a:cs typeface="Times New Roman" panose="02020603050405020304" pitchFamily="18" charset="0"/>
              </a:rPr>
              <a:t>Cross-Cultural Communication Challenges and Solutions: Navigating a UK-Chinese Joint Venture</a:t>
            </a:r>
            <a:endParaRPr lang="en-US" sz="40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5372100" y="4759452"/>
            <a:ext cx="6499860" cy="1951072"/>
          </a:xfrm>
        </p:spPr>
        <p:txBody>
          <a:bodyPr>
            <a:normAutofit fontScale="70000" lnSpcReduction="20000"/>
          </a:bodyPr>
          <a:lstStyle/>
          <a:p>
            <a:r>
              <a:rPr lang="en-US" sz="2000" dirty="0"/>
              <a:t>Students : </a:t>
            </a:r>
          </a:p>
          <a:p>
            <a:r>
              <a:rPr lang="en-US" sz="2000" dirty="0"/>
              <a:t>ANCA VASILE - 2018716</a:t>
            </a:r>
          </a:p>
          <a:p>
            <a:r>
              <a:rPr lang="en-US" sz="2000" dirty="0"/>
              <a:t>SIMONA BECHEANU - 2019936</a:t>
            </a:r>
          </a:p>
          <a:p>
            <a:r>
              <a:rPr lang="en-US" sz="2000" dirty="0"/>
              <a:t>ANITA PETRUS -2024822 – GROUP LEADER</a:t>
            </a:r>
          </a:p>
          <a:p>
            <a:r>
              <a:rPr lang="en-US" sz="2000" dirty="0"/>
              <a:t>MARILENA RALUCA BOTANOIU- 2019148</a:t>
            </a:r>
          </a:p>
          <a:p>
            <a:r>
              <a:rPr lang="en-US" sz="2000" dirty="0"/>
              <a:t>ADRIANA CORNELIA BRIAN-2019150</a:t>
            </a:r>
          </a:p>
          <a:p>
            <a:endParaRPr lang="en-US" sz="2000" dirty="0"/>
          </a:p>
        </p:txBody>
      </p:sp>
      <p:sp>
        <p:nvSpPr>
          <p:cNvPr id="13" name="Rectangle 12"/>
          <p:cNvSpPr>
            <a:spLocks noGrp="1" noRot="1" noChangeAspect="1" noMove="1" noResize="1" noEditPoints="1" noAdjustHandles="1" noChangeArrowheads="1" noChangeShapeType="1" noTextEdit="1"/>
          </p:cNvSpPr>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p:cNvSpPr>
            <a:spLocks noGrp="1" noRot="1" noChangeAspect="1" noMove="1" noResize="1" noEditPoints="1" noAdjustHandles="1" noChangeArrowheads="1" noChangeShapeType="1" noTextEdit="1"/>
          </p:cNvSpPr>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p:cNvSpPr>
            <a:spLocks noGrp="1" noRot="1" noChangeAspect="1" noMove="1" noResize="1" noEditPoints="1" noAdjustHandles="1" noChangeArrowheads="1" noChangeShapeType="1" noTextEdit="1"/>
          </p:cNvSpPr>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p:cNvSpPr>
            <a:spLocks noGrp="1" noRot="1" noChangeAspect="1" noMove="1" noResize="1" noEditPoints="1" noAdjustHandles="1" noChangeArrowheads="1" noChangeShapeType="1" noTextEdit="1"/>
          </p:cNvSpPr>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463040" y="58642"/>
            <a:ext cx="3438144" cy="1239012"/>
          </a:xfrm>
        </p:spPr>
        <p:txBody>
          <a:bodyPr anchor="ctr">
            <a:normAutofit/>
          </a:bodyPr>
          <a:lstStyle/>
          <a:p>
            <a:r>
              <a:rPr lang="en-US" sz="2800" dirty="0"/>
              <a:t>Introduction</a:t>
            </a:r>
          </a:p>
        </p:txBody>
      </p:sp>
      <p:sp>
        <p:nvSpPr>
          <p:cNvPr id="16" name="Rectangle 15"/>
          <p:cNvSpPr>
            <a:spLocks noGrp="1" noRot="1" noChangeAspect="1" noMove="1" noResize="1" noEditPoints="1" noAdjustHandles="1" noChangeArrowheads="1" noChangeShapeType="1" noTextEdit="1"/>
          </p:cNvSpPr>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p:cNvSpPr>
            <a:spLocks noGrp="1" noRot="1" noChangeAspect="1" noMove="1" noResize="1" noEditPoints="1" noAdjustHandles="1" noChangeArrowheads="1" noChangeShapeType="1" noTextEdit="1"/>
          </p:cNvSpPr>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9143" y="1356296"/>
            <a:ext cx="4910327" cy="5349303"/>
          </a:xfrm>
        </p:spPr>
        <p:txBody>
          <a:bodyPr anchor="t">
            <a:normAutofit/>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This presentation will examine five key cultural challenges that British companies may experience when contemplating a joint venture with a Chinese company, and provide five solutions to overcome these challenges. We will use the example of British luxury carmaker Aston Martin's joint venture with Chinese tech company </a:t>
            </a:r>
            <a:r>
              <a:rPr lang="en-GB" dirty="0" err="1">
                <a:effectLst/>
                <a:latin typeface="Calibri" panose="020F0502020204030204" pitchFamily="34" charset="0"/>
                <a:ea typeface="Calibri" panose="020F0502020204030204" pitchFamily="34" charset="0"/>
                <a:cs typeface="Times New Roman" panose="02020603050405020304" pitchFamily="18" charset="0"/>
              </a:rPr>
              <a:t>LeEco</a:t>
            </a:r>
            <a:r>
              <a:rPr lang="en-GB" dirty="0">
                <a:effectLst/>
                <a:latin typeface="Calibri" panose="020F0502020204030204" pitchFamily="34" charset="0"/>
                <a:ea typeface="Calibri" panose="020F0502020204030204" pitchFamily="34" charset="0"/>
                <a:cs typeface="Times New Roman" panose="02020603050405020304" pitchFamily="18" charset="0"/>
              </a:rPr>
              <a:t> to illustrate these challenges and solutions.</a:t>
            </a:r>
          </a:p>
          <a:p>
            <a:endParaRPr lang="en-US" sz="1700" dirty="0"/>
          </a:p>
        </p:txBody>
      </p:sp>
      <p:pic>
        <p:nvPicPr>
          <p:cNvPr id="5" name="Picture 4" descr="Diagram&#10;&#10;Description automatically generated"/>
          <p:cNvPicPr>
            <a:picLocks noChangeAspect="1"/>
          </p:cNvPicPr>
          <p:nvPr/>
        </p:nvPicPr>
        <p:blipFill>
          <a:blip r:embed="rId2"/>
          <a:stretch>
            <a:fillRect/>
          </a:stretch>
        </p:blipFill>
        <p:spPr>
          <a:xfrm>
            <a:off x="4901184" y="1748791"/>
            <a:ext cx="6922008" cy="346100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1"/>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13"/>
          <p:cNvSpPr>
            <a:spLocks noGrp="1" noRot="1" noChangeAspect="1" noMove="1" noResize="1" noEditPoints="1" noAdjustHandles="1" noChangeArrowheads="1" noChangeShapeType="1" noTextEdit="1"/>
          </p:cNvSpPr>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15"/>
          <p:cNvSpPr>
            <a:spLocks noGrp="1" noRot="1" noChangeAspect="1" noMove="1" noResize="1" noEditPoints="1" noAdjustHandles="1" noChangeArrowheads="1" noChangeShapeType="1" noTextEdit="1"/>
          </p:cNvSpPr>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71094" y="1161288"/>
            <a:ext cx="3438144" cy="1239012"/>
          </a:xfrm>
        </p:spPr>
        <p:txBody>
          <a:bodyPr anchor="ctr">
            <a:normAutofit/>
          </a:bodyPr>
          <a:lstStyle/>
          <a:p>
            <a:br>
              <a:rPr lang="en-GB" sz="2600">
                <a:effectLst/>
                <a:latin typeface="Calibri" panose="020F0502020204030204" pitchFamily="34" charset="0"/>
                <a:ea typeface="Calibri" panose="020F0502020204030204" pitchFamily="34" charset="0"/>
                <a:cs typeface="Times New Roman" panose="02020603050405020304" pitchFamily="18" charset="0"/>
              </a:rPr>
            </a:br>
            <a:r>
              <a:rPr lang="en-GB" sz="2600">
                <a:effectLst/>
                <a:latin typeface="Calibri" panose="020F0502020204030204" pitchFamily="34" charset="0"/>
                <a:ea typeface="Calibri" panose="020F0502020204030204" pitchFamily="34" charset="0"/>
                <a:cs typeface="Times New Roman" panose="02020603050405020304" pitchFamily="18" charset="0"/>
              </a:rPr>
              <a:t>Cultural Challenges</a:t>
            </a:r>
            <a:br>
              <a:rPr lang="en-GB" sz="2600">
                <a:effectLst/>
                <a:latin typeface="Calibri" panose="020F0502020204030204" pitchFamily="34" charset="0"/>
                <a:ea typeface="Calibri" panose="020F0502020204030204" pitchFamily="34" charset="0"/>
                <a:cs typeface="Times New Roman" panose="02020603050405020304" pitchFamily="18" charset="0"/>
              </a:rPr>
            </a:br>
            <a:endParaRPr lang="en-US" sz="2600"/>
          </a:p>
        </p:txBody>
      </p:sp>
      <p:sp>
        <p:nvSpPr>
          <p:cNvPr id="24" name="Rectangle 17"/>
          <p:cNvSpPr>
            <a:spLocks noGrp="1" noRot="1" noChangeAspect="1" noMove="1" noResize="1" noEditPoints="1" noAdjustHandles="1" noChangeArrowheads="1" noChangeShapeType="1" noTextEdit="1"/>
          </p:cNvSpPr>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p:cNvSpPr>
            <a:spLocks noGrp="1" noRot="1" noChangeAspect="1" noMove="1" noResize="1" noEditPoints="1" noAdjustHandles="1" noChangeArrowheads="1" noChangeShapeType="1" noTextEdit="1"/>
          </p:cNvSpPr>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p:cNvSpPr>
            <a:spLocks noGrp="1"/>
          </p:cNvSpPr>
          <p:nvPr>
            <p:ph idx="1"/>
          </p:nvPr>
        </p:nvSpPr>
        <p:spPr>
          <a:xfrm>
            <a:off x="142622" y="2672334"/>
            <a:ext cx="4455673" cy="4185666"/>
          </a:xfrm>
        </p:spPr>
        <p:txBody>
          <a:bodyPr anchor="t">
            <a:normAutofit/>
          </a:bodyPr>
          <a:lstStyle/>
          <a:p>
            <a:r>
              <a:rPr lang="en-GB" sz="2800" dirty="0">
                <a:effectLst/>
                <a:latin typeface="Calibri" panose="020F0502020204030204" pitchFamily="34" charset="0"/>
                <a:ea typeface="Calibri" panose="020F0502020204030204" pitchFamily="34" charset="0"/>
                <a:cs typeface="Times New Roman" panose="02020603050405020304" pitchFamily="18" charset="0"/>
              </a:rPr>
              <a:t>Communication Style</a:t>
            </a:r>
          </a:p>
          <a:p>
            <a:r>
              <a:rPr lang="en-GB" sz="2800" dirty="0">
                <a:effectLst/>
                <a:latin typeface="Calibri" panose="020F0502020204030204" pitchFamily="34" charset="0"/>
                <a:ea typeface="Calibri" panose="020F0502020204030204" pitchFamily="34" charset="0"/>
                <a:cs typeface="Times New Roman" panose="02020603050405020304" pitchFamily="18" charset="0"/>
              </a:rPr>
              <a:t>Face Saving</a:t>
            </a:r>
          </a:p>
          <a:p>
            <a:r>
              <a:rPr lang="en-GB" sz="2800" dirty="0">
                <a:effectLst/>
                <a:latin typeface="Calibri" panose="020F0502020204030204" pitchFamily="34" charset="0"/>
                <a:ea typeface="Calibri" panose="020F0502020204030204" pitchFamily="34" charset="0"/>
                <a:cs typeface="Times New Roman" panose="02020603050405020304" pitchFamily="18" charset="0"/>
              </a:rPr>
              <a:t>Hierarchical Structure</a:t>
            </a:r>
          </a:p>
          <a:p>
            <a:r>
              <a:rPr lang="en-GB" sz="2800" dirty="0">
                <a:effectLst/>
                <a:latin typeface="Calibri" panose="020F0502020204030204" pitchFamily="34" charset="0"/>
                <a:ea typeface="Calibri" panose="020F0502020204030204" pitchFamily="34" charset="0"/>
                <a:cs typeface="Times New Roman" panose="02020603050405020304" pitchFamily="18" charset="0"/>
              </a:rPr>
              <a:t>Different Business Customs</a:t>
            </a:r>
          </a:p>
          <a:p>
            <a:r>
              <a:rPr lang="en-GB" sz="2800" dirty="0">
                <a:effectLst/>
                <a:latin typeface="Calibri" panose="020F0502020204030204" pitchFamily="34" charset="0"/>
                <a:ea typeface="Calibri" panose="020F0502020204030204" pitchFamily="34" charset="0"/>
                <a:cs typeface="Times New Roman" panose="02020603050405020304" pitchFamily="18" charset="0"/>
              </a:rPr>
              <a:t>Different Negotiation Styles</a:t>
            </a:r>
          </a:p>
          <a:p>
            <a:endParaRPr lang="en-US" sz="1700" dirty="0"/>
          </a:p>
        </p:txBody>
      </p:sp>
      <p:pic>
        <p:nvPicPr>
          <p:cNvPr id="5" name="Content Placeholder 4" descr="Diagram&#10;&#10;Description automatically generated"/>
          <p:cNvPicPr>
            <a:picLocks noChangeAspect="1"/>
          </p:cNvPicPr>
          <p:nvPr/>
        </p:nvPicPr>
        <p:blipFill>
          <a:blip r:embed="rId3"/>
          <a:stretch>
            <a:fillRect/>
          </a:stretch>
        </p:blipFill>
        <p:spPr>
          <a:xfrm>
            <a:off x="4901184" y="883539"/>
            <a:ext cx="6922008" cy="519150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p:cNvSpPr>
            <a:spLocks noGrp="1" noRot="1" noChangeAspect="1" noMove="1" noResize="1" noEditPoints="1" noAdjustHandles="1" noChangeArrowheads="1" noChangeShapeType="1" noTextEdit="1"/>
          </p:cNvSpPr>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41246" y="978619"/>
            <a:ext cx="5991244" cy="1106424"/>
          </a:xfrm>
        </p:spPr>
        <p:txBody>
          <a:bodyPr>
            <a:normAutofit/>
          </a:bodyPr>
          <a:lstStyle/>
          <a:p>
            <a:r>
              <a:rPr lang="en-US" sz="3200"/>
              <a:t>Communication style</a:t>
            </a:r>
          </a:p>
        </p:txBody>
      </p:sp>
      <p:sp>
        <p:nvSpPr>
          <p:cNvPr id="14" name="Rectangle 13"/>
          <p:cNvSpPr>
            <a:spLocks noGrp="1" noRot="1" noChangeAspect="1" noMove="1" noResize="1" noEditPoints="1" noAdjustHandles="1" noChangeArrowheads="1" noChangeShapeType="1" noTextEdit="1"/>
          </p:cNvSpPr>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p:cNvSpPr>
            <a:spLocks noGrp="1" noRot="1" noChangeAspect="1" noMove="1" noResize="1" noEditPoints="1" noAdjustHandles="1" noChangeArrowheads="1" noChangeShapeType="1" noTextEdit="1"/>
          </p:cNvSpPr>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8" name="Content Placeholder 2"/>
          <p:cNvGraphicFramePr>
            <a:graphicFrameLocks noGrp="1"/>
          </p:cNvGraphicFramePr>
          <p:nvPr>
            <p:ph idx="1"/>
          </p:nvPr>
        </p:nvGraphicFramePr>
        <p:xfrm>
          <a:off x="345567" y="2252870"/>
          <a:ext cx="6941251" cy="44920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Logo&#10;&#10;Description automatically generated"/>
          <p:cNvPicPr>
            <a:picLocks noChangeAspect="1"/>
          </p:cNvPicPr>
          <p:nvPr/>
        </p:nvPicPr>
        <p:blipFill>
          <a:blip r:embed="rId7"/>
          <a:stretch>
            <a:fillRect/>
          </a:stretch>
        </p:blipFill>
        <p:spPr>
          <a:xfrm>
            <a:off x="7286818" y="1748791"/>
            <a:ext cx="4490653" cy="299751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p:cNvSpPr>
            <a:spLocks noGrp="1" noRot="1" noChangeAspect="1" noMove="1" noResize="1" noEditPoints="1" noAdjustHandles="1" noChangeArrowheads="1" noChangeShapeType="1" noTextEdit="1"/>
          </p:cNvSpPr>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p:cNvSpPr>
            <a:spLocks noGrp="1" noRot="1" noChangeAspect="1" noMove="1" noResize="1" noEditPoints="1" noAdjustHandles="1" noChangeArrowheads="1" noChangeShapeType="1" noTextEdit="1"/>
          </p:cNvSpPr>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p:cNvSpPr>
            <a:spLocks noGrp="1" noRot="1" noChangeAspect="1" noMove="1" noResize="1" noEditPoints="1" noAdjustHandles="1" noChangeArrowheads="1" noChangeShapeType="1" noTextEdit="1"/>
          </p:cNvSpPr>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p:cNvSpPr>
            <a:spLocks noGrp="1" noRot="1" noChangeAspect="1" noMove="1" noResize="1" noEditPoints="1" noAdjustHandles="1" noChangeArrowheads="1" noChangeShapeType="1" noTextEdit="1"/>
          </p:cNvSpPr>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p:cNvSpPr>
            <a:spLocks noGrp="1"/>
          </p:cNvSpPr>
          <p:nvPr>
            <p:ph idx="1"/>
          </p:nvPr>
        </p:nvSpPr>
        <p:spPr>
          <a:xfrm>
            <a:off x="64008" y="3429000"/>
            <a:ext cx="12192000" cy="3410712"/>
          </a:xfrm>
        </p:spPr>
        <p:txBody>
          <a:bodyPr anchor="t">
            <a:normAutofit fontScale="92500"/>
          </a:bodyPr>
          <a:lstStyle/>
          <a:p>
            <a:pPr marL="0" indent="0" algn="l">
              <a:buNone/>
            </a:pPr>
            <a:r>
              <a:rPr lang="en-GB" sz="1800" b="0" i="0" dirty="0">
                <a:solidFill>
                  <a:srgbClr val="374151"/>
                </a:solidFill>
                <a:effectLst/>
                <a:latin typeface="Söhne"/>
              </a:rPr>
              <a:t>Direct Communication (UK):</a:t>
            </a:r>
          </a:p>
          <a:p>
            <a:pPr algn="l">
              <a:buFont typeface="Arial" panose="020B0604020202020204" pitchFamily="34" charset="0"/>
              <a:buChar char="•"/>
            </a:pPr>
            <a:r>
              <a:rPr lang="en-GB" sz="1800" b="0" i="0" dirty="0">
                <a:solidFill>
                  <a:srgbClr val="374151"/>
                </a:solidFill>
                <a:effectLst/>
                <a:latin typeface="Söhne"/>
              </a:rPr>
              <a:t>British communication often values clarity and getting to the point quickly.</a:t>
            </a:r>
          </a:p>
          <a:p>
            <a:pPr algn="l">
              <a:buFont typeface="Arial" panose="020B0604020202020204" pitchFamily="34" charset="0"/>
              <a:buChar char="•"/>
            </a:pPr>
            <a:r>
              <a:rPr lang="en-GB" sz="1800" b="0" i="0" dirty="0">
                <a:solidFill>
                  <a:srgbClr val="374151"/>
                </a:solidFill>
                <a:effectLst/>
                <a:latin typeface="Söhne"/>
              </a:rPr>
              <a:t>For example, in a business meeting, a British participant may ask a direct question to clarify a point or move the conversation forward.</a:t>
            </a:r>
          </a:p>
          <a:p>
            <a:pPr marL="0" indent="0" algn="l">
              <a:buNone/>
            </a:pPr>
            <a:endParaRPr lang="en-GB" sz="1800" b="0" i="0" dirty="0">
              <a:solidFill>
                <a:srgbClr val="374151"/>
              </a:solidFill>
              <a:effectLst/>
              <a:latin typeface="Söhne"/>
            </a:endParaRPr>
          </a:p>
          <a:p>
            <a:pPr marL="0" indent="0" algn="l">
              <a:buNone/>
            </a:pPr>
            <a:r>
              <a:rPr lang="en-GB" sz="1800" b="0" i="0" dirty="0">
                <a:solidFill>
                  <a:srgbClr val="374151"/>
                </a:solidFill>
                <a:effectLst/>
                <a:latin typeface="Söhne"/>
              </a:rPr>
              <a:t>Indirect Communication (China):</a:t>
            </a:r>
          </a:p>
          <a:p>
            <a:pPr algn="l">
              <a:buFont typeface="Arial" panose="020B0604020202020204" pitchFamily="34" charset="0"/>
              <a:buChar char="•"/>
            </a:pPr>
            <a:r>
              <a:rPr lang="en-GB" sz="1800" b="0" i="0" dirty="0">
                <a:solidFill>
                  <a:srgbClr val="374151"/>
                </a:solidFill>
                <a:effectLst/>
                <a:latin typeface="Söhne"/>
              </a:rPr>
              <a:t>Chinese communication often values building rapport and maintaining relationships, which can lead to more indirect communication.</a:t>
            </a:r>
          </a:p>
          <a:p>
            <a:pPr algn="l">
              <a:buFont typeface="Arial" panose="020B0604020202020204" pitchFamily="34" charset="0"/>
              <a:buChar char="•"/>
            </a:pPr>
            <a:r>
              <a:rPr lang="en-GB" sz="1800" b="0" i="0" dirty="0">
                <a:solidFill>
                  <a:srgbClr val="374151"/>
                </a:solidFill>
                <a:effectLst/>
                <a:latin typeface="Söhne"/>
              </a:rPr>
              <a:t>For example, in a business meeting, a Chinese participant may spend time building a relationship with the other participants before getting to the main point of the conversation.</a:t>
            </a:r>
          </a:p>
          <a:p>
            <a:endParaRPr lang="en-US" sz="1700" dirty="0"/>
          </a:p>
        </p:txBody>
      </p:sp>
      <p:pic>
        <p:nvPicPr>
          <p:cNvPr id="5" name="Content Placeholder 4" descr="Graphical user interface, text, application, chat or text message&#10;&#10;Description automatically generated"/>
          <p:cNvPicPr>
            <a:picLocks noChangeAspect="1"/>
          </p:cNvPicPr>
          <p:nvPr/>
        </p:nvPicPr>
        <p:blipFill>
          <a:blip r:embed="rId3"/>
          <a:stretch>
            <a:fillRect/>
          </a:stretch>
        </p:blipFill>
        <p:spPr>
          <a:xfrm>
            <a:off x="2366010" y="0"/>
            <a:ext cx="9825990" cy="329446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p:cNvSpPr>
            <a:spLocks noGrp="1" noRot="1" noChangeAspect="1" noMove="1" noResize="1" noEditPoints="1" noAdjustHandles="1" noChangeArrowheads="1" noChangeShapeType="1" noTextEdit="1"/>
          </p:cNvSpPr>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p:cNvSpPr>
            <a:spLocks noGrp="1" noRot="1" noChangeAspect="1" noMove="1" noResize="1" noEditPoints="1" noAdjustHandles="1" noChangeArrowheads="1" noChangeShapeType="1" noTextEdit="1"/>
          </p:cNvSpPr>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41029" y="285337"/>
            <a:ext cx="3438144" cy="1239012"/>
          </a:xfrm>
        </p:spPr>
        <p:txBody>
          <a:bodyPr anchor="ctr">
            <a:normAutofit/>
          </a:bodyPr>
          <a:lstStyle/>
          <a:p>
            <a:r>
              <a:rPr lang="en-GB" sz="2800" dirty="0">
                <a:effectLst/>
                <a:latin typeface="Calibri" panose="020F0502020204030204" pitchFamily="34" charset="0"/>
                <a:ea typeface="Calibri" panose="020F0502020204030204" pitchFamily="34" charset="0"/>
                <a:cs typeface="Times New Roman" panose="02020603050405020304" pitchFamily="18" charset="0"/>
              </a:rPr>
              <a:t>Face Saving</a:t>
            </a:r>
            <a:r>
              <a:rPr lang="en-GB" sz="2800" dirty="0">
                <a:effectLst/>
              </a:rPr>
              <a:t> </a:t>
            </a:r>
            <a:endParaRPr lang="en-US" sz="2800" dirty="0"/>
          </a:p>
        </p:txBody>
      </p:sp>
      <p:sp>
        <p:nvSpPr>
          <p:cNvPr id="18" name="Rectangle 17"/>
          <p:cNvSpPr>
            <a:spLocks noGrp="1" noRot="1" noChangeAspect="1" noMove="1" noResize="1" noEditPoints="1" noAdjustHandles="1" noChangeArrowheads="1" noChangeShapeType="1" noTextEdit="1"/>
          </p:cNvSpPr>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p:cNvSpPr>
            <a:spLocks noGrp="1" noRot="1" noChangeAspect="1" noMove="1" noResize="1" noEditPoints="1" noAdjustHandles="1" noChangeArrowheads="1" noChangeShapeType="1" noTextEdit="1"/>
          </p:cNvSpPr>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p:cNvSpPr>
            <a:spLocks noGrp="1"/>
          </p:cNvSpPr>
          <p:nvPr>
            <p:ph idx="1"/>
          </p:nvPr>
        </p:nvSpPr>
        <p:spPr>
          <a:xfrm>
            <a:off x="-1" y="2207261"/>
            <a:ext cx="4812030" cy="4500880"/>
          </a:xfrm>
        </p:spPr>
        <p:txBody>
          <a:bodyPr anchor="t">
            <a:normAutofit/>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Another important cultural value in China is face saving, which means that people will often avoid confrontation or saying no directly to avoid causing embarrassment or loss of face (Matsumoto, 1996). </a:t>
            </a:r>
          </a:p>
          <a:p>
            <a:pPr marL="0" indent="0">
              <a:buNone/>
            </a:pPr>
            <a:endParaRPr lang="en-US" sz="1700" dirty="0"/>
          </a:p>
        </p:txBody>
      </p:sp>
      <p:pic>
        <p:nvPicPr>
          <p:cNvPr id="5" name="Content Placeholder 4" descr="A picture containing diagram&#10;&#10;Description automatically generated"/>
          <p:cNvPicPr>
            <a:picLocks noChangeAspect="1"/>
          </p:cNvPicPr>
          <p:nvPr/>
        </p:nvPicPr>
        <p:blipFill>
          <a:blip r:embed="rId3"/>
          <a:stretch>
            <a:fillRect/>
          </a:stretch>
        </p:blipFill>
        <p:spPr>
          <a:xfrm>
            <a:off x="4901184" y="883539"/>
            <a:ext cx="6922008" cy="519150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91443"/>
            <a:ext cx="4443154" cy="1087819"/>
          </a:xfrm>
        </p:spPr>
        <p:txBody>
          <a:bodyPr anchor="b">
            <a:normAutofit/>
          </a:bodyPr>
          <a:lstStyle/>
          <a:p>
            <a:r>
              <a:rPr lang="en-US" sz="3400" dirty="0">
                <a:latin typeface="Times New Roman" panose="02020603050405020304" pitchFamily="18" charset="0"/>
                <a:cs typeface="Times New Roman" panose="02020603050405020304" pitchFamily="18" charset="0"/>
              </a:rPr>
              <a:t>Hofstede's Cultural Dimensions theory</a:t>
            </a:r>
          </a:p>
        </p:txBody>
      </p:sp>
      <p:sp>
        <p:nvSpPr>
          <p:cNvPr id="12" name="Rectangle 11"/>
          <p:cNvSpPr>
            <a:spLocks noGrp="1" noRot="1" noChangeAspect="1" noMove="1" noResize="1" noEditPoints="1" noAdjustHandles="1" noChangeArrowheads="1" noChangeShapeType="1" noTextEdit="1"/>
          </p:cNvSpPr>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p:cNvSpPr>
            <a:spLocks noGrp="1" noRot="1" noChangeAspect="1" noMove="1" noResize="1" noEditPoints="1" noAdjustHandles="1" noChangeArrowheads="1" noChangeShapeType="1" noTextEdit="1"/>
          </p:cNvSpPr>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262890" y="2371870"/>
            <a:ext cx="8156700" cy="4394690"/>
          </a:xfrm>
        </p:spPr>
        <p:txBody>
          <a:bodyPr>
            <a:normAutofit/>
          </a:bodyPr>
          <a:lstStyle/>
          <a:p>
            <a:pPr marL="0" indent="0">
              <a:lnSpc>
                <a:spcPct val="100000"/>
              </a:lnSpc>
              <a:buNone/>
            </a:pPr>
            <a:r>
              <a:rPr lang="en-US" sz="1700" dirty="0"/>
              <a:t>Hofstede's Cultural Dimensions theory is a framework for understanding and comparing cultural values and behaviors across different countries and regions. The theory is based on six dimensions of culture:</a:t>
            </a:r>
          </a:p>
          <a:p>
            <a:pPr>
              <a:lnSpc>
                <a:spcPct val="100000"/>
              </a:lnSpc>
            </a:pPr>
            <a:r>
              <a:rPr lang="en-US" sz="1700" dirty="0"/>
              <a:t>Power distance</a:t>
            </a:r>
          </a:p>
          <a:p>
            <a:pPr>
              <a:lnSpc>
                <a:spcPct val="100000"/>
              </a:lnSpc>
            </a:pPr>
            <a:r>
              <a:rPr lang="en-US" sz="1700" dirty="0"/>
              <a:t>Individualism vs. collectivism</a:t>
            </a:r>
          </a:p>
          <a:p>
            <a:pPr>
              <a:lnSpc>
                <a:spcPct val="100000"/>
              </a:lnSpc>
            </a:pPr>
            <a:r>
              <a:rPr lang="en-US" sz="1700" dirty="0"/>
              <a:t>Masculinity vs. femininity</a:t>
            </a:r>
          </a:p>
          <a:p>
            <a:pPr>
              <a:lnSpc>
                <a:spcPct val="100000"/>
              </a:lnSpc>
            </a:pPr>
            <a:r>
              <a:rPr lang="en-US" sz="1700" dirty="0"/>
              <a:t>Uncertainty avoidance</a:t>
            </a:r>
          </a:p>
          <a:p>
            <a:pPr>
              <a:lnSpc>
                <a:spcPct val="100000"/>
              </a:lnSpc>
            </a:pPr>
            <a:r>
              <a:rPr lang="en-US" sz="1700" dirty="0"/>
              <a:t>Long-term vs. short-term orientation</a:t>
            </a:r>
          </a:p>
          <a:p>
            <a:pPr>
              <a:lnSpc>
                <a:spcPct val="100000"/>
              </a:lnSpc>
            </a:pPr>
            <a:r>
              <a:rPr lang="en-US" sz="1700" dirty="0"/>
              <a:t>Indulgence vs. restraint</a:t>
            </a:r>
          </a:p>
          <a:p>
            <a:pPr>
              <a:lnSpc>
                <a:spcPct val="100000"/>
              </a:lnSpc>
            </a:pPr>
            <a:r>
              <a:rPr lang="en-US" sz="1700" dirty="0"/>
              <a:t>By using these dimensions to compare cultures, Hofstede's theory can help explain differences in behavior, attitudes, and values between countries, and can be useful for businesses operating in multiple cultural contexts.</a:t>
            </a:r>
          </a:p>
        </p:txBody>
      </p:sp>
      <p:pic>
        <p:nvPicPr>
          <p:cNvPr id="5" name="Picture 4" descr="Diagram&#10;&#10;Description automatically generated"/>
          <p:cNvPicPr>
            <a:picLocks noChangeAspect="1"/>
          </p:cNvPicPr>
          <p:nvPr/>
        </p:nvPicPr>
        <p:blipFill>
          <a:blip r:embed="rId3"/>
          <a:stretch>
            <a:fillRect/>
          </a:stretch>
        </p:blipFill>
        <p:spPr>
          <a:xfrm>
            <a:off x="8419590" y="0"/>
            <a:ext cx="3656031" cy="308020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descr="Top view of cubes connected with black lines"/>
          <p:cNvPicPr>
            <a:picLocks noChangeAspect="1"/>
          </p:cNvPicPr>
          <p:nvPr/>
        </p:nvPicPr>
        <p:blipFill rotWithShape="1">
          <a:blip r:embed="rId3"/>
          <a:srcRect l="5200"/>
          <a:stretch>
            <a:fillRect/>
          </a:stretch>
        </p:blipFill>
        <p:spPr>
          <a:xfrm>
            <a:off x="20" y="10"/>
            <a:ext cx="8668492" cy="6857990"/>
          </a:xfrm>
          <a:prstGeom prst="rect">
            <a:avLst/>
          </a:prstGeom>
        </p:spPr>
      </p:pic>
      <p:sp>
        <p:nvSpPr>
          <p:cNvPr id="19" name="Rectangle 10"/>
          <p:cNvSpPr>
            <a:spLocks noGrp="1" noRot="1" noChangeAspect="1" noMove="1" noResize="1" noEditPoints="1" noAdjustHandles="1" noChangeArrowheads="1" noChangeShapeType="1" noTextEdit="1"/>
          </p:cNvSpPr>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093527" y="843534"/>
            <a:ext cx="4715087" cy="1442466"/>
          </a:xfrm>
        </p:spPr>
        <p:txBody>
          <a:bodyPr anchor="b">
            <a:normAutofit/>
          </a:bodyPr>
          <a:lstStyle/>
          <a:p>
            <a:r>
              <a:rPr lang="en-US" sz="2600" dirty="0"/>
              <a:t>Aston Martin's expansion into China</a:t>
            </a:r>
          </a:p>
        </p:txBody>
      </p:sp>
      <p:sp>
        <p:nvSpPr>
          <p:cNvPr id="20" name="Rectangle 12"/>
          <p:cNvSpPr>
            <a:spLocks noGrp="1" noRot="1" noChangeAspect="1" noMove="1" noResize="1" noEditPoints="1" noAdjustHandles="1" noChangeArrowheads="1" noChangeShapeType="1" noTextEdit="1"/>
          </p:cNvSpPr>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14"/>
          <p:cNvSpPr>
            <a:spLocks noGrp="1" noRot="1" noChangeAspect="1" noMove="1" noResize="1" noEditPoints="1" noAdjustHandles="1" noChangeArrowheads="1" noChangeShapeType="1" noTextEdit="1"/>
          </p:cNvSpPr>
          <p:nvPr/>
        </p:nvSpPr>
        <p:spPr>
          <a:xfrm>
            <a:off x="8453018" y="2443480"/>
            <a:ext cx="3218688"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613564" y="2718054"/>
            <a:ext cx="7195812" cy="3207258"/>
          </a:xfrm>
        </p:spPr>
        <p:txBody>
          <a:bodyPr anchor="t">
            <a:noAutofit/>
          </a:bodyPr>
          <a:lstStyle/>
          <a:p>
            <a:r>
              <a:rPr lang="en-US" sz="2800" dirty="0"/>
              <a:t>Some of these dimensions may come into play. For example, China has a relatively high-power distance, meaning that people are more accepting of unequal distribution of power and wealth. This could affect how Aston Martin approaches its business relationships and partnerships in China.</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US" sz="3400" dirty="0">
                <a:latin typeface="Times New Roman" panose="02020603050405020304" pitchFamily="18" charset="0"/>
                <a:cs typeface="Times New Roman" panose="02020603050405020304" pitchFamily="18" charset="0"/>
              </a:rPr>
              <a:t>Hofstede's theory</a:t>
            </a:r>
          </a:p>
        </p:txBody>
      </p:sp>
      <p:sp>
        <p:nvSpPr>
          <p:cNvPr id="12" name="Rectangle 11"/>
          <p:cNvSpPr>
            <a:spLocks noGrp="1" noRot="1" noChangeAspect="1" noMove="1" noResize="1" noEditPoints="1" noAdjustHandles="1" noChangeArrowheads="1" noChangeShapeType="1" noTextEdit="1"/>
          </p:cNvSpPr>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p:cNvSpPr>
            <a:spLocks noGrp="1" noRot="1" noChangeAspect="1" noMove="1" noResize="1" noEditPoints="1" noAdjustHandles="1" noChangeArrowheads="1" noChangeShapeType="1" noTextEdit="1"/>
          </p:cNvSpPr>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110836" y="2364405"/>
            <a:ext cx="4744628" cy="3584448"/>
          </a:xfrm>
        </p:spPr>
        <p:txBody>
          <a:bodyPr anchor="t">
            <a:noAutofit/>
          </a:bodyPr>
          <a:lstStyle/>
          <a:p>
            <a:pPr>
              <a:lnSpc>
                <a:spcPct val="100000"/>
              </a:lnSpc>
            </a:pPr>
            <a:r>
              <a:rPr lang="en-US" dirty="0"/>
              <a:t>Suggests that there may be differences in how masculinity is valued in different cultures. In China, for example, there may be a greater emphasis on traditional gender roles and assertiveness, which could impact how Aston Martin markets its products and communicates with customers.                                              </a:t>
            </a:r>
          </a:p>
        </p:txBody>
      </p:sp>
      <p:pic>
        <p:nvPicPr>
          <p:cNvPr id="5" name="Picture 4" descr="A few men sitting at a table&#10;&#10;Description automatically generated with low confidence"/>
          <p:cNvPicPr>
            <a:picLocks noChangeAspect="1"/>
          </p:cNvPicPr>
          <p:nvPr/>
        </p:nvPicPr>
        <p:blipFill rotWithShape="1">
          <a:blip r:embed="rId3"/>
          <a:srcRect l="22265" r="10732"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p:cNvSpPr>
            <a:spLocks noGrp="1" noRot="1" noChangeAspect="1" noMove="1" noResize="1" noEditPoints="1" noAdjustHandles="1" noChangeArrowheads="1" noChangeShapeType="1" noTextEdit="1"/>
          </p:cNvSpPr>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p:cNvSpPr>
            <a:spLocks noGrp="1" noRot="1" noChangeAspect="1" noMove="1" noResize="1" noEditPoints="1" noAdjustHandles="1" noChangeArrowheads="1" noChangeShapeType="1" noTextEdit="1"/>
          </p:cNvSpPr>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GB" b="0" dirty="0">
                <a:latin typeface="Söhne"/>
              </a:rPr>
              <a:t>C</a:t>
            </a:r>
            <a:r>
              <a:rPr lang="en-GB" b="0" i="0" dirty="0">
                <a:effectLst/>
                <a:latin typeface="Söhne"/>
              </a:rPr>
              <a:t>oncept of unique business customs in China</a:t>
            </a:r>
            <a:endParaRPr lang="en-US" dirty="0"/>
          </a:p>
        </p:txBody>
      </p:sp>
      <p:sp>
        <p:nvSpPr>
          <p:cNvPr id="15" name="Rectangle 14"/>
          <p:cNvSpPr>
            <a:spLocks noGrp="1" noRot="1" noChangeAspect="1" noMove="1" noResize="1" noEditPoints="1" noAdjustHandles="1" noChangeArrowheads="1" noChangeShapeType="1" noTextEdit="1"/>
          </p:cNvSpPr>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p:cNvGraphicFramePr>
            <a:graphicFrameLocks noGrp="1"/>
          </p:cNvGraphicFramePr>
          <p:nvPr>
            <p:ph idx="1"/>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p:cNvSpPr>
            <a:spLocks noGrp="1" noRot="1" noChangeAspect="1" noMove="1" noResize="1" noEditPoints="1" noAdjustHandles="1" noChangeArrowheads="1" noChangeShapeType="1" noTextEdit="1"/>
          </p:cNvSpPr>
          <p:nvPr/>
        </p:nvSpPr>
        <p:spPr>
          <a:xfrm>
            <a:off x="409573" y="633619"/>
            <a:ext cx="5457817"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198" y="978408"/>
            <a:ext cx="4607052" cy="1106424"/>
          </a:xfrm>
        </p:spPr>
        <p:txBody>
          <a:bodyPr>
            <a:normAutofit/>
          </a:bodyPr>
          <a:lstStyle/>
          <a:p>
            <a:r>
              <a:rPr lang="en-GB" sz="2900" dirty="0">
                <a:effectLst/>
                <a:latin typeface="Times New Roman" panose="02020603050405020304" pitchFamily="18" charset="0"/>
                <a:ea typeface="Calibri" panose="020F0502020204030204" pitchFamily="34" charset="0"/>
                <a:cs typeface="Times New Roman" panose="02020603050405020304" pitchFamily="18" charset="0"/>
              </a:rPr>
              <a:t>Different Negotiation Styles</a:t>
            </a:r>
            <a:r>
              <a:rPr lang="en-GB" sz="2900" dirty="0">
                <a:effectLst/>
                <a:latin typeface="Times New Roman" panose="02020603050405020304" pitchFamily="18" charset="0"/>
                <a:cs typeface="Times New Roman" panose="02020603050405020304" pitchFamily="18" charset="0"/>
              </a:rPr>
              <a:t> </a:t>
            </a:r>
            <a:endParaRPr lang="en-US" sz="2900" dirty="0">
              <a:latin typeface="Times New Roman" panose="02020603050405020304" pitchFamily="18" charset="0"/>
              <a:cs typeface="Times New Roman" panose="02020603050405020304" pitchFamily="18" charset="0"/>
            </a:endParaRPr>
          </a:p>
        </p:txBody>
      </p:sp>
      <p:sp>
        <p:nvSpPr>
          <p:cNvPr id="27" name="Rectangle 26"/>
          <p:cNvSpPr>
            <a:spLocks noGrp="1" noRot="1" noChangeAspect="1" noMove="1" noResize="1" noEditPoints="1" noAdjustHandles="1" noChangeArrowheads="1" noChangeShapeType="1" noTextEdit="1"/>
          </p:cNvSpPr>
          <p:nvPr/>
        </p:nvSpPr>
        <p:spPr>
          <a:xfrm>
            <a:off x="345565" y="1181536"/>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p:cNvSpPr>
            <a:spLocks noGrp="1" noRot="1" noChangeAspect="1" noMove="1" noResize="1" noEditPoints="1" noAdjustHandles="1" noChangeArrowheads="1" noChangeShapeType="1" noTextEdit="1"/>
          </p:cNvSpPr>
          <p:nvPr/>
        </p:nvSpPr>
        <p:spPr>
          <a:xfrm>
            <a:off x="877456" y="2185416"/>
            <a:ext cx="4446484"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121908" y="2295144"/>
            <a:ext cx="5745482" cy="4354884"/>
          </a:xfrm>
        </p:spPr>
        <p:txBody>
          <a:bodyPr>
            <a:normAutofit/>
          </a:bodyPr>
          <a:lstStyle/>
          <a:p>
            <a:pPr>
              <a:lnSpc>
                <a:spcPct val="100000"/>
              </a:lnSpc>
            </a:pPr>
            <a:r>
              <a:rPr lang="en-GB" sz="2000" dirty="0">
                <a:effectLst/>
                <a:latin typeface="Calibri" panose="020F0502020204030204" pitchFamily="34" charset="0"/>
                <a:ea typeface="Calibri" panose="020F0502020204030204" pitchFamily="34" charset="0"/>
                <a:cs typeface="Times New Roman" panose="02020603050405020304" pitchFamily="18" charset="0"/>
              </a:rPr>
              <a:t>Chinese negotiation style tends to focus on building relationships and finding a win-win solution, whereas British negotiation style may be more focused on competition and individual gain (Leung, 2003).</a:t>
            </a:r>
          </a:p>
          <a:p>
            <a:pPr>
              <a:lnSpc>
                <a:spcPct val="100000"/>
              </a:lnSpc>
            </a:pPr>
            <a:r>
              <a:rPr lang="en-GB" sz="2000" dirty="0">
                <a:effectLst/>
                <a:latin typeface="Calibri" panose="020F0502020204030204" pitchFamily="34" charset="0"/>
                <a:ea typeface="Calibri" panose="020F0502020204030204" pitchFamily="34" charset="0"/>
                <a:cs typeface="Times New Roman" panose="02020603050405020304" pitchFamily="18" charset="0"/>
              </a:rPr>
              <a:t> This can lead to misunderstandings and difficulties in negotiations. For example, when Aston Martin's joint venture with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LeEco</a:t>
            </a:r>
            <a:r>
              <a:rPr lang="en-GB" sz="2000" dirty="0">
                <a:effectLst/>
                <a:latin typeface="Calibri" panose="020F0502020204030204" pitchFamily="34" charset="0"/>
                <a:ea typeface="Calibri" panose="020F0502020204030204" pitchFamily="34" charset="0"/>
                <a:cs typeface="Times New Roman" panose="02020603050405020304" pitchFamily="18" charset="0"/>
              </a:rPr>
              <a:t> was negotiating the terms of their partnership, they had to be aware of the different negotiation styles and find a compromise that would benefit both parties (Whitney, 2018).</a:t>
            </a:r>
          </a:p>
          <a:p>
            <a:pPr>
              <a:lnSpc>
                <a:spcPct val="100000"/>
              </a:lnSpc>
            </a:pPr>
            <a:endParaRPr lang="en-US" sz="1700" dirty="0"/>
          </a:p>
        </p:txBody>
      </p:sp>
      <p:pic>
        <p:nvPicPr>
          <p:cNvPr id="5" name="Picture 4"/>
          <p:cNvPicPr>
            <a:picLocks noChangeAspect="1"/>
          </p:cNvPicPr>
          <p:nvPr/>
        </p:nvPicPr>
        <p:blipFill rotWithShape="1">
          <a:blip r:embed="rId3"/>
          <a:srcRect r="3" b="18467"/>
          <a:stretch>
            <a:fillRect/>
          </a:stretch>
        </p:blipFill>
        <p:spPr>
          <a:xfrm>
            <a:off x="6324599" y="10"/>
            <a:ext cx="5745481" cy="3399271"/>
          </a:xfrm>
          <a:prstGeom prst="rect">
            <a:avLst/>
          </a:prstGeom>
        </p:spPr>
      </p:pic>
      <p:pic>
        <p:nvPicPr>
          <p:cNvPr id="4" name="Picture 3"/>
          <p:cNvPicPr>
            <a:picLocks noChangeAspect="1"/>
          </p:cNvPicPr>
          <p:nvPr/>
        </p:nvPicPr>
        <p:blipFill rotWithShape="1">
          <a:blip r:embed="rId4"/>
          <a:srcRect t="2627" r="3" b="15840"/>
          <a:stretch>
            <a:fillRect/>
          </a:stretch>
        </p:blipFill>
        <p:spPr>
          <a:xfrm>
            <a:off x="6324598" y="3399281"/>
            <a:ext cx="5745482" cy="345870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Metal tic-tac-toe game pieces"/>
          <p:cNvPicPr>
            <a:picLocks noChangeAspect="1"/>
          </p:cNvPicPr>
          <p:nvPr/>
        </p:nvPicPr>
        <p:blipFill rotWithShape="1">
          <a:blip r:embed="rId3"/>
          <a:srcRect l="3266" r="16802"/>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p:cNvSpPr>
            <a:spLocks noGrp="1" noRot="1" noChangeAspect="1" noMove="1" noResize="1" noEditPoints="1" noAdjustHandles="1" noChangeArrowheads="1" noChangeShapeType="1" noTextEdit="1"/>
          </p:cNvSpPr>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p:cNvSpPr>
            <a:spLocks noGrp="1" noRot="1" noChangeAspect="1" noMove="1" noResize="1" noEditPoints="1" noAdjustHandles="1" noChangeArrowheads="1" noChangeShapeType="1" noTextEdit="1"/>
          </p:cNvSpPr>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74904" y="856488"/>
            <a:ext cx="4992624" cy="1243584"/>
          </a:xfrm>
        </p:spPr>
        <p:txBody>
          <a:bodyPr anchor="ctr">
            <a:normAutofit/>
          </a:bodyPr>
          <a:lstStyle/>
          <a:p>
            <a:r>
              <a:rPr lang="en-US" sz="3400"/>
              <a:t>EXAMPLES</a:t>
            </a:r>
          </a:p>
        </p:txBody>
      </p:sp>
      <p:sp>
        <p:nvSpPr>
          <p:cNvPr id="15" name="Rectangle 14"/>
          <p:cNvSpPr>
            <a:spLocks noGrp="1" noRot="1" noChangeAspect="1" noMove="1" noResize="1" noEditPoints="1" noAdjustHandles="1" noChangeArrowheads="1" noChangeShapeType="1" noTextEdit="1"/>
          </p:cNvSpPr>
          <p:nvPr/>
        </p:nvSpPr>
        <p:spPr>
          <a:xfrm>
            <a:off x="0" y="1124325"/>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p:cNvSpPr>
            <a:spLocks noGrp="1" noRot="1" noChangeAspect="1" noMove="1" noResize="1" noEditPoints="1" noAdjustHandles="1" noChangeArrowheads="1" noChangeShapeType="1" noTextEdit="1"/>
          </p:cNvSpPr>
          <p:nvPr/>
        </p:nvSpPr>
        <p:spPr>
          <a:xfrm>
            <a:off x="437769" y="2195336"/>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2"/>
          <p:cNvSpPr>
            <a:spLocks noGrp="1"/>
          </p:cNvSpPr>
          <p:nvPr>
            <p:ph idx="1"/>
          </p:nvPr>
        </p:nvSpPr>
        <p:spPr>
          <a:xfrm>
            <a:off x="374904" y="2522949"/>
            <a:ext cx="5065776" cy="3402363"/>
          </a:xfrm>
        </p:spPr>
        <p:txBody>
          <a:bodyPr anchor="t">
            <a:normAutofit/>
          </a:bodyPr>
          <a:lstStyle/>
          <a:p>
            <a:r>
              <a:rPr lang="en-GB" sz="2800" b="0" i="0" dirty="0">
                <a:effectLst/>
                <a:latin typeface="Söhne"/>
              </a:rPr>
              <a:t>Building Relationships</a:t>
            </a:r>
          </a:p>
          <a:p>
            <a:r>
              <a:rPr lang="en-GB" sz="2800" b="0" i="0" dirty="0">
                <a:effectLst/>
                <a:latin typeface="Söhne"/>
              </a:rPr>
              <a:t>Win-Win Solution</a:t>
            </a:r>
          </a:p>
          <a:p>
            <a:r>
              <a:rPr lang="en-GB" sz="2800" b="0" i="0" dirty="0">
                <a:effectLst/>
                <a:latin typeface="Söhne"/>
              </a:rPr>
              <a:t>Face-Saving</a:t>
            </a:r>
          </a:p>
          <a:p>
            <a:r>
              <a:rPr lang="en-GB" sz="2800" b="0" i="0" dirty="0">
                <a:effectLst/>
                <a:latin typeface="Söhne"/>
              </a:rPr>
              <a:t>Competition and Individual Gain</a:t>
            </a:r>
          </a:p>
          <a:p>
            <a:r>
              <a:rPr lang="en-GB" sz="2800" b="0" i="0" dirty="0">
                <a:effectLst/>
                <a:latin typeface="Söhne"/>
              </a:rPr>
              <a:t>Decision Making</a:t>
            </a:r>
            <a:endParaRPr lang="en-US" sz="2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dirty="0">
                <a:latin typeface="Calibri" panose="020F0502020204030204" pitchFamily="34" charset="0"/>
                <a:ea typeface="Calibri" panose="020F0502020204030204" pitchFamily="34" charset="0"/>
                <a:cs typeface="Times New Roman" panose="02020603050405020304" pitchFamily="18" charset="0"/>
              </a:rPr>
              <a:t>Recommendations</a:t>
            </a:r>
            <a:br>
              <a:rPr lang="en-GB" sz="3400" dirty="0">
                <a:effectLst/>
                <a:latin typeface="Calibri" panose="020F0502020204030204" pitchFamily="34" charset="0"/>
                <a:ea typeface="Calibri" panose="020F0502020204030204" pitchFamily="34" charset="0"/>
                <a:cs typeface="Times New Roman" panose="02020603050405020304" pitchFamily="18" charset="0"/>
              </a:rPr>
            </a:br>
            <a:endParaRPr lang="en-US" sz="3400" dirty="0"/>
          </a:p>
        </p:txBody>
      </p:sp>
      <p:sp>
        <p:nvSpPr>
          <p:cNvPr id="11" name="Rectangle 10"/>
          <p:cNvSpPr>
            <a:spLocks noGrp="1" noRot="1" noChangeAspect="1" noMove="1" noResize="1" noEditPoints="1" noAdjustHandles="1" noChangeArrowheads="1" noChangeShapeType="1" noTextEdit="1"/>
          </p:cNvSpPr>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p:cNvSpPr>
            <a:spLocks noGrp="1" noRot="1" noChangeAspect="1" noMove="1" noResize="1" noEditPoints="1" noAdjustHandles="1" noChangeArrowheads="1" noChangeShapeType="1" noTextEdit="1"/>
          </p:cNvSpPr>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11478" y="2688336"/>
            <a:ext cx="4800601" cy="3584448"/>
          </a:xfrm>
        </p:spPr>
        <p:txBody>
          <a:bodyPr anchor="t">
            <a:noAutofit/>
          </a:bodyPr>
          <a:lstStyle/>
          <a:p>
            <a:r>
              <a:rPr lang="en-GB" sz="2800" dirty="0">
                <a:effectLst/>
                <a:latin typeface="Times New Roman" panose="02020603050405020304" pitchFamily="18" charset="0"/>
                <a:ea typeface="Calibri" panose="020F0502020204030204" pitchFamily="34" charset="0"/>
                <a:cs typeface="Times New Roman" panose="02020603050405020304" pitchFamily="18" charset="0"/>
              </a:rPr>
              <a:t>Cross-Cultural Training</a:t>
            </a:r>
            <a:r>
              <a:rPr lang="en-GB" sz="2800" dirty="0">
                <a:effectLst/>
                <a:latin typeface="Times New Roman" panose="02020603050405020304" pitchFamily="18" charset="0"/>
                <a:cs typeface="Times New Roman" panose="02020603050405020304" pitchFamily="18" charset="0"/>
              </a:rPr>
              <a:t> </a:t>
            </a:r>
          </a:p>
          <a:p>
            <a:r>
              <a:rPr lang="en-GB" sz="2800" dirty="0">
                <a:effectLst/>
                <a:latin typeface="Times New Roman" panose="02020603050405020304" pitchFamily="18" charset="0"/>
                <a:ea typeface="Calibri" panose="020F0502020204030204" pitchFamily="34" charset="0"/>
                <a:cs typeface="Times New Roman" panose="02020603050405020304" pitchFamily="18" charset="0"/>
              </a:rPr>
              <a:t>Cultural Liaison</a:t>
            </a:r>
            <a:r>
              <a:rPr lang="en-GB" sz="2800" dirty="0">
                <a:effectLst/>
                <a:latin typeface="Times New Roman" panose="02020603050405020304" pitchFamily="18" charset="0"/>
                <a:cs typeface="Times New Roman" panose="02020603050405020304" pitchFamily="18" charset="0"/>
              </a:rPr>
              <a:t> </a:t>
            </a:r>
          </a:p>
          <a:p>
            <a:r>
              <a:rPr lang="en-GB" sz="2800" dirty="0">
                <a:effectLst/>
                <a:latin typeface="Times New Roman" panose="02020603050405020304" pitchFamily="18" charset="0"/>
                <a:ea typeface="Calibri" panose="020F0502020204030204" pitchFamily="34" charset="0"/>
                <a:cs typeface="Times New Roman" panose="02020603050405020304" pitchFamily="18" charset="0"/>
              </a:rPr>
              <a:t>Cross-Cultural Teams</a:t>
            </a:r>
            <a:r>
              <a:rPr lang="en-GB" sz="2800" dirty="0">
                <a:effectLst/>
                <a:latin typeface="Times New Roman" panose="02020603050405020304" pitchFamily="18" charset="0"/>
                <a:cs typeface="Times New Roman" panose="02020603050405020304" pitchFamily="18" charset="0"/>
              </a:rPr>
              <a:t> </a:t>
            </a:r>
          </a:p>
          <a:p>
            <a:r>
              <a:rPr lang="en-GB" sz="2800" dirty="0">
                <a:effectLst/>
                <a:latin typeface="Times New Roman" panose="02020603050405020304" pitchFamily="18" charset="0"/>
                <a:ea typeface="Calibri" panose="020F0502020204030204" pitchFamily="34" charset="0"/>
                <a:cs typeface="Times New Roman" panose="02020603050405020304" pitchFamily="18" charset="0"/>
              </a:rPr>
              <a:t>Regular Communication</a:t>
            </a:r>
            <a:r>
              <a:rPr lang="en-GB" sz="2800" dirty="0">
                <a:effectLst/>
                <a:latin typeface="Times New Roman" panose="02020603050405020304" pitchFamily="18" charset="0"/>
                <a:cs typeface="Times New Roman" panose="02020603050405020304" pitchFamily="18" charset="0"/>
              </a:rPr>
              <a:t> </a:t>
            </a:r>
          </a:p>
          <a:p>
            <a:r>
              <a:rPr lang="en-GB" sz="2800" dirty="0">
                <a:effectLst/>
                <a:latin typeface="Times New Roman" panose="02020603050405020304" pitchFamily="18" charset="0"/>
                <a:ea typeface="Calibri" panose="020F0502020204030204" pitchFamily="34" charset="0"/>
                <a:cs typeface="Times New Roman" panose="02020603050405020304" pitchFamily="18" charset="0"/>
              </a:rPr>
              <a:t>Adapting Negotiation Style</a:t>
            </a:r>
            <a:r>
              <a:rPr lang="en-GB" sz="2800" dirty="0">
                <a:effectLst/>
                <a:latin typeface="Times New Roman" panose="02020603050405020304" pitchFamily="18" charset="0"/>
                <a:cs typeface="Times New Roman" panose="02020603050405020304" pitchFamily="18" charset="0"/>
              </a:rPr>
              <a:t> </a:t>
            </a:r>
            <a:endParaRPr lang="en-US" sz="2800" dirty="0">
              <a:latin typeface="Times New Roman" panose="02020603050405020304" pitchFamily="18" charset="0"/>
              <a:cs typeface="Times New Roman" panose="02020603050405020304" pitchFamily="18" charset="0"/>
            </a:endParaRPr>
          </a:p>
        </p:txBody>
      </p:sp>
      <p:pic>
        <p:nvPicPr>
          <p:cNvPr id="5" name="Picture 4" descr="Hands holding each other's wrists and interlinked to form a circle"/>
          <p:cNvPicPr>
            <a:picLocks noChangeAspect="1"/>
          </p:cNvPicPr>
          <p:nvPr/>
        </p:nvPicPr>
        <p:blipFill rotWithShape="1">
          <a:blip r:embed="rId3"/>
          <a:srcRect l="18316" r="14681"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199" y="564211"/>
            <a:ext cx="4571999" cy="1165002"/>
          </a:xfrm>
        </p:spPr>
        <p:txBody>
          <a:bodyPr anchor="b">
            <a:normAutofit/>
          </a:bodyPr>
          <a:lstStyle/>
          <a:p>
            <a:r>
              <a:rPr lang="en-GB" sz="3600" dirty="0">
                <a:effectLst/>
                <a:latin typeface="Calibri" panose="020F0502020204030204" pitchFamily="34" charset="0"/>
                <a:ea typeface="Calibri" panose="020F0502020204030204" pitchFamily="34" charset="0"/>
                <a:cs typeface="Times New Roman" panose="02020603050405020304" pitchFamily="18" charset="0"/>
              </a:rPr>
              <a:t>Cultural Liaison</a:t>
            </a:r>
            <a:r>
              <a:rPr lang="en-GB" sz="3600" dirty="0">
                <a:effectLst/>
              </a:rPr>
              <a:t> </a:t>
            </a:r>
            <a:endParaRPr lang="en-US" sz="3600" dirty="0"/>
          </a:p>
        </p:txBody>
      </p:sp>
      <p:sp>
        <p:nvSpPr>
          <p:cNvPr id="3" name="Content Placeholder 2"/>
          <p:cNvSpPr>
            <a:spLocks noGrp="1"/>
          </p:cNvSpPr>
          <p:nvPr>
            <p:ph idx="1"/>
          </p:nvPr>
        </p:nvSpPr>
        <p:spPr>
          <a:xfrm>
            <a:off x="252982" y="1729213"/>
            <a:ext cx="5635199" cy="4103089"/>
          </a:xfrm>
        </p:spPr>
        <p:txBody>
          <a:bodyPr>
            <a:noAutofit/>
          </a:bodyPr>
          <a:lstStyle/>
          <a:p>
            <a:pPr>
              <a:lnSpc>
                <a:spcPct val="10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Appointing a cultural liaison can be helpful in mediating communication, providing guidance on cultural differences, and establishing trust and understanding. For example, when Aston Martin formed their joint venture with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LeEco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they appointed a Chinese national as the CEO to act as a cultural liaison (Chen, 2017).</a:t>
            </a:r>
          </a:p>
          <a:p>
            <a:pPr>
              <a:lnSpc>
                <a:spcPct val="100000"/>
              </a:lnSpc>
            </a:pPr>
            <a:r>
              <a:rPr lang="en-GB" sz="1800" b="0" i="0" dirty="0">
                <a:effectLst/>
                <a:latin typeface="Times New Roman" panose="02020603050405020304" pitchFamily="18" charset="0"/>
                <a:cs typeface="Times New Roman" panose="02020603050405020304" pitchFamily="18" charset="0"/>
              </a:rPr>
              <a:t>Overall, appointing a cultural liaison can be a highly effective way to bridge cultural differences and establish a successful partnership between a British company and their Chinese business partners. The cultural liaison can help mediate communication, provide guidance on cultural differences, establish trust and understanding, act as a cultural ambassador, and facilitate cross-cultural training, all of which can contribute to a more positive and successful partnership.</a:t>
            </a:r>
            <a:endParaRPr lang="en-US" sz="1800" dirty="0">
              <a:latin typeface="Times New Roman" panose="02020603050405020304" pitchFamily="18" charset="0"/>
              <a:cs typeface="Times New Roman" panose="02020603050405020304" pitchFamily="18" charset="0"/>
            </a:endParaRPr>
          </a:p>
        </p:txBody>
      </p:sp>
      <p:pic>
        <p:nvPicPr>
          <p:cNvPr id="5" name="Picture 4" descr="A picture containing text&#10;&#10;Description automatically generated"/>
          <p:cNvPicPr>
            <a:picLocks noChangeAspect="1"/>
          </p:cNvPicPr>
          <p:nvPr/>
        </p:nvPicPr>
        <p:blipFill rotWithShape="1">
          <a:blip r:embed="rId3"/>
          <a:srcRect l="38444" r="6228" b="-1"/>
          <a:stretch>
            <a:fillRect/>
          </a:stretch>
        </p:blipFill>
        <p:spPr>
          <a:xfrm>
            <a:off x="6190488" y="566928"/>
            <a:ext cx="5157216" cy="5286197"/>
          </a:xfrm>
          <a:prstGeom prst="rect">
            <a:avLst/>
          </a:prstGeom>
        </p:spPr>
      </p:pic>
      <p:sp>
        <p:nvSpPr>
          <p:cNvPr id="12" name="Rectangle 11"/>
          <p:cNvSpPr>
            <a:spLocks noGrp="1" noRot="1" noChangeAspect="1" noMove="1" noResize="1" noEditPoints="1" noAdjustHandles="1" noChangeArrowheads="1" noChangeShapeType="1" noTextEdit="1"/>
          </p:cNvSpPr>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p:cNvSpPr>
            <a:spLocks noGrp="1" noRot="1" noChangeAspect="1" noMove="1" noResize="1" noEditPoints="1" noAdjustHandles="1" noChangeArrowheads="1" noChangeShapeType="1" noTextEdit="1"/>
          </p:cNvSpPr>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US" sz="3400" dirty="0"/>
              <a:t>EXAMPLES</a:t>
            </a:r>
          </a:p>
        </p:txBody>
      </p:sp>
      <p:sp>
        <p:nvSpPr>
          <p:cNvPr id="11" name="Rectangle 10"/>
          <p:cNvSpPr>
            <a:spLocks noGrp="1" noRot="1" noChangeAspect="1" noMove="1" noResize="1" noEditPoints="1" noAdjustHandles="1" noChangeArrowheads="1" noChangeShapeType="1" noTextEdit="1"/>
          </p:cNvSpPr>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p:cNvSpPr>
            <a:spLocks noGrp="1" noRot="1" noChangeAspect="1" noMove="1" noResize="1" noEditPoints="1" noAdjustHandles="1" noChangeArrowheads="1" noChangeShapeType="1" noTextEdit="1"/>
          </p:cNvSpPr>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01752" y="2364405"/>
            <a:ext cx="4887468" cy="4228418"/>
          </a:xfrm>
        </p:spPr>
        <p:txBody>
          <a:bodyPr anchor="t">
            <a:noAutofit/>
          </a:bodyPr>
          <a:lstStyle/>
          <a:p>
            <a:r>
              <a:rPr lang="en-GB" b="0" i="0" dirty="0">
                <a:effectLst/>
                <a:latin typeface="Söhne"/>
              </a:rPr>
              <a:t>Mediating Communication</a:t>
            </a:r>
          </a:p>
          <a:p>
            <a:r>
              <a:rPr lang="en-GB" b="0" i="0" dirty="0">
                <a:effectLst/>
                <a:latin typeface="Söhne"/>
              </a:rPr>
              <a:t>Providing Guidance on Cultural Differences</a:t>
            </a:r>
          </a:p>
          <a:p>
            <a:r>
              <a:rPr lang="en-GB" b="0" i="0" dirty="0">
                <a:effectLst/>
                <a:latin typeface="Söhne"/>
              </a:rPr>
              <a:t>Establishing Trust and Understanding</a:t>
            </a:r>
          </a:p>
          <a:p>
            <a:r>
              <a:rPr lang="en-GB" b="0" i="0" dirty="0">
                <a:effectLst/>
                <a:latin typeface="Söhne"/>
              </a:rPr>
              <a:t>Acting as a Cultural Ambassador</a:t>
            </a:r>
          </a:p>
          <a:p>
            <a:r>
              <a:rPr lang="en-GB" b="0" i="0" dirty="0">
                <a:effectLst/>
                <a:latin typeface="Söhne"/>
              </a:rPr>
              <a:t>Facilitating Cross-Cultural Training</a:t>
            </a:r>
            <a:endParaRPr lang="en-US" dirty="0"/>
          </a:p>
        </p:txBody>
      </p:sp>
      <p:pic>
        <p:nvPicPr>
          <p:cNvPr id="5" name="Picture 4" descr="Rear-view of rows of people watching a film in a theater"/>
          <p:cNvPicPr>
            <a:picLocks noChangeAspect="1"/>
          </p:cNvPicPr>
          <p:nvPr/>
        </p:nvPicPr>
        <p:blipFill rotWithShape="1">
          <a:blip r:embed="rId3"/>
          <a:srcRect l="13946" r="19051"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768" y="411480"/>
            <a:ext cx="11201400" cy="1106424"/>
          </a:xfrm>
        </p:spPr>
        <p:txBody>
          <a:bodyPr>
            <a:normAutofit/>
          </a:bodyPr>
          <a:lstStyle/>
          <a:p>
            <a:r>
              <a:rPr lang="en-GB" sz="3600" dirty="0">
                <a:effectLst/>
                <a:latin typeface="Times New Roman" panose="02020603050405020304" pitchFamily="18" charset="0"/>
                <a:ea typeface="Calibri" panose="020F0502020204030204" pitchFamily="34" charset="0"/>
                <a:cs typeface="Times New Roman" panose="02020603050405020304" pitchFamily="18" charset="0"/>
              </a:rPr>
              <a:t>Cross-Cultural Teams</a:t>
            </a:r>
            <a:r>
              <a:rPr lang="en-GB" sz="3600" dirty="0">
                <a:effectLst/>
                <a:latin typeface="Times New Roman" panose="02020603050405020304" pitchFamily="18" charset="0"/>
                <a:cs typeface="Times New Roman" panose="02020603050405020304" pitchFamily="18" charset="0"/>
              </a:rPr>
              <a:t> </a:t>
            </a:r>
            <a:endParaRPr lang="en-US" sz="3600" dirty="0">
              <a:latin typeface="Times New Roman" panose="02020603050405020304" pitchFamily="18" charset="0"/>
              <a:cs typeface="Times New Roman" panose="02020603050405020304" pitchFamily="18" charset="0"/>
            </a:endParaRPr>
          </a:p>
        </p:txBody>
      </p:sp>
      <p:sp>
        <p:nvSpPr>
          <p:cNvPr id="17" name="Rectangle 11"/>
          <p:cNvSpPr>
            <a:spLocks noGrp="1" noRot="1" noChangeAspect="1" noMove="1" noResize="1" noEditPoints="1" noAdjustHandles="1" noChangeArrowheads="1" noChangeShapeType="1" noTextEdit="1"/>
          </p:cNvSpPr>
          <p:nvPr/>
        </p:nvSpPr>
        <p:spPr>
          <a:xfrm>
            <a:off x="0" y="59845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Table&#10;&#10;Description automatically generated"/>
          <p:cNvPicPr>
            <a:picLocks noChangeAspect="1"/>
          </p:cNvPicPr>
          <p:nvPr/>
        </p:nvPicPr>
        <p:blipFill>
          <a:blip r:embed="rId3"/>
          <a:stretch>
            <a:fillRect/>
          </a:stretch>
        </p:blipFill>
        <p:spPr>
          <a:xfrm>
            <a:off x="429768" y="2260111"/>
            <a:ext cx="6702552" cy="3435057"/>
          </a:xfrm>
          <a:prstGeom prst="rect">
            <a:avLst/>
          </a:prstGeom>
        </p:spPr>
      </p:pic>
      <p:sp useBgFill="1">
        <p:nvSpPr>
          <p:cNvPr id="18" name="Rectangle 13"/>
          <p:cNvSpPr>
            <a:spLocks noGrp="1" noRot="1" noChangeAspect="1" noMove="1" noResize="1" noEditPoints="1" noAdjustHandles="1" noChangeArrowheads="1" noChangeShapeType="1" noTextEdit="1"/>
          </p:cNvSpPr>
          <p:nvPr/>
        </p:nvSpPr>
        <p:spPr>
          <a:xfrm>
            <a:off x="7543801" y="1721922"/>
            <a:ext cx="4218432" cy="4520560"/>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938752" y="2020824"/>
            <a:ext cx="3455097" cy="3959352"/>
          </a:xfrm>
        </p:spPr>
        <p:txBody>
          <a:bodyPr anchor="ctr">
            <a:normAutofit/>
          </a:bodyPr>
          <a:lstStyle/>
          <a:p>
            <a:r>
              <a:rPr lang="en-GB" sz="1700" dirty="0">
                <a:effectLst/>
                <a:latin typeface="Calibri" panose="020F0502020204030204" pitchFamily="34" charset="0"/>
                <a:ea typeface="Calibri" panose="020F0502020204030204" pitchFamily="34" charset="0"/>
                <a:cs typeface="Times New Roman" panose="02020603050405020304" pitchFamily="18" charset="0"/>
              </a:rPr>
              <a:t>Creating cross-cultural teams can help build relationships, improve communication, and promote cultural understanding. For example, Aston Martin and </a:t>
            </a:r>
            <a:r>
              <a:rPr lang="en-GB" sz="1700" dirty="0" err="1">
                <a:effectLst/>
                <a:latin typeface="Calibri" panose="020F0502020204030204" pitchFamily="34" charset="0"/>
                <a:ea typeface="Calibri" panose="020F0502020204030204" pitchFamily="34" charset="0"/>
                <a:cs typeface="Times New Roman" panose="02020603050405020304" pitchFamily="18" charset="0"/>
              </a:rPr>
              <a:t>LeEco</a:t>
            </a:r>
            <a:r>
              <a:rPr lang="en-GB" sz="1700" dirty="0">
                <a:effectLst/>
                <a:latin typeface="Calibri" panose="020F0502020204030204" pitchFamily="34" charset="0"/>
                <a:ea typeface="Calibri" panose="020F0502020204030204" pitchFamily="34" charset="0"/>
                <a:cs typeface="Times New Roman" panose="02020603050405020304" pitchFamily="18" charset="0"/>
              </a:rPr>
              <a:t> formed a joint project team to work on their new electric car, which was composed of members from both companies (Chen, 2017).</a:t>
            </a:r>
          </a:p>
          <a:p>
            <a:endParaRPr lang="en-US" sz="1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080216" y="1076324"/>
            <a:ext cx="6272784" cy="1535051"/>
          </a:xfrm>
        </p:spPr>
        <p:txBody>
          <a:bodyPr anchor="b">
            <a:normAutofit/>
          </a:bodyPr>
          <a:lstStyle/>
          <a:p>
            <a:r>
              <a:rPr lang="en-US" sz="5200" dirty="0"/>
              <a:t>Examples</a:t>
            </a:r>
          </a:p>
        </p:txBody>
      </p:sp>
      <p:pic>
        <p:nvPicPr>
          <p:cNvPr id="5" name="Picture 4" descr="Buildings and reflections"/>
          <p:cNvPicPr>
            <a:picLocks noChangeAspect="1"/>
          </p:cNvPicPr>
          <p:nvPr/>
        </p:nvPicPr>
        <p:blipFill rotWithShape="1">
          <a:blip r:embed="rId3"/>
          <a:srcRect l="30003" r="26145" b="-1"/>
          <a:stretch>
            <a:fillRect/>
          </a:stretch>
        </p:blipFill>
        <p:spPr>
          <a:xfrm>
            <a:off x="20" y="10"/>
            <a:ext cx="4505305" cy="6857990"/>
          </a:xfrm>
          <a:prstGeom prst="rect">
            <a:avLst/>
          </a:prstGeom>
        </p:spPr>
      </p:pic>
      <p:sp>
        <p:nvSpPr>
          <p:cNvPr id="11" name="!!accent"/>
          <p:cNvSpPr>
            <a:spLocks noGrp="1" noRot="1" noChangeAspect="1" noMove="1" noResize="1" noEditPoints="1" noAdjustHandles="1" noChangeArrowheads="1" noChangeShapeType="1" noTextEdit="1"/>
          </p:cNvSpPr>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p:cNvSpPr>
            <a:spLocks noGrp="1" noRot="1" noChangeAspect="1" noMove="1" noResize="1" noEditPoints="1" noAdjustHandles="1" noChangeArrowheads="1" noChangeShapeType="1" noTextEdit="1"/>
          </p:cNvSpPr>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080216" y="3351276"/>
            <a:ext cx="6272784" cy="2825686"/>
          </a:xfrm>
        </p:spPr>
        <p:txBody>
          <a:bodyPr>
            <a:normAutofit/>
          </a:bodyPr>
          <a:lstStyle/>
          <a:p>
            <a:r>
              <a:rPr lang="en-GB" sz="1800" b="0" i="0">
                <a:effectLst/>
                <a:latin typeface="Söhne"/>
              </a:rPr>
              <a:t>Building Relationships</a:t>
            </a:r>
          </a:p>
          <a:p>
            <a:r>
              <a:rPr lang="en-GB" sz="1800" b="0" i="0">
                <a:effectLst/>
                <a:latin typeface="Söhne"/>
              </a:rPr>
              <a:t>Improving Communication</a:t>
            </a:r>
          </a:p>
          <a:p>
            <a:r>
              <a:rPr lang="en-GB" sz="1800" b="0" i="0">
                <a:effectLst/>
                <a:latin typeface="Söhne"/>
              </a:rPr>
              <a:t>Promoting Cultural Understanding</a:t>
            </a:r>
          </a:p>
          <a:p>
            <a:r>
              <a:rPr lang="en-GB" sz="1800" b="0" i="0">
                <a:effectLst/>
                <a:latin typeface="Söhne"/>
              </a:rPr>
              <a:t>Sharing Knowledge and Expertise</a:t>
            </a:r>
          </a:p>
          <a:p>
            <a:r>
              <a:rPr lang="en-GB" sz="1800" b="0" i="0">
                <a:effectLst/>
                <a:latin typeface="Söhne"/>
              </a:rPr>
              <a:t>Fostering Innovation</a:t>
            </a:r>
            <a:endParaRPr lang="en-US" sz="18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p:cNvSpPr>
            <a:spLocks noGrp="1" noRot="1" noChangeAspect="1" noMove="1" noResize="1" noEditPoints="1" noAdjustHandles="1" noChangeArrowheads="1" noChangeShapeType="1" noTextEdit="1"/>
          </p:cNvSpPr>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p:cNvSpPr>
            <a:spLocks noGrp="1" noRot="1" noChangeAspect="1" noMove="1" noResize="1" noEditPoints="1" noAdjustHandles="1" noChangeArrowheads="1" noChangeShapeType="1" noTextEdit="1"/>
          </p:cNvSpPr>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p>
            <a:r>
              <a:rPr lang="en-GB">
                <a:effectLst/>
                <a:latin typeface="Times New Roman" panose="02020603050405020304" pitchFamily="18" charset="0"/>
                <a:ea typeface="Calibri" panose="020F0502020204030204" pitchFamily="34" charset="0"/>
                <a:cs typeface="Times New Roman" panose="02020603050405020304" pitchFamily="18" charset="0"/>
              </a:rPr>
              <a:t>Regular Communication</a:t>
            </a:r>
            <a:r>
              <a:rPr lang="en-GB">
                <a:effectLst/>
                <a:latin typeface="Times New Roman" panose="02020603050405020304" pitchFamily="18" charset="0"/>
                <a:cs typeface="Times New Roman" panose="02020603050405020304" pitchFamily="18" charset="0"/>
              </a:rPr>
              <a:t> </a:t>
            </a:r>
            <a:endParaRPr lang="en-US">
              <a:latin typeface="Times New Roman" panose="02020603050405020304" pitchFamily="18" charset="0"/>
              <a:cs typeface="Times New Roman" panose="02020603050405020304" pitchFamily="18" charset="0"/>
            </a:endParaRPr>
          </a:p>
        </p:txBody>
      </p:sp>
      <p:sp>
        <p:nvSpPr>
          <p:cNvPr id="15" name="Rectangle 14"/>
          <p:cNvSpPr>
            <a:spLocks noGrp="1" noRot="1" noChangeAspect="1" noMove="1" noResize="1" noEditPoints="1" noAdjustHandles="1" noChangeArrowheads="1" noChangeShapeType="1" noTextEdit="1"/>
          </p:cNvSpPr>
          <p:nvPr/>
        </p:nvSpPr>
        <p:spPr>
          <a:xfrm>
            <a:off x="498834" y="77079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Graphical user interface, application&#10;&#10;Description automatically generated"/>
          <p:cNvPicPr>
            <a:picLocks noChangeAspect="1"/>
          </p:cNvPicPr>
          <p:nvPr/>
        </p:nvPicPr>
        <p:blipFill rotWithShape="1">
          <a:blip r:embed="rId3"/>
          <a:srcRect r="8896" b="-1"/>
          <a:stretch>
            <a:fillRect/>
          </a:stretch>
        </p:blipFill>
        <p:spPr>
          <a:xfrm>
            <a:off x="908304" y="2478024"/>
            <a:ext cx="6009855" cy="3694176"/>
          </a:xfrm>
          <a:prstGeom prst="rect">
            <a:avLst/>
          </a:prstGeom>
        </p:spPr>
      </p:pic>
      <p:sp>
        <p:nvSpPr>
          <p:cNvPr id="3" name="Content Placeholder 2"/>
          <p:cNvSpPr>
            <a:spLocks noGrp="1"/>
          </p:cNvSpPr>
          <p:nvPr>
            <p:ph idx="1"/>
          </p:nvPr>
        </p:nvSpPr>
        <p:spPr>
          <a:xfrm>
            <a:off x="7411453" y="2478024"/>
            <a:ext cx="3872243" cy="3694176"/>
          </a:xfrm>
        </p:spPr>
        <p:txBody>
          <a:bodyPr anchor="ctr">
            <a:norm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Regular communication between the two companies is important to establish trust and maintain a successful partnership. This can include regular meetings, video conferencing, and email updates. For example, Aston Martin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LeEco</a:t>
            </a:r>
            <a:r>
              <a:rPr lang="en-GB" sz="1800" dirty="0">
                <a:effectLst/>
                <a:latin typeface="Calibri" panose="020F0502020204030204" pitchFamily="34" charset="0"/>
                <a:ea typeface="Calibri" panose="020F0502020204030204" pitchFamily="34" charset="0"/>
                <a:cs typeface="Times New Roman" panose="02020603050405020304" pitchFamily="18" charset="0"/>
              </a:rPr>
              <a:t> held regular meetings to discuss their joint venture and ensure that communication was clear and effective (Whitney, 2018).</a:t>
            </a:r>
          </a:p>
          <a:p>
            <a:endParaRPr lang="en-US" sz="1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US" dirty="0"/>
              <a:t>Examples</a:t>
            </a:r>
          </a:p>
        </p:txBody>
      </p:sp>
      <p:sp>
        <p:nvSpPr>
          <p:cNvPr id="16" name="Rectangle 10"/>
          <p:cNvSpPr>
            <a:spLocks noGrp="1" noRot="1" noChangeAspect="1" noMove="1" noResize="1" noEditPoints="1" noAdjustHandles="1" noChangeArrowheads="1" noChangeShapeType="1" noTextEdit="1"/>
          </p:cNvSpPr>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2"/>
          <p:cNvSpPr>
            <a:spLocks noGrp="1" noRot="1" noChangeAspect="1" noMove="1" noResize="1" noEditPoints="1" noAdjustHandles="1" noChangeArrowheads="1" noChangeShapeType="1" noTextEdit="1"/>
          </p:cNvSpPr>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8" name="Content Placeholder 2"/>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p:cNvSpPr>
            <a:spLocks noGrp="1" noRot="1" noChangeAspect="1" noMove="1" noResize="1" noEditPoints="1" noAdjustHandles="1" noChangeArrowheads="1" noChangeShapeType="1" noTextEdit="1"/>
          </p:cNvSpPr>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p:cNvSpPr>
            <a:spLocks noGrp="1" noRot="1" noChangeAspect="1" noMove="1" noResize="1" noEditPoints="1" noAdjustHandles="1" noChangeArrowheads="1" noChangeShapeType="1" noTextEdit="1"/>
          </p:cNvSpPr>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GB" dirty="0">
                <a:effectLst/>
                <a:latin typeface="Times New Roman" panose="02020603050405020304" pitchFamily="18" charset="0"/>
                <a:ea typeface="Calibri" panose="020F0502020204030204" pitchFamily="34" charset="0"/>
                <a:cs typeface="Times New Roman" panose="02020603050405020304" pitchFamily="18" charset="0"/>
              </a:rPr>
              <a:t>Adapting Negotiation Style</a:t>
            </a:r>
            <a:r>
              <a:rPr lang="en-GB" dirty="0">
                <a:effectLst/>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sp>
        <p:nvSpPr>
          <p:cNvPr id="15" name="Rectangle 14"/>
          <p:cNvSpPr>
            <a:spLocks noGrp="1" noRot="1" noChangeAspect="1" noMove="1" noResize="1" noEditPoints="1" noAdjustHandles="1" noChangeArrowheads="1" noChangeShapeType="1" noTextEdit="1"/>
          </p:cNvSpPr>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p:cNvGraphicFramePr>
            <a:graphicFrameLocks noGrp="1"/>
          </p:cNvGraphicFramePr>
          <p:nvPr>
            <p:ph idx="1"/>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Examples</a:t>
            </a:r>
          </a:p>
        </p:txBody>
      </p:sp>
      <p:graphicFrame>
        <p:nvGraphicFramePr>
          <p:cNvPr id="5" name="Content Placeholder 2"/>
          <p:cNvGraphicFramePr>
            <a:graphicFrameLocks noGrp="1"/>
          </p:cNvGraphicFramePr>
          <p:nvPr>
            <p:ph idx="1"/>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lnSpcReduction="1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Chen, L. (2017). Aston Martin,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LeEco’s</a:t>
            </a:r>
            <a:r>
              <a:rPr lang="en-GB" sz="1800" dirty="0">
                <a:effectLst/>
                <a:latin typeface="Calibri" panose="020F0502020204030204" pitchFamily="34" charset="0"/>
                <a:ea typeface="Calibri" panose="020F0502020204030204" pitchFamily="34" charset="0"/>
                <a:cs typeface="Times New Roman" panose="02020603050405020304" pitchFamily="18" charset="0"/>
              </a:rPr>
              <a:t> EV venture encounters difficulties. China Daily. Retrieved from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https://www.chinadaily.com.cn/business/2017-05/30/content_29674598.htm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Gudykunst</a:t>
            </a:r>
            <a:r>
              <a:rPr lang="en-GB" sz="1800" dirty="0">
                <a:effectLst/>
                <a:latin typeface="Calibri" panose="020F0502020204030204" pitchFamily="34" charset="0"/>
                <a:ea typeface="Calibri" panose="020F0502020204030204" pitchFamily="34" charset="0"/>
                <a:cs typeface="Times New Roman" panose="02020603050405020304" pitchFamily="18" charset="0"/>
              </a:rPr>
              <a:t>, W. B., &amp; Ting-Toomey, S. (1988). Culture and interpersonal communication. Sage.</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Hofstede, G. (1980). Culture's consequences: International differences in work-related values. Sage.</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Leung, K. (2003). Riding the waves of culture: Understanding diversity in global business. McGraw-Hill.</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Liu, M. (2009). Gifts,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favors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banquets: The art of social relationships in China. Cornell University Press.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Matsumoto, D. (1996). Culture and nonverbal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dirty="0">
                <a:effectLst/>
                <a:latin typeface="Calibri" panose="020F0502020204030204" pitchFamily="34" charset="0"/>
                <a:ea typeface="Calibri" panose="020F0502020204030204" pitchFamily="34" charset="0"/>
                <a:cs typeface="Times New Roman" panose="02020603050405020304" pitchFamily="18" charset="0"/>
              </a:rPr>
              <a:t>. Oxford University Press.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Whitney, C. (2018). Inside Aston Martin’s troubled foray into China. CNBC. Retrieved from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https://www.cnbc.com/2018/06/22/inside-aston-martins-troubled-foray-into-china.html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AccentBox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80"/>
      </a:accent3>
      <a:accent4>
        <a:srgbClr val="76AD78"/>
      </a:accent4>
      <a:accent5>
        <a:srgbClr val="81AB94"/>
      </a:accent5>
      <a:accent6>
        <a:srgbClr val="74AAA2"/>
      </a:accent6>
      <a:hlink>
        <a:srgbClr val="6978AE"/>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1233</TotalTime>
  <Words>4946</Words>
  <Application>Microsoft Macintosh PowerPoint</Application>
  <PresentationFormat>Widescreen</PresentationFormat>
  <Paragraphs>194</Paragraphs>
  <Slides>22</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Neue Haas Grotesk Text Pro</vt:lpstr>
      <vt:lpstr>Söhne</vt:lpstr>
      <vt:lpstr>Times New Roman</vt:lpstr>
      <vt:lpstr>AccentBoxVTI</vt:lpstr>
      <vt:lpstr>Cross-Cultural Communication Challenges and Solutions: Navigating a UK-Chinese Joint Venture</vt:lpstr>
      <vt:lpstr>Introduction</vt:lpstr>
      <vt:lpstr> Cultural Challenges </vt:lpstr>
      <vt:lpstr>Communication style</vt:lpstr>
      <vt:lpstr>PowerPoint Presentation</vt:lpstr>
      <vt:lpstr>Face Saving </vt:lpstr>
      <vt:lpstr>Hofstede's Cultural Dimensions theory</vt:lpstr>
      <vt:lpstr>Aston Martin's expansion into China</vt:lpstr>
      <vt:lpstr>Hofstede's theory</vt:lpstr>
      <vt:lpstr>Concept of unique business customs in China</vt:lpstr>
      <vt:lpstr>Different Negotiation Styles </vt:lpstr>
      <vt:lpstr>EXAMPLES</vt:lpstr>
      <vt:lpstr>Recommendations </vt:lpstr>
      <vt:lpstr>Cultural Liaison </vt:lpstr>
      <vt:lpstr>EXAMPLES</vt:lpstr>
      <vt:lpstr>Cross-Cultural Teams </vt:lpstr>
      <vt:lpstr>Examples</vt:lpstr>
      <vt:lpstr>Regular Communication </vt:lpstr>
      <vt:lpstr>Examples</vt:lpstr>
      <vt:lpstr>Adapting Negotiation Style </vt:lpstr>
      <vt:lpstr>Examples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Cross-Cultural Communication Challenges and Solutions: Navigating a UK-Chinese Joint Venture</dc:title>
  <dc:creator>Alina Craciun</dc:creator>
  <cp:lastModifiedBy>Alina Craciun</cp:lastModifiedBy>
  <cp:revision>3</cp:revision>
  <dcterms:created xsi:type="dcterms:W3CDTF">2023-03-26T09:36:06Z</dcterms:created>
  <dcterms:modified xsi:type="dcterms:W3CDTF">2023-03-27T06:10:01Z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1033-4.8.0.7823</vt:lpwstr>
  </property>
</Properties>
</file>