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16"/>
  </p:handoutMasterIdLst>
  <p:sldIdLst>
    <p:sldId id="256" r:id="rId5"/>
    <p:sldId id="258" r:id="rId6"/>
    <p:sldId id="260" r:id="rId7"/>
    <p:sldId id="259" r:id="rId8"/>
    <p:sldId id="261" r:id="rId9"/>
    <p:sldId id="262" r:id="rId10"/>
    <p:sldId id="263" r:id="rId11"/>
    <p:sldId id="264" r:id="rId12"/>
    <p:sldId id="265" r:id="rId13"/>
    <p:sldId id="266" r:id="rId14"/>
    <p:sldId id="267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7" d="100"/>
          <a:sy n="77" d="100"/>
        </p:scale>
        <p:origin x="1308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20/01/2020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996952"/>
            <a:ext cx="7992888" cy="1470025"/>
          </a:xfrm>
        </p:spPr>
        <p:txBody>
          <a:bodyPr>
            <a:normAutofit fontScale="90000"/>
          </a:bodyPr>
          <a:lstStyle/>
          <a:p>
            <a:r>
              <a:rPr lang="en-GB" i="1" dirty="0" smtClean="0">
                <a:solidFill>
                  <a:schemeClr val="bg1"/>
                </a:solidFill>
              </a:rPr>
              <a:t>An introduction to the first half of the 4</a:t>
            </a:r>
            <a:r>
              <a:rPr lang="en-GB" i="1" baseline="30000" dirty="0" smtClean="0">
                <a:solidFill>
                  <a:schemeClr val="bg1"/>
                </a:solidFill>
              </a:rPr>
              <a:t>th</a:t>
            </a:r>
            <a:r>
              <a:rPr lang="en-GB" i="1" dirty="0" smtClean="0">
                <a:solidFill>
                  <a:schemeClr val="bg1"/>
                </a:solidFill>
              </a:rPr>
              <a:t> century</a:t>
            </a:r>
            <a:br>
              <a:rPr lang="en-GB" i="1" dirty="0" smtClean="0">
                <a:solidFill>
                  <a:schemeClr val="bg1"/>
                </a:solidFill>
              </a:rPr>
            </a:br>
            <a:r>
              <a:rPr lang="en-GB" i="1" dirty="0" smtClean="0">
                <a:solidFill>
                  <a:schemeClr val="bg1"/>
                </a:solidFill>
              </a:rPr>
              <a:t>A time of Chaos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4616" y="188640"/>
            <a:ext cx="3131840" cy="2309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end of the Peloponnesian War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405BCE = Battle of </a:t>
            </a:r>
            <a:r>
              <a:rPr lang="en-GB" dirty="0" err="1" smtClean="0"/>
              <a:t>Aegospotamo</a:t>
            </a:r>
            <a:r>
              <a:rPr lang="en-GB" dirty="0" err="1" smtClean="0"/>
              <a:t>i</a:t>
            </a:r>
            <a:r>
              <a:rPr lang="en-GB" dirty="0" smtClean="0"/>
              <a:t> (Athens loses)</a:t>
            </a:r>
          </a:p>
          <a:p>
            <a:r>
              <a:rPr lang="en-GB" dirty="0" smtClean="0"/>
              <a:t>404 BCE = Athens surrenders (after long siege)</a:t>
            </a:r>
          </a:p>
          <a:p>
            <a:r>
              <a:rPr lang="en-GB" dirty="0" smtClean="0"/>
              <a:t>404-3 BCE = Athens under the 30 Tyrants</a:t>
            </a:r>
          </a:p>
          <a:p>
            <a:r>
              <a:rPr lang="en-GB" dirty="0" smtClean="0"/>
              <a:t>403 BCE = Amnesty declared at Athens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Important Characters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Lysander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Fleet admiral (Sparta)</a:t>
            </a:r>
          </a:p>
          <a:p>
            <a:r>
              <a:rPr lang="en-GB" dirty="0" smtClean="0"/>
              <a:t>Won Peloponnesian War</a:t>
            </a:r>
          </a:p>
          <a:p>
            <a:r>
              <a:rPr lang="en-GB" dirty="0" smtClean="0"/>
              <a:t>Imposed </a:t>
            </a:r>
            <a:r>
              <a:rPr lang="en-GB" dirty="0" err="1" smtClean="0"/>
              <a:t>decarchies</a:t>
            </a:r>
            <a:r>
              <a:rPr lang="en-GB" dirty="0" smtClean="0"/>
              <a:t> and 30 Tyrants</a:t>
            </a:r>
          </a:p>
          <a:p>
            <a:r>
              <a:rPr lang="en-GB" dirty="0" smtClean="0"/>
              <a:t>Friend/lover of Agesilaus</a:t>
            </a:r>
          </a:p>
          <a:p>
            <a:r>
              <a:rPr lang="en-GB" dirty="0" smtClean="0"/>
              <a:t>Imperialist</a:t>
            </a:r>
          </a:p>
          <a:p>
            <a:r>
              <a:rPr lang="en-GB" dirty="0" smtClean="0"/>
              <a:t>Got Agesilaus the throne</a:t>
            </a:r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 smtClean="0"/>
              <a:t>Cyrus the Younger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 smtClean="0"/>
              <a:t>Son of Darius II, brother of Artaxerxes II</a:t>
            </a:r>
          </a:p>
          <a:p>
            <a:r>
              <a:rPr lang="en-GB" dirty="0" smtClean="0"/>
              <a:t>Satrap of Ionia during last years of </a:t>
            </a:r>
            <a:r>
              <a:rPr lang="en-GB" dirty="0" err="1" smtClean="0"/>
              <a:t>Pelop.W</a:t>
            </a:r>
            <a:r>
              <a:rPr lang="en-GB" dirty="0" smtClean="0"/>
              <a:t>.</a:t>
            </a:r>
          </a:p>
          <a:p>
            <a:r>
              <a:rPr lang="en-GB" dirty="0" smtClean="0"/>
              <a:t>Friend of Lysander</a:t>
            </a:r>
          </a:p>
          <a:p>
            <a:r>
              <a:rPr lang="en-GB" dirty="0" smtClean="0"/>
              <a:t>Mounted an expedition to oust his brother from the throne of Persia.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45162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Into a new reality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401-400 BCE = Expedition of the 10,000 (</a:t>
            </a:r>
            <a:r>
              <a:rPr lang="en-GB" dirty="0" err="1" smtClean="0"/>
              <a:t>Xen</a:t>
            </a:r>
            <a:r>
              <a:rPr lang="en-GB" dirty="0" smtClean="0"/>
              <a:t>. </a:t>
            </a:r>
            <a:r>
              <a:rPr lang="en-GB" dirty="0" err="1" smtClean="0"/>
              <a:t>Anab</a:t>
            </a:r>
            <a:r>
              <a:rPr lang="en-GB" dirty="0" smtClean="0"/>
              <a:t>.)</a:t>
            </a:r>
          </a:p>
          <a:p>
            <a:r>
              <a:rPr lang="en-GB" dirty="0" smtClean="0"/>
              <a:t>400-394 BCE = Spartan invasion of Asia Minor – breach of Spartan-Persian alliance of 412. Initially commanded by </a:t>
            </a:r>
            <a:r>
              <a:rPr lang="en-GB" dirty="0" err="1" smtClean="0"/>
              <a:t>Thibron</a:t>
            </a:r>
            <a:r>
              <a:rPr lang="en-GB" dirty="0" smtClean="0"/>
              <a:t>, then </a:t>
            </a:r>
            <a:r>
              <a:rPr lang="en-GB" dirty="0" err="1" smtClean="0"/>
              <a:t>Dercyllidas</a:t>
            </a:r>
            <a:r>
              <a:rPr lang="en-GB" dirty="0" smtClean="0"/>
              <a:t>, then King Agesilaus II.</a:t>
            </a:r>
          </a:p>
          <a:p>
            <a:pPr marL="0" indent="0">
              <a:buNone/>
            </a:pP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83940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Corinthian War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395- 387/6 BCE = Anti-Spartan alliance of Corinth, Argos, Athens and Thebes. War in Greece with Persian Support.</a:t>
            </a:r>
          </a:p>
          <a:p>
            <a:r>
              <a:rPr lang="en-GB" dirty="0" smtClean="0"/>
              <a:t>387/6 BCE = King’s Peace. End of Corinthian War. Persia becomes the major power in the eastern Greek world, with Sparta as her representative in the Greek mainland and the Aegean.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17625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(last) Spartan Hegemony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380 BCE = Sparta at the height of its power according to </a:t>
            </a:r>
            <a:r>
              <a:rPr lang="en-GB" dirty="0" err="1" smtClean="0"/>
              <a:t>Diodorus</a:t>
            </a:r>
            <a:endParaRPr lang="en-GB" dirty="0" smtClean="0"/>
          </a:p>
          <a:p>
            <a:r>
              <a:rPr lang="en-GB" dirty="0" smtClean="0"/>
              <a:t>382-379/8 BCE = Theban acropolis occupied by Sparta</a:t>
            </a:r>
          </a:p>
          <a:p>
            <a:r>
              <a:rPr lang="en-GB" dirty="0" smtClean="0"/>
              <a:t>379/8-371 BCE = </a:t>
            </a:r>
            <a:r>
              <a:rPr lang="en-GB" dirty="0" err="1" smtClean="0"/>
              <a:t>Sparto</a:t>
            </a:r>
            <a:r>
              <a:rPr lang="en-GB" dirty="0" smtClean="0"/>
              <a:t>-Theban conflict</a:t>
            </a:r>
          </a:p>
          <a:p>
            <a:r>
              <a:rPr lang="en-GB" dirty="0" smtClean="0"/>
              <a:t>378/7 BCE = Institution of the Second Athenian League</a:t>
            </a:r>
          </a:p>
          <a:p>
            <a:r>
              <a:rPr lang="en-GB" dirty="0" smtClean="0"/>
              <a:t>371 BCE = Battle of </a:t>
            </a:r>
            <a:r>
              <a:rPr lang="en-GB" dirty="0" err="1" smtClean="0"/>
              <a:t>Leuktra</a:t>
            </a:r>
            <a:r>
              <a:rPr lang="en-GB" dirty="0" smtClean="0"/>
              <a:t> and beginning of Theban Hegemony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658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Second Athenian League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378/7 BCE = Institution of the League</a:t>
            </a:r>
          </a:p>
          <a:p>
            <a:r>
              <a:rPr lang="en-GB" dirty="0" smtClean="0"/>
              <a:t>375 BCE = Athens allied with Sparta for a short period</a:t>
            </a:r>
          </a:p>
          <a:p>
            <a:r>
              <a:rPr lang="en-GB" dirty="0" smtClean="0"/>
              <a:t>371 BCE onwards = Athens allied with Sparta</a:t>
            </a:r>
          </a:p>
          <a:p>
            <a:r>
              <a:rPr lang="en-GB" dirty="0" smtClean="0"/>
              <a:t>357-355 BCE = Social War, partial collapse of the League</a:t>
            </a:r>
          </a:p>
          <a:p>
            <a:r>
              <a:rPr lang="en-GB" dirty="0" smtClean="0"/>
              <a:t>338/7 BCE = League dissolved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92729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Theban Hegemony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378/7-371 BCE = </a:t>
            </a:r>
            <a:r>
              <a:rPr lang="en-GB" dirty="0" err="1" smtClean="0"/>
              <a:t>Sparto</a:t>
            </a:r>
            <a:r>
              <a:rPr lang="en-GB" dirty="0" smtClean="0"/>
              <a:t>-Theban conflict</a:t>
            </a:r>
          </a:p>
          <a:p>
            <a:r>
              <a:rPr lang="en-GB" dirty="0" smtClean="0"/>
              <a:t>371 BCE = Spartan defeat at </a:t>
            </a:r>
            <a:r>
              <a:rPr lang="en-GB" dirty="0" err="1" smtClean="0"/>
              <a:t>Leuktra</a:t>
            </a:r>
            <a:endParaRPr lang="en-GB" dirty="0" smtClean="0"/>
          </a:p>
          <a:p>
            <a:r>
              <a:rPr lang="en-GB" dirty="0" smtClean="0"/>
              <a:t>370/69 BCE = Theban invasion of Lacedaemon.</a:t>
            </a:r>
          </a:p>
          <a:p>
            <a:r>
              <a:rPr lang="en-GB" dirty="0" smtClean="0"/>
              <a:t>369 BCE = Official founding of Messene and creation of Messenian state</a:t>
            </a:r>
          </a:p>
          <a:p>
            <a:r>
              <a:rPr lang="en-GB" dirty="0" smtClean="0"/>
              <a:t>362 BCE = Battle of </a:t>
            </a:r>
            <a:r>
              <a:rPr lang="en-GB" dirty="0" err="1" smtClean="0"/>
              <a:t>Mantineia</a:t>
            </a:r>
            <a:r>
              <a:rPr lang="en-GB" dirty="0" smtClean="0"/>
              <a:t> (II). End of Theban hegemony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6007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Jason of </a:t>
            </a:r>
            <a:r>
              <a:rPr lang="en-GB" dirty="0" err="1" smtClean="0"/>
              <a:t>Pherae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390 BCE = Jason Became tyrant (through succession) </a:t>
            </a:r>
          </a:p>
          <a:p>
            <a:r>
              <a:rPr lang="en-GB" dirty="0" smtClean="0"/>
              <a:t>375 BCE = Jason </a:t>
            </a:r>
            <a:r>
              <a:rPr lang="en-GB" dirty="0" err="1" smtClean="0"/>
              <a:t>tagos</a:t>
            </a:r>
            <a:r>
              <a:rPr lang="en-GB" dirty="0" smtClean="0"/>
              <a:t> of Thessaly</a:t>
            </a:r>
          </a:p>
          <a:p>
            <a:r>
              <a:rPr lang="en-GB" dirty="0" smtClean="0"/>
              <a:t>371 BCE = Allied with Thebes at </a:t>
            </a:r>
            <a:r>
              <a:rPr lang="en-GB" dirty="0" err="1" smtClean="0"/>
              <a:t>Leuktra</a:t>
            </a:r>
            <a:endParaRPr lang="en-GB" dirty="0" smtClean="0"/>
          </a:p>
          <a:p>
            <a:r>
              <a:rPr lang="en-GB" dirty="0" smtClean="0"/>
              <a:t>370 BCE = Assassinated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0413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Third Sacred War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356-346 BCE = War centred around Delphi</a:t>
            </a:r>
          </a:p>
          <a:p>
            <a:r>
              <a:rPr lang="en-GB" dirty="0" smtClean="0"/>
              <a:t>356 BCE = Phocis takes over sanctuary at Delphi</a:t>
            </a:r>
          </a:p>
          <a:p>
            <a:r>
              <a:rPr lang="en-GB" dirty="0" smtClean="0"/>
              <a:t>After engaging massive mercenary employment, Phocis invades Thessaly.</a:t>
            </a:r>
          </a:p>
          <a:p>
            <a:r>
              <a:rPr lang="en-GB" dirty="0" smtClean="0"/>
              <a:t>Philip II of Macedon (also </a:t>
            </a:r>
            <a:r>
              <a:rPr lang="en-GB" dirty="0" err="1" smtClean="0"/>
              <a:t>Tagos</a:t>
            </a:r>
            <a:r>
              <a:rPr lang="en-GB" dirty="0" smtClean="0"/>
              <a:t> of Thessaly) retaliates. </a:t>
            </a:r>
          </a:p>
          <a:p>
            <a:r>
              <a:rPr lang="en-GB" dirty="0" smtClean="0"/>
              <a:t>346 BCE = Phocis defeated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42769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Satrap Revolt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370 BCE = Revolt of </a:t>
            </a:r>
            <a:r>
              <a:rPr lang="en-GB" dirty="0" err="1" smtClean="0"/>
              <a:t>Datames</a:t>
            </a:r>
            <a:endParaRPr lang="en-GB" dirty="0" smtClean="0"/>
          </a:p>
          <a:p>
            <a:r>
              <a:rPr lang="en-GB" dirty="0" smtClean="0"/>
              <a:t>368 BCE = Revolt of </a:t>
            </a:r>
            <a:r>
              <a:rPr lang="en-GB" dirty="0" err="1" smtClean="0"/>
              <a:t>Ariobarzanes</a:t>
            </a:r>
            <a:r>
              <a:rPr lang="en-GB" dirty="0" smtClean="0"/>
              <a:t>, with support from Athens and Sparta</a:t>
            </a:r>
          </a:p>
          <a:p>
            <a:r>
              <a:rPr lang="en-GB" dirty="0" smtClean="0"/>
              <a:t>361 BCE = First revolt of Orontes</a:t>
            </a:r>
          </a:p>
          <a:p>
            <a:r>
              <a:rPr lang="en-GB" dirty="0" smtClean="0"/>
              <a:t>C360 BCE = Pharaoh Tachos invades Syria, with Spartan and Athenian help</a:t>
            </a:r>
          </a:p>
          <a:p>
            <a:r>
              <a:rPr lang="en-GB" dirty="0" smtClean="0"/>
              <a:t>357 BCE = Second Revolt of Orontes</a:t>
            </a:r>
          </a:p>
          <a:p>
            <a:r>
              <a:rPr lang="en-GB" dirty="0" smtClean="0"/>
              <a:t>352 BCE = Revolt of </a:t>
            </a:r>
            <a:r>
              <a:rPr lang="en-GB" dirty="0" err="1" smtClean="0"/>
              <a:t>Artabazus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144727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4" ma:contentTypeDescription="Create a new document." ma:contentTypeScope="" ma:versionID="697e22ecbe2135e394169004b01b34a9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20f70134215217fb266d1d94757e04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DCF9ABB-9528-409E-A13D-EBE9E1E9DF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schemas.microsoft.com/office/2006/metadata/properties"/>
    <ds:schemaRef ds:uri="http://schemas.microsoft.com/office/infopath/2007/PartnerControls"/>
    <ds:schemaRef ds:uri="http://purl.org/dc/terms/"/>
    <ds:schemaRef ds:uri="http://schemas.microsoft.com/office/2006/documentManagement/types"/>
    <ds:schemaRef ds:uri="303dbf9b-b85b-46a0-94f1-894078c07ecd"/>
    <ds:schemaRef ds:uri="http://schemas.openxmlformats.org/package/2006/metadata/core-properties"/>
    <ds:schemaRef ds:uri="211f9404-bca0-4bcf-9c1d-965ccb6f8d2d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161</TotalTime>
  <Words>494</Words>
  <Application>Microsoft Office PowerPoint</Application>
  <PresentationFormat>On-screen Show (4:3)</PresentationFormat>
  <Paragraphs>61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Myriad Pro</vt:lpstr>
      <vt:lpstr>20140311PresentationUWTSDTemplate</vt:lpstr>
      <vt:lpstr>An introduction to the first half of the 4th century A time of Chaos</vt:lpstr>
      <vt:lpstr>The end of the Peloponnesian War</vt:lpstr>
      <vt:lpstr>Important Characters</vt:lpstr>
      <vt:lpstr>Into a new reality</vt:lpstr>
      <vt:lpstr>The Corinthian War</vt:lpstr>
      <vt:lpstr>The (last) Spartan Hegemony</vt:lpstr>
      <vt:lpstr>The Second Athenian League</vt:lpstr>
      <vt:lpstr>The Theban Hegemony</vt:lpstr>
      <vt:lpstr>Jason of Pherae</vt:lpstr>
      <vt:lpstr>Third Sacred War</vt:lpstr>
      <vt:lpstr>Satrap Revolt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Errietta Bissa</cp:lastModifiedBy>
  <cp:revision>17</cp:revision>
  <dcterms:created xsi:type="dcterms:W3CDTF">2015-04-14T15:21:28Z</dcterms:created>
  <dcterms:modified xsi:type="dcterms:W3CDTF">2020-01-20T11:37:01Z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