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65"/>
  </p:normalViewPr>
  <p:slideViewPr>
    <p:cSldViewPr snapToGrid="0" snapToObjects="1">
      <p:cViewPr varScale="1">
        <p:scale>
          <a:sx n="95" d="100"/>
          <a:sy n="95" d="100"/>
        </p:scale>
        <p:origin x="200"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485461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118709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739955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20CAE72-15C3-7E45-9CC7-281A1EE1AC39}" type="datetimeFigureOut">
              <a:rPr lang="en-US" smtClean="0"/>
              <a:t>7/31/20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909196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20CAE72-15C3-7E45-9CC7-281A1EE1AC39}" type="datetimeFigureOut">
              <a:rPr lang="en-US" smtClean="0"/>
              <a:t>7/31/20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1015521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20CAE72-15C3-7E45-9CC7-281A1EE1AC39}" type="datetimeFigureOut">
              <a:rPr lang="en-US" smtClean="0"/>
              <a:t>7/31/20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606148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CAE72-15C3-7E45-9CC7-281A1EE1AC39}" type="datetimeFigureOut">
              <a:rPr lang="en-US" smtClean="0"/>
              <a:t>7/31/20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737837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20CAE72-15C3-7E45-9CC7-281A1EE1AC39}" type="datetimeFigureOut">
              <a:rPr lang="en-US" smtClean="0"/>
              <a:t>7/31/20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580147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20CAE72-15C3-7E45-9CC7-281A1EE1AC39}" type="datetimeFigureOut">
              <a:rPr lang="en-US" smtClean="0"/>
              <a:t>7/31/20</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1865097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20CAE72-15C3-7E45-9CC7-281A1EE1AC39}" type="datetimeFigureOut">
              <a:rPr lang="en-US" smtClean="0"/>
              <a:t>7/31/20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3609252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4293990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573278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3826585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480085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393008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81117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20CAE72-15C3-7E45-9CC7-281A1EE1AC39}" type="datetimeFigureOut">
              <a:rPr lang="en-US" smtClean="0"/>
              <a:t>7/31/20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DDA8E-82E7-284C-A4D0-574A90915D06}" type="slidenum">
              <a:rPr lang="en-US" smtClean="0"/>
              <a:t>‹#›</a:t>
            </a:fld>
            <a:endParaRPr lang="en-US"/>
          </a:p>
        </p:txBody>
      </p:sp>
    </p:spTree>
    <p:extLst>
      <p:ext uri="{BB962C8B-B14F-4D97-AF65-F5344CB8AC3E}">
        <p14:creationId xmlns:p14="http://schemas.microsoft.com/office/powerpoint/2010/main" val="286259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20CAE72-15C3-7E45-9CC7-281A1EE1AC39}" type="datetimeFigureOut">
              <a:rPr lang="en-US" smtClean="0"/>
              <a:t>7/31/20</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22DDA8E-82E7-284C-A4D0-574A90915D06}" type="slidenum">
              <a:rPr lang="en-US" smtClean="0"/>
              <a:t>‹#›</a:t>
            </a:fld>
            <a:endParaRPr lang="en-US"/>
          </a:p>
        </p:txBody>
      </p:sp>
    </p:spTree>
    <p:extLst>
      <p:ext uri="{BB962C8B-B14F-4D97-AF65-F5344CB8AC3E}">
        <p14:creationId xmlns:p14="http://schemas.microsoft.com/office/powerpoint/2010/main" val="4495901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F7C6-984D-F343-9F8A-E97D71AA606E}"/>
              </a:ext>
            </a:extLst>
          </p:cNvPr>
          <p:cNvSpPr>
            <a:spLocks noGrp="1"/>
          </p:cNvSpPr>
          <p:nvPr>
            <p:ph type="ctrTitle"/>
          </p:nvPr>
        </p:nvSpPr>
        <p:spPr/>
        <p:txBody>
          <a:bodyPr>
            <a:normAutofit/>
          </a:bodyPr>
          <a:lstStyle/>
          <a:p>
            <a:r>
              <a:rPr lang="en-US" dirty="0"/>
              <a:t>Vanesa Yordanova</a:t>
            </a:r>
            <a:br>
              <a:rPr lang="en-US" dirty="0"/>
            </a:br>
            <a:r>
              <a:rPr lang="en-US" sz="1400" i="1" dirty="0"/>
              <a:t>Student number:1908036</a:t>
            </a:r>
          </a:p>
        </p:txBody>
      </p:sp>
      <p:sp>
        <p:nvSpPr>
          <p:cNvPr id="3" name="Subtitle 2">
            <a:extLst>
              <a:ext uri="{FF2B5EF4-FFF2-40B4-BE49-F238E27FC236}">
                <a16:creationId xmlns:a16="http://schemas.microsoft.com/office/drawing/2014/main" id="{05C1BDEB-81B7-6D4F-945A-37A74BBC2011}"/>
              </a:ext>
            </a:extLst>
          </p:cNvPr>
          <p:cNvSpPr>
            <a:spLocks noGrp="1"/>
          </p:cNvSpPr>
          <p:nvPr>
            <p:ph type="subTitle" idx="1"/>
          </p:nvPr>
        </p:nvSpPr>
        <p:spPr/>
        <p:txBody>
          <a:bodyPr/>
          <a:lstStyle/>
          <a:p>
            <a:r>
              <a:rPr lang="en-US" dirty="0"/>
              <a:t>Financial Analysis Presentation </a:t>
            </a:r>
          </a:p>
          <a:p>
            <a:r>
              <a:rPr lang="en-US" dirty="0"/>
              <a:t>‘Rangemasters PLC’</a:t>
            </a:r>
          </a:p>
        </p:txBody>
      </p:sp>
    </p:spTree>
    <p:extLst>
      <p:ext uri="{BB962C8B-B14F-4D97-AF65-F5344CB8AC3E}">
        <p14:creationId xmlns:p14="http://schemas.microsoft.com/office/powerpoint/2010/main" val="880645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2C8E-8DA0-FA4A-AD67-E00A96AAF912}"/>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E84FABC1-52BE-3945-92E2-953CFFF47A62}"/>
              </a:ext>
            </a:extLst>
          </p:cNvPr>
          <p:cNvSpPr>
            <a:spLocks noGrp="1"/>
          </p:cNvSpPr>
          <p:nvPr>
            <p:ph idx="1"/>
          </p:nvPr>
        </p:nvSpPr>
        <p:spPr/>
        <p:txBody>
          <a:bodyPr/>
          <a:lstStyle/>
          <a:p>
            <a:r>
              <a:rPr lang="en-US" dirty="0"/>
              <a:t>This ratio analysis was aimed at Rangemasters PLC and its purpose was to identify the strengths and weaknesses of the company. In the analysis 2018 and 2019 are compared. Every ratio is looked at and calculations are done to find out the difference in the two years.</a:t>
            </a:r>
          </a:p>
        </p:txBody>
      </p:sp>
    </p:spTree>
    <p:extLst>
      <p:ext uri="{BB962C8B-B14F-4D97-AF65-F5344CB8AC3E}">
        <p14:creationId xmlns:p14="http://schemas.microsoft.com/office/powerpoint/2010/main" val="110747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14AAE-015B-E846-830F-9BBB823500A9}"/>
              </a:ext>
            </a:extLst>
          </p:cNvPr>
          <p:cNvSpPr>
            <a:spLocks noGrp="1"/>
          </p:cNvSpPr>
          <p:nvPr>
            <p:ph type="title"/>
          </p:nvPr>
        </p:nvSpPr>
        <p:spPr/>
        <p:txBody>
          <a:bodyPr/>
          <a:lstStyle/>
          <a:p>
            <a:r>
              <a:rPr lang="en-US" dirty="0"/>
              <a:t>Ratio families </a:t>
            </a:r>
          </a:p>
        </p:txBody>
      </p:sp>
      <p:sp>
        <p:nvSpPr>
          <p:cNvPr id="3" name="Content Placeholder 2">
            <a:extLst>
              <a:ext uri="{FF2B5EF4-FFF2-40B4-BE49-F238E27FC236}">
                <a16:creationId xmlns:a16="http://schemas.microsoft.com/office/drawing/2014/main" id="{1ACE15A9-1EF9-9F4A-ACA2-FF5845FC177E}"/>
              </a:ext>
            </a:extLst>
          </p:cNvPr>
          <p:cNvSpPr>
            <a:spLocks noGrp="1"/>
          </p:cNvSpPr>
          <p:nvPr>
            <p:ph idx="1"/>
          </p:nvPr>
        </p:nvSpPr>
        <p:spPr/>
        <p:txBody>
          <a:bodyPr/>
          <a:lstStyle/>
          <a:p>
            <a:r>
              <a:rPr lang="en-US" dirty="0"/>
              <a:t>Profitability </a:t>
            </a:r>
          </a:p>
          <a:p>
            <a:r>
              <a:rPr lang="en-US" dirty="0"/>
              <a:t>Efficiency</a:t>
            </a:r>
          </a:p>
          <a:p>
            <a:r>
              <a:rPr lang="en-US" dirty="0"/>
              <a:t>Liquidity </a:t>
            </a:r>
          </a:p>
          <a:p>
            <a:r>
              <a:rPr lang="en-US" dirty="0"/>
              <a:t>Capital structure </a:t>
            </a:r>
          </a:p>
          <a:p>
            <a:r>
              <a:rPr lang="en-US" dirty="0"/>
              <a:t>Investment</a:t>
            </a:r>
          </a:p>
        </p:txBody>
      </p:sp>
    </p:spTree>
    <p:extLst>
      <p:ext uri="{BB962C8B-B14F-4D97-AF65-F5344CB8AC3E}">
        <p14:creationId xmlns:p14="http://schemas.microsoft.com/office/powerpoint/2010/main" val="398856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84AC-ADF3-6848-9F23-43A39A550C0B}"/>
              </a:ext>
            </a:extLst>
          </p:cNvPr>
          <p:cNvSpPr>
            <a:spLocks noGrp="1"/>
          </p:cNvSpPr>
          <p:nvPr>
            <p:ph type="title"/>
          </p:nvPr>
        </p:nvSpPr>
        <p:spPr/>
        <p:txBody>
          <a:bodyPr/>
          <a:lstStyle/>
          <a:p>
            <a:r>
              <a:rPr lang="en-US" dirty="0"/>
              <a:t>What are the ratio families?</a:t>
            </a:r>
          </a:p>
        </p:txBody>
      </p:sp>
      <p:sp>
        <p:nvSpPr>
          <p:cNvPr id="3" name="Content Placeholder 2">
            <a:extLst>
              <a:ext uri="{FF2B5EF4-FFF2-40B4-BE49-F238E27FC236}">
                <a16:creationId xmlns:a16="http://schemas.microsoft.com/office/drawing/2014/main" id="{1CFE74F3-BA00-D348-9B39-FD483F89EE91}"/>
              </a:ext>
            </a:extLst>
          </p:cNvPr>
          <p:cNvSpPr>
            <a:spLocks noGrp="1"/>
          </p:cNvSpPr>
          <p:nvPr>
            <p:ph idx="1"/>
          </p:nvPr>
        </p:nvSpPr>
        <p:spPr/>
        <p:txBody>
          <a:bodyPr/>
          <a:lstStyle/>
          <a:p>
            <a:r>
              <a:rPr lang="en-US" dirty="0"/>
              <a:t>Ratio families (Financial ratios) show what progress a company is making and if their performance is improving or not. It is important to carefully watch each ratio in order to see if there are any weak areas to be improved. Ratio is used to measure components of financial statements.</a:t>
            </a:r>
          </a:p>
        </p:txBody>
      </p:sp>
    </p:spTree>
    <p:extLst>
      <p:ext uri="{BB962C8B-B14F-4D97-AF65-F5344CB8AC3E}">
        <p14:creationId xmlns:p14="http://schemas.microsoft.com/office/powerpoint/2010/main" val="342264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9882-7B46-C345-A6B8-BA3873C0E813}"/>
              </a:ext>
            </a:extLst>
          </p:cNvPr>
          <p:cNvSpPr>
            <a:spLocks noGrp="1"/>
          </p:cNvSpPr>
          <p:nvPr>
            <p:ph type="title"/>
          </p:nvPr>
        </p:nvSpPr>
        <p:spPr/>
        <p:txBody>
          <a:bodyPr/>
          <a:lstStyle/>
          <a:p>
            <a:r>
              <a:rPr lang="en-US" dirty="0"/>
              <a:t>What ratios each family consists of?</a:t>
            </a:r>
          </a:p>
        </p:txBody>
      </p:sp>
      <p:sp>
        <p:nvSpPr>
          <p:cNvPr id="3" name="Content Placeholder 2">
            <a:extLst>
              <a:ext uri="{FF2B5EF4-FFF2-40B4-BE49-F238E27FC236}">
                <a16:creationId xmlns:a16="http://schemas.microsoft.com/office/drawing/2014/main" id="{747EF2DE-C5A8-9C47-B705-1E5A2C3ADA9D}"/>
              </a:ext>
            </a:extLst>
          </p:cNvPr>
          <p:cNvSpPr>
            <a:spLocks noGrp="1"/>
          </p:cNvSpPr>
          <p:nvPr>
            <p:ph idx="1"/>
          </p:nvPr>
        </p:nvSpPr>
        <p:spPr/>
        <p:txBody>
          <a:bodyPr/>
          <a:lstStyle/>
          <a:p>
            <a:r>
              <a:rPr lang="en-US" b="1" dirty="0"/>
              <a:t>Profitability</a:t>
            </a:r>
            <a:r>
              <a:rPr lang="en-US" dirty="0"/>
              <a:t> – ROCE, Asset turnover, Gross profit turnover, Net operating turnover </a:t>
            </a:r>
          </a:p>
          <a:p>
            <a:r>
              <a:rPr lang="en-US" b="1" dirty="0"/>
              <a:t>Efficiency</a:t>
            </a:r>
            <a:r>
              <a:rPr lang="en-US" dirty="0"/>
              <a:t> – Inventory turnover, Non-current asset turnover </a:t>
            </a:r>
          </a:p>
          <a:p>
            <a:r>
              <a:rPr lang="en-US" b="1" dirty="0"/>
              <a:t>Liquidity</a:t>
            </a:r>
            <a:r>
              <a:rPr lang="en-US" dirty="0"/>
              <a:t> – Current ratio, Acid test, Creditor days, Debtor days</a:t>
            </a:r>
          </a:p>
          <a:p>
            <a:r>
              <a:rPr lang="en-US" b="1" dirty="0"/>
              <a:t>Capital</a:t>
            </a:r>
            <a:r>
              <a:rPr lang="en-US" dirty="0"/>
              <a:t> </a:t>
            </a:r>
            <a:r>
              <a:rPr lang="en-US" b="1" dirty="0"/>
              <a:t>structure</a:t>
            </a:r>
            <a:r>
              <a:rPr lang="en-US" dirty="0"/>
              <a:t> – Gearing, Interest cover </a:t>
            </a:r>
          </a:p>
          <a:p>
            <a:r>
              <a:rPr lang="en-US" b="1" dirty="0"/>
              <a:t>Investment</a:t>
            </a:r>
            <a:r>
              <a:rPr lang="en-US" dirty="0"/>
              <a:t> – Earning per share (EPS), Price earning ratio (P/E), Dividends per share (DPS), Dividends pay-out.</a:t>
            </a:r>
          </a:p>
        </p:txBody>
      </p:sp>
    </p:spTree>
    <p:extLst>
      <p:ext uri="{BB962C8B-B14F-4D97-AF65-F5344CB8AC3E}">
        <p14:creationId xmlns:p14="http://schemas.microsoft.com/office/powerpoint/2010/main" val="352369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11C3F-388D-9849-AD14-44E032A9DC4D}"/>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6F09C83-D0CC-0B4F-B8B6-8FA43B75B794}"/>
              </a:ext>
            </a:extLst>
          </p:cNvPr>
          <p:cNvSpPr>
            <a:spLocks noGrp="1"/>
          </p:cNvSpPr>
          <p:nvPr>
            <p:ph idx="1"/>
          </p:nvPr>
        </p:nvSpPr>
        <p:spPr/>
        <p:txBody>
          <a:bodyPr/>
          <a:lstStyle/>
          <a:p>
            <a:r>
              <a:rPr lang="en-US" dirty="0"/>
              <a:t>To conclude this it is important to mention that this analysis is very important for company if they are looking to get bigger, to improve their weak areas and to make sure they are in control of everything. This analysis is able to point out the weaknesses of a company as well as its strengths.</a:t>
            </a:r>
          </a:p>
        </p:txBody>
      </p:sp>
    </p:spTree>
    <p:extLst>
      <p:ext uri="{BB962C8B-B14F-4D97-AF65-F5344CB8AC3E}">
        <p14:creationId xmlns:p14="http://schemas.microsoft.com/office/powerpoint/2010/main" val="210561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EDE1-6349-B046-9041-F67CFD7FD44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028AB9A-E7FB-0642-B20B-A8BB2938855A}"/>
              </a:ext>
            </a:extLst>
          </p:cNvPr>
          <p:cNvSpPr>
            <a:spLocks noGrp="1"/>
          </p:cNvSpPr>
          <p:nvPr>
            <p:ph idx="1"/>
          </p:nvPr>
        </p:nvSpPr>
        <p:spPr/>
        <p:txBody>
          <a:bodyPr/>
          <a:lstStyle/>
          <a:p>
            <a:r>
              <a:rPr lang="en-US" dirty="0"/>
              <a:t>David Jenkins Lectures and Lecture notes. </a:t>
            </a:r>
          </a:p>
        </p:txBody>
      </p:sp>
    </p:spTree>
    <p:extLst>
      <p:ext uri="{BB962C8B-B14F-4D97-AF65-F5344CB8AC3E}">
        <p14:creationId xmlns:p14="http://schemas.microsoft.com/office/powerpoint/2010/main" val="231140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{338C0763-00AD-DC4A-9569-BC8109D8A2DE}tf10001063</Template>
  <TotalTime>219</TotalTime>
  <Words>276</Words>
  <Application>Microsoft Macintosh PowerPoint</Application>
  <PresentationFormat>Widescreen</PresentationFormat>
  <Paragraphs>23</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Century Gothic</vt:lpstr>
      <vt:lpstr>Mesh</vt:lpstr>
      <vt:lpstr>Vanesa Yordanova Student number:1908036</vt:lpstr>
      <vt:lpstr>Introduction. </vt:lpstr>
      <vt:lpstr>Ratio families </vt:lpstr>
      <vt:lpstr>What are the ratio families?</vt:lpstr>
      <vt:lpstr>What ratios each family consists of?</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Vanesa Yordanova Student number:1908036</dc:title>
  <dc:creator>Ivan Georgiev [Student-HSK]</dc:creator>
  <cp:lastModifiedBy>Ivan Georgiev [Student-HSK]</cp:lastModifiedBy>
  <cp:revision>3</cp:revision>
  <dcterms:created xsi:type="dcterms:W3CDTF">2020-07-31T14:45:58Z</dcterms:created>
  <dcterms:modified xsi:type="dcterms:W3CDTF">2020-07-31T18:25:50Z</dcterms:modified>
</cp:coreProperties>
</file>