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handoutMasterIdLst>
    <p:handoutMasterId r:id="rId16"/>
  </p:handoutMasterIdLst>
  <p:sldIdLst>
    <p:sldId id="268" r:id="rId2"/>
    <p:sldId id="258" r:id="rId3"/>
    <p:sldId id="261" r:id="rId4"/>
    <p:sldId id="262" r:id="rId5"/>
    <p:sldId id="263" r:id="rId6"/>
    <p:sldId id="264" r:id="rId7"/>
    <p:sldId id="269" r:id="rId8"/>
    <p:sldId id="270" r:id="rId9"/>
    <p:sldId id="271" r:id="rId10"/>
    <p:sldId id="272" r:id="rId11"/>
    <p:sldId id="273" r:id="rId12"/>
    <p:sldId id="275" r:id="rId13"/>
    <p:sldId id="27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6D86C0-D900-4006-B351-A83085999750}" v="16" dt="2018-12-04T17:50:28.98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76" d="100"/>
          <a:sy n="76" d="100"/>
        </p:scale>
        <p:origin x="228" y="64"/>
      </p:cViewPr>
      <p:guideLst>
        <p:guide orient="horz" pos="2160"/>
        <p:guide pos="3840"/>
      </p:guideLst>
    </p:cSldViewPr>
  </p:slideViewPr>
  <p:notesTextViewPr>
    <p:cViewPr>
      <p:scale>
        <a:sx n="1" d="1"/>
        <a:sy n="1" d="1"/>
      </p:scale>
      <p:origin x="0" y="0"/>
    </p:cViewPr>
  </p:notesTextViewPr>
  <p:notesViewPr>
    <p:cSldViewPr snapToGrid="0" showGuides="1">
      <p:cViewPr varScale="1">
        <p:scale>
          <a:sx n="95" d="100"/>
          <a:sy n="95" d="100"/>
        </p:scale>
        <p:origin x="3582"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2.xml.rels><?xml version="1.0" encoding="UTF-8" standalone="yes"?>
<Relationships xmlns="http://schemas.openxmlformats.org/package/2006/relationships"><Relationship Id="rId2" Type="http://schemas.openxmlformats.org/officeDocument/2006/relationships/hyperlink" Target="http://lawyersandsettlements.com/articles/mirapex/mirapex-gambling-compulsive-2-14808.html" TargetMode="External"/><Relationship Id="rId1" Type="http://schemas.openxmlformats.org/officeDocument/2006/relationships/image" Target="../media/image5.jpg"/></Relationships>
</file>

<file path=ppt/diagrams/_rels/drawing2.xml.rels><?xml version="1.0" encoding="UTF-8" standalone="yes"?>
<Relationships xmlns="http://schemas.openxmlformats.org/package/2006/relationships"><Relationship Id="rId2" Type="http://schemas.openxmlformats.org/officeDocument/2006/relationships/hyperlink" Target="http://lawyersandsettlements.com/articles/mirapex/mirapex-gambling-compulsive-2-14808.html" TargetMode="External"/><Relationship Id="rId1" Type="http://schemas.openxmlformats.org/officeDocument/2006/relationships/image" Target="../media/image5.jp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2584336-D0B1-4B0E-BA5C-55B2CED1D394}" type="doc">
      <dgm:prSet loTypeId="urn:microsoft.com/office/officeart/2005/8/layout/radial3" loCatId="cycle" qsTypeId="urn:microsoft.com/office/officeart/2005/8/quickstyle/simple1" qsCatId="simple" csTypeId="urn:microsoft.com/office/officeart/2005/8/colors/colorful1" csCatId="colorful" phldr="1"/>
      <dgm:spPr/>
      <dgm:t>
        <a:bodyPr/>
        <a:lstStyle/>
        <a:p>
          <a:endParaRPr lang="en-US"/>
        </a:p>
      </dgm:t>
    </dgm:pt>
    <dgm:pt modelId="{E1F87E0E-FF3E-47D3-BFF3-1936BDC1B9A7}">
      <dgm:prSet phldrT="[Text]"/>
      <dgm:spPr/>
      <dgm:t>
        <a:bodyPr/>
        <a:lstStyle/>
        <a:p>
          <a:r>
            <a:rPr lang="en-US" dirty="0"/>
            <a:t>74% Adults</a:t>
          </a:r>
        </a:p>
      </dgm:t>
    </dgm:pt>
    <dgm:pt modelId="{169E7CD4-95A5-4EA3-A305-1668AA4A744D}" type="parTrans" cxnId="{98FD00BD-2599-433A-AC2F-14A7D52BA766}">
      <dgm:prSet/>
      <dgm:spPr/>
      <dgm:t>
        <a:bodyPr/>
        <a:lstStyle/>
        <a:p>
          <a:endParaRPr lang="en-US"/>
        </a:p>
      </dgm:t>
    </dgm:pt>
    <dgm:pt modelId="{9C10DDF3-A40F-4978-A049-EE2D16408C99}" type="sibTrans" cxnId="{98FD00BD-2599-433A-AC2F-14A7D52BA766}">
      <dgm:prSet/>
      <dgm:spPr/>
      <dgm:t>
        <a:bodyPr/>
        <a:lstStyle/>
        <a:p>
          <a:endParaRPr lang="en-US"/>
        </a:p>
      </dgm:t>
    </dgm:pt>
    <dgm:pt modelId="{2356E178-4180-471B-A95D-2442FCF758CB}">
      <dgm:prSet phldrT="[Text]"/>
      <dgm:spPr/>
      <dgm:t>
        <a:bodyPr/>
        <a:lstStyle/>
        <a:p>
          <a:r>
            <a:rPr lang="en-US" dirty="0"/>
            <a:t>Stress</a:t>
          </a:r>
        </a:p>
      </dgm:t>
    </dgm:pt>
    <dgm:pt modelId="{28637787-CABB-4AAD-B4EC-042A0B395341}" type="parTrans" cxnId="{3D751365-FC4E-4999-8138-5C7B52A6F84F}">
      <dgm:prSet/>
      <dgm:spPr/>
      <dgm:t>
        <a:bodyPr/>
        <a:lstStyle/>
        <a:p>
          <a:endParaRPr lang="en-US"/>
        </a:p>
      </dgm:t>
    </dgm:pt>
    <dgm:pt modelId="{419F9E5C-97BF-4A9A-8E09-71B55289B3AE}" type="sibTrans" cxnId="{3D751365-FC4E-4999-8138-5C7B52A6F84F}">
      <dgm:prSet/>
      <dgm:spPr/>
      <dgm:t>
        <a:bodyPr/>
        <a:lstStyle/>
        <a:p>
          <a:endParaRPr lang="en-US"/>
        </a:p>
      </dgm:t>
    </dgm:pt>
    <dgm:pt modelId="{D6369594-53CA-4743-BFF7-C2D904DA742C}">
      <dgm:prSet phldrT="[Text]"/>
      <dgm:spPr/>
      <dgm:t>
        <a:bodyPr/>
        <a:lstStyle/>
        <a:p>
          <a:r>
            <a:rPr lang="en-US" dirty="0"/>
            <a:t>Overwhelmed</a:t>
          </a:r>
        </a:p>
      </dgm:t>
    </dgm:pt>
    <dgm:pt modelId="{5433BCDE-D01B-4C43-9770-3BCF6A203491}" type="parTrans" cxnId="{AFAA54E3-514A-4D36-807E-9FBD4120AF30}">
      <dgm:prSet/>
      <dgm:spPr/>
      <dgm:t>
        <a:bodyPr/>
        <a:lstStyle/>
        <a:p>
          <a:endParaRPr lang="en-US"/>
        </a:p>
      </dgm:t>
    </dgm:pt>
    <dgm:pt modelId="{5B98D9CA-9FDF-44BD-98EC-0F6E2E37923A}" type="sibTrans" cxnId="{AFAA54E3-514A-4D36-807E-9FBD4120AF30}">
      <dgm:prSet/>
      <dgm:spPr/>
      <dgm:t>
        <a:bodyPr/>
        <a:lstStyle/>
        <a:p>
          <a:endParaRPr lang="en-US"/>
        </a:p>
      </dgm:t>
    </dgm:pt>
    <dgm:pt modelId="{B626C495-F3A7-4ADE-A0FE-4E7983E98359}">
      <dgm:prSet phldrT="[Text]"/>
      <dgm:spPr/>
      <dgm:t>
        <a:bodyPr/>
        <a:lstStyle/>
        <a:p>
          <a:r>
            <a:rPr lang="en-US" dirty="0"/>
            <a:t>Cannot Cope</a:t>
          </a:r>
        </a:p>
      </dgm:t>
    </dgm:pt>
    <dgm:pt modelId="{6F2AC2C2-8163-4C6A-99C5-72A6C2B2A33F}" type="parTrans" cxnId="{13AF98FC-2DB9-4B5F-85B0-E587DE19880D}">
      <dgm:prSet/>
      <dgm:spPr/>
      <dgm:t>
        <a:bodyPr/>
        <a:lstStyle/>
        <a:p>
          <a:endParaRPr lang="en-US"/>
        </a:p>
      </dgm:t>
    </dgm:pt>
    <dgm:pt modelId="{91A8EA40-4823-4FE8-82D6-C24B81F0FC1F}" type="sibTrans" cxnId="{13AF98FC-2DB9-4B5F-85B0-E587DE19880D}">
      <dgm:prSet/>
      <dgm:spPr/>
      <dgm:t>
        <a:bodyPr/>
        <a:lstStyle/>
        <a:p>
          <a:endParaRPr lang="en-US"/>
        </a:p>
      </dgm:t>
    </dgm:pt>
    <dgm:pt modelId="{175F1DAC-7B7E-4D09-8DB8-99368C0C72D4}" type="pres">
      <dgm:prSet presAssocID="{62584336-D0B1-4B0E-BA5C-55B2CED1D394}" presName="composite" presStyleCnt="0">
        <dgm:presLayoutVars>
          <dgm:chMax val="1"/>
          <dgm:dir/>
          <dgm:resizeHandles val="exact"/>
        </dgm:presLayoutVars>
      </dgm:prSet>
      <dgm:spPr/>
    </dgm:pt>
    <dgm:pt modelId="{1C01A5B2-67EA-4686-B86C-CBFC598D5477}" type="pres">
      <dgm:prSet presAssocID="{62584336-D0B1-4B0E-BA5C-55B2CED1D394}" presName="radial" presStyleCnt="0">
        <dgm:presLayoutVars>
          <dgm:animLvl val="ctr"/>
        </dgm:presLayoutVars>
      </dgm:prSet>
      <dgm:spPr/>
    </dgm:pt>
    <dgm:pt modelId="{D4E6F5B5-CA2C-475F-A4B6-5AB59CD1A7CA}" type="pres">
      <dgm:prSet presAssocID="{E1F87E0E-FF3E-47D3-BFF3-1936BDC1B9A7}" presName="centerShape" presStyleLbl="vennNode1" presStyleIdx="0" presStyleCnt="4"/>
      <dgm:spPr/>
    </dgm:pt>
    <dgm:pt modelId="{E7BFA9EE-B858-4016-80BA-575963560F75}" type="pres">
      <dgm:prSet presAssocID="{2356E178-4180-471B-A95D-2442FCF758CB}" presName="node" presStyleLbl="vennNode1" presStyleIdx="1" presStyleCnt="4">
        <dgm:presLayoutVars>
          <dgm:bulletEnabled val="1"/>
        </dgm:presLayoutVars>
      </dgm:prSet>
      <dgm:spPr/>
    </dgm:pt>
    <dgm:pt modelId="{3255F1BD-E04A-41BF-B64D-B06E6D0468D8}" type="pres">
      <dgm:prSet presAssocID="{D6369594-53CA-4743-BFF7-C2D904DA742C}" presName="node" presStyleLbl="vennNode1" presStyleIdx="2" presStyleCnt="4" custScaleX="144690" custScaleY="208201">
        <dgm:presLayoutVars>
          <dgm:bulletEnabled val="1"/>
        </dgm:presLayoutVars>
      </dgm:prSet>
      <dgm:spPr/>
    </dgm:pt>
    <dgm:pt modelId="{BCC6AE36-1AA5-4143-A95B-3979139E867E}" type="pres">
      <dgm:prSet presAssocID="{B626C495-F3A7-4ADE-A0FE-4E7983E98359}" presName="node" presStyleLbl="vennNode1" presStyleIdx="3" presStyleCnt="4" custRadScaleRad="100027">
        <dgm:presLayoutVars>
          <dgm:bulletEnabled val="1"/>
        </dgm:presLayoutVars>
      </dgm:prSet>
      <dgm:spPr/>
    </dgm:pt>
  </dgm:ptLst>
  <dgm:cxnLst>
    <dgm:cxn modelId="{B6E83B19-5D11-44BC-AD17-99B028D996DF}" type="presOf" srcId="{B626C495-F3A7-4ADE-A0FE-4E7983E98359}" destId="{BCC6AE36-1AA5-4143-A95B-3979139E867E}" srcOrd="0" destOrd="0" presId="urn:microsoft.com/office/officeart/2005/8/layout/radial3"/>
    <dgm:cxn modelId="{AEE98D22-A9F2-4255-AFB6-A0ED2CB1873F}" type="presOf" srcId="{D6369594-53CA-4743-BFF7-C2D904DA742C}" destId="{3255F1BD-E04A-41BF-B64D-B06E6D0468D8}" srcOrd="0" destOrd="0" presId="urn:microsoft.com/office/officeart/2005/8/layout/radial3"/>
    <dgm:cxn modelId="{A1085363-045E-4F47-B723-8682EAC9231F}" type="presOf" srcId="{E1F87E0E-FF3E-47D3-BFF3-1936BDC1B9A7}" destId="{D4E6F5B5-CA2C-475F-A4B6-5AB59CD1A7CA}" srcOrd="0" destOrd="0" presId="urn:microsoft.com/office/officeart/2005/8/layout/radial3"/>
    <dgm:cxn modelId="{3D751365-FC4E-4999-8138-5C7B52A6F84F}" srcId="{E1F87E0E-FF3E-47D3-BFF3-1936BDC1B9A7}" destId="{2356E178-4180-471B-A95D-2442FCF758CB}" srcOrd="0" destOrd="0" parTransId="{28637787-CABB-4AAD-B4EC-042A0B395341}" sibTransId="{419F9E5C-97BF-4A9A-8E09-71B55289B3AE}"/>
    <dgm:cxn modelId="{BAFD616A-48D4-4CE2-BE90-B473CBD27401}" type="presOf" srcId="{62584336-D0B1-4B0E-BA5C-55B2CED1D394}" destId="{175F1DAC-7B7E-4D09-8DB8-99368C0C72D4}" srcOrd="0" destOrd="0" presId="urn:microsoft.com/office/officeart/2005/8/layout/radial3"/>
    <dgm:cxn modelId="{C7C97B5A-DAB0-425D-8190-7B36D881A196}" type="presOf" srcId="{2356E178-4180-471B-A95D-2442FCF758CB}" destId="{E7BFA9EE-B858-4016-80BA-575963560F75}" srcOrd="0" destOrd="0" presId="urn:microsoft.com/office/officeart/2005/8/layout/radial3"/>
    <dgm:cxn modelId="{98FD00BD-2599-433A-AC2F-14A7D52BA766}" srcId="{62584336-D0B1-4B0E-BA5C-55B2CED1D394}" destId="{E1F87E0E-FF3E-47D3-BFF3-1936BDC1B9A7}" srcOrd="0" destOrd="0" parTransId="{169E7CD4-95A5-4EA3-A305-1668AA4A744D}" sibTransId="{9C10DDF3-A40F-4978-A049-EE2D16408C99}"/>
    <dgm:cxn modelId="{AFAA54E3-514A-4D36-807E-9FBD4120AF30}" srcId="{E1F87E0E-FF3E-47D3-BFF3-1936BDC1B9A7}" destId="{D6369594-53CA-4743-BFF7-C2D904DA742C}" srcOrd="1" destOrd="0" parTransId="{5433BCDE-D01B-4C43-9770-3BCF6A203491}" sibTransId="{5B98D9CA-9FDF-44BD-98EC-0F6E2E37923A}"/>
    <dgm:cxn modelId="{13AF98FC-2DB9-4B5F-85B0-E587DE19880D}" srcId="{E1F87E0E-FF3E-47D3-BFF3-1936BDC1B9A7}" destId="{B626C495-F3A7-4ADE-A0FE-4E7983E98359}" srcOrd="2" destOrd="0" parTransId="{6F2AC2C2-8163-4C6A-99C5-72A6C2B2A33F}" sibTransId="{91A8EA40-4823-4FE8-82D6-C24B81F0FC1F}"/>
    <dgm:cxn modelId="{322F8310-51C0-41AC-BA86-878469AEE493}" type="presParOf" srcId="{175F1DAC-7B7E-4D09-8DB8-99368C0C72D4}" destId="{1C01A5B2-67EA-4686-B86C-CBFC598D5477}" srcOrd="0" destOrd="0" presId="urn:microsoft.com/office/officeart/2005/8/layout/radial3"/>
    <dgm:cxn modelId="{FB900D26-307F-470A-A5A9-AF75A570F909}" type="presParOf" srcId="{1C01A5B2-67EA-4686-B86C-CBFC598D5477}" destId="{D4E6F5B5-CA2C-475F-A4B6-5AB59CD1A7CA}" srcOrd="0" destOrd="0" presId="urn:microsoft.com/office/officeart/2005/8/layout/radial3"/>
    <dgm:cxn modelId="{1DC02741-8F5F-446C-82F9-5DEE6810631E}" type="presParOf" srcId="{1C01A5B2-67EA-4686-B86C-CBFC598D5477}" destId="{E7BFA9EE-B858-4016-80BA-575963560F75}" srcOrd="1" destOrd="0" presId="urn:microsoft.com/office/officeart/2005/8/layout/radial3"/>
    <dgm:cxn modelId="{E4CFE2F0-8814-4D45-A112-66C25B52A3B9}" type="presParOf" srcId="{1C01A5B2-67EA-4686-B86C-CBFC598D5477}" destId="{3255F1BD-E04A-41BF-B64D-B06E6D0468D8}" srcOrd="2" destOrd="0" presId="urn:microsoft.com/office/officeart/2005/8/layout/radial3"/>
    <dgm:cxn modelId="{D5D1BF6F-28A7-4A59-B882-B2B4B916C482}" type="presParOf" srcId="{1C01A5B2-67EA-4686-B86C-CBFC598D5477}" destId="{BCC6AE36-1AA5-4143-A95B-3979139E867E}" srcOrd="3"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88D5CFF-D88D-4205-AC9E-E732F5F8F762}" type="doc">
      <dgm:prSet loTypeId="urn:microsoft.com/office/officeart/2005/8/layout/radial2" loCatId="relationship" qsTypeId="urn:microsoft.com/office/officeart/2005/8/quickstyle/simple1" qsCatId="simple" csTypeId="urn:microsoft.com/office/officeart/2005/8/colors/accent1_2" csCatId="accent1" phldr="1"/>
      <dgm:spPr/>
      <dgm:t>
        <a:bodyPr/>
        <a:lstStyle/>
        <a:p>
          <a:endParaRPr lang="en-GB"/>
        </a:p>
      </dgm:t>
    </dgm:pt>
    <dgm:pt modelId="{8756E277-2140-4FC6-87F1-D208273CDAB0}">
      <dgm:prSet phldrT="[Text]"/>
      <dgm:spPr/>
      <dgm:t>
        <a:bodyPr/>
        <a:lstStyle/>
        <a:p>
          <a:r>
            <a:rPr lang="en-GB" dirty="0"/>
            <a:t>Messages</a:t>
          </a:r>
        </a:p>
      </dgm:t>
    </dgm:pt>
    <dgm:pt modelId="{DC3DB00B-B60F-4B9A-A3DA-1E5138E72261}" type="parTrans" cxnId="{6EDFA947-8C57-4EC9-81C9-A486C955616F}">
      <dgm:prSet/>
      <dgm:spPr/>
      <dgm:t>
        <a:bodyPr/>
        <a:lstStyle/>
        <a:p>
          <a:endParaRPr lang="en-GB"/>
        </a:p>
      </dgm:t>
    </dgm:pt>
    <dgm:pt modelId="{09543FF5-B71F-4F24-A0ED-E8A61464B1A9}" type="sibTrans" cxnId="{6EDFA947-8C57-4EC9-81C9-A486C955616F}">
      <dgm:prSet/>
      <dgm:spPr/>
      <dgm:t>
        <a:bodyPr/>
        <a:lstStyle/>
        <a:p>
          <a:endParaRPr lang="en-GB"/>
        </a:p>
      </dgm:t>
    </dgm:pt>
    <dgm:pt modelId="{8537635F-ABED-4952-B4D2-63B7EC4F5FDD}">
      <dgm:prSet phldrT="[Text]"/>
      <dgm:spPr/>
      <dgm:t>
        <a:bodyPr/>
        <a:lstStyle/>
        <a:p>
          <a:r>
            <a:rPr lang="en-GB" dirty="0"/>
            <a:t>Serotonin</a:t>
          </a:r>
        </a:p>
      </dgm:t>
    </dgm:pt>
    <dgm:pt modelId="{53A2D6A4-6BC2-44B4-9CA5-6CD233DA7951}" type="parTrans" cxnId="{09820A6B-2F53-4564-A8D5-2CC73539E110}">
      <dgm:prSet/>
      <dgm:spPr/>
      <dgm:t>
        <a:bodyPr/>
        <a:lstStyle/>
        <a:p>
          <a:endParaRPr lang="en-GB"/>
        </a:p>
      </dgm:t>
    </dgm:pt>
    <dgm:pt modelId="{8F249B8B-7AF8-4A7D-8DB4-5AB183AE543A}" type="sibTrans" cxnId="{09820A6B-2F53-4564-A8D5-2CC73539E110}">
      <dgm:prSet/>
      <dgm:spPr/>
      <dgm:t>
        <a:bodyPr/>
        <a:lstStyle/>
        <a:p>
          <a:endParaRPr lang="en-GB"/>
        </a:p>
      </dgm:t>
    </dgm:pt>
    <dgm:pt modelId="{50C7B41D-3C28-47BD-B157-2A3A6744F413}">
      <dgm:prSet phldrT="[Text]"/>
      <dgm:spPr/>
      <dgm:t>
        <a:bodyPr/>
        <a:lstStyle/>
        <a:p>
          <a:r>
            <a:rPr lang="en-GB" dirty="0"/>
            <a:t>Messages</a:t>
          </a:r>
        </a:p>
      </dgm:t>
    </dgm:pt>
    <dgm:pt modelId="{01A4CB26-01B8-4A0E-9E89-B7BF2CC2A279}" type="parTrans" cxnId="{5ACF9FA8-9EAE-4EB3-B91B-23FC6519A685}">
      <dgm:prSet/>
      <dgm:spPr/>
      <dgm:t>
        <a:bodyPr/>
        <a:lstStyle/>
        <a:p>
          <a:endParaRPr lang="en-GB"/>
        </a:p>
      </dgm:t>
    </dgm:pt>
    <dgm:pt modelId="{AAD5DEB4-D1F1-4EFC-9DFD-C3CDBE9DC8CC}" type="sibTrans" cxnId="{5ACF9FA8-9EAE-4EB3-B91B-23FC6519A685}">
      <dgm:prSet/>
      <dgm:spPr/>
      <dgm:t>
        <a:bodyPr/>
        <a:lstStyle/>
        <a:p>
          <a:endParaRPr lang="en-GB"/>
        </a:p>
      </dgm:t>
    </dgm:pt>
    <dgm:pt modelId="{4B3E08BB-7F73-4A16-B857-DC480E4D0374}">
      <dgm:prSet phldrT="[Text]"/>
      <dgm:spPr/>
      <dgm:t>
        <a:bodyPr/>
        <a:lstStyle/>
        <a:p>
          <a:r>
            <a:rPr lang="en-GB" dirty="0"/>
            <a:t>Serotonin</a:t>
          </a:r>
        </a:p>
      </dgm:t>
    </dgm:pt>
    <dgm:pt modelId="{250BB5C7-2347-4E1F-81E4-879B4C7B16F8}" type="parTrans" cxnId="{60D059B2-D8FC-49BE-8CBF-7268E090F7C9}">
      <dgm:prSet/>
      <dgm:spPr/>
      <dgm:t>
        <a:bodyPr/>
        <a:lstStyle/>
        <a:p>
          <a:endParaRPr lang="en-GB"/>
        </a:p>
      </dgm:t>
    </dgm:pt>
    <dgm:pt modelId="{A9F77BA8-2ED8-4463-8508-B33F32DF569E}" type="sibTrans" cxnId="{60D059B2-D8FC-49BE-8CBF-7268E090F7C9}">
      <dgm:prSet/>
      <dgm:spPr/>
      <dgm:t>
        <a:bodyPr/>
        <a:lstStyle/>
        <a:p>
          <a:endParaRPr lang="en-GB"/>
        </a:p>
      </dgm:t>
    </dgm:pt>
    <dgm:pt modelId="{D89A582F-BBAB-436F-92D5-81BCFF5814AD}">
      <dgm:prSet phldrT="[Text]"/>
      <dgm:spPr/>
      <dgm:t>
        <a:bodyPr/>
        <a:lstStyle/>
        <a:p>
          <a:r>
            <a:rPr lang="en-GB" dirty="0"/>
            <a:t>Messages</a:t>
          </a:r>
        </a:p>
      </dgm:t>
    </dgm:pt>
    <dgm:pt modelId="{2B9F78D3-1DD9-4357-B75B-F54CF83C5A83}" type="parTrans" cxnId="{1C1AB35E-7828-4369-B992-A7124BE7C6BD}">
      <dgm:prSet/>
      <dgm:spPr/>
      <dgm:t>
        <a:bodyPr/>
        <a:lstStyle/>
        <a:p>
          <a:endParaRPr lang="en-GB"/>
        </a:p>
      </dgm:t>
    </dgm:pt>
    <dgm:pt modelId="{F9761F50-4860-4654-B949-F79106A9000F}" type="sibTrans" cxnId="{1C1AB35E-7828-4369-B992-A7124BE7C6BD}">
      <dgm:prSet/>
      <dgm:spPr/>
      <dgm:t>
        <a:bodyPr/>
        <a:lstStyle/>
        <a:p>
          <a:endParaRPr lang="en-GB"/>
        </a:p>
      </dgm:t>
    </dgm:pt>
    <dgm:pt modelId="{9A9C5702-18DF-4C25-AD69-9D5941A8B7C4}">
      <dgm:prSet phldrT="[Text]"/>
      <dgm:spPr/>
      <dgm:t>
        <a:bodyPr/>
        <a:lstStyle/>
        <a:p>
          <a:r>
            <a:rPr lang="en-GB" dirty="0"/>
            <a:t>Serotonin</a:t>
          </a:r>
        </a:p>
      </dgm:t>
    </dgm:pt>
    <dgm:pt modelId="{A414D612-7065-4958-82BE-EA8A39432E45}" type="parTrans" cxnId="{C6985873-F7AB-4ED4-B971-FB7987E9AF2B}">
      <dgm:prSet/>
      <dgm:spPr/>
      <dgm:t>
        <a:bodyPr/>
        <a:lstStyle/>
        <a:p>
          <a:endParaRPr lang="en-GB"/>
        </a:p>
      </dgm:t>
    </dgm:pt>
    <dgm:pt modelId="{CE99CCBC-A6E7-4725-8212-8E6227620FB8}" type="sibTrans" cxnId="{C6985873-F7AB-4ED4-B971-FB7987E9AF2B}">
      <dgm:prSet/>
      <dgm:spPr/>
      <dgm:t>
        <a:bodyPr/>
        <a:lstStyle/>
        <a:p>
          <a:endParaRPr lang="en-GB"/>
        </a:p>
      </dgm:t>
    </dgm:pt>
    <dgm:pt modelId="{4FE20F70-DDB3-44F1-8D2C-FC5CED4FBDF5}" type="pres">
      <dgm:prSet presAssocID="{A88D5CFF-D88D-4205-AC9E-E732F5F8F762}" presName="composite" presStyleCnt="0">
        <dgm:presLayoutVars>
          <dgm:chMax val="5"/>
          <dgm:dir/>
          <dgm:animLvl val="ctr"/>
          <dgm:resizeHandles val="exact"/>
        </dgm:presLayoutVars>
      </dgm:prSet>
      <dgm:spPr/>
    </dgm:pt>
    <dgm:pt modelId="{08BDE0D8-0F58-45D3-8B10-798BDBCD6DB9}" type="pres">
      <dgm:prSet presAssocID="{A88D5CFF-D88D-4205-AC9E-E732F5F8F762}" presName="cycle" presStyleCnt="0"/>
      <dgm:spPr/>
    </dgm:pt>
    <dgm:pt modelId="{06951555-5429-48D4-9080-5D74DAE2E7D6}" type="pres">
      <dgm:prSet presAssocID="{A88D5CFF-D88D-4205-AC9E-E732F5F8F762}" presName="centerShape" presStyleCnt="0"/>
      <dgm:spPr/>
    </dgm:pt>
    <dgm:pt modelId="{5A9676F6-7596-4E61-B78C-78A45FF432DC}" type="pres">
      <dgm:prSet presAssocID="{A88D5CFF-D88D-4205-AC9E-E732F5F8F762}" presName="connSite" presStyleLbl="node1" presStyleIdx="0" presStyleCnt="4"/>
      <dgm:spPr/>
    </dgm:pt>
    <dgm:pt modelId="{7E9AFB6F-F9EA-41D4-BC1D-5B14CCDF9CF3}" type="pres">
      <dgm:prSet presAssocID="{A88D5CFF-D88D-4205-AC9E-E732F5F8F762}" presName="visible"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25000" r="-25000"/>
          </a:stretch>
        </a:blipFill>
      </dgm:spPr>
    </dgm:pt>
    <dgm:pt modelId="{9B97DCAA-8F28-4607-B058-7E4F02CD7FC6}" type="pres">
      <dgm:prSet presAssocID="{DC3DB00B-B60F-4B9A-A3DA-1E5138E72261}" presName="Name25" presStyleLbl="parChTrans1D1" presStyleIdx="0" presStyleCnt="3"/>
      <dgm:spPr/>
    </dgm:pt>
    <dgm:pt modelId="{554CE878-C731-4441-9482-E96ED6EB1A16}" type="pres">
      <dgm:prSet presAssocID="{8756E277-2140-4FC6-87F1-D208273CDAB0}" presName="node" presStyleCnt="0"/>
      <dgm:spPr/>
    </dgm:pt>
    <dgm:pt modelId="{35E8A60A-F133-4426-8902-098772DC273E}" type="pres">
      <dgm:prSet presAssocID="{8756E277-2140-4FC6-87F1-D208273CDAB0}" presName="parentNode" presStyleLbl="node1" presStyleIdx="1" presStyleCnt="4" custLinFactNeighborY="-2155">
        <dgm:presLayoutVars>
          <dgm:chMax val="1"/>
          <dgm:bulletEnabled val="1"/>
        </dgm:presLayoutVars>
      </dgm:prSet>
      <dgm:spPr/>
    </dgm:pt>
    <dgm:pt modelId="{5CC3ABAB-018A-4CC1-9C75-BDC176CAB799}" type="pres">
      <dgm:prSet presAssocID="{8756E277-2140-4FC6-87F1-D208273CDAB0}" presName="childNode" presStyleLbl="revTx" presStyleIdx="0" presStyleCnt="3">
        <dgm:presLayoutVars>
          <dgm:bulletEnabled val="1"/>
        </dgm:presLayoutVars>
      </dgm:prSet>
      <dgm:spPr/>
    </dgm:pt>
    <dgm:pt modelId="{E28DDEF1-C238-42B2-92A0-992AC2966D4B}" type="pres">
      <dgm:prSet presAssocID="{01A4CB26-01B8-4A0E-9E89-B7BF2CC2A279}" presName="Name25" presStyleLbl="parChTrans1D1" presStyleIdx="1" presStyleCnt="3"/>
      <dgm:spPr/>
    </dgm:pt>
    <dgm:pt modelId="{C13BA8E5-68E4-48A7-8838-A2222C630C28}" type="pres">
      <dgm:prSet presAssocID="{50C7B41D-3C28-47BD-B157-2A3A6744F413}" presName="node" presStyleCnt="0"/>
      <dgm:spPr/>
    </dgm:pt>
    <dgm:pt modelId="{BCAB29D2-D2FC-4EE1-A2CF-9550F6F39B38}" type="pres">
      <dgm:prSet presAssocID="{50C7B41D-3C28-47BD-B157-2A3A6744F413}" presName="parentNode" presStyleLbl="node1" presStyleIdx="2" presStyleCnt="4">
        <dgm:presLayoutVars>
          <dgm:chMax val="1"/>
          <dgm:bulletEnabled val="1"/>
        </dgm:presLayoutVars>
      </dgm:prSet>
      <dgm:spPr/>
    </dgm:pt>
    <dgm:pt modelId="{DF87D114-41F8-41C6-A7AC-4E802BDB1DA0}" type="pres">
      <dgm:prSet presAssocID="{50C7B41D-3C28-47BD-B157-2A3A6744F413}" presName="childNode" presStyleLbl="revTx" presStyleIdx="1" presStyleCnt="3">
        <dgm:presLayoutVars>
          <dgm:bulletEnabled val="1"/>
        </dgm:presLayoutVars>
      </dgm:prSet>
      <dgm:spPr/>
    </dgm:pt>
    <dgm:pt modelId="{FE077E4B-8269-4E96-96D6-8DA65B1D7945}" type="pres">
      <dgm:prSet presAssocID="{2B9F78D3-1DD9-4357-B75B-F54CF83C5A83}" presName="Name25" presStyleLbl="parChTrans1D1" presStyleIdx="2" presStyleCnt="3"/>
      <dgm:spPr/>
    </dgm:pt>
    <dgm:pt modelId="{9FF56EFD-832F-4888-BF69-E74BD9C96C58}" type="pres">
      <dgm:prSet presAssocID="{D89A582F-BBAB-436F-92D5-81BCFF5814AD}" presName="node" presStyleCnt="0"/>
      <dgm:spPr/>
    </dgm:pt>
    <dgm:pt modelId="{FF5A8809-4901-4743-B1E1-D0930D902FF3}" type="pres">
      <dgm:prSet presAssocID="{D89A582F-BBAB-436F-92D5-81BCFF5814AD}" presName="parentNode" presStyleLbl="node1" presStyleIdx="3" presStyleCnt="4">
        <dgm:presLayoutVars>
          <dgm:chMax val="1"/>
          <dgm:bulletEnabled val="1"/>
        </dgm:presLayoutVars>
      </dgm:prSet>
      <dgm:spPr/>
    </dgm:pt>
    <dgm:pt modelId="{394EBE33-95E5-4722-98F6-1760D183D5A1}" type="pres">
      <dgm:prSet presAssocID="{D89A582F-BBAB-436F-92D5-81BCFF5814AD}" presName="childNode" presStyleLbl="revTx" presStyleIdx="2" presStyleCnt="3">
        <dgm:presLayoutVars>
          <dgm:bulletEnabled val="1"/>
        </dgm:presLayoutVars>
      </dgm:prSet>
      <dgm:spPr/>
    </dgm:pt>
  </dgm:ptLst>
  <dgm:cxnLst>
    <dgm:cxn modelId="{EF2B8802-A38F-46FE-AC40-82149EAC6B54}" type="presOf" srcId="{8537635F-ABED-4952-B4D2-63B7EC4F5FDD}" destId="{5CC3ABAB-018A-4CC1-9C75-BDC176CAB799}" srcOrd="0" destOrd="0" presId="urn:microsoft.com/office/officeart/2005/8/layout/radial2"/>
    <dgm:cxn modelId="{9FA81C0C-D26C-45D7-B8A0-A0444BAA9427}" type="presOf" srcId="{50C7B41D-3C28-47BD-B157-2A3A6744F413}" destId="{BCAB29D2-D2FC-4EE1-A2CF-9550F6F39B38}" srcOrd="0" destOrd="0" presId="urn:microsoft.com/office/officeart/2005/8/layout/radial2"/>
    <dgm:cxn modelId="{F9067624-6055-43AA-A7DB-002484030651}" type="presOf" srcId="{A88D5CFF-D88D-4205-AC9E-E732F5F8F762}" destId="{4FE20F70-DDB3-44F1-8D2C-FC5CED4FBDF5}" srcOrd="0" destOrd="0" presId="urn:microsoft.com/office/officeart/2005/8/layout/radial2"/>
    <dgm:cxn modelId="{41377D24-83C4-4427-AA20-D97E77B278DE}" type="presOf" srcId="{9A9C5702-18DF-4C25-AD69-9D5941A8B7C4}" destId="{394EBE33-95E5-4722-98F6-1760D183D5A1}" srcOrd="0" destOrd="0" presId="urn:microsoft.com/office/officeart/2005/8/layout/radial2"/>
    <dgm:cxn modelId="{1CAE4040-843A-4866-AD57-640A60EEC8C1}" type="presOf" srcId="{D89A582F-BBAB-436F-92D5-81BCFF5814AD}" destId="{FF5A8809-4901-4743-B1E1-D0930D902FF3}" srcOrd="0" destOrd="0" presId="urn:microsoft.com/office/officeart/2005/8/layout/radial2"/>
    <dgm:cxn modelId="{1C1AB35E-7828-4369-B992-A7124BE7C6BD}" srcId="{A88D5CFF-D88D-4205-AC9E-E732F5F8F762}" destId="{D89A582F-BBAB-436F-92D5-81BCFF5814AD}" srcOrd="2" destOrd="0" parTransId="{2B9F78D3-1DD9-4357-B75B-F54CF83C5A83}" sibTransId="{F9761F50-4860-4654-B949-F79106A9000F}"/>
    <dgm:cxn modelId="{6EDFA947-8C57-4EC9-81C9-A486C955616F}" srcId="{A88D5CFF-D88D-4205-AC9E-E732F5F8F762}" destId="{8756E277-2140-4FC6-87F1-D208273CDAB0}" srcOrd="0" destOrd="0" parTransId="{DC3DB00B-B60F-4B9A-A3DA-1E5138E72261}" sibTransId="{09543FF5-B71F-4F24-A0ED-E8A61464B1A9}"/>
    <dgm:cxn modelId="{09820A6B-2F53-4564-A8D5-2CC73539E110}" srcId="{8756E277-2140-4FC6-87F1-D208273CDAB0}" destId="{8537635F-ABED-4952-B4D2-63B7EC4F5FDD}" srcOrd="0" destOrd="0" parTransId="{53A2D6A4-6BC2-44B4-9CA5-6CD233DA7951}" sibTransId="{8F249B8B-7AF8-4A7D-8DB4-5AB183AE543A}"/>
    <dgm:cxn modelId="{EF275C4E-D820-4F61-B0E6-67F0723BBBD2}" type="presOf" srcId="{2B9F78D3-1DD9-4357-B75B-F54CF83C5A83}" destId="{FE077E4B-8269-4E96-96D6-8DA65B1D7945}" srcOrd="0" destOrd="0" presId="urn:microsoft.com/office/officeart/2005/8/layout/radial2"/>
    <dgm:cxn modelId="{C6985873-F7AB-4ED4-B971-FB7987E9AF2B}" srcId="{D89A582F-BBAB-436F-92D5-81BCFF5814AD}" destId="{9A9C5702-18DF-4C25-AD69-9D5941A8B7C4}" srcOrd="0" destOrd="0" parTransId="{A414D612-7065-4958-82BE-EA8A39432E45}" sibTransId="{CE99CCBC-A6E7-4725-8212-8E6227620FB8}"/>
    <dgm:cxn modelId="{5ACF9FA8-9EAE-4EB3-B91B-23FC6519A685}" srcId="{A88D5CFF-D88D-4205-AC9E-E732F5F8F762}" destId="{50C7B41D-3C28-47BD-B157-2A3A6744F413}" srcOrd="1" destOrd="0" parTransId="{01A4CB26-01B8-4A0E-9E89-B7BF2CC2A279}" sibTransId="{AAD5DEB4-D1F1-4EFC-9DFD-C3CDBE9DC8CC}"/>
    <dgm:cxn modelId="{60D059B2-D8FC-49BE-8CBF-7268E090F7C9}" srcId="{50C7B41D-3C28-47BD-B157-2A3A6744F413}" destId="{4B3E08BB-7F73-4A16-B857-DC480E4D0374}" srcOrd="0" destOrd="0" parTransId="{250BB5C7-2347-4E1F-81E4-879B4C7B16F8}" sibTransId="{A9F77BA8-2ED8-4463-8508-B33F32DF569E}"/>
    <dgm:cxn modelId="{D6ADD6B2-2E33-488B-8C11-D40478396DDB}" type="presOf" srcId="{DC3DB00B-B60F-4B9A-A3DA-1E5138E72261}" destId="{9B97DCAA-8F28-4607-B058-7E4F02CD7FC6}" srcOrd="0" destOrd="0" presId="urn:microsoft.com/office/officeart/2005/8/layout/radial2"/>
    <dgm:cxn modelId="{121DDCD0-BBDE-4AE8-8DDB-51E1A0649324}" type="presOf" srcId="{01A4CB26-01B8-4A0E-9E89-B7BF2CC2A279}" destId="{E28DDEF1-C238-42B2-92A0-992AC2966D4B}" srcOrd="0" destOrd="0" presId="urn:microsoft.com/office/officeart/2005/8/layout/radial2"/>
    <dgm:cxn modelId="{AEAD41D1-311E-4C69-A3DD-735A2E3A218D}" type="presOf" srcId="{8756E277-2140-4FC6-87F1-D208273CDAB0}" destId="{35E8A60A-F133-4426-8902-098772DC273E}" srcOrd="0" destOrd="0" presId="urn:microsoft.com/office/officeart/2005/8/layout/radial2"/>
    <dgm:cxn modelId="{06E2A7F7-69A2-42D4-AE02-06D38C618570}" type="presOf" srcId="{4B3E08BB-7F73-4A16-B857-DC480E4D0374}" destId="{DF87D114-41F8-41C6-A7AC-4E802BDB1DA0}" srcOrd="0" destOrd="0" presId="urn:microsoft.com/office/officeart/2005/8/layout/radial2"/>
    <dgm:cxn modelId="{C9C61FD0-05D6-436C-920A-A84AF8CF6780}" type="presParOf" srcId="{4FE20F70-DDB3-44F1-8D2C-FC5CED4FBDF5}" destId="{08BDE0D8-0F58-45D3-8B10-798BDBCD6DB9}" srcOrd="0" destOrd="0" presId="urn:microsoft.com/office/officeart/2005/8/layout/radial2"/>
    <dgm:cxn modelId="{76432239-EF83-4C20-B474-77C09C10DC03}" type="presParOf" srcId="{08BDE0D8-0F58-45D3-8B10-798BDBCD6DB9}" destId="{06951555-5429-48D4-9080-5D74DAE2E7D6}" srcOrd="0" destOrd="0" presId="urn:microsoft.com/office/officeart/2005/8/layout/radial2"/>
    <dgm:cxn modelId="{BDB54CC5-45DD-40AD-A288-1CDDE2157BC5}" type="presParOf" srcId="{06951555-5429-48D4-9080-5D74DAE2E7D6}" destId="{5A9676F6-7596-4E61-B78C-78A45FF432DC}" srcOrd="0" destOrd="0" presId="urn:microsoft.com/office/officeart/2005/8/layout/radial2"/>
    <dgm:cxn modelId="{5C6A6F2B-CE2E-420C-B5A4-4E94126CAC72}" type="presParOf" srcId="{06951555-5429-48D4-9080-5D74DAE2E7D6}" destId="{7E9AFB6F-F9EA-41D4-BC1D-5B14CCDF9CF3}" srcOrd="1" destOrd="0" presId="urn:microsoft.com/office/officeart/2005/8/layout/radial2"/>
    <dgm:cxn modelId="{383420DD-498B-478D-8FE2-B66A3EB47EC2}" type="presParOf" srcId="{08BDE0D8-0F58-45D3-8B10-798BDBCD6DB9}" destId="{9B97DCAA-8F28-4607-B058-7E4F02CD7FC6}" srcOrd="1" destOrd="0" presId="urn:microsoft.com/office/officeart/2005/8/layout/radial2"/>
    <dgm:cxn modelId="{02E6B124-E8D0-4B86-9386-5558199361C8}" type="presParOf" srcId="{08BDE0D8-0F58-45D3-8B10-798BDBCD6DB9}" destId="{554CE878-C731-4441-9482-E96ED6EB1A16}" srcOrd="2" destOrd="0" presId="urn:microsoft.com/office/officeart/2005/8/layout/radial2"/>
    <dgm:cxn modelId="{F857B1FB-4530-40AB-BD88-2E7FB2D1D7DD}" type="presParOf" srcId="{554CE878-C731-4441-9482-E96ED6EB1A16}" destId="{35E8A60A-F133-4426-8902-098772DC273E}" srcOrd="0" destOrd="0" presId="urn:microsoft.com/office/officeart/2005/8/layout/radial2"/>
    <dgm:cxn modelId="{1B6EC128-D906-411C-846A-D0021B60DFDE}" type="presParOf" srcId="{554CE878-C731-4441-9482-E96ED6EB1A16}" destId="{5CC3ABAB-018A-4CC1-9C75-BDC176CAB799}" srcOrd="1" destOrd="0" presId="urn:microsoft.com/office/officeart/2005/8/layout/radial2"/>
    <dgm:cxn modelId="{656014A9-FBD8-4E9B-8CAD-A329FAAAE66F}" type="presParOf" srcId="{08BDE0D8-0F58-45D3-8B10-798BDBCD6DB9}" destId="{E28DDEF1-C238-42B2-92A0-992AC2966D4B}" srcOrd="3" destOrd="0" presId="urn:microsoft.com/office/officeart/2005/8/layout/radial2"/>
    <dgm:cxn modelId="{6F905437-8611-4F40-BC02-7AE287499950}" type="presParOf" srcId="{08BDE0D8-0F58-45D3-8B10-798BDBCD6DB9}" destId="{C13BA8E5-68E4-48A7-8838-A2222C630C28}" srcOrd="4" destOrd="0" presId="urn:microsoft.com/office/officeart/2005/8/layout/radial2"/>
    <dgm:cxn modelId="{C17723D5-AE7E-474B-99C8-5503A16242C6}" type="presParOf" srcId="{C13BA8E5-68E4-48A7-8838-A2222C630C28}" destId="{BCAB29D2-D2FC-4EE1-A2CF-9550F6F39B38}" srcOrd="0" destOrd="0" presId="urn:microsoft.com/office/officeart/2005/8/layout/radial2"/>
    <dgm:cxn modelId="{EEF5CFA0-D8F4-4B89-B7CA-41202DB23A42}" type="presParOf" srcId="{C13BA8E5-68E4-48A7-8838-A2222C630C28}" destId="{DF87D114-41F8-41C6-A7AC-4E802BDB1DA0}" srcOrd="1" destOrd="0" presId="urn:microsoft.com/office/officeart/2005/8/layout/radial2"/>
    <dgm:cxn modelId="{EC4939B5-701A-4506-A1DA-3B9B8B7DE64C}" type="presParOf" srcId="{08BDE0D8-0F58-45D3-8B10-798BDBCD6DB9}" destId="{FE077E4B-8269-4E96-96D6-8DA65B1D7945}" srcOrd="5" destOrd="0" presId="urn:microsoft.com/office/officeart/2005/8/layout/radial2"/>
    <dgm:cxn modelId="{9EC7A6D6-619B-4356-9761-4A3CF2A6BDAB}" type="presParOf" srcId="{08BDE0D8-0F58-45D3-8B10-798BDBCD6DB9}" destId="{9FF56EFD-832F-4888-BF69-E74BD9C96C58}" srcOrd="6" destOrd="0" presId="urn:microsoft.com/office/officeart/2005/8/layout/radial2"/>
    <dgm:cxn modelId="{BF2A5FAD-4649-4468-BC54-7CBC7111805F}" type="presParOf" srcId="{9FF56EFD-832F-4888-BF69-E74BD9C96C58}" destId="{FF5A8809-4901-4743-B1E1-D0930D902FF3}" srcOrd="0" destOrd="0" presId="urn:microsoft.com/office/officeart/2005/8/layout/radial2"/>
    <dgm:cxn modelId="{35847DEF-FE58-4174-9E08-A8C16AECC6A5}" type="presParOf" srcId="{9FF56EFD-832F-4888-BF69-E74BD9C96C58}" destId="{394EBE33-95E5-4722-98F6-1760D183D5A1}" srcOrd="1" destOrd="0" presId="urn:microsoft.com/office/officeart/2005/8/layout/radial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E6F5B5-CA2C-475F-A4B6-5AB59CD1A7CA}">
      <dsp:nvSpPr>
        <dsp:cNvPr id="0" name=""/>
        <dsp:cNvSpPr/>
      </dsp:nvSpPr>
      <dsp:spPr>
        <a:xfrm>
          <a:off x="941668" y="895830"/>
          <a:ext cx="2624086" cy="2624086"/>
        </a:xfrm>
        <a:prstGeom prst="ellipse">
          <a:avLst/>
        </a:prstGeom>
        <a:solidFill>
          <a:schemeClr val="accent2">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62230" tIns="62230" rIns="62230" bIns="62230" numCol="1" spcCol="1270" anchor="ctr" anchorCtr="0">
          <a:noAutofit/>
        </a:bodyPr>
        <a:lstStyle/>
        <a:p>
          <a:pPr marL="0" lvl="0" indent="0" algn="ctr" defTabSz="2178050">
            <a:lnSpc>
              <a:spcPct val="90000"/>
            </a:lnSpc>
            <a:spcBef>
              <a:spcPct val="0"/>
            </a:spcBef>
            <a:spcAft>
              <a:spcPct val="35000"/>
            </a:spcAft>
            <a:buNone/>
          </a:pPr>
          <a:r>
            <a:rPr lang="en-US" sz="4900" kern="1200" dirty="0"/>
            <a:t>74% Adults</a:t>
          </a:r>
        </a:p>
      </dsp:txBody>
      <dsp:txXfrm>
        <a:off x="1325956" y="1280118"/>
        <a:ext cx="1855510" cy="1855510"/>
      </dsp:txXfrm>
    </dsp:sp>
    <dsp:sp modelId="{E7BFA9EE-B858-4016-80BA-575963560F75}">
      <dsp:nvSpPr>
        <dsp:cNvPr id="0" name=""/>
        <dsp:cNvSpPr/>
      </dsp:nvSpPr>
      <dsp:spPr>
        <a:xfrm>
          <a:off x="1597690" y="-155361"/>
          <a:ext cx="1312043" cy="1312043"/>
        </a:xfrm>
        <a:prstGeom prst="ellipse">
          <a:avLst/>
        </a:prstGeom>
        <a:solidFill>
          <a:schemeClr val="accent3">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kern="1200" dirty="0"/>
            <a:t>Stress</a:t>
          </a:r>
        </a:p>
      </dsp:txBody>
      <dsp:txXfrm>
        <a:off x="1789834" y="36783"/>
        <a:ext cx="927755" cy="927755"/>
      </dsp:txXfrm>
    </dsp:sp>
    <dsp:sp modelId="{3255F1BD-E04A-41BF-B64D-B06E6D0468D8}">
      <dsp:nvSpPr>
        <dsp:cNvPr id="0" name=""/>
        <dsp:cNvSpPr/>
      </dsp:nvSpPr>
      <dsp:spPr>
        <a:xfrm>
          <a:off x="2783004" y="1695637"/>
          <a:ext cx="1898395" cy="2731687"/>
        </a:xfrm>
        <a:prstGeom prst="ellipse">
          <a:avLst/>
        </a:prstGeom>
        <a:solidFill>
          <a:schemeClr val="accent4">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kern="1200" dirty="0"/>
            <a:t>Overwhelmed</a:t>
          </a:r>
        </a:p>
      </dsp:txBody>
      <dsp:txXfrm>
        <a:off x="3061018" y="2095683"/>
        <a:ext cx="1342367" cy="1931595"/>
      </dsp:txXfrm>
    </dsp:sp>
    <dsp:sp modelId="{BCC6AE36-1AA5-4143-A95B-3979139E867E}">
      <dsp:nvSpPr>
        <dsp:cNvPr id="0" name=""/>
        <dsp:cNvSpPr/>
      </dsp:nvSpPr>
      <dsp:spPr>
        <a:xfrm>
          <a:off x="118800" y="2405689"/>
          <a:ext cx="1312043" cy="1312043"/>
        </a:xfrm>
        <a:prstGeom prst="ellipse">
          <a:avLst/>
        </a:prstGeom>
        <a:solidFill>
          <a:schemeClr val="accent5">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kern="1200" dirty="0"/>
            <a:t>Cannot Cope</a:t>
          </a:r>
        </a:p>
      </dsp:txBody>
      <dsp:txXfrm>
        <a:off x="310944" y="2597833"/>
        <a:ext cx="927755" cy="92775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077E4B-8269-4E96-96D6-8DA65B1D7945}">
      <dsp:nvSpPr>
        <dsp:cNvPr id="0" name=""/>
        <dsp:cNvSpPr/>
      </dsp:nvSpPr>
      <dsp:spPr>
        <a:xfrm rot="2562660">
          <a:off x="1406223" y="2545991"/>
          <a:ext cx="546850" cy="65214"/>
        </a:xfrm>
        <a:custGeom>
          <a:avLst/>
          <a:gdLst/>
          <a:ahLst/>
          <a:cxnLst/>
          <a:rect l="0" t="0" r="0" b="0"/>
          <a:pathLst>
            <a:path>
              <a:moveTo>
                <a:pt x="0" y="32607"/>
              </a:moveTo>
              <a:lnTo>
                <a:pt x="546850" y="3260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28DDEF1-C238-42B2-92A0-992AC2966D4B}">
      <dsp:nvSpPr>
        <dsp:cNvPr id="0" name=""/>
        <dsp:cNvSpPr/>
      </dsp:nvSpPr>
      <dsp:spPr>
        <a:xfrm>
          <a:off x="1478739" y="1798573"/>
          <a:ext cx="608231" cy="65214"/>
        </a:xfrm>
        <a:custGeom>
          <a:avLst/>
          <a:gdLst/>
          <a:ahLst/>
          <a:cxnLst/>
          <a:rect l="0" t="0" r="0" b="0"/>
          <a:pathLst>
            <a:path>
              <a:moveTo>
                <a:pt x="0" y="32607"/>
              </a:moveTo>
              <a:lnTo>
                <a:pt x="608231" y="3260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B97DCAA-8F28-4607-B058-7E4F02CD7FC6}">
      <dsp:nvSpPr>
        <dsp:cNvPr id="0" name=""/>
        <dsp:cNvSpPr/>
      </dsp:nvSpPr>
      <dsp:spPr>
        <a:xfrm rot="19007635">
          <a:off x="1403443" y="1036650"/>
          <a:ext cx="555483" cy="65214"/>
        </a:xfrm>
        <a:custGeom>
          <a:avLst/>
          <a:gdLst/>
          <a:ahLst/>
          <a:cxnLst/>
          <a:rect l="0" t="0" r="0" b="0"/>
          <a:pathLst>
            <a:path>
              <a:moveTo>
                <a:pt x="0" y="32607"/>
              </a:moveTo>
              <a:lnTo>
                <a:pt x="555483" y="3260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E9AFB6F-F9EA-41D4-BC1D-5B14CCDF9CF3}">
      <dsp:nvSpPr>
        <dsp:cNvPr id="0" name=""/>
        <dsp:cNvSpPr/>
      </dsp:nvSpPr>
      <dsp:spPr>
        <a:xfrm>
          <a:off x="352" y="961541"/>
          <a:ext cx="1739279" cy="1739279"/>
        </a:xfrm>
        <a:prstGeom prst="ellipse">
          <a:avLst/>
        </a:prstGeom>
        <a:blipFill>
          <a:blip xmlns:r="http://schemas.openxmlformats.org/officeDocument/2006/relationships" r:embed="rId1">
            <a:extLst>
              <a:ext uri="{28A0092B-C50C-407E-A947-70E740481C1C}">
                <a14:useLocalDpi xmlns:a14="http://schemas.microsoft.com/office/drawing/2010/main" val="0"/>
              </a:ext>
              <a:ext uri="{837473B0-CC2E-450A-ABE3-18F120FF3D39}">
                <a1611:picAttrSrcUrl xmlns:a1611="http://schemas.microsoft.com/office/drawing/2016/11/main" r:id="rId2"/>
              </a:ext>
            </a:extLst>
          </a:blip>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5E8A60A-F133-4426-8902-098772DC273E}">
      <dsp:nvSpPr>
        <dsp:cNvPr id="0" name=""/>
        <dsp:cNvSpPr/>
      </dsp:nvSpPr>
      <dsp:spPr>
        <a:xfrm>
          <a:off x="1742171" y="99"/>
          <a:ext cx="1043567" cy="104356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Messages</a:t>
          </a:r>
        </a:p>
      </dsp:txBody>
      <dsp:txXfrm>
        <a:off x="1894998" y="152926"/>
        <a:ext cx="737913" cy="737913"/>
      </dsp:txXfrm>
    </dsp:sp>
    <dsp:sp modelId="{5CC3ABAB-018A-4CC1-9C75-BDC176CAB799}">
      <dsp:nvSpPr>
        <dsp:cNvPr id="0" name=""/>
        <dsp:cNvSpPr/>
      </dsp:nvSpPr>
      <dsp:spPr>
        <a:xfrm>
          <a:off x="2890096" y="99"/>
          <a:ext cx="1565351" cy="10435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228600" lvl="1" indent="-228600" algn="l" defTabSz="1111250">
            <a:lnSpc>
              <a:spcPct val="90000"/>
            </a:lnSpc>
            <a:spcBef>
              <a:spcPct val="0"/>
            </a:spcBef>
            <a:spcAft>
              <a:spcPct val="15000"/>
            </a:spcAft>
            <a:buChar char="•"/>
          </a:pPr>
          <a:r>
            <a:rPr lang="en-GB" sz="2500" kern="1200" dirty="0"/>
            <a:t>Serotonin</a:t>
          </a:r>
        </a:p>
      </dsp:txBody>
      <dsp:txXfrm>
        <a:off x="2890096" y="99"/>
        <a:ext cx="1565351" cy="1043567"/>
      </dsp:txXfrm>
    </dsp:sp>
    <dsp:sp modelId="{BCAB29D2-D2FC-4EE1-A2CF-9550F6F39B38}">
      <dsp:nvSpPr>
        <dsp:cNvPr id="0" name=""/>
        <dsp:cNvSpPr/>
      </dsp:nvSpPr>
      <dsp:spPr>
        <a:xfrm>
          <a:off x="2086971" y="1309397"/>
          <a:ext cx="1043567" cy="104356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Messages</a:t>
          </a:r>
        </a:p>
      </dsp:txBody>
      <dsp:txXfrm>
        <a:off x="2239798" y="1462224"/>
        <a:ext cx="737913" cy="737913"/>
      </dsp:txXfrm>
    </dsp:sp>
    <dsp:sp modelId="{DF87D114-41F8-41C6-A7AC-4E802BDB1DA0}">
      <dsp:nvSpPr>
        <dsp:cNvPr id="0" name=""/>
        <dsp:cNvSpPr/>
      </dsp:nvSpPr>
      <dsp:spPr>
        <a:xfrm>
          <a:off x="3234896" y="1309397"/>
          <a:ext cx="1565351" cy="10435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228600" lvl="1" indent="-228600" algn="l" defTabSz="1111250">
            <a:lnSpc>
              <a:spcPct val="90000"/>
            </a:lnSpc>
            <a:spcBef>
              <a:spcPct val="0"/>
            </a:spcBef>
            <a:spcAft>
              <a:spcPct val="15000"/>
            </a:spcAft>
            <a:buChar char="•"/>
          </a:pPr>
          <a:r>
            <a:rPr lang="en-GB" sz="2500" kern="1200" dirty="0"/>
            <a:t>Serotonin</a:t>
          </a:r>
        </a:p>
      </dsp:txBody>
      <dsp:txXfrm>
        <a:off x="3234896" y="1309397"/>
        <a:ext cx="1565351" cy="1043567"/>
      </dsp:txXfrm>
    </dsp:sp>
    <dsp:sp modelId="{FF5A8809-4901-4743-B1E1-D0930D902FF3}">
      <dsp:nvSpPr>
        <dsp:cNvPr id="0" name=""/>
        <dsp:cNvSpPr/>
      </dsp:nvSpPr>
      <dsp:spPr>
        <a:xfrm>
          <a:off x="1742171" y="2596205"/>
          <a:ext cx="1043567" cy="104356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GB" sz="1300" kern="1200" dirty="0"/>
            <a:t>Messages</a:t>
          </a:r>
        </a:p>
      </dsp:txBody>
      <dsp:txXfrm>
        <a:off x="1894998" y="2749032"/>
        <a:ext cx="737913" cy="737913"/>
      </dsp:txXfrm>
    </dsp:sp>
    <dsp:sp modelId="{394EBE33-95E5-4722-98F6-1760D183D5A1}">
      <dsp:nvSpPr>
        <dsp:cNvPr id="0" name=""/>
        <dsp:cNvSpPr/>
      </dsp:nvSpPr>
      <dsp:spPr>
        <a:xfrm>
          <a:off x="2890096" y="2596205"/>
          <a:ext cx="1565351" cy="10435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228600" lvl="1" indent="-228600" algn="l" defTabSz="1111250">
            <a:lnSpc>
              <a:spcPct val="90000"/>
            </a:lnSpc>
            <a:spcBef>
              <a:spcPct val="0"/>
            </a:spcBef>
            <a:spcAft>
              <a:spcPct val="15000"/>
            </a:spcAft>
            <a:buChar char="•"/>
          </a:pPr>
          <a:r>
            <a:rPr lang="en-GB" sz="2500" kern="1200" dirty="0"/>
            <a:t>Serotonin</a:t>
          </a:r>
        </a:p>
      </dsp:txBody>
      <dsp:txXfrm>
        <a:off x="2890096" y="2596205"/>
        <a:ext cx="1565351" cy="1043567"/>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6F93605-0C0C-4258-9724-5F2F9BB3BC90}" type="datetimeFigureOut">
              <a:rPr lang="en-US" smtClean="0"/>
              <a:t>3/28/2020</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63FFE7F-C917-439A-8026-3D301EB5CC28}" type="slidenum">
              <a:rPr lang="en-US" smtClean="0"/>
              <a:t>‹#›</a:t>
            </a:fld>
            <a:endParaRPr lang="en-US"/>
          </a:p>
        </p:txBody>
      </p:sp>
    </p:spTree>
    <p:extLst>
      <p:ext uri="{BB962C8B-B14F-4D97-AF65-F5344CB8AC3E}">
        <p14:creationId xmlns:p14="http://schemas.microsoft.com/office/powerpoint/2010/main" val="75279982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8F31B3D-E4E3-4A80-AB70-C5564C267266}" type="datetimeFigureOut">
              <a:rPr lang="en-US" smtClean="0"/>
              <a:t>3/28/2020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EC0B30D-C07A-425B-A90C-BA7BEB191079}" type="slidenum">
              <a:rPr lang="en-US" smtClean="0"/>
              <a:t>‹#›</a:t>
            </a:fld>
            <a:endParaRPr lang="en-US"/>
          </a:p>
        </p:txBody>
      </p:sp>
    </p:spTree>
    <p:extLst>
      <p:ext uri="{BB962C8B-B14F-4D97-AF65-F5344CB8AC3E}">
        <p14:creationId xmlns:p14="http://schemas.microsoft.com/office/powerpoint/2010/main" val="37231904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6800" y="4245434"/>
            <a:ext cx="8686800" cy="1464906"/>
          </a:xfrm>
        </p:spPr>
        <p:txBody>
          <a:bodyPr anchor="b">
            <a:normAutofit/>
          </a:bodyPr>
          <a:lstStyle>
            <a:lvl1pPr algn="l">
              <a:lnSpc>
                <a:spcPct val="80000"/>
              </a:lnSpc>
              <a:defRPr sz="4800">
                <a:solidFill>
                  <a:schemeClr val="bg1"/>
                </a:solidFill>
                <a:effectLst>
                  <a:outerShdw blurRad="63500" algn="ctr" rotWithShape="0">
                    <a:prstClr val="black">
                      <a:alpha val="40000"/>
                    </a:prstClr>
                  </a:outerShdw>
                </a:effectLst>
              </a:defRPr>
            </a:lvl1pPr>
          </a:lstStyle>
          <a:p>
            <a:r>
              <a:rPr lang="en-US"/>
              <a:t>Click to edit Master title style</a:t>
            </a:r>
            <a:endParaRPr lang="en-US" dirty="0"/>
          </a:p>
        </p:txBody>
      </p:sp>
      <p:sp>
        <p:nvSpPr>
          <p:cNvPr id="3" name="Subtitle 2"/>
          <p:cNvSpPr>
            <a:spLocks noGrp="1"/>
          </p:cNvSpPr>
          <p:nvPr>
            <p:ph type="subTitle" idx="1"/>
          </p:nvPr>
        </p:nvSpPr>
        <p:spPr>
          <a:xfrm>
            <a:off x="1066800" y="5731795"/>
            <a:ext cx="8686800" cy="440405"/>
          </a:xfrm>
        </p:spPr>
        <p:txBody>
          <a:bodyPr/>
          <a:lstStyle>
            <a:lvl1pPr marL="0" indent="0" algn="l">
              <a:spcBef>
                <a:spcPts val="0"/>
              </a:spcBef>
              <a:buNone/>
              <a:defRPr sz="2400">
                <a:solidFill>
                  <a:schemeClr val="bg1"/>
                </a:solidFill>
                <a:effectLst>
                  <a:outerShdw blurRad="63500" algn="ctr" rotWithShape="0">
                    <a:prstClr val="black">
                      <a:alpha val="40000"/>
                    </a:prstClr>
                  </a:outerShdw>
                </a:effectLs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798862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457518"/>
            <a:ext cx="10058400" cy="1188720"/>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7CC0096-1860-4642-9CD2-0079EA5E7CD1}" type="datetimeFigureOut">
              <a:rPr lang="en-US" smtClean="0"/>
              <a:t>3/28/2020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31124441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69848" y="4242816"/>
            <a:ext cx="8686800" cy="1463040"/>
          </a:xfrm>
        </p:spPr>
        <p:txBody>
          <a:bodyPr anchor="b">
            <a:normAutofit/>
          </a:bodyPr>
          <a:lstStyle>
            <a:lvl1pPr>
              <a:defRPr sz="4800"/>
            </a:lvl1pPr>
          </a:lstStyle>
          <a:p>
            <a:r>
              <a:rPr lang="en-US"/>
              <a:t>Click to edit Master title style</a:t>
            </a:r>
          </a:p>
        </p:txBody>
      </p:sp>
      <p:sp>
        <p:nvSpPr>
          <p:cNvPr id="3" name="Text Placeholder 2"/>
          <p:cNvSpPr>
            <a:spLocks noGrp="1"/>
          </p:cNvSpPr>
          <p:nvPr>
            <p:ph type="body" idx="1"/>
          </p:nvPr>
        </p:nvSpPr>
        <p:spPr>
          <a:xfrm>
            <a:off x="1066799" y="5733288"/>
            <a:ext cx="8686800" cy="438912"/>
          </a:xfrm>
        </p:spPr>
        <p:txBody>
          <a:bodyPr/>
          <a:lstStyle>
            <a:lvl1pPr marL="0" indent="0">
              <a:spcBef>
                <a:spcPts val="0"/>
              </a:spcBef>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3506778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66800" y="1904999"/>
            <a:ext cx="4800600" cy="4271963"/>
          </a:xfrm>
        </p:spPr>
        <p:txBody>
          <a:bodyPr>
            <a:normAutofit/>
          </a:bodyPr>
          <a:lstStyle>
            <a:lvl1pPr>
              <a:defRPr sz="24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24600" y="1904999"/>
            <a:ext cx="4800600" cy="4271963"/>
          </a:xfrm>
        </p:spPr>
        <p:txBody>
          <a:bodyPr>
            <a:normAutofit/>
          </a:bodyPr>
          <a:lstStyle>
            <a:lvl1pPr>
              <a:defRPr sz="24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7CC0096-1860-4642-9CD2-0079EA5E7CD1}" type="datetimeFigureOut">
              <a:rPr lang="en-US" smtClean="0"/>
              <a:t>3/28/2020</a:t>
            </a:fld>
            <a:endParaRPr lang="en-US" dirty="0"/>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4044567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066800" y="1772815"/>
            <a:ext cx="4800600" cy="737121"/>
          </a:xfrm>
        </p:spPr>
        <p:txBody>
          <a:bodyPr anchor="ctr"/>
          <a:lstStyle>
            <a:lvl1pPr marL="0" indent="0">
              <a:spcBef>
                <a:spcPts val="0"/>
              </a:spcBef>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6800" y="2509937"/>
            <a:ext cx="4800600" cy="36622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24600" y="1772815"/>
            <a:ext cx="4800600" cy="737121"/>
          </a:xfrm>
        </p:spPr>
        <p:txBody>
          <a:bodyPr anchor="ctr"/>
          <a:lstStyle>
            <a:lvl1pPr marL="0" indent="0">
              <a:spcBef>
                <a:spcPts val="0"/>
              </a:spcBef>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24600" y="2509937"/>
            <a:ext cx="4800600" cy="36622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7CC0096-1860-4642-9CD2-0079EA5E7CD1}" type="datetimeFigureOut">
              <a:rPr lang="en-US" smtClean="0"/>
              <a:t>3/28/2020</a:t>
            </a:fld>
            <a:endParaRPr lang="en-US" dirty="0"/>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3397906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7CC0096-1860-4642-9CD2-0079EA5E7CD1}" type="datetimeFigureOut">
              <a:rPr lang="en-US" smtClean="0"/>
              <a:t>3/28/2020</a:t>
            </a:fld>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32389767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CC0096-1860-4642-9CD2-0079EA5E7CD1}" type="datetimeFigureOut">
              <a:rPr lang="en-US" smtClean="0"/>
              <a:t>3/28/2020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2146817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760" y="3090672"/>
            <a:ext cx="4663440" cy="1828800"/>
          </a:xfrm>
        </p:spPr>
        <p:txBody>
          <a:bodyPr anchor="b">
            <a:normAutofit/>
          </a:bodyPr>
          <a:lstStyle>
            <a:lvl1pPr>
              <a:defRPr sz="3600"/>
            </a:lvl1pPr>
          </a:lstStyle>
          <a:p>
            <a:r>
              <a:rPr lang="en-US"/>
              <a:t>Click to edit Master title style</a:t>
            </a:r>
          </a:p>
        </p:txBody>
      </p:sp>
      <p:sp>
        <p:nvSpPr>
          <p:cNvPr id="3" name="Content Placeholder 2"/>
          <p:cNvSpPr>
            <a:spLocks noGrp="1"/>
          </p:cNvSpPr>
          <p:nvPr>
            <p:ph idx="1"/>
          </p:nvPr>
        </p:nvSpPr>
        <p:spPr>
          <a:xfrm>
            <a:off x="685799" y="457200"/>
            <a:ext cx="5410201" cy="5715000"/>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42760" y="4983480"/>
            <a:ext cx="4663440" cy="118872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7CC0096-1860-4642-9CD2-0079EA5E7CD1}" type="datetimeFigureOut">
              <a:rPr lang="en-US" smtClean="0"/>
              <a:t>3/28/2020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1667374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760" y="3093099"/>
            <a:ext cx="4663440" cy="1828800"/>
          </a:xfrm>
        </p:spPr>
        <p:txBody>
          <a:bodyPr anchor="b">
            <a:normAutofit/>
          </a:bodyPr>
          <a:lstStyle>
            <a:lvl1pPr>
              <a:defRPr sz="3600"/>
            </a:lvl1pPr>
          </a:lstStyle>
          <a:p>
            <a:r>
              <a:rPr lang="en-US"/>
              <a:t>Click to edit Master title style</a:t>
            </a:r>
            <a:endParaRPr lang="en-US" dirty="0"/>
          </a:p>
        </p:txBody>
      </p:sp>
      <p:sp>
        <p:nvSpPr>
          <p:cNvPr id="3" name="Picture Placeholder 2" descr="An empty placeholder to add an image. Click on the placeholder and select the image that you wish to add."/>
          <p:cNvSpPr>
            <a:spLocks noGrp="1"/>
          </p:cNvSpPr>
          <p:nvPr>
            <p:ph type="pic" idx="1"/>
          </p:nvPr>
        </p:nvSpPr>
        <p:spPr>
          <a:xfrm>
            <a:off x="0" y="0"/>
            <a:ext cx="6096000" cy="6858000"/>
          </a:xfrm>
        </p:spPr>
        <p:txBody>
          <a:bodyPr tIns="4572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42760" y="4983480"/>
            <a:ext cx="4663440" cy="118872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2977249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7CC0096-1860-4642-9CD2-0079EA5E7CD1}" type="datetimeFigureOut">
              <a:rPr lang="en-US" smtClean="0"/>
              <a:t>3/28/2020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2477154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6400" y="457200"/>
            <a:ext cx="1828800" cy="57197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066800" y="457200"/>
            <a:ext cx="7955280" cy="571976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7CC0096-1860-4642-9CD2-0079EA5E7CD1}" type="datetimeFigureOut">
              <a:rPr lang="en-US" smtClean="0"/>
              <a:t>3/28/2020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2524635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6800" y="457518"/>
            <a:ext cx="10058400" cy="118872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1905001"/>
            <a:ext cx="10058400" cy="4267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6800" y="6400800"/>
            <a:ext cx="1097280" cy="228600"/>
          </a:xfrm>
          <a:prstGeom prst="rect">
            <a:avLst/>
          </a:prstGeom>
        </p:spPr>
        <p:txBody>
          <a:bodyPr vert="horz" lIns="91440" tIns="45720" rIns="91440" bIns="45720" rtlCol="0" anchor="ctr"/>
          <a:lstStyle>
            <a:lvl1pPr algn="l">
              <a:defRPr sz="1100">
                <a:solidFill>
                  <a:schemeClr val="tx1"/>
                </a:solidFill>
              </a:defRPr>
            </a:lvl1pPr>
          </a:lstStyle>
          <a:p>
            <a:fld id="{37CC0096-1860-4642-9CD2-0079EA5E7CD1}" type="datetimeFigureOut">
              <a:rPr lang="en-US" smtClean="0"/>
              <a:pPr/>
              <a:t>3/28/2020</a:t>
            </a:fld>
            <a:endParaRPr lang="en-US" dirty="0"/>
          </a:p>
        </p:txBody>
      </p:sp>
      <p:sp>
        <p:nvSpPr>
          <p:cNvPr id="5" name="Footer Placeholder 4"/>
          <p:cNvSpPr>
            <a:spLocks noGrp="1"/>
          </p:cNvSpPr>
          <p:nvPr>
            <p:ph type="ftr" sz="quarter" idx="3"/>
          </p:nvPr>
        </p:nvSpPr>
        <p:spPr>
          <a:xfrm>
            <a:off x="2422849" y="6400800"/>
            <a:ext cx="7315200" cy="228600"/>
          </a:xfrm>
          <a:prstGeom prst="rect">
            <a:avLst/>
          </a:prstGeom>
        </p:spPr>
        <p:txBody>
          <a:bodyPr vert="horz" lIns="91440" tIns="45720" rIns="91440" bIns="45720" rtlCol="0" anchor="ctr"/>
          <a:lstStyle>
            <a:lvl1pPr algn="ctr">
              <a:defRPr sz="1100">
                <a:solidFill>
                  <a:schemeClr val="tx1"/>
                </a:solidFill>
              </a:defRPr>
            </a:lvl1pPr>
          </a:lstStyle>
          <a:p>
            <a:endParaRPr lang="en-US" dirty="0"/>
          </a:p>
        </p:txBody>
      </p:sp>
      <p:sp>
        <p:nvSpPr>
          <p:cNvPr id="6" name="Slide Number Placeholder 5"/>
          <p:cNvSpPr>
            <a:spLocks noGrp="1"/>
          </p:cNvSpPr>
          <p:nvPr>
            <p:ph type="sldNum" sz="quarter" idx="4"/>
          </p:nvPr>
        </p:nvSpPr>
        <p:spPr>
          <a:xfrm>
            <a:off x="10027920" y="6400800"/>
            <a:ext cx="1097280" cy="228600"/>
          </a:xfrm>
          <a:prstGeom prst="rect">
            <a:avLst/>
          </a:prstGeom>
        </p:spPr>
        <p:txBody>
          <a:bodyPr vert="horz" lIns="91440" tIns="45720" rIns="91440" bIns="45720" rtlCol="0" anchor="ctr"/>
          <a:lstStyle>
            <a:lvl1pPr algn="r">
              <a:defRPr sz="1100">
                <a:solidFill>
                  <a:schemeClr val="tx1"/>
                </a:solidFill>
              </a:defRPr>
            </a:lvl1pPr>
          </a:lstStyle>
          <a:p>
            <a:fld id="{E31375A4-56A4-47D6-9801-1991572033F7}" type="slidenum">
              <a:rPr lang="en-US" smtClean="0"/>
              <a:pPr/>
              <a:t>‹#›</a:t>
            </a:fld>
            <a:endParaRPr lang="en-US" dirty="0"/>
          </a:p>
        </p:txBody>
      </p:sp>
    </p:spTree>
    <p:extLst>
      <p:ext uri="{BB962C8B-B14F-4D97-AF65-F5344CB8AC3E}">
        <p14:creationId xmlns:p14="http://schemas.microsoft.com/office/powerpoint/2010/main" val="19432598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600" kern="1200">
          <a:solidFill>
            <a:schemeClr val="accent1">
              <a:lumMod val="75000"/>
            </a:schemeClr>
          </a:solidFill>
          <a:latin typeface="+mj-lt"/>
          <a:ea typeface="+mj-ea"/>
          <a:cs typeface="+mj-cs"/>
        </a:defRPr>
      </a:lvl1pPr>
    </p:titleStyle>
    <p:bodyStyle>
      <a:lvl1pPr marL="228600" indent="-228600" algn="l" defTabSz="914400" rtl="0" eaLnBrk="1" latinLnBrk="0" hangingPunct="1">
        <a:lnSpc>
          <a:spcPct val="90000"/>
        </a:lnSpc>
        <a:spcBef>
          <a:spcPts val="1800"/>
        </a:spcBef>
        <a:buClr>
          <a:schemeClr val="accent5"/>
        </a:buClr>
        <a:buSzPct val="90000"/>
        <a:buFont typeface="Arial" pitchFamily="34" charset="0"/>
        <a:buChar char="•"/>
        <a:defRPr sz="2400" kern="1200">
          <a:solidFill>
            <a:schemeClr val="tx1"/>
          </a:solidFill>
          <a:latin typeface="+mn-lt"/>
          <a:ea typeface="+mn-ea"/>
          <a:cs typeface="+mn-cs"/>
        </a:defRPr>
      </a:lvl1pPr>
      <a:lvl2pPr marL="548640" indent="-228600" algn="l" defTabSz="914400" rtl="0" eaLnBrk="1" latinLnBrk="0" hangingPunct="1">
        <a:lnSpc>
          <a:spcPct val="90000"/>
        </a:lnSpc>
        <a:spcBef>
          <a:spcPts val="1200"/>
        </a:spcBef>
        <a:buClr>
          <a:schemeClr val="accent5"/>
        </a:buClr>
        <a:buSzPct val="90000"/>
        <a:buFont typeface="Arial" pitchFamily="34" charset="0"/>
        <a:buChar char="•"/>
        <a:defRPr sz="2000" kern="1200">
          <a:solidFill>
            <a:schemeClr val="tx1"/>
          </a:solidFill>
          <a:latin typeface="+mn-lt"/>
          <a:ea typeface="+mn-ea"/>
          <a:cs typeface="+mn-cs"/>
        </a:defRPr>
      </a:lvl2pPr>
      <a:lvl3pPr marL="822960" indent="-228600" algn="l" defTabSz="914400" rtl="0" eaLnBrk="1" latinLnBrk="0" hangingPunct="1">
        <a:lnSpc>
          <a:spcPct val="90000"/>
        </a:lnSpc>
        <a:spcBef>
          <a:spcPts val="800"/>
        </a:spcBef>
        <a:buClr>
          <a:schemeClr val="accent5"/>
        </a:buClr>
        <a:buSzPct val="90000"/>
        <a:buFont typeface="Arial" pitchFamily="34" charset="0"/>
        <a:buChar char="•"/>
        <a:defRPr sz="1800" kern="1200">
          <a:solidFill>
            <a:schemeClr val="tx1"/>
          </a:solidFill>
          <a:latin typeface="+mn-lt"/>
          <a:ea typeface="+mn-ea"/>
          <a:cs typeface="+mn-cs"/>
        </a:defRPr>
      </a:lvl3pPr>
      <a:lvl4pPr marL="1097280" indent="-182880" algn="l" defTabSz="914400" rtl="0" eaLnBrk="1" latinLnBrk="0" hangingPunct="1">
        <a:lnSpc>
          <a:spcPct val="90000"/>
        </a:lnSpc>
        <a:spcBef>
          <a:spcPts val="800"/>
        </a:spcBef>
        <a:buClr>
          <a:schemeClr val="accent5"/>
        </a:buClr>
        <a:buSzPct val="90000"/>
        <a:buFont typeface="Arial" pitchFamily="34" charset="0"/>
        <a:buChar char="•"/>
        <a:defRPr sz="1600" kern="1200">
          <a:solidFill>
            <a:schemeClr val="tx1"/>
          </a:solidFill>
          <a:latin typeface="+mn-lt"/>
          <a:ea typeface="+mn-ea"/>
          <a:cs typeface="+mn-cs"/>
        </a:defRPr>
      </a:lvl4pPr>
      <a:lvl5pPr marL="1325880" indent="-137160" algn="l" defTabSz="914400" rtl="0" eaLnBrk="1" latinLnBrk="0" hangingPunct="1">
        <a:lnSpc>
          <a:spcPct val="90000"/>
        </a:lnSpc>
        <a:spcBef>
          <a:spcPts val="600"/>
        </a:spcBef>
        <a:buClr>
          <a:schemeClr val="accent5"/>
        </a:buClr>
        <a:buSzPct val="90000"/>
        <a:buFont typeface="Arial" pitchFamily="34" charset="0"/>
        <a:buChar char="•"/>
        <a:defRPr sz="1400" kern="1200">
          <a:solidFill>
            <a:schemeClr val="tx1"/>
          </a:solidFill>
          <a:latin typeface="+mn-lt"/>
          <a:ea typeface="+mn-ea"/>
          <a:cs typeface="+mn-cs"/>
        </a:defRPr>
      </a:lvl5pPr>
      <a:lvl6pPr marL="1554480" indent="-137160" algn="l" defTabSz="914400" rtl="0" eaLnBrk="1" latinLnBrk="0" hangingPunct="1">
        <a:lnSpc>
          <a:spcPct val="90000"/>
        </a:lnSpc>
        <a:spcBef>
          <a:spcPts val="600"/>
        </a:spcBef>
        <a:buClr>
          <a:schemeClr val="accent5"/>
        </a:buClr>
        <a:buSzPct val="90000"/>
        <a:buFont typeface="Arial" pitchFamily="34" charset="0"/>
        <a:buChar char="•"/>
        <a:defRPr sz="1400" kern="1200">
          <a:solidFill>
            <a:schemeClr val="tx1"/>
          </a:solidFill>
          <a:latin typeface="+mn-lt"/>
          <a:ea typeface="+mn-ea"/>
          <a:cs typeface="+mn-cs"/>
        </a:defRPr>
      </a:lvl6pPr>
      <a:lvl7pPr marL="1783080" indent="-137160" algn="l" defTabSz="914400" rtl="0" eaLnBrk="1" latinLnBrk="0" hangingPunct="1">
        <a:lnSpc>
          <a:spcPct val="90000"/>
        </a:lnSpc>
        <a:spcBef>
          <a:spcPts val="600"/>
        </a:spcBef>
        <a:buClr>
          <a:schemeClr val="accent5"/>
        </a:buClr>
        <a:buSzPct val="90000"/>
        <a:buFont typeface="Arial" pitchFamily="34" charset="0"/>
        <a:buChar char="•"/>
        <a:defRPr sz="1400" kern="1200">
          <a:solidFill>
            <a:schemeClr val="tx1"/>
          </a:solidFill>
          <a:latin typeface="+mn-lt"/>
          <a:ea typeface="+mn-ea"/>
          <a:cs typeface="+mn-cs"/>
        </a:defRPr>
      </a:lvl7pPr>
      <a:lvl8pPr marL="2011680" indent="-137160" algn="l" defTabSz="914400" rtl="0" eaLnBrk="1" latinLnBrk="0" hangingPunct="1">
        <a:lnSpc>
          <a:spcPct val="90000"/>
        </a:lnSpc>
        <a:spcBef>
          <a:spcPts val="600"/>
        </a:spcBef>
        <a:buClr>
          <a:schemeClr val="accent5"/>
        </a:buClr>
        <a:buSzPct val="90000"/>
        <a:buFont typeface="Arial" pitchFamily="34" charset="0"/>
        <a:buChar char="•"/>
        <a:defRPr sz="1400" kern="1200">
          <a:solidFill>
            <a:schemeClr val="tx1"/>
          </a:solidFill>
          <a:latin typeface="+mn-lt"/>
          <a:ea typeface="+mn-ea"/>
          <a:cs typeface="+mn-cs"/>
        </a:defRPr>
      </a:lvl8pPr>
      <a:lvl9pPr marL="2240280" indent="-137160" algn="l" defTabSz="914400" rtl="0" eaLnBrk="1" latinLnBrk="0" hangingPunct="1">
        <a:lnSpc>
          <a:spcPct val="90000"/>
        </a:lnSpc>
        <a:spcBef>
          <a:spcPts val="600"/>
        </a:spcBef>
        <a:buClr>
          <a:schemeClr val="accent5"/>
        </a:buClr>
        <a:buSzPct val="90000"/>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hyperlink" Target="http://www.publicdomainpictures.net/view-image.php?image=8211&amp;picture=pillole" TargetMode="External"/><Relationship Id="rId2" Type="http://schemas.openxmlformats.org/officeDocument/2006/relationships/image" Target="../media/image4.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hyperlink" Target="http://lavaculture.blogspot.com/2011/02/tip-of-glacier-history-of-perfume-and.html" TargetMode="External"/><Relationship Id="rId2" Type="http://schemas.openxmlformats.org/officeDocument/2006/relationships/image" Target="../media/image6.jpg"/><Relationship Id="rId1" Type="http://schemas.openxmlformats.org/officeDocument/2006/relationships/slideLayout" Target="../slideLayouts/slideLayout6.xml"/><Relationship Id="rId5" Type="http://schemas.openxmlformats.org/officeDocument/2006/relationships/hyperlink" Target="https://technofaq.org/posts/2017/07/things-you-should-know-before-buying-essential-oil-diffuser/" TargetMode="External"/><Relationship Id="rId4" Type="http://schemas.openxmlformats.org/officeDocument/2006/relationships/image" Target="../media/image7.jpg"/></Relationships>
</file>

<file path=ppt/slides/_rels/slide7.xml.rels><?xml version="1.0" encoding="UTF-8" standalone="yes"?>
<Relationships xmlns="http://schemas.openxmlformats.org/package/2006/relationships"><Relationship Id="rId3" Type="http://schemas.openxmlformats.org/officeDocument/2006/relationships/hyperlink" Target="http://evidasana.com/blog/usos-y-propiedades-de-los-aceites-esenciales/" TargetMode="External"/><Relationship Id="rId2" Type="http://schemas.openxmlformats.org/officeDocument/2006/relationships/image" Target="../media/image8.jpg"/><Relationship Id="rId1" Type="http://schemas.openxmlformats.org/officeDocument/2006/relationships/slideLayout" Target="../slideLayouts/slideLayout6.xml"/><Relationship Id="rId4" Type="http://schemas.openxmlformats.org/officeDocument/2006/relationships/image" Target="../media/image9.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Complementary Therapies</a:t>
            </a:r>
          </a:p>
        </p:txBody>
      </p:sp>
      <p:sp>
        <p:nvSpPr>
          <p:cNvPr id="3" name="Subtitle 2"/>
          <p:cNvSpPr>
            <a:spLocks noGrp="1"/>
          </p:cNvSpPr>
          <p:nvPr>
            <p:ph type="subTitle" idx="1"/>
          </p:nvPr>
        </p:nvSpPr>
        <p:spPr/>
        <p:txBody>
          <a:bodyPr/>
          <a:lstStyle/>
          <a:p>
            <a:r>
              <a:rPr lang="en-US" dirty="0"/>
              <a:t>Aromatherapy &amp; Anxiety	</a:t>
            </a:r>
          </a:p>
        </p:txBody>
      </p:sp>
    </p:spTree>
    <p:extLst>
      <p:ext uri="{BB962C8B-B14F-4D97-AF65-F5344CB8AC3E}">
        <p14:creationId xmlns:p14="http://schemas.microsoft.com/office/powerpoint/2010/main" val="23701107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Complementary and Alternative Therapies (CAM)</a:t>
            </a:r>
            <a:endParaRPr lang="en-US" dirty="0"/>
          </a:p>
        </p:txBody>
      </p:sp>
      <p:sp>
        <p:nvSpPr>
          <p:cNvPr id="3" name="Content Placeholder 2"/>
          <p:cNvSpPr>
            <a:spLocks noGrp="1"/>
          </p:cNvSpPr>
          <p:nvPr>
            <p:ph idx="1"/>
          </p:nvPr>
        </p:nvSpPr>
        <p:spPr/>
        <p:txBody>
          <a:bodyPr vert="horz" lIns="91440" tIns="45720" rIns="91440" bIns="45720" rtlCol="0" anchor="t">
            <a:normAutofit/>
          </a:bodyPr>
          <a:lstStyle/>
          <a:p>
            <a:r>
              <a:rPr lang="en-US" dirty="0"/>
              <a:t>Healing therapies for both the mind and the body.</a:t>
            </a:r>
          </a:p>
          <a:p>
            <a:r>
              <a:rPr lang="en-US" dirty="0"/>
              <a:t>Used to support or replace conventional medicine.</a:t>
            </a:r>
          </a:p>
          <a:p>
            <a:r>
              <a:rPr lang="en-US" dirty="0"/>
              <a:t>Acupuncture, </a:t>
            </a:r>
            <a:r>
              <a:rPr lang="en-GB" dirty="0"/>
              <a:t>Aromatherapy, Homeopathy and Reiki.</a:t>
            </a:r>
          </a:p>
          <a:p>
            <a:r>
              <a:rPr lang="en-GB" dirty="0"/>
              <a:t>Aromatherapy is the therapeutic use of essential oils derived from herbs, flowers and barks</a:t>
            </a:r>
          </a:p>
          <a:p>
            <a:r>
              <a:rPr lang="en-GB" dirty="0"/>
              <a:t>Can be diffused, inhaled or bathed and massaged.</a:t>
            </a:r>
          </a:p>
          <a:p>
            <a:r>
              <a:rPr lang="en-GB" dirty="0"/>
              <a:t>4,000 years ago – famous painkiller?</a:t>
            </a:r>
          </a:p>
          <a:p>
            <a:r>
              <a:rPr lang="en-GB" dirty="0"/>
              <a:t>(Wieland et al., 2011) (Worwood, 1997)</a:t>
            </a:r>
            <a:endParaRPr lang="en-US" dirty="0"/>
          </a:p>
        </p:txBody>
      </p:sp>
    </p:spTree>
    <p:extLst>
      <p:ext uri="{BB962C8B-B14F-4D97-AF65-F5344CB8AC3E}">
        <p14:creationId xmlns:p14="http://schemas.microsoft.com/office/powerpoint/2010/main" val="2253536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Mental Health Foundation (2018)</a:t>
            </a:r>
            <a:endParaRPr lang="en-US" dirty="0"/>
          </a:p>
        </p:txBody>
      </p:sp>
      <p:sp>
        <p:nvSpPr>
          <p:cNvPr id="3" name="Content Placeholder 2"/>
          <p:cNvSpPr>
            <a:spLocks noGrp="1"/>
          </p:cNvSpPr>
          <p:nvPr>
            <p:ph sz="half" idx="1"/>
          </p:nvPr>
        </p:nvSpPr>
        <p:spPr/>
        <p:txBody>
          <a:bodyPr vert="horz" lIns="91440" tIns="45720" rIns="91440" bIns="45720" rtlCol="0" anchor="t">
            <a:normAutofit fontScale="92500" lnSpcReduction="20000"/>
          </a:bodyPr>
          <a:lstStyle/>
          <a:p>
            <a:r>
              <a:rPr lang="en-US" sz="3600" dirty="0"/>
              <a:t>Impacts…</a:t>
            </a:r>
          </a:p>
          <a:p>
            <a:endParaRPr lang="en-US" sz="3600" dirty="0"/>
          </a:p>
          <a:p>
            <a:pPr lvl="3"/>
            <a:r>
              <a:rPr lang="en-US" sz="3200" dirty="0"/>
              <a:t>Physical?</a:t>
            </a:r>
          </a:p>
          <a:p>
            <a:pPr lvl="3"/>
            <a:r>
              <a:rPr lang="en-US" sz="3200" dirty="0"/>
              <a:t>Emotional?</a:t>
            </a:r>
          </a:p>
          <a:p>
            <a:pPr lvl="3"/>
            <a:r>
              <a:rPr lang="en-US" sz="3200" dirty="0"/>
              <a:t>Societal?</a:t>
            </a:r>
          </a:p>
          <a:p>
            <a:pPr lvl="3"/>
            <a:endParaRPr lang="en-US" sz="3200" dirty="0"/>
          </a:p>
          <a:p>
            <a:pPr lvl="3"/>
            <a:r>
              <a:rPr lang="en-GB" sz="3200" dirty="0"/>
              <a:t> (Murray (2017); Smith &amp; Perez (2018); World Health Organisation (N.D.))</a:t>
            </a:r>
            <a:endParaRPr lang="en-US" sz="3200" dirty="0"/>
          </a:p>
        </p:txBody>
      </p:sp>
      <p:graphicFrame>
        <p:nvGraphicFramePr>
          <p:cNvPr id="5" name="Content Placeholder 4" descr="Radial venn diagram with four groups clustered around one group title"/>
          <p:cNvGraphicFramePr>
            <a:graphicFrameLocks noGrp="1"/>
          </p:cNvGraphicFramePr>
          <p:nvPr>
            <p:ph sz="half" idx="2"/>
            <p:extLst>
              <p:ext uri="{D42A27DB-BD31-4B8C-83A1-F6EECF244321}">
                <p14:modId xmlns:p14="http://schemas.microsoft.com/office/powerpoint/2010/main" val="3537557050"/>
              </p:ext>
            </p:extLst>
          </p:nvPr>
        </p:nvGraphicFramePr>
        <p:xfrm>
          <a:off x="6324600" y="1905000"/>
          <a:ext cx="4800600" cy="4271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13178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7221" y="4077563"/>
            <a:ext cx="8686800" cy="1463040"/>
          </a:xfrm>
        </p:spPr>
        <p:txBody>
          <a:bodyPr/>
          <a:lstStyle/>
          <a:p>
            <a:r>
              <a:rPr lang="en-US" dirty="0"/>
              <a:t>Conventional treatment for Anxiety</a:t>
            </a:r>
          </a:p>
        </p:txBody>
      </p:sp>
      <p:sp>
        <p:nvSpPr>
          <p:cNvPr id="3" name="Text Placeholder 2"/>
          <p:cNvSpPr>
            <a:spLocks noGrp="1"/>
          </p:cNvSpPr>
          <p:nvPr>
            <p:ph type="body" idx="1"/>
          </p:nvPr>
        </p:nvSpPr>
        <p:spPr>
          <a:xfrm>
            <a:off x="984173" y="5549674"/>
            <a:ext cx="8925498" cy="980574"/>
          </a:xfrm>
        </p:spPr>
        <p:txBody>
          <a:bodyPr vert="horz" lIns="91440" tIns="45720" rIns="91440" bIns="45720" rtlCol="0" anchor="t">
            <a:normAutofit lnSpcReduction="10000"/>
          </a:bodyPr>
          <a:lstStyle/>
          <a:p>
            <a:r>
              <a:rPr lang="en-GB" dirty="0"/>
              <a:t>Selective Serotonin Reuptake Inhibitors (SSRIs)  </a:t>
            </a:r>
            <a:endParaRPr lang="en-US" dirty="0"/>
          </a:p>
          <a:p>
            <a:r>
              <a:rPr lang="en-GB" dirty="0"/>
              <a:t>                         </a:t>
            </a:r>
          </a:p>
          <a:p>
            <a:r>
              <a:rPr lang="en-GB" dirty="0"/>
              <a:t> (The National Institute of Mental Health, 2018). </a:t>
            </a:r>
          </a:p>
        </p:txBody>
      </p:sp>
      <p:pic>
        <p:nvPicPr>
          <p:cNvPr id="5" name="Picture 4" descr="A close up of a toy&#10;&#10;Description automatically generated">
            <a:extLst>
              <a:ext uri="{FF2B5EF4-FFF2-40B4-BE49-F238E27FC236}">
                <a16:creationId xmlns:a16="http://schemas.microsoft.com/office/drawing/2014/main" id="{ADD4AB83-C2BD-4541-AD0F-24CF63C8DAF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52397" y="1219569"/>
            <a:ext cx="3107569" cy="2791229"/>
          </a:xfrm>
          <a:prstGeom prst="rect">
            <a:avLst/>
          </a:prstGeom>
        </p:spPr>
      </p:pic>
    </p:spTree>
    <p:extLst>
      <p:ext uri="{BB962C8B-B14F-4D97-AF65-F5344CB8AC3E}">
        <p14:creationId xmlns:p14="http://schemas.microsoft.com/office/powerpoint/2010/main" val="28117007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8656" y="6072732"/>
            <a:ext cx="9994901" cy="580935"/>
          </a:xfrm>
        </p:spPr>
        <p:txBody>
          <a:bodyPr>
            <a:normAutofit fontScale="90000"/>
          </a:bodyPr>
          <a:lstStyle/>
          <a:p>
            <a:r>
              <a:rPr lang="en-GB" dirty="0"/>
              <a:t>(The National Institute of Mental Health, 2016)</a:t>
            </a:r>
            <a:endParaRPr lang="en-US" dirty="0"/>
          </a:p>
        </p:txBody>
      </p:sp>
      <p:sp>
        <p:nvSpPr>
          <p:cNvPr id="3" name="Text Placeholder 2"/>
          <p:cNvSpPr>
            <a:spLocks noGrp="1"/>
          </p:cNvSpPr>
          <p:nvPr>
            <p:ph type="body" idx="1"/>
          </p:nvPr>
        </p:nvSpPr>
        <p:spPr>
          <a:xfrm>
            <a:off x="858157" y="366744"/>
            <a:ext cx="4800600" cy="737121"/>
          </a:xfrm>
        </p:spPr>
        <p:txBody>
          <a:bodyPr>
            <a:normAutofit/>
          </a:bodyPr>
          <a:lstStyle/>
          <a:p>
            <a:r>
              <a:rPr lang="en-US" sz="4000" dirty="0"/>
              <a:t>How do SRRIs work?</a:t>
            </a:r>
          </a:p>
        </p:txBody>
      </p:sp>
      <p:graphicFrame>
        <p:nvGraphicFramePr>
          <p:cNvPr id="8" name="Content Placeholder 7">
            <a:extLst>
              <a:ext uri="{FF2B5EF4-FFF2-40B4-BE49-F238E27FC236}">
                <a16:creationId xmlns:a16="http://schemas.microsoft.com/office/drawing/2014/main" id="{C5C5D961-D762-4BC6-BAB2-7CCE4E1839BC}"/>
              </a:ext>
            </a:extLst>
          </p:cNvPr>
          <p:cNvGraphicFramePr>
            <a:graphicFrameLocks noGrp="1"/>
          </p:cNvGraphicFramePr>
          <p:nvPr>
            <p:ph sz="half" idx="2"/>
            <p:extLst>
              <p:ext uri="{D42A27DB-BD31-4B8C-83A1-F6EECF244321}">
                <p14:modId xmlns:p14="http://schemas.microsoft.com/office/powerpoint/2010/main" val="1933837348"/>
              </p:ext>
            </p:extLst>
          </p:nvPr>
        </p:nvGraphicFramePr>
        <p:xfrm>
          <a:off x="794657" y="1403124"/>
          <a:ext cx="4800600" cy="36623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 Placeholder 4"/>
          <p:cNvSpPr>
            <a:spLocks noGrp="1"/>
          </p:cNvSpPr>
          <p:nvPr>
            <p:ph type="body" sz="quarter" idx="3"/>
          </p:nvPr>
        </p:nvSpPr>
        <p:spPr>
          <a:xfrm>
            <a:off x="6279243" y="1536957"/>
            <a:ext cx="4755243" cy="601050"/>
          </a:xfrm>
        </p:spPr>
        <p:txBody>
          <a:bodyPr/>
          <a:lstStyle/>
          <a:p>
            <a:r>
              <a:rPr lang="en-US" dirty="0"/>
              <a:t>Side effects	</a:t>
            </a:r>
          </a:p>
        </p:txBody>
      </p:sp>
      <p:graphicFrame>
        <p:nvGraphicFramePr>
          <p:cNvPr id="9" name="Content Placeholder 8">
            <a:extLst>
              <a:ext uri="{FF2B5EF4-FFF2-40B4-BE49-F238E27FC236}">
                <a16:creationId xmlns:a16="http://schemas.microsoft.com/office/drawing/2014/main" id="{5BDAC333-5652-41ED-B38A-BFB4919FCCC9}"/>
              </a:ext>
            </a:extLst>
          </p:cNvPr>
          <p:cNvGraphicFramePr>
            <a:graphicFrameLocks noGrp="1"/>
          </p:cNvGraphicFramePr>
          <p:nvPr>
            <p:ph sz="quarter" idx="4"/>
            <p:extLst>
              <p:ext uri="{D42A27DB-BD31-4B8C-83A1-F6EECF244321}">
                <p14:modId xmlns:p14="http://schemas.microsoft.com/office/powerpoint/2010/main" val="386112167"/>
              </p:ext>
            </p:extLst>
          </p:nvPr>
        </p:nvGraphicFramePr>
        <p:xfrm>
          <a:off x="6233885" y="2038124"/>
          <a:ext cx="3998843" cy="3440388"/>
        </p:xfrm>
        <a:graphic>
          <a:graphicData uri="http://schemas.openxmlformats.org/drawingml/2006/table">
            <a:tbl>
              <a:tblPr firstRow="1" bandRow="1">
                <a:tableStyleId>{5C22544A-7EE6-4342-B048-85BDC9FD1C3A}</a:tableStyleId>
              </a:tblPr>
              <a:tblGrid>
                <a:gridCol w="3998843">
                  <a:extLst>
                    <a:ext uri="{9D8B030D-6E8A-4147-A177-3AD203B41FA5}">
                      <a16:colId xmlns:a16="http://schemas.microsoft.com/office/drawing/2014/main" val="356118975"/>
                    </a:ext>
                  </a:extLst>
                </a:gridCol>
              </a:tblGrid>
              <a:tr h="573398">
                <a:tc>
                  <a:txBody>
                    <a:bodyPr/>
                    <a:lstStyle/>
                    <a:p>
                      <a:r>
                        <a:rPr lang="en-GB" dirty="0"/>
                        <a:t>Nausea</a:t>
                      </a:r>
                    </a:p>
                  </a:txBody>
                  <a:tcPr/>
                </a:tc>
                <a:extLst>
                  <a:ext uri="{0D108BD9-81ED-4DB2-BD59-A6C34878D82A}">
                    <a16:rowId xmlns:a16="http://schemas.microsoft.com/office/drawing/2014/main" val="3514530407"/>
                  </a:ext>
                </a:extLst>
              </a:tr>
              <a:tr h="573398">
                <a:tc>
                  <a:txBody>
                    <a:bodyPr/>
                    <a:lstStyle/>
                    <a:p>
                      <a:r>
                        <a:rPr lang="en-GB" dirty="0"/>
                        <a:t>Diarrhoea</a:t>
                      </a:r>
                    </a:p>
                  </a:txBody>
                  <a:tcPr/>
                </a:tc>
                <a:extLst>
                  <a:ext uri="{0D108BD9-81ED-4DB2-BD59-A6C34878D82A}">
                    <a16:rowId xmlns:a16="http://schemas.microsoft.com/office/drawing/2014/main" val="120044900"/>
                  </a:ext>
                </a:extLst>
              </a:tr>
              <a:tr h="573398">
                <a:tc>
                  <a:txBody>
                    <a:bodyPr/>
                    <a:lstStyle/>
                    <a:p>
                      <a:r>
                        <a:rPr lang="en-GB" dirty="0"/>
                        <a:t>Weight Gain</a:t>
                      </a:r>
                    </a:p>
                  </a:txBody>
                  <a:tcPr/>
                </a:tc>
                <a:extLst>
                  <a:ext uri="{0D108BD9-81ED-4DB2-BD59-A6C34878D82A}">
                    <a16:rowId xmlns:a16="http://schemas.microsoft.com/office/drawing/2014/main" val="3547310786"/>
                  </a:ext>
                </a:extLst>
              </a:tr>
              <a:tr h="573398">
                <a:tc>
                  <a:txBody>
                    <a:bodyPr/>
                    <a:lstStyle/>
                    <a:p>
                      <a:r>
                        <a:rPr lang="en-GB" dirty="0"/>
                        <a:t>Increased Sleep</a:t>
                      </a:r>
                    </a:p>
                  </a:txBody>
                  <a:tcPr/>
                </a:tc>
                <a:extLst>
                  <a:ext uri="{0D108BD9-81ED-4DB2-BD59-A6C34878D82A}">
                    <a16:rowId xmlns:a16="http://schemas.microsoft.com/office/drawing/2014/main" val="1338246740"/>
                  </a:ext>
                </a:extLst>
              </a:tr>
              <a:tr h="573398">
                <a:tc>
                  <a:txBody>
                    <a:bodyPr/>
                    <a:lstStyle/>
                    <a:p>
                      <a:r>
                        <a:rPr lang="en-GB" dirty="0"/>
                        <a:t>Decreased Libido</a:t>
                      </a:r>
                    </a:p>
                  </a:txBody>
                  <a:tcPr/>
                </a:tc>
                <a:extLst>
                  <a:ext uri="{0D108BD9-81ED-4DB2-BD59-A6C34878D82A}">
                    <a16:rowId xmlns:a16="http://schemas.microsoft.com/office/drawing/2014/main" val="2389233009"/>
                  </a:ext>
                </a:extLst>
              </a:tr>
              <a:tr h="573398">
                <a:tc>
                  <a:txBody>
                    <a:bodyPr/>
                    <a:lstStyle/>
                    <a:p>
                      <a:r>
                        <a:rPr lang="en-GB" dirty="0"/>
                        <a:t>Increased reliance</a:t>
                      </a:r>
                    </a:p>
                  </a:txBody>
                  <a:tcPr/>
                </a:tc>
                <a:extLst>
                  <a:ext uri="{0D108BD9-81ED-4DB2-BD59-A6C34878D82A}">
                    <a16:rowId xmlns:a16="http://schemas.microsoft.com/office/drawing/2014/main" val="3904758779"/>
                  </a:ext>
                </a:extLst>
              </a:tr>
            </a:tbl>
          </a:graphicData>
        </a:graphic>
      </p:graphicFrame>
    </p:spTree>
    <p:extLst>
      <p:ext uri="{BB962C8B-B14F-4D97-AF65-F5344CB8AC3E}">
        <p14:creationId xmlns:p14="http://schemas.microsoft.com/office/powerpoint/2010/main" val="1543295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0966" y="563352"/>
            <a:ext cx="9687984" cy="1823720"/>
          </a:xfrm>
        </p:spPr>
        <p:txBody>
          <a:bodyPr>
            <a:normAutofit fontScale="90000"/>
          </a:bodyPr>
          <a:lstStyle/>
          <a:p>
            <a:br>
              <a:rPr lang="en-US" dirty="0"/>
            </a:br>
            <a:br>
              <a:rPr lang="en-US" dirty="0"/>
            </a:br>
            <a:br>
              <a:rPr lang="en-US" dirty="0"/>
            </a:br>
            <a:br>
              <a:rPr lang="en-US" dirty="0">
                <a:ea typeface="+mj-lt"/>
                <a:cs typeface="+mj-lt"/>
              </a:rPr>
            </a:br>
            <a:br>
              <a:rPr lang="en-US" dirty="0">
                <a:ea typeface="+mj-lt"/>
                <a:cs typeface="+mj-lt"/>
              </a:rPr>
            </a:br>
            <a:r>
              <a:rPr lang="en-US" dirty="0"/>
              <a:t>A Natural Approach: Aromatherapy Oil Inhalation</a:t>
            </a:r>
            <a:br>
              <a:rPr lang="en-US" dirty="0"/>
            </a:br>
            <a:r>
              <a:rPr lang="en-GB" sz="2400" dirty="0"/>
              <a:t>Braden et al (2009) Howard and Hughes (2008)  Lee et al (2011)</a:t>
            </a:r>
            <a:endParaRPr lang="en-US" sz="2400" dirty="0"/>
          </a:p>
          <a:p>
            <a:r>
              <a:rPr lang="en-US" dirty="0"/>
              <a:t> </a:t>
            </a:r>
            <a:br>
              <a:rPr lang="en-US" dirty="0"/>
            </a:br>
            <a:endParaRPr lang="en-GB"/>
          </a:p>
        </p:txBody>
      </p:sp>
      <p:pic>
        <p:nvPicPr>
          <p:cNvPr id="4" name="Picture 3">
            <a:extLst>
              <a:ext uri="{FF2B5EF4-FFF2-40B4-BE49-F238E27FC236}">
                <a16:creationId xmlns:a16="http://schemas.microsoft.com/office/drawing/2014/main" id="{1DD73AC2-79F5-4238-839B-701DB44D3CC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66800" y="2179430"/>
            <a:ext cx="4076700" cy="3479800"/>
          </a:xfrm>
          <a:prstGeom prst="rect">
            <a:avLst/>
          </a:prstGeom>
        </p:spPr>
      </p:pic>
      <p:pic>
        <p:nvPicPr>
          <p:cNvPr id="7" name="Picture 6" descr="A picture containing wall, indoor, sitting, table&#10;&#10;Description automatically generated">
            <a:extLst>
              <a:ext uri="{FF2B5EF4-FFF2-40B4-BE49-F238E27FC236}">
                <a16:creationId xmlns:a16="http://schemas.microsoft.com/office/drawing/2014/main" id="{68627DD4-6F60-4E87-AF8E-B27A2A50CE39}"/>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437372" y="2179429"/>
            <a:ext cx="6213928" cy="3479799"/>
          </a:xfrm>
          <a:prstGeom prst="rect">
            <a:avLst/>
          </a:prstGeom>
        </p:spPr>
      </p:pic>
    </p:spTree>
    <p:extLst>
      <p:ext uri="{BB962C8B-B14F-4D97-AF65-F5344CB8AC3E}">
        <p14:creationId xmlns:p14="http://schemas.microsoft.com/office/powerpoint/2010/main" val="28408299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C7CDBD-CAE8-41E4-AB2D-72784F42521B}"/>
              </a:ext>
            </a:extLst>
          </p:cNvPr>
          <p:cNvSpPr>
            <a:spLocks noGrp="1"/>
          </p:cNvSpPr>
          <p:nvPr>
            <p:ph type="title"/>
          </p:nvPr>
        </p:nvSpPr>
        <p:spPr/>
        <p:txBody>
          <a:bodyPr>
            <a:normAutofit fontScale="90000"/>
          </a:bodyPr>
          <a:lstStyle/>
          <a:p>
            <a:r>
              <a:rPr lang="en-US" dirty="0"/>
              <a:t>A Natural Approach: Aromatherapy Oil Topical Application</a:t>
            </a:r>
            <a:br>
              <a:rPr lang="en-US" dirty="0"/>
            </a:br>
            <a:r>
              <a:rPr lang="en-GB" sz="2400" dirty="0"/>
              <a:t>Braden et al., (2009); Howard and Hughes (2008); Lee et al.,(2011)</a:t>
            </a:r>
            <a:endParaRPr lang="en-US" sz="2400" dirty="0"/>
          </a:p>
        </p:txBody>
      </p:sp>
      <p:pic>
        <p:nvPicPr>
          <p:cNvPr id="4" name="Picture 3" descr="A person sitting on a bed&#10;&#10;Description automatically generated">
            <a:extLst>
              <a:ext uri="{FF2B5EF4-FFF2-40B4-BE49-F238E27FC236}">
                <a16:creationId xmlns:a16="http://schemas.microsoft.com/office/drawing/2014/main" id="{CA4089AF-ECD5-43A8-A2EB-1ED6E176331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072513" y="2213784"/>
            <a:ext cx="5023487" cy="3054783"/>
          </a:xfrm>
          <a:prstGeom prst="rect">
            <a:avLst/>
          </a:prstGeom>
        </p:spPr>
      </p:pic>
      <p:pic>
        <p:nvPicPr>
          <p:cNvPr id="13" name="Picture 12" descr="A close up of a logo&#10;&#10;Description automatically generated">
            <a:extLst>
              <a:ext uri="{FF2B5EF4-FFF2-40B4-BE49-F238E27FC236}">
                <a16:creationId xmlns:a16="http://schemas.microsoft.com/office/drawing/2014/main" id="{9D7F3209-8C67-4765-AB4C-B7B543D0A0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13427" y="2213784"/>
            <a:ext cx="4684001" cy="3054783"/>
          </a:xfrm>
          <a:prstGeom prst="rect">
            <a:avLst/>
          </a:prstGeom>
        </p:spPr>
      </p:pic>
    </p:spTree>
    <p:extLst>
      <p:ext uri="{BB962C8B-B14F-4D97-AF65-F5344CB8AC3E}">
        <p14:creationId xmlns:p14="http://schemas.microsoft.com/office/powerpoint/2010/main" val="334391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FF3ED5-F32B-4228-9F14-FFFE60DB1CC0}"/>
              </a:ext>
            </a:extLst>
          </p:cNvPr>
          <p:cNvSpPr>
            <a:spLocks noGrp="1"/>
          </p:cNvSpPr>
          <p:nvPr>
            <p:ph type="ctrTitle"/>
          </p:nvPr>
        </p:nvSpPr>
        <p:spPr/>
        <p:txBody>
          <a:bodyPr/>
          <a:lstStyle/>
          <a:p>
            <a:r>
              <a:rPr lang="en-US" dirty="0"/>
              <a:t>Research Evidence into the Efficacy of Aromatherapy Oils</a:t>
            </a:r>
          </a:p>
        </p:txBody>
      </p:sp>
      <p:sp>
        <p:nvSpPr>
          <p:cNvPr id="3" name="Subtitle 2">
            <a:extLst>
              <a:ext uri="{FF2B5EF4-FFF2-40B4-BE49-F238E27FC236}">
                <a16:creationId xmlns:a16="http://schemas.microsoft.com/office/drawing/2014/main" id="{84E156EF-341A-4E75-BF31-B3325415EA78}"/>
              </a:ext>
            </a:extLst>
          </p:cNvPr>
          <p:cNvSpPr>
            <a:spLocks noGrp="1"/>
          </p:cNvSpPr>
          <p:nvPr>
            <p:ph type="subTitle" idx="1"/>
          </p:nvPr>
        </p:nvSpPr>
        <p:spPr/>
        <p:txBody>
          <a:bodyPr vert="horz" lIns="91440" tIns="45720" rIns="91440" bIns="45720" rtlCol="0" anchor="t">
            <a:normAutofit/>
          </a:bodyPr>
          <a:lstStyle/>
          <a:p>
            <a:r>
              <a:rPr lang="en-US" dirty="0"/>
              <a:t>Lavender Oil</a:t>
            </a:r>
          </a:p>
        </p:txBody>
      </p:sp>
    </p:spTree>
    <p:extLst>
      <p:ext uri="{BB962C8B-B14F-4D97-AF65-F5344CB8AC3E}">
        <p14:creationId xmlns:p14="http://schemas.microsoft.com/office/powerpoint/2010/main" val="2225391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F6A9A0-2AB5-4D1D-822A-0DA2D718F786}"/>
              </a:ext>
            </a:extLst>
          </p:cNvPr>
          <p:cNvSpPr>
            <a:spLocks noGrp="1"/>
          </p:cNvSpPr>
          <p:nvPr>
            <p:ph type="title"/>
          </p:nvPr>
        </p:nvSpPr>
        <p:spPr>
          <a:xfrm>
            <a:off x="967409" y="318052"/>
            <a:ext cx="10157791" cy="1328186"/>
          </a:xfrm>
        </p:spPr>
        <p:txBody>
          <a:bodyPr>
            <a:normAutofit fontScale="90000"/>
          </a:bodyPr>
          <a:lstStyle/>
          <a:p>
            <a:pPr algn="ctr"/>
            <a:r>
              <a:rPr lang="en-US" dirty="0"/>
              <a:t>Aromatherapy as a treatment for pre-operative</a:t>
            </a:r>
            <a:br>
              <a:rPr lang="en-US" dirty="0"/>
            </a:br>
            <a:r>
              <a:rPr lang="en-US" dirty="0"/>
              <a:t>anxiety (</a:t>
            </a:r>
            <a:r>
              <a:rPr lang="en-GB" dirty="0"/>
              <a:t>Jaruzel et al., 2018). </a:t>
            </a:r>
            <a:br>
              <a:rPr lang="en-US" dirty="0"/>
            </a:br>
            <a:endParaRPr lang="en-US" dirty="0"/>
          </a:p>
        </p:txBody>
      </p:sp>
      <p:sp>
        <p:nvSpPr>
          <p:cNvPr id="3" name="Content Placeholder 2">
            <a:extLst>
              <a:ext uri="{FF2B5EF4-FFF2-40B4-BE49-F238E27FC236}">
                <a16:creationId xmlns:a16="http://schemas.microsoft.com/office/drawing/2014/main" id="{D6FCDDDA-DCF7-40C5-9A1F-89ACB4ED4969}"/>
              </a:ext>
            </a:extLst>
          </p:cNvPr>
          <p:cNvSpPr>
            <a:spLocks noGrp="1"/>
          </p:cNvSpPr>
          <p:nvPr>
            <p:ph idx="1"/>
          </p:nvPr>
        </p:nvSpPr>
        <p:spPr/>
        <p:txBody>
          <a:bodyPr vert="horz" lIns="91440" tIns="45720" rIns="91440" bIns="45720" rtlCol="0" anchor="t">
            <a:normAutofit lnSpcReduction="10000"/>
          </a:bodyPr>
          <a:lstStyle/>
          <a:p>
            <a:endParaRPr lang="en-US" dirty="0"/>
          </a:p>
          <a:p>
            <a:r>
              <a:rPr lang="en-US" dirty="0"/>
              <a:t>Aim – Could Lavender Oil help pre-operative breast surgery patients’ anxiety?</a:t>
            </a:r>
          </a:p>
          <a:p>
            <a:r>
              <a:rPr lang="en-US" dirty="0"/>
              <a:t>Method – Bioesse patches placed on sternum of patients and vital signs and anxiety scores were recorded.</a:t>
            </a:r>
          </a:p>
          <a:p>
            <a:r>
              <a:rPr lang="en-US" dirty="0"/>
              <a:t>Results -  Significant decrease in anxiety scores but vital signs decrease did not reach significance</a:t>
            </a:r>
          </a:p>
          <a:p>
            <a:r>
              <a:rPr lang="en-US" dirty="0"/>
              <a:t>Conclusion – Authors acknowledged small sample size affected results but it was concluded Aromatherapy was beneficial in reducing symptoms of anxiety.</a:t>
            </a:r>
          </a:p>
          <a:p>
            <a:pPr marL="0" indent="0">
              <a:buNone/>
            </a:pPr>
            <a:endParaRPr lang="en-US" dirty="0"/>
          </a:p>
        </p:txBody>
      </p:sp>
    </p:spTree>
    <p:extLst>
      <p:ext uri="{BB962C8B-B14F-4D97-AF65-F5344CB8AC3E}">
        <p14:creationId xmlns:p14="http://schemas.microsoft.com/office/powerpoint/2010/main" val="2509539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2FF51-F4A6-4FFB-BF73-D2D6F008FE38}"/>
              </a:ext>
            </a:extLst>
          </p:cNvPr>
          <p:cNvSpPr>
            <a:spLocks noGrp="1"/>
          </p:cNvSpPr>
          <p:nvPr>
            <p:ph type="title"/>
          </p:nvPr>
        </p:nvSpPr>
        <p:spPr>
          <a:xfrm>
            <a:off x="954157" y="185530"/>
            <a:ext cx="10171043" cy="1460708"/>
          </a:xfrm>
        </p:spPr>
        <p:txBody>
          <a:bodyPr>
            <a:normAutofit fontScale="90000"/>
          </a:bodyPr>
          <a:lstStyle/>
          <a:p>
            <a:pPr algn="ctr"/>
            <a:r>
              <a:rPr lang="en-US" dirty="0"/>
              <a:t>Aromatherapy Oil to reduce needle insertion pain and anxiety (</a:t>
            </a:r>
            <a:r>
              <a:rPr lang="en-GB" dirty="0" err="1"/>
              <a:t>Ghods</a:t>
            </a:r>
            <a:r>
              <a:rPr lang="en-GB" dirty="0"/>
              <a:t> et al., 2015).</a:t>
            </a:r>
            <a:br>
              <a:rPr lang="en-US" dirty="0"/>
            </a:br>
            <a:endParaRPr lang="en-US" dirty="0"/>
          </a:p>
        </p:txBody>
      </p:sp>
      <p:sp>
        <p:nvSpPr>
          <p:cNvPr id="3" name="Content Placeholder 2">
            <a:extLst>
              <a:ext uri="{FF2B5EF4-FFF2-40B4-BE49-F238E27FC236}">
                <a16:creationId xmlns:a16="http://schemas.microsoft.com/office/drawing/2014/main" id="{84D32819-EC38-48F0-A8DE-E78E52D27B64}"/>
              </a:ext>
            </a:extLst>
          </p:cNvPr>
          <p:cNvSpPr>
            <a:spLocks noGrp="1"/>
          </p:cNvSpPr>
          <p:nvPr>
            <p:ph idx="1"/>
          </p:nvPr>
        </p:nvSpPr>
        <p:spPr/>
        <p:txBody>
          <a:bodyPr/>
          <a:lstStyle/>
          <a:p>
            <a:r>
              <a:rPr lang="en-US" dirty="0"/>
              <a:t>Aim – Could Lavender Oil reduce pain and related anxieties towards needle insertion for </a:t>
            </a:r>
            <a:r>
              <a:rPr lang="en-GB" dirty="0"/>
              <a:t>haemodialysis</a:t>
            </a:r>
            <a:r>
              <a:rPr lang="en-US" dirty="0"/>
              <a:t> patients? </a:t>
            </a:r>
          </a:p>
          <a:p>
            <a:r>
              <a:rPr lang="en-US" dirty="0"/>
              <a:t>Method – 34 patients split into 3 groups: G1- Lavender Oil, G2- Placebo and G3 -No intervention.  Pain insertion assessed after insertion of the arterial needle and prior to insertion of the venous needle.</a:t>
            </a:r>
          </a:p>
          <a:p>
            <a:r>
              <a:rPr lang="en-US" dirty="0"/>
              <a:t>Results – Participants in the lavender oil condition (G1) reported the lowest pain intensity.</a:t>
            </a:r>
          </a:p>
          <a:p>
            <a:r>
              <a:rPr lang="en-US" dirty="0"/>
              <a:t>Conclusion – Application of lavender oil can decrease pain intensity (but acknowledgment that participant's’ psychological conditions may have had an effect on the results). </a:t>
            </a:r>
          </a:p>
          <a:p>
            <a:endParaRPr lang="en-US" dirty="0"/>
          </a:p>
        </p:txBody>
      </p:sp>
    </p:spTree>
    <p:extLst>
      <p:ext uri="{BB962C8B-B14F-4D97-AF65-F5344CB8AC3E}">
        <p14:creationId xmlns:p14="http://schemas.microsoft.com/office/powerpoint/2010/main" val="31055064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0DA7BC-62E9-498B-B536-783E5004F8ED}"/>
              </a:ext>
            </a:extLst>
          </p:cNvPr>
          <p:cNvSpPr>
            <a:spLocks noGrp="1"/>
          </p:cNvSpPr>
          <p:nvPr>
            <p:ph type="title"/>
          </p:nvPr>
        </p:nvSpPr>
        <p:spPr>
          <a:xfrm>
            <a:off x="768626" y="0"/>
            <a:ext cx="10058400" cy="1646238"/>
          </a:xfrm>
        </p:spPr>
        <p:txBody>
          <a:bodyPr>
            <a:normAutofit fontScale="90000"/>
          </a:bodyPr>
          <a:lstStyle/>
          <a:p>
            <a:pPr algn="ctr"/>
            <a:br>
              <a:rPr lang="en-US" dirty="0"/>
            </a:br>
            <a:br>
              <a:rPr lang="en-US" dirty="0"/>
            </a:br>
            <a:br>
              <a:rPr lang="en-US" dirty="0"/>
            </a:br>
            <a:br>
              <a:rPr lang="en-US" dirty="0"/>
            </a:br>
            <a:r>
              <a:rPr lang="en-US" dirty="0"/>
              <a:t>Aromatherapy Oil to reduce stress?</a:t>
            </a:r>
            <a:br>
              <a:rPr lang="en-US" dirty="0"/>
            </a:br>
            <a:r>
              <a:rPr lang="en-US" dirty="0"/>
              <a:t>(</a:t>
            </a:r>
            <a:r>
              <a:rPr lang="en-GB" dirty="0"/>
              <a:t>Toda &amp; Morimoto, 2008).</a:t>
            </a:r>
            <a:br>
              <a:rPr lang="en-US" dirty="0"/>
            </a:br>
            <a:endParaRPr lang="en-US" dirty="0"/>
          </a:p>
        </p:txBody>
      </p:sp>
      <p:sp>
        <p:nvSpPr>
          <p:cNvPr id="3" name="Content Placeholder 2">
            <a:extLst>
              <a:ext uri="{FF2B5EF4-FFF2-40B4-BE49-F238E27FC236}">
                <a16:creationId xmlns:a16="http://schemas.microsoft.com/office/drawing/2014/main" id="{9C45EA95-1558-4C3A-81CF-F363A270B735}"/>
              </a:ext>
            </a:extLst>
          </p:cNvPr>
          <p:cNvSpPr>
            <a:spLocks noGrp="1"/>
          </p:cNvSpPr>
          <p:nvPr>
            <p:ph idx="1"/>
          </p:nvPr>
        </p:nvSpPr>
        <p:spPr>
          <a:xfrm>
            <a:off x="1066800" y="1646238"/>
            <a:ext cx="10058400" cy="4525963"/>
          </a:xfrm>
        </p:spPr>
        <p:txBody>
          <a:bodyPr>
            <a:normAutofit/>
          </a:bodyPr>
          <a:lstStyle/>
          <a:p>
            <a:r>
              <a:rPr lang="en-US" dirty="0"/>
              <a:t>Aim – Could Lavender oil reduce stress by measuring specific stress markers (Cortisol &amp; Chromogranin A (CgA)) in saliva?</a:t>
            </a:r>
          </a:p>
          <a:p>
            <a:r>
              <a:rPr lang="en-US" dirty="0"/>
              <a:t>Method – Induced stress in format of arithmetic test known as ‘mental stressor’.  30 Participants split into G1 Aroma and G2 No intervention for rest period of 10 minutes after test. Stress level scale and saliva testing on all participants.</a:t>
            </a:r>
          </a:p>
          <a:p>
            <a:r>
              <a:rPr lang="en-US" dirty="0"/>
              <a:t>Results – Aroma group tested significantly lower in stress and saliva results.</a:t>
            </a:r>
          </a:p>
          <a:p>
            <a:r>
              <a:rPr lang="en-US" dirty="0"/>
              <a:t>Conclusion – Lavender oil can have a positive effect in relieving stress.</a:t>
            </a:r>
          </a:p>
        </p:txBody>
      </p:sp>
    </p:spTree>
    <p:extLst>
      <p:ext uri="{BB962C8B-B14F-4D97-AF65-F5344CB8AC3E}">
        <p14:creationId xmlns:p14="http://schemas.microsoft.com/office/powerpoint/2010/main" val="2274597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877B3-DF9E-422B-A1B6-E997748F6E19}"/>
              </a:ext>
            </a:extLst>
          </p:cNvPr>
          <p:cNvSpPr>
            <a:spLocks noGrp="1"/>
          </p:cNvSpPr>
          <p:nvPr>
            <p:ph type="title"/>
          </p:nvPr>
        </p:nvSpPr>
        <p:spPr/>
        <p:txBody>
          <a:bodyPr/>
          <a:lstStyle/>
          <a:p>
            <a:r>
              <a:rPr lang="en-US" dirty="0"/>
              <a:t>Note of caution and recommendations...</a:t>
            </a:r>
          </a:p>
        </p:txBody>
      </p:sp>
      <p:sp>
        <p:nvSpPr>
          <p:cNvPr id="3" name="Content Placeholder 2">
            <a:extLst>
              <a:ext uri="{FF2B5EF4-FFF2-40B4-BE49-F238E27FC236}">
                <a16:creationId xmlns:a16="http://schemas.microsoft.com/office/drawing/2014/main" id="{A981B348-F44A-4A88-A492-DEB592AA8771}"/>
              </a:ext>
            </a:extLst>
          </p:cNvPr>
          <p:cNvSpPr>
            <a:spLocks noGrp="1"/>
          </p:cNvSpPr>
          <p:nvPr>
            <p:ph idx="1"/>
          </p:nvPr>
        </p:nvSpPr>
        <p:spPr/>
        <p:txBody>
          <a:bodyPr/>
          <a:lstStyle/>
          <a:p>
            <a:r>
              <a:rPr lang="en-US" dirty="0"/>
              <a:t>Cannot draw firm conclusions as the body of evidence is not extensive.</a:t>
            </a:r>
          </a:p>
          <a:p>
            <a:r>
              <a:rPr lang="en-US" dirty="0"/>
              <a:t>Sample sizes are typically smaller due to lack of funding and therefore cannot be generalized.</a:t>
            </a:r>
          </a:p>
          <a:p>
            <a:endParaRPr lang="en-US" dirty="0"/>
          </a:p>
          <a:p>
            <a:r>
              <a:rPr lang="en-US" dirty="0"/>
              <a:t>Further funding is required in this field to undertake more rigorous randomized trails to overcome methodological limitations.</a:t>
            </a:r>
          </a:p>
          <a:p>
            <a:r>
              <a:rPr lang="en-US" dirty="0"/>
              <a:t>Larger sample sizes are needed to reach significance in results.</a:t>
            </a:r>
          </a:p>
        </p:txBody>
      </p:sp>
    </p:spTree>
    <p:extLst>
      <p:ext uri="{BB962C8B-B14F-4D97-AF65-F5344CB8AC3E}">
        <p14:creationId xmlns:p14="http://schemas.microsoft.com/office/powerpoint/2010/main" val="23542569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4BBBD-9352-4F95-B235-9815678BC831}"/>
              </a:ext>
            </a:extLst>
          </p:cNvPr>
          <p:cNvSpPr>
            <a:spLocks noGrp="1"/>
          </p:cNvSpPr>
          <p:nvPr>
            <p:ph type="title"/>
          </p:nvPr>
        </p:nvSpPr>
        <p:spPr>
          <a:xfrm>
            <a:off x="113197" y="144721"/>
            <a:ext cx="9918700" cy="501478"/>
          </a:xfrm>
        </p:spPr>
        <p:txBody>
          <a:bodyPr>
            <a:normAutofit fontScale="90000"/>
          </a:bodyPr>
          <a:lstStyle/>
          <a:p>
            <a:r>
              <a:rPr lang="en-US" dirty="0"/>
              <a:t>Reference List &amp; Bibliography</a:t>
            </a:r>
          </a:p>
        </p:txBody>
      </p:sp>
      <p:sp>
        <p:nvSpPr>
          <p:cNvPr id="3" name="Rectangle 1">
            <a:extLst>
              <a:ext uri="{FF2B5EF4-FFF2-40B4-BE49-F238E27FC236}">
                <a16:creationId xmlns:a16="http://schemas.microsoft.com/office/drawing/2014/main" id="{DF5A54A4-38C1-4DD4-B28B-D60BC29A20B9}"/>
              </a:ext>
            </a:extLst>
          </p:cNvPr>
          <p:cNvSpPr>
            <a:spLocks noGrp="1" noChangeArrowheads="1"/>
          </p:cNvSpPr>
          <p:nvPr>
            <p:ph idx="1"/>
          </p:nvPr>
        </p:nvSpPr>
        <p:spPr bwMode="auto">
          <a:xfrm>
            <a:off x="0" y="707118"/>
            <a:ext cx="11592212" cy="5755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err="1">
                <a:ln>
                  <a:noFill/>
                </a:ln>
                <a:effectLst/>
                <a:latin typeface="Calibri" panose="020F0502020204030204" pitchFamily="34" charset="0"/>
                <a:ea typeface="Calibri" panose="020F0502020204030204" pitchFamily="34" charset="0"/>
                <a:cs typeface="Times New Roman" panose="02020603050405020304" pitchFamily="18" charset="0"/>
              </a:rPr>
              <a:t>Benitex</a:t>
            </a: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 C. et al., (2008). Use of Benzodiazepines and Selective Serotonin Reuptake Inhibitors in Middle-Aged and Older Adults With Anxiety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Disorders: A Longitudinal and Prospective Study. </a:t>
            </a:r>
            <a:r>
              <a:rPr kumimoji="0" lang="en-US" altLang="en-US" sz="1400" b="0" i="1"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he American Journal of Geriatric Psychiatry, </a:t>
            </a: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16(1), pp. 5-13.</a:t>
            </a:r>
            <a:endParaRPr kumimoji="0" lang="en-GB" altLang="en-US" sz="1400" b="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Braden, R., </a:t>
            </a:r>
            <a:r>
              <a:rPr kumimoji="0" lang="en-US" altLang="en-US" sz="1400" b="0" i="0" u="none" strike="noStrike" cap="none" normalizeH="0" baseline="0" dirty="0" err="1">
                <a:ln>
                  <a:noFill/>
                </a:ln>
                <a:effectLst/>
                <a:latin typeface="Calibri" panose="020F0502020204030204" pitchFamily="34" charset="0"/>
                <a:ea typeface="Calibri" panose="020F0502020204030204" pitchFamily="34" charset="0"/>
                <a:cs typeface="Times New Roman" panose="02020603050405020304" pitchFamily="18" charset="0"/>
              </a:rPr>
              <a:t>Reichow</a:t>
            </a: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 S. &amp; Halm, M. A., (2009). The Use of the Essential Oil Lavandin to Reduce Preoperative Anxiety in Surgical Patients.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1"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Journal of </a:t>
            </a:r>
            <a:r>
              <a:rPr kumimoji="0" lang="en-US" altLang="en-US" sz="1400" b="0" i="1" u="none" strike="noStrike" cap="none" normalizeH="0" baseline="0" dirty="0" err="1">
                <a:ln>
                  <a:noFill/>
                </a:ln>
                <a:effectLst/>
                <a:latin typeface="Calibri" panose="020F0502020204030204" pitchFamily="34" charset="0"/>
                <a:ea typeface="Calibri" panose="020F0502020204030204" pitchFamily="34" charset="0"/>
                <a:cs typeface="Times New Roman" panose="02020603050405020304" pitchFamily="18" charset="0"/>
              </a:rPr>
              <a:t>PeriAnesthesia</a:t>
            </a:r>
            <a:r>
              <a:rPr kumimoji="0" lang="en-US" altLang="en-US" sz="1400" b="0" i="1"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 Nursing, </a:t>
            </a: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24(6), pp. 348-355.</a:t>
            </a:r>
            <a:endParaRPr kumimoji="0" lang="en-GB" altLang="en-US" sz="1400" b="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err="1">
                <a:ln>
                  <a:noFill/>
                </a:ln>
                <a:effectLst/>
                <a:latin typeface="Calibri" panose="020F0502020204030204" pitchFamily="34" charset="0"/>
                <a:ea typeface="Calibri" panose="020F0502020204030204" pitchFamily="34" charset="0"/>
                <a:cs typeface="Times New Roman" panose="02020603050405020304" pitchFamily="18" charset="0"/>
              </a:rPr>
              <a:t>Ghods</a:t>
            </a: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 A. A., </a:t>
            </a:r>
            <a:r>
              <a:rPr kumimoji="0" lang="en-US" altLang="en-US" sz="1400" b="0" i="0" u="none" strike="noStrike" cap="none" normalizeH="0" baseline="0" dirty="0" err="1">
                <a:ln>
                  <a:noFill/>
                </a:ln>
                <a:effectLst/>
                <a:latin typeface="Calibri" panose="020F0502020204030204" pitchFamily="34" charset="0"/>
                <a:ea typeface="Calibri" panose="020F0502020204030204" pitchFamily="34" charset="0"/>
                <a:cs typeface="Times New Roman" panose="02020603050405020304" pitchFamily="18" charset="0"/>
              </a:rPr>
              <a:t>Abforosh</a:t>
            </a: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 N. H., </a:t>
            </a:r>
            <a:r>
              <a:rPr kumimoji="0" lang="en-US" altLang="en-US" sz="1400" b="0" i="0" u="none" strike="noStrike" cap="none" normalizeH="0" baseline="0" dirty="0" err="1">
                <a:ln>
                  <a:noFill/>
                </a:ln>
                <a:effectLst/>
                <a:latin typeface="Calibri" panose="020F0502020204030204" pitchFamily="34" charset="0"/>
                <a:ea typeface="Calibri" panose="020F0502020204030204" pitchFamily="34" charset="0"/>
                <a:cs typeface="Times New Roman" panose="02020603050405020304" pitchFamily="18" charset="0"/>
              </a:rPr>
              <a:t>Ghorbani</a:t>
            </a: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 R., &amp; </a:t>
            </a:r>
            <a:r>
              <a:rPr kumimoji="0" lang="en-US" altLang="en-US" sz="1400" b="0" i="0" u="none" strike="noStrike" cap="none" normalizeH="0" baseline="0" dirty="0" err="1">
                <a:ln>
                  <a:noFill/>
                </a:ln>
                <a:effectLst/>
                <a:latin typeface="Calibri" panose="020F0502020204030204" pitchFamily="34" charset="0"/>
                <a:ea typeface="Calibri" panose="020F0502020204030204" pitchFamily="34" charset="0"/>
                <a:cs typeface="Times New Roman" panose="02020603050405020304" pitchFamily="18" charset="0"/>
              </a:rPr>
              <a:t>Asgari</a:t>
            </a: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 M. R. (2015</a:t>
            </a: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 T</a:t>
            </a:r>
            <a:r>
              <a:rPr kumimoji="0" lang="en-GB" altLang="en-US" sz="14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he effect of topical application of lavender essential oil on the intensity of pain caused</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 by the insertion of dialysis needles in </a:t>
            </a:r>
            <a:r>
              <a:rPr kumimoji="0" lang="en-GB" altLang="en-US" sz="1400" b="0" i="0" u="none" strike="noStrike" cap="none" normalizeH="0" baseline="0" dirty="0" err="1">
                <a:ln>
                  <a:noFill/>
                </a:ln>
                <a:effectLst/>
                <a:latin typeface="Calibri" panose="020F0502020204030204" pitchFamily="34" charset="0"/>
                <a:ea typeface="Calibri" panose="020F0502020204030204" pitchFamily="34" charset="0"/>
                <a:cs typeface="Calibri" panose="020F0502020204030204" pitchFamily="34" charset="0"/>
              </a:rPr>
              <a:t>hemodialysis</a:t>
            </a:r>
            <a:r>
              <a:rPr kumimoji="0" lang="en-GB" altLang="en-US" sz="14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 patients: A randomized clinical trial. </a:t>
            </a:r>
            <a:r>
              <a:rPr kumimoji="0" lang="en-GB" altLang="en-US" sz="1400" b="0" i="1"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Complementary Therapies in Medicine,</a:t>
            </a:r>
            <a:r>
              <a:rPr kumimoji="0" lang="en-GB" altLang="en-US" sz="14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 </a:t>
            </a:r>
            <a:r>
              <a:rPr kumimoji="0" lang="en-GB" altLang="en-US" sz="1400" b="0" i="1"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23</a:t>
            </a:r>
            <a:r>
              <a:rPr kumimoji="0" lang="en-GB" altLang="en-US" sz="14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(3), 325-330.</a:t>
            </a:r>
            <a:endParaRPr kumimoji="0" lang="en-GB" altLang="en-US" sz="1400" b="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Howard, S. &amp; Hughes, B. M., (2008). Expectancies, not aroma, explain impact of lavender aromatherapy on psychophysiological indices of relaxation in young</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 healthy women. </a:t>
            </a:r>
            <a:r>
              <a:rPr kumimoji="0" lang="en-US" altLang="en-US" sz="1400" b="0" i="1"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British Journal of Health Psychology, </a:t>
            </a: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13(4), pp. 603-617.</a:t>
            </a:r>
            <a:endParaRPr kumimoji="0" lang="en-GB" altLang="en-US" sz="1400" b="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Jaruzel, C. et al., (2018). Aromatherapy for Preoperative Anxiety: A Pilot Study. </a:t>
            </a:r>
            <a:r>
              <a:rPr kumimoji="0" lang="en-US" altLang="en-US" sz="1400" b="0" i="1"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Journal of </a:t>
            </a:r>
            <a:r>
              <a:rPr kumimoji="0" lang="en-US" altLang="en-US" sz="1400" b="0" i="1" u="none" strike="noStrike" cap="none" normalizeH="0" baseline="0" dirty="0" err="1">
                <a:ln>
                  <a:noFill/>
                </a:ln>
                <a:effectLst/>
                <a:latin typeface="Calibri" panose="020F0502020204030204" pitchFamily="34" charset="0"/>
                <a:ea typeface="Calibri" panose="020F0502020204030204" pitchFamily="34" charset="0"/>
                <a:cs typeface="Times New Roman" panose="02020603050405020304" pitchFamily="18" charset="0"/>
              </a:rPr>
              <a:t>PeriAnesthesia</a:t>
            </a:r>
            <a:r>
              <a:rPr kumimoji="0" lang="en-US" altLang="en-US" sz="1400" b="0" i="1"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 Nursing, </a:t>
            </a: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p. In Press.</a:t>
            </a:r>
            <a:endParaRPr kumimoji="0" lang="en-GB" altLang="en-US" sz="1400" b="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Lee, Y. et al., (2011). A Systematic Review on the Anxiolytic Effects of Aromatherapy in People with Anxiety Symptoms. </a:t>
            </a:r>
            <a:r>
              <a:rPr kumimoji="0" lang="en-US" altLang="en-US" sz="1400" b="0" i="1"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The Journal of Alternative and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1"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Complementary Medicine, </a:t>
            </a: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17(2), pp. 101-108.</a:t>
            </a:r>
            <a:endParaRPr kumimoji="0" lang="en-GB" altLang="en-US" sz="1400" b="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Mental Health Foundation, (2018). </a:t>
            </a:r>
            <a:r>
              <a:rPr kumimoji="0" lang="en-US" altLang="en-US" sz="1400" b="0" i="1"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Stress: Are we coping?, </a:t>
            </a: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London: Mental Health Foundation.</a:t>
            </a:r>
            <a:endParaRPr kumimoji="0" lang="en-GB" altLang="en-US" sz="1400" b="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Murray, E., (2017). Mental stress and human cardiovascular disease. </a:t>
            </a:r>
            <a:r>
              <a:rPr kumimoji="0" lang="en-US" altLang="en-US" sz="1400" b="0" i="1"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Neuroscience &amp; Biobehavioral Reviews, </a:t>
            </a: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74(B), pp. 269-276.</a:t>
            </a:r>
            <a:endParaRPr kumimoji="0" lang="en-GB" altLang="en-US" sz="1400" b="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Rowland, E., (2013). Beyond Aromatherapy: Revisiting Essential Oils. </a:t>
            </a:r>
            <a:r>
              <a:rPr kumimoji="0" lang="en-US" altLang="en-US" sz="1400" b="0" i="1"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Natural Life, </a:t>
            </a: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pp. 16-19.</a:t>
            </a:r>
            <a:endParaRPr kumimoji="0" lang="en-GB" altLang="en-US" sz="1400" b="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Smith, J. &amp; Perez, M., (2018). The importance of stress management in today's society.. </a:t>
            </a:r>
            <a:r>
              <a:rPr kumimoji="0" lang="en-US" altLang="en-US" sz="1400" b="0" i="1" u="none" strike="noStrike" cap="none" normalizeH="0" baseline="0" dirty="0" err="1">
                <a:ln>
                  <a:noFill/>
                </a:ln>
                <a:effectLst/>
                <a:latin typeface="Calibri" panose="020F0502020204030204" pitchFamily="34" charset="0"/>
                <a:ea typeface="Calibri" panose="020F0502020204030204" pitchFamily="34" charset="0"/>
                <a:cs typeface="Times New Roman" panose="02020603050405020304" pitchFamily="18" charset="0"/>
              </a:rPr>
              <a:t>Revisa</a:t>
            </a:r>
            <a:r>
              <a:rPr kumimoji="0" lang="en-US" altLang="en-US" sz="1400" b="0" i="1"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 </a:t>
            </a: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7(1), pp. 1-4.</a:t>
            </a:r>
            <a:endParaRPr kumimoji="0" lang="en-GB" altLang="en-US" sz="1400" b="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Toda, M. &amp; Morimoto, K. (2008)</a:t>
            </a: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 </a:t>
            </a:r>
            <a:r>
              <a:rPr kumimoji="0" lang="en-GB" altLang="en-US" sz="14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Effect of lavender aroma on salivary endocrinological stress markers. </a:t>
            </a:r>
            <a:r>
              <a:rPr kumimoji="0" lang="en-GB" altLang="en-US" sz="1400" b="0" i="1"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Archives of Oral Body</a:t>
            </a:r>
            <a:r>
              <a:rPr kumimoji="0" lang="en-GB" altLang="en-US" sz="14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t>, 53(10), pp. 964-968.</a:t>
            </a:r>
            <a:endParaRPr kumimoji="0" lang="en-GB" altLang="en-US" sz="1400" b="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The National Institute of Mental Health, (2016). </a:t>
            </a:r>
            <a:r>
              <a:rPr kumimoji="0" lang="en-US" altLang="en-US" sz="1400" b="0" i="1"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Mental Health Medications. </a:t>
            </a: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400" b="0" i="0" u="sng"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https://www.nimh.nih.gov/health/topics/mental-health-medications/index.shtml#part_149855</a:t>
            </a:r>
            <a:b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[Accessed 03 November 2018].</a:t>
            </a:r>
            <a:endParaRPr kumimoji="0" lang="en-GB" altLang="en-US" sz="1400" b="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Wieland, L. S., </a:t>
            </a:r>
            <a:r>
              <a:rPr kumimoji="0" lang="en-US" altLang="en-US" sz="1400" b="0" i="0" u="none" strike="noStrike" cap="none" normalizeH="0" baseline="0" dirty="0" err="1">
                <a:ln>
                  <a:noFill/>
                </a:ln>
                <a:effectLst/>
                <a:latin typeface="Calibri" panose="020F0502020204030204" pitchFamily="34" charset="0"/>
                <a:ea typeface="Calibri" panose="020F0502020204030204" pitchFamily="34" charset="0"/>
                <a:cs typeface="Times New Roman" panose="02020603050405020304" pitchFamily="18" charset="0"/>
              </a:rPr>
              <a:t>Manheimer</a:t>
            </a: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 E. &amp; Berman, B. M., (2011). Development and Classification of an Operational Definition of Complementary and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Alternative Medicine for the Cochrane Collaboration.. </a:t>
            </a:r>
            <a:r>
              <a:rPr kumimoji="0" lang="en-US" altLang="en-US" sz="1400" b="0" i="1"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Alternative Therapies in Health and Medicine, </a:t>
            </a: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17(2), pp. 50-59.</a:t>
            </a:r>
            <a:endParaRPr kumimoji="0" lang="en-GB" altLang="en-US" sz="1400" b="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World Health </a:t>
            </a:r>
            <a:r>
              <a:rPr kumimoji="0" lang="en-US" altLang="en-US" sz="1400" b="0" i="0" u="none" strike="noStrike" cap="none" normalizeH="0" baseline="0" dirty="0" err="1">
                <a:ln>
                  <a:noFill/>
                </a:ln>
                <a:effectLst/>
                <a:latin typeface="Calibri" panose="020F0502020204030204" pitchFamily="34" charset="0"/>
                <a:ea typeface="Calibri" panose="020F0502020204030204" pitchFamily="34" charset="0"/>
                <a:cs typeface="Times New Roman" panose="02020603050405020304" pitchFamily="18" charset="0"/>
              </a:rPr>
              <a:t>Organisation</a:t>
            </a: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 (2017). </a:t>
            </a:r>
            <a:r>
              <a:rPr kumimoji="0" lang="en-US" altLang="en-US" sz="1400" b="0" i="1"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World Health </a:t>
            </a:r>
            <a:r>
              <a:rPr kumimoji="0" lang="en-US" altLang="en-US" sz="1400" b="0" i="1" u="none" strike="noStrike" cap="none" normalizeH="0" baseline="0" dirty="0" err="1">
                <a:ln>
                  <a:noFill/>
                </a:ln>
                <a:effectLst/>
                <a:latin typeface="Calibri" panose="020F0502020204030204" pitchFamily="34" charset="0"/>
                <a:ea typeface="Calibri" panose="020F0502020204030204" pitchFamily="34" charset="0"/>
                <a:cs typeface="Times New Roman" panose="02020603050405020304" pitchFamily="18" charset="0"/>
              </a:rPr>
              <a:t>Organisation</a:t>
            </a:r>
            <a:r>
              <a:rPr kumimoji="0" lang="en-US" altLang="en-US" sz="1400" b="0" i="1"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 </a:t>
            </a: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[Online] </a:t>
            </a:r>
            <a:b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Available at: </a:t>
            </a:r>
            <a:r>
              <a:rPr kumimoji="0" lang="en-US" altLang="en-US" sz="1400" b="0" i="0" u="sng"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http://www.who.int/en/news-room/fact-sheets/detail/depression</a:t>
            </a:r>
            <a:b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b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[Accessed 13 Nov 2018].</a:t>
            </a:r>
            <a:endParaRPr kumimoji="0" lang="en-GB" altLang="en-US" sz="1400" b="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Worwood, V. A., (1997). </a:t>
            </a:r>
            <a:r>
              <a:rPr kumimoji="0" lang="en-US" altLang="en-US" sz="1400" b="0" i="1"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The Fragrant Mind. </a:t>
            </a:r>
            <a:r>
              <a:rPr kumimoji="0" lang="en-US" altLang="en-US" sz="1400" b="0" i="0" u="none"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rPr>
              <a:t>London: Transworld Publishers </a:t>
            </a:r>
            <a:r>
              <a:rPr kumimoji="0" lang="en-US" altLang="en-US" sz="1400" b="0" i="0" u="none" strike="noStrike" cap="none" normalizeH="0" baseline="0">
                <a:ln>
                  <a:noFill/>
                </a:ln>
                <a:effectLst/>
                <a:latin typeface="Calibri" panose="020F0502020204030204" pitchFamily="34" charset="0"/>
                <a:ea typeface="Calibri" panose="020F0502020204030204" pitchFamily="34" charset="0"/>
                <a:cs typeface="Times New Roman" panose="02020603050405020304" pitchFamily="18" charset="0"/>
              </a:rPr>
              <a:t>Ltd.</a:t>
            </a:r>
            <a:endParaRPr kumimoji="0" lang="en-GB" altLang="en-US" sz="1400" b="0" i="0" u="none" strike="noStrike" cap="none" normalizeH="0" baseline="0" dirty="0">
              <a:ln>
                <a:noFill/>
              </a:ln>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352656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Cherry Blossom 16x9">
  <a:themeElements>
    <a:clrScheme name="CherryBlossom">
      <a:dk1>
        <a:srgbClr val="595959"/>
      </a:dk1>
      <a:lt1>
        <a:sysClr val="window" lastClr="FFFFFF"/>
      </a:lt1>
      <a:dk2>
        <a:srgbClr val="000000"/>
      </a:dk2>
      <a:lt2>
        <a:srgbClr val="F6F7E4"/>
      </a:lt2>
      <a:accent1>
        <a:srgbClr val="C44475"/>
      </a:accent1>
      <a:accent2>
        <a:srgbClr val="FA906A"/>
      </a:accent2>
      <a:accent3>
        <a:srgbClr val="FCB268"/>
      </a:accent3>
      <a:accent4>
        <a:srgbClr val="DB6B70"/>
      </a:accent4>
      <a:accent5>
        <a:srgbClr val="D680A5"/>
      </a:accent5>
      <a:accent6>
        <a:srgbClr val="BA7362"/>
      </a:accent6>
      <a:hlink>
        <a:srgbClr val="DB6B70"/>
      </a:hlink>
      <a:folHlink>
        <a:srgbClr val="969696"/>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0001117.potx" id="{A8D831F9-2DA4-4700-B230-431725864604}" vid="{ED9A2A59-32A4-4461-8593-D9E87F204B18}"/>
    </a:ext>
  </a:extLst>
</a:theme>
</file>

<file path=ppt/theme/theme2.xml><?xml version="1.0" encoding="utf-8"?>
<a:theme xmlns:a="http://schemas.openxmlformats.org/drawingml/2006/main" name="Office Theme">
  <a:themeElements>
    <a:clrScheme name="CherryBlossom">
      <a:dk1>
        <a:srgbClr val="595959"/>
      </a:dk1>
      <a:lt1>
        <a:sysClr val="window" lastClr="FFFFFF"/>
      </a:lt1>
      <a:dk2>
        <a:srgbClr val="000000"/>
      </a:dk2>
      <a:lt2>
        <a:srgbClr val="F6F7E4"/>
      </a:lt2>
      <a:accent1>
        <a:srgbClr val="C44475"/>
      </a:accent1>
      <a:accent2>
        <a:srgbClr val="FA906A"/>
      </a:accent2>
      <a:accent3>
        <a:srgbClr val="FCB268"/>
      </a:accent3>
      <a:accent4>
        <a:srgbClr val="DB6B70"/>
      </a:accent4>
      <a:accent5>
        <a:srgbClr val="D680A5"/>
      </a:accent5>
      <a:accent6>
        <a:srgbClr val="BA7362"/>
      </a:accent6>
      <a:hlink>
        <a:srgbClr val="DB6B70"/>
      </a:hlink>
      <a:folHlink>
        <a:srgbClr val="969696"/>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100000"/>
                <a:satMod val="100000"/>
                <a:shade val="0"/>
              </a:schemeClr>
            </a:gs>
            <a:gs pos="0">
              <a:scrgbClr r="0" g="0" b="0"/>
            </a:gs>
            <a:gs pos="100000">
              <a:schemeClr val="phClr">
                <a:shade val="100000"/>
                <a:satMod val="100000"/>
              </a:schemeClr>
            </a:gs>
          </a:gsLst>
          <a:lin ang="5400000" scaled="0"/>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CherryBlossom">
      <a:dk1>
        <a:srgbClr val="595959"/>
      </a:dk1>
      <a:lt1>
        <a:sysClr val="window" lastClr="FFFFFF"/>
      </a:lt1>
      <a:dk2>
        <a:srgbClr val="000000"/>
      </a:dk2>
      <a:lt2>
        <a:srgbClr val="F6F7E4"/>
      </a:lt2>
      <a:accent1>
        <a:srgbClr val="C44475"/>
      </a:accent1>
      <a:accent2>
        <a:srgbClr val="FA906A"/>
      </a:accent2>
      <a:accent3>
        <a:srgbClr val="FCB268"/>
      </a:accent3>
      <a:accent4>
        <a:srgbClr val="DB6B70"/>
      </a:accent4>
      <a:accent5>
        <a:srgbClr val="D680A5"/>
      </a:accent5>
      <a:accent6>
        <a:srgbClr val="BA7362"/>
      </a:accent6>
      <a:hlink>
        <a:srgbClr val="DB6B70"/>
      </a:hlink>
      <a:folHlink>
        <a:srgbClr val="969696"/>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100000"/>
                <a:satMod val="100000"/>
                <a:shade val="0"/>
              </a:schemeClr>
            </a:gs>
            <a:gs pos="0">
              <a:scrgbClr r="0" g="0" b="0"/>
            </a:gs>
            <a:gs pos="100000">
              <a:schemeClr val="phClr">
                <a:shade val="100000"/>
                <a:satMod val="100000"/>
              </a:schemeClr>
            </a:gs>
          </a:gsLst>
          <a:lin ang="5400000" scaled="0"/>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Cherry blossom nature presentation (widescreen)</Template>
  <TotalTime>104</TotalTime>
  <Words>1221</Words>
  <Application>Microsoft Office PowerPoint</Application>
  <PresentationFormat>Widescreen</PresentationFormat>
  <Paragraphs>90</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Cambria</vt:lpstr>
      <vt:lpstr>Cherry Blossom 16x9</vt:lpstr>
      <vt:lpstr>Complementary Therapies</vt:lpstr>
      <vt:lpstr>Complementary and Alternative Therapies (CAM)</vt:lpstr>
      <vt:lpstr>The Mental Health Foundation (2018)</vt:lpstr>
      <vt:lpstr>Conventional treatment for Anxiety</vt:lpstr>
      <vt:lpstr>(The National Institute of Mental Health, 2016)</vt:lpstr>
      <vt:lpstr>     A Natural Approach: Aromatherapy Oil Inhalation Braden et al (2009) Howard and Hughes (2008)  Lee et al (2011)   </vt:lpstr>
      <vt:lpstr>A Natural Approach: Aromatherapy Oil Topical Application Braden et al., (2009); Howard and Hughes (2008); Lee et al.,(2011)</vt:lpstr>
      <vt:lpstr>Research Evidence into the Efficacy of Aromatherapy Oils</vt:lpstr>
      <vt:lpstr>Aromatherapy as a treatment for pre-operative anxiety (Jaruzel et al., 2018).  </vt:lpstr>
      <vt:lpstr>Aromatherapy Oil to reduce needle insertion pain and anxiety (Ghods et al., 2015). </vt:lpstr>
      <vt:lpstr>    Aromatherapy Oil to reduce stress? (Toda &amp; Morimoto, 2008). </vt:lpstr>
      <vt:lpstr>Note of caution and recommendations...</vt:lpstr>
      <vt:lpstr>Reference List &amp; 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Complimentary Therapies</dc:title>
  <dc:creator>Diana Evans (1706137)</dc:creator>
  <cp:lastModifiedBy>steve langford</cp:lastModifiedBy>
  <cp:revision>199</cp:revision>
  <dcterms:created xsi:type="dcterms:W3CDTF">2018-11-03T15:27:56Z</dcterms:created>
  <dcterms:modified xsi:type="dcterms:W3CDTF">2020-03-28T07:59:45Z</dcterms:modified>
</cp:coreProperties>
</file>