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2"/>
  </p:notesMasterIdLst>
  <p:sldIdLst>
    <p:sldId id="256" r:id="rId2"/>
    <p:sldId id="320" r:id="rId3"/>
    <p:sldId id="318" r:id="rId4"/>
    <p:sldId id="319" r:id="rId5"/>
    <p:sldId id="321" r:id="rId6"/>
    <p:sldId id="322" r:id="rId7"/>
    <p:sldId id="323" r:id="rId8"/>
    <p:sldId id="324" r:id="rId9"/>
    <p:sldId id="325" r:id="rId10"/>
    <p:sldId id="326" r:id="rId11"/>
    <p:sldId id="327" r:id="rId12"/>
    <p:sldId id="328" r:id="rId13"/>
    <p:sldId id="329" r:id="rId14"/>
    <p:sldId id="331" r:id="rId15"/>
    <p:sldId id="330" r:id="rId16"/>
    <p:sldId id="332" r:id="rId17"/>
    <p:sldId id="333" r:id="rId18"/>
    <p:sldId id="334" r:id="rId19"/>
    <p:sldId id="335" r:id="rId20"/>
    <p:sldId id="33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603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Modelling </a:t>
            </a:r>
            <a:r>
              <a:rPr lang="en-GB" dirty="0" smtClean="0"/>
              <a:t>and Testing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mining process consists of three main stages</a:t>
            </a:r>
          </a:p>
          <a:p>
            <a:pPr lvl="1"/>
            <a:r>
              <a:rPr lang="en-GB" dirty="0" smtClean="0"/>
              <a:t>Modelling</a:t>
            </a:r>
          </a:p>
          <a:p>
            <a:pPr lvl="2"/>
            <a:r>
              <a:rPr lang="en-GB" dirty="0"/>
              <a:t>T</a:t>
            </a:r>
            <a:r>
              <a:rPr lang="en-GB" dirty="0" smtClean="0"/>
              <a:t>aking a training subset of the data and creating a model from it</a:t>
            </a:r>
          </a:p>
          <a:p>
            <a:pPr lvl="1"/>
            <a:r>
              <a:rPr lang="en-GB" dirty="0" smtClean="0"/>
              <a:t>Validation </a:t>
            </a:r>
          </a:p>
          <a:p>
            <a:pPr lvl="2"/>
            <a:r>
              <a:rPr lang="en-GB" dirty="0"/>
              <a:t>T</a:t>
            </a:r>
            <a:r>
              <a:rPr lang="en-GB" dirty="0" smtClean="0"/>
              <a:t>aking a validation subset of the data and testing that the model gives the same results from the validation data that it gives from the training data</a:t>
            </a:r>
          </a:p>
          <a:p>
            <a:pPr lvl="2"/>
            <a:r>
              <a:rPr lang="en-GB" dirty="0" err="1" smtClean="0"/>
              <a:t>Weka</a:t>
            </a:r>
            <a:r>
              <a:rPr lang="en-GB" dirty="0" smtClean="0"/>
              <a:t> will do this automatically for you if you tell it to</a:t>
            </a:r>
          </a:p>
          <a:p>
            <a:pPr lvl="1"/>
            <a:r>
              <a:rPr lang="en-GB" dirty="0" smtClean="0"/>
              <a:t>Testing</a:t>
            </a:r>
          </a:p>
          <a:p>
            <a:pPr lvl="2"/>
            <a:r>
              <a:rPr lang="en-GB" dirty="0"/>
              <a:t>T</a:t>
            </a:r>
            <a:r>
              <a:rPr lang="en-GB" dirty="0" smtClean="0"/>
              <a:t>aking a testing subset of the data that has not been used before and comparing the predictions of the model to the actual values in the data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Modelling, Validation &amp; Testing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470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Modelling, Validation &amp; Testing</a:t>
            </a:r>
            <a:endParaRPr lang="en-GB" sz="3200" b="1" dirty="0" smtClean="0"/>
          </a:p>
        </p:txBody>
      </p:sp>
      <p:grpSp>
        <p:nvGrpSpPr>
          <p:cNvPr id="5" name="Group 4"/>
          <p:cNvGrpSpPr/>
          <p:nvPr/>
        </p:nvGrpSpPr>
        <p:grpSpPr>
          <a:xfrm>
            <a:off x="1285875" y="1489076"/>
            <a:ext cx="6502400" cy="4191000"/>
            <a:chOff x="1285875" y="1928813"/>
            <a:chExt cx="6502400" cy="4191000"/>
          </a:xfrm>
        </p:grpSpPr>
        <p:grpSp>
          <p:nvGrpSpPr>
            <p:cNvPr id="2" name="Group 47"/>
            <p:cNvGrpSpPr>
              <a:grpSpLocks/>
            </p:cNvGrpSpPr>
            <p:nvPr/>
          </p:nvGrpSpPr>
          <p:grpSpPr bwMode="auto">
            <a:xfrm>
              <a:off x="1285875" y="1928813"/>
              <a:ext cx="6502400" cy="4191000"/>
              <a:chOff x="768" y="1152"/>
              <a:chExt cx="4096" cy="2640"/>
            </a:xfrm>
          </p:grpSpPr>
          <p:sp>
            <p:nvSpPr>
              <p:cNvPr id="14346" name="AutoShape 3"/>
              <p:cNvSpPr>
                <a:spLocks noChangeArrowheads="1"/>
              </p:cNvSpPr>
              <p:nvPr/>
            </p:nvSpPr>
            <p:spPr bwMode="auto">
              <a:xfrm>
                <a:off x="1809" y="1317"/>
                <a:ext cx="282" cy="27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666666"/>
                  </a:gs>
                  <a:gs pos="50000">
                    <a:srgbClr val="DDDDDD"/>
                  </a:gs>
                  <a:gs pos="100000">
                    <a:srgbClr val="666666"/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47" name="Text Box 4"/>
              <p:cNvSpPr txBox="1">
                <a:spLocks noChangeArrowheads="1"/>
              </p:cNvSpPr>
              <p:nvPr/>
            </p:nvSpPr>
            <p:spPr bwMode="auto">
              <a:xfrm>
                <a:off x="1521" y="1165"/>
                <a:ext cx="847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Training Records</a:t>
                </a:r>
              </a:p>
            </p:txBody>
          </p:sp>
          <p:sp>
            <p:nvSpPr>
              <p:cNvPr id="74" name="AutoShape 5"/>
              <p:cNvSpPr>
                <a:spLocks noChangeArrowheads="1"/>
              </p:cNvSpPr>
              <p:nvPr/>
            </p:nvSpPr>
            <p:spPr bwMode="auto">
              <a:xfrm>
                <a:off x="2608" y="1248"/>
                <a:ext cx="875" cy="391"/>
              </a:xfrm>
              <a:prstGeom prst="roundRect">
                <a:avLst>
                  <a:gd name="adj" fmla="val 16667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pPr algn="ctr" eaLnBrk="0" hangingPunct="0">
                  <a:defRPr/>
                </a:pPr>
                <a:r>
                  <a:rPr lang="en-GB" sz="1300" b="1" dirty="0">
                    <a:solidFill>
                      <a:schemeClr val="bg1"/>
                    </a:solidFill>
                    <a:latin typeface="Arial Narrow" pitchFamily="34" charset="0"/>
                  </a:rPr>
                  <a:t>Model Construction</a:t>
                </a:r>
              </a:p>
              <a:p>
                <a:pPr algn="ctr" eaLnBrk="0" hangingPunct="0">
                  <a:defRPr/>
                </a:pPr>
                <a:r>
                  <a:rPr lang="en-GB" sz="1300" b="1" dirty="0">
                    <a:solidFill>
                      <a:schemeClr val="bg1"/>
                    </a:solidFill>
                    <a:latin typeface="Arial Narrow" pitchFamily="34" charset="0"/>
                  </a:rPr>
                  <a:t>Method</a:t>
                </a:r>
              </a:p>
            </p:txBody>
          </p:sp>
          <p:sp>
            <p:nvSpPr>
              <p:cNvPr id="75" name="AutoShape 6"/>
              <p:cNvSpPr>
                <a:spLocks noChangeArrowheads="1"/>
              </p:cNvSpPr>
              <p:nvPr/>
            </p:nvSpPr>
            <p:spPr bwMode="auto">
              <a:xfrm>
                <a:off x="4019" y="1317"/>
                <a:ext cx="484" cy="312"/>
              </a:xfrm>
              <a:prstGeom prst="triangle">
                <a:avLst>
                  <a:gd name="adj" fmla="val 50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0" name="Text Box 7"/>
              <p:cNvSpPr txBox="1">
                <a:spLocks noChangeArrowheads="1"/>
              </p:cNvSpPr>
              <p:nvPr/>
            </p:nvSpPr>
            <p:spPr bwMode="auto">
              <a:xfrm>
                <a:off x="4011" y="1152"/>
                <a:ext cx="627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 dirty="0">
                    <a:latin typeface="Helvetica" pitchFamily="34" charset="0"/>
                  </a:rPr>
                  <a:t>Initial Model</a:t>
                </a:r>
              </a:p>
            </p:txBody>
          </p:sp>
          <p:sp>
            <p:nvSpPr>
              <p:cNvPr id="14351" name="Line 8"/>
              <p:cNvSpPr>
                <a:spLocks noChangeShapeType="1"/>
              </p:cNvSpPr>
              <p:nvPr/>
            </p:nvSpPr>
            <p:spPr bwMode="auto">
              <a:xfrm>
                <a:off x="3531" y="1440"/>
                <a:ext cx="485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8" name="AutoShape 22"/>
              <p:cNvSpPr>
                <a:spLocks noChangeArrowheads="1"/>
              </p:cNvSpPr>
              <p:nvPr/>
            </p:nvSpPr>
            <p:spPr bwMode="auto">
              <a:xfrm>
                <a:off x="1803" y="2952"/>
                <a:ext cx="282" cy="27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folHlink">
                      <a:gamma/>
                      <a:shade val="46275"/>
                      <a:invGamma/>
                    </a:schemeClr>
                  </a:gs>
                  <a:gs pos="50000">
                    <a:schemeClr val="folHlink"/>
                  </a:gs>
                  <a:gs pos="100000">
                    <a:schemeClr val="folHlink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3" name="Text Box 23"/>
              <p:cNvSpPr txBox="1">
                <a:spLocks noChangeArrowheads="1"/>
              </p:cNvSpPr>
              <p:nvPr/>
            </p:nvSpPr>
            <p:spPr bwMode="auto">
              <a:xfrm>
                <a:off x="1722" y="2817"/>
                <a:ext cx="462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Test Set</a:t>
                </a:r>
              </a:p>
            </p:txBody>
          </p:sp>
          <p:sp>
            <p:nvSpPr>
              <p:cNvPr id="80" name="AutoShape 24"/>
              <p:cNvSpPr>
                <a:spLocks noChangeArrowheads="1"/>
              </p:cNvSpPr>
              <p:nvPr/>
            </p:nvSpPr>
            <p:spPr bwMode="auto">
              <a:xfrm>
                <a:off x="2619" y="3077"/>
                <a:ext cx="906" cy="391"/>
              </a:xfrm>
              <a:prstGeom prst="roundRect">
                <a:avLst>
                  <a:gd name="adj" fmla="val 16667"/>
                </a:avLst>
              </a:prstGeom>
              <a:solidFill>
                <a:schemeClr val="accent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pPr algn="ctr" eaLnBrk="0" hangingPunct="0">
                  <a:defRPr/>
                </a:pPr>
                <a:r>
                  <a:rPr lang="en-GB" sz="1300" b="1" dirty="0">
                    <a:solidFill>
                      <a:schemeClr val="bg1"/>
                    </a:solidFill>
                    <a:latin typeface="Arial Narrow" pitchFamily="34" charset="0"/>
                  </a:rPr>
                  <a:t>Measuring</a:t>
                </a:r>
              </a:p>
              <a:p>
                <a:pPr algn="ctr" eaLnBrk="0" hangingPunct="0">
                  <a:defRPr/>
                </a:pPr>
                <a:r>
                  <a:rPr lang="en-GB" sz="1300" b="1" dirty="0">
                    <a:solidFill>
                      <a:schemeClr val="bg1"/>
                    </a:solidFill>
                    <a:latin typeface="Arial Narrow" pitchFamily="34" charset="0"/>
                  </a:rPr>
                  <a:t>Model Accuracy</a:t>
                </a:r>
              </a:p>
            </p:txBody>
          </p:sp>
          <p:sp>
            <p:nvSpPr>
              <p:cNvPr id="14355" name="Text Box 25"/>
              <p:cNvSpPr txBox="1">
                <a:spLocks noChangeArrowheads="1"/>
              </p:cNvSpPr>
              <p:nvPr/>
            </p:nvSpPr>
            <p:spPr bwMode="auto">
              <a:xfrm>
                <a:off x="3908" y="2880"/>
                <a:ext cx="956" cy="27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1100" b="1">
                    <a:latin typeface="Helvetica" pitchFamily="34" charset="0"/>
                  </a:rPr>
                  <a:t>Final Model with </a:t>
                </a:r>
              </a:p>
              <a:p>
                <a:pPr algn="ctr" eaLnBrk="0" hangingPunct="0"/>
                <a:r>
                  <a:rPr lang="en-GB" sz="1100" b="1">
                    <a:latin typeface="Helvetica" pitchFamily="34" charset="0"/>
                  </a:rPr>
                  <a:t>Measured Accuracy</a:t>
                </a:r>
              </a:p>
            </p:txBody>
          </p:sp>
          <p:sp>
            <p:nvSpPr>
              <p:cNvPr id="14356" name="Line 26"/>
              <p:cNvSpPr>
                <a:spLocks noChangeShapeType="1"/>
              </p:cNvSpPr>
              <p:nvPr/>
            </p:nvSpPr>
            <p:spPr bwMode="auto">
              <a:xfrm>
                <a:off x="3562" y="3276"/>
                <a:ext cx="497" cy="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7" name="Line 27"/>
              <p:cNvSpPr>
                <a:spLocks noChangeShapeType="1"/>
              </p:cNvSpPr>
              <p:nvPr/>
            </p:nvSpPr>
            <p:spPr bwMode="auto">
              <a:xfrm>
                <a:off x="2187" y="3132"/>
                <a:ext cx="336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84" name="AutoShape 28"/>
              <p:cNvSpPr>
                <a:spLocks noChangeArrowheads="1"/>
              </p:cNvSpPr>
              <p:nvPr/>
            </p:nvSpPr>
            <p:spPr bwMode="auto">
              <a:xfrm>
                <a:off x="1713" y="3267"/>
                <a:ext cx="484" cy="312"/>
              </a:xfrm>
              <a:prstGeom prst="triangle">
                <a:avLst>
                  <a:gd name="adj" fmla="val 50000"/>
                </a:avLst>
              </a:prstGeom>
              <a:solidFill>
                <a:srgbClr val="C0C0C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9" name="Text Box 29"/>
              <p:cNvSpPr txBox="1">
                <a:spLocks noChangeArrowheads="1"/>
              </p:cNvSpPr>
              <p:nvPr/>
            </p:nvSpPr>
            <p:spPr bwMode="auto">
              <a:xfrm>
                <a:off x="1617" y="3627"/>
                <a:ext cx="723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Refined Model</a:t>
                </a:r>
              </a:p>
            </p:txBody>
          </p:sp>
          <p:sp>
            <p:nvSpPr>
              <p:cNvPr id="14360" name="Line 30"/>
              <p:cNvSpPr>
                <a:spLocks noChangeShapeType="1"/>
              </p:cNvSpPr>
              <p:nvPr/>
            </p:nvSpPr>
            <p:spPr bwMode="auto">
              <a:xfrm flipV="1">
                <a:off x="2163" y="3372"/>
                <a:ext cx="360" cy="12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87" name="AutoShape 31"/>
              <p:cNvSpPr>
                <a:spLocks noChangeArrowheads="1"/>
              </p:cNvSpPr>
              <p:nvPr/>
            </p:nvSpPr>
            <p:spPr bwMode="auto">
              <a:xfrm>
                <a:off x="4055" y="3132"/>
                <a:ext cx="484" cy="312"/>
              </a:xfrm>
              <a:prstGeom prst="triangle">
                <a:avLst>
                  <a:gd name="adj" fmla="val 50000"/>
                </a:avLst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2" name="AutoShape 11"/>
              <p:cNvSpPr>
                <a:spLocks noChangeArrowheads="1"/>
              </p:cNvSpPr>
              <p:nvPr/>
            </p:nvSpPr>
            <p:spPr bwMode="auto">
              <a:xfrm>
                <a:off x="1817" y="1845"/>
                <a:ext cx="282" cy="27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666666"/>
                  </a:gs>
                  <a:gs pos="50000">
                    <a:srgbClr val="DDDDDD"/>
                  </a:gs>
                  <a:gs pos="100000">
                    <a:srgbClr val="666666"/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3" name="Text Box 12"/>
              <p:cNvSpPr txBox="1">
                <a:spLocks noChangeArrowheads="1"/>
              </p:cNvSpPr>
              <p:nvPr/>
            </p:nvSpPr>
            <p:spPr bwMode="auto">
              <a:xfrm>
                <a:off x="1532" y="1704"/>
                <a:ext cx="921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Validation Records</a:t>
                </a:r>
              </a:p>
            </p:txBody>
          </p:sp>
          <p:sp>
            <p:nvSpPr>
              <p:cNvPr id="90" name="AutoShape 13"/>
              <p:cNvSpPr>
                <a:spLocks noChangeArrowheads="1"/>
              </p:cNvSpPr>
              <p:nvPr/>
            </p:nvSpPr>
            <p:spPr bwMode="auto">
              <a:xfrm>
                <a:off x="2605" y="1937"/>
                <a:ext cx="895" cy="391"/>
              </a:xfrm>
              <a:prstGeom prst="roundRect">
                <a:avLst>
                  <a:gd name="adj" fmla="val 16667"/>
                </a:avLst>
              </a:prstGeom>
              <a:solidFill>
                <a:schemeClr val="accent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pPr algn="ctr" eaLnBrk="0" hangingPunct="0">
                  <a:defRPr/>
                </a:pPr>
                <a:r>
                  <a:rPr lang="en-GB" sz="1300" b="1" dirty="0">
                    <a:solidFill>
                      <a:schemeClr val="bg1"/>
                    </a:solidFill>
                    <a:latin typeface="Arial Narrow" pitchFamily="34" charset="0"/>
                  </a:rPr>
                  <a:t>Model Refinement</a:t>
                </a:r>
              </a:p>
              <a:p>
                <a:pPr algn="ctr" eaLnBrk="0" hangingPunct="0">
                  <a:defRPr/>
                </a:pPr>
                <a:r>
                  <a:rPr lang="en-GB" sz="1300" b="1" dirty="0">
                    <a:solidFill>
                      <a:schemeClr val="bg1"/>
                    </a:solidFill>
                    <a:latin typeface="Arial Narrow" pitchFamily="34" charset="0"/>
                  </a:rPr>
                  <a:t>Method</a:t>
                </a:r>
              </a:p>
            </p:txBody>
          </p:sp>
          <p:sp>
            <p:nvSpPr>
              <p:cNvPr id="91" name="AutoShape 14"/>
              <p:cNvSpPr>
                <a:spLocks noChangeArrowheads="1"/>
              </p:cNvSpPr>
              <p:nvPr/>
            </p:nvSpPr>
            <p:spPr bwMode="auto">
              <a:xfrm>
                <a:off x="4046" y="1988"/>
                <a:ext cx="484" cy="312"/>
              </a:xfrm>
              <a:prstGeom prst="triangle">
                <a:avLst>
                  <a:gd name="adj" fmla="val 50000"/>
                </a:avLst>
              </a:prstGeom>
              <a:solidFill>
                <a:srgbClr val="C0C0C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6" name="Text Box 15"/>
              <p:cNvSpPr txBox="1">
                <a:spLocks noChangeArrowheads="1"/>
              </p:cNvSpPr>
              <p:nvPr/>
            </p:nvSpPr>
            <p:spPr bwMode="auto">
              <a:xfrm>
                <a:off x="3980" y="1852"/>
                <a:ext cx="723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Refined Model</a:t>
                </a:r>
              </a:p>
            </p:txBody>
          </p:sp>
          <p:sp>
            <p:nvSpPr>
              <p:cNvPr id="14367" name="Line 16"/>
              <p:cNvSpPr>
                <a:spLocks noChangeShapeType="1"/>
              </p:cNvSpPr>
              <p:nvPr/>
            </p:nvSpPr>
            <p:spPr bwMode="auto">
              <a:xfrm>
                <a:off x="3554" y="2136"/>
                <a:ext cx="485" cy="1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" name="AutoShape 18"/>
              <p:cNvSpPr>
                <a:spLocks noChangeArrowheads="1"/>
              </p:cNvSpPr>
              <p:nvPr/>
            </p:nvSpPr>
            <p:spPr bwMode="auto">
              <a:xfrm>
                <a:off x="1703" y="2195"/>
                <a:ext cx="484" cy="312"/>
              </a:xfrm>
              <a:prstGeom prst="triangle">
                <a:avLst>
                  <a:gd name="adj" fmla="val 50000"/>
                </a:avLst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9" name="Text Box 19"/>
              <p:cNvSpPr txBox="1">
                <a:spLocks noChangeArrowheads="1"/>
              </p:cNvSpPr>
              <p:nvPr/>
            </p:nvSpPr>
            <p:spPr bwMode="auto">
              <a:xfrm>
                <a:off x="1666" y="2526"/>
                <a:ext cx="627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Initial Model</a:t>
                </a:r>
              </a:p>
            </p:txBody>
          </p:sp>
          <p:sp>
            <p:nvSpPr>
              <p:cNvPr id="14370" name="Line 33"/>
              <p:cNvSpPr>
                <a:spLocks noChangeShapeType="1"/>
              </p:cNvSpPr>
              <p:nvPr/>
            </p:nvSpPr>
            <p:spPr bwMode="auto">
              <a:xfrm>
                <a:off x="2187" y="2016"/>
                <a:ext cx="353" cy="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71" name="Line 34"/>
              <p:cNvSpPr>
                <a:spLocks noChangeShapeType="1"/>
              </p:cNvSpPr>
              <p:nvPr/>
            </p:nvSpPr>
            <p:spPr bwMode="auto">
              <a:xfrm flipV="1">
                <a:off x="2156" y="2232"/>
                <a:ext cx="384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72" name="Line 37"/>
              <p:cNvSpPr>
                <a:spLocks noChangeShapeType="1"/>
              </p:cNvSpPr>
              <p:nvPr/>
            </p:nvSpPr>
            <p:spPr bwMode="auto">
              <a:xfrm>
                <a:off x="2139" y="1440"/>
                <a:ext cx="38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73" name="Text Box 40"/>
              <p:cNvSpPr txBox="1">
                <a:spLocks noChangeArrowheads="1"/>
              </p:cNvSpPr>
              <p:nvPr/>
            </p:nvSpPr>
            <p:spPr bwMode="auto">
              <a:xfrm>
                <a:off x="942" y="1470"/>
                <a:ext cx="629" cy="1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100" b="1">
                    <a:latin typeface="Helvetica" pitchFamily="34" charset="0"/>
                  </a:rPr>
                  <a:t>Training Set</a:t>
                </a:r>
              </a:p>
            </p:txBody>
          </p:sp>
          <p:sp>
            <p:nvSpPr>
              <p:cNvPr id="100" name="AutoShape 41"/>
              <p:cNvSpPr>
                <a:spLocks noChangeArrowheads="1"/>
              </p:cNvSpPr>
              <p:nvPr/>
            </p:nvSpPr>
            <p:spPr bwMode="auto">
              <a:xfrm>
                <a:off x="768" y="2352"/>
                <a:ext cx="282" cy="27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folHlink">
                      <a:gamma/>
                      <a:shade val="46275"/>
                      <a:invGamma/>
                    </a:schemeClr>
                  </a:gs>
                  <a:gs pos="50000">
                    <a:schemeClr val="folHlink"/>
                  </a:gs>
                  <a:gs pos="100000">
                    <a:schemeClr val="folHlink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" name="AutoShape 42"/>
              <p:cNvSpPr>
                <a:spLocks noChangeArrowheads="1"/>
              </p:cNvSpPr>
              <p:nvPr/>
            </p:nvSpPr>
            <p:spPr bwMode="auto">
              <a:xfrm>
                <a:off x="1104" y="1632"/>
                <a:ext cx="282" cy="27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folHlink">
                      <a:gamma/>
                      <a:shade val="46275"/>
                      <a:invGamma/>
                    </a:schemeClr>
                  </a:gs>
                  <a:gs pos="50000">
                    <a:schemeClr val="folHlink"/>
                  </a:gs>
                  <a:gs pos="100000">
                    <a:schemeClr val="folHlink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14376" name="AutoShape 43"/>
              <p:cNvCxnSpPr>
                <a:cxnSpLocks noChangeShapeType="1"/>
                <a:stCxn id="100" idx="1"/>
                <a:endCxn id="101" idx="2"/>
              </p:cNvCxnSpPr>
              <p:nvPr/>
            </p:nvCxnSpPr>
            <p:spPr bwMode="auto">
              <a:xfrm rot="-5400000">
                <a:off x="715" y="1963"/>
                <a:ext cx="583" cy="195"/>
              </a:xfrm>
              <a:prstGeom prst="bentConnector2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</p:cxnSp>
          <p:cxnSp>
            <p:nvCxnSpPr>
              <p:cNvPr id="14377" name="AutoShape 44"/>
              <p:cNvCxnSpPr>
                <a:cxnSpLocks noChangeShapeType="1"/>
                <a:stCxn id="100" idx="3"/>
                <a:endCxn id="78" idx="2"/>
              </p:cNvCxnSpPr>
              <p:nvPr/>
            </p:nvCxnSpPr>
            <p:spPr bwMode="auto">
              <a:xfrm rot="16200000" flipH="1">
                <a:off x="1124" y="2411"/>
                <a:ext cx="463" cy="894"/>
              </a:xfrm>
              <a:prstGeom prst="bentConnector2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</p:cxnSp>
          <p:sp>
            <p:nvSpPr>
              <p:cNvPr id="14378" name="Line 45"/>
              <p:cNvSpPr>
                <a:spLocks noChangeShapeType="1"/>
              </p:cNvSpPr>
              <p:nvPr/>
            </p:nvSpPr>
            <p:spPr bwMode="auto">
              <a:xfrm flipV="1">
                <a:off x="1440" y="1488"/>
                <a:ext cx="28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79" name="Line 46"/>
              <p:cNvSpPr>
                <a:spLocks noChangeShapeType="1"/>
              </p:cNvSpPr>
              <p:nvPr/>
            </p:nvSpPr>
            <p:spPr bwMode="auto">
              <a:xfrm>
                <a:off x="1440" y="1824"/>
                <a:ext cx="28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341" name="TextBox 106"/>
            <p:cNvSpPr txBox="1">
              <a:spLocks noChangeArrowheads="1"/>
            </p:cNvSpPr>
            <p:nvPr/>
          </p:nvSpPr>
          <p:spPr bwMode="auto">
            <a:xfrm>
              <a:off x="1685925" y="3910013"/>
              <a:ext cx="641350" cy="30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/>
                <a:t>50:50</a:t>
              </a:r>
            </a:p>
          </p:txBody>
        </p:sp>
        <p:sp>
          <p:nvSpPr>
            <p:cNvPr id="14342" name="TextBox 107"/>
            <p:cNvSpPr txBox="1">
              <a:spLocks noChangeArrowheads="1"/>
            </p:cNvSpPr>
            <p:nvPr/>
          </p:nvSpPr>
          <p:spPr bwMode="auto">
            <a:xfrm>
              <a:off x="1671638" y="3092450"/>
              <a:ext cx="741362" cy="30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/>
                <a:t>2/3:1/3</a:t>
              </a:r>
            </a:p>
          </p:txBody>
        </p:sp>
        <p:sp>
          <p:nvSpPr>
            <p:cNvPr id="14343" name="TextBox 108"/>
            <p:cNvSpPr txBox="1">
              <a:spLocks noChangeArrowheads="1"/>
            </p:cNvSpPr>
            <p:nvPr/>
          </p:nvSpPr>
          <p:spPr bwMode="auto">
            <a:xfrm>
              <a:off x="4714875" y="2714625"/>
              <a:ext cx="403225" cy="30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/>
                <a:t>(1)</a:t>
              </a:r>
            </a:p>
          </p:txBody>
        </p:sp>
        <p:sp>
          <p:nvSpPr>
            <p:cNvPr id="14344" name="TextBox 109"/>
            <p:cNvSpPr txBox="1">
              <a:spLocks noChangeArrowheads="1"/>
            </p:cNvSpPr>
            <p:nvPr/>
          </p:nvSpPr>
          <p:spPr bwMode="auto">
            <a:xfrm>
              <a:off x="4714875" y="3786188"/>
              <a:ext cx="403225" cy="30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/>
                <a:t>(2)</a:t>
              </a:r>
            </a:p>
          </p:txBody>
        </p:sp>
        <p:sp>
          <p:nvSpPr>
            <p:cNvPr id="14345" name="TextBox 110"/>
            <p:cNvSpPr txBox="1">
              <a:spLocks noChangeArrowheads="1"/>
            </p:cNvSpPr>
            <p:nvPr/>
          </p:nvSpPr>
          <p:spPr bwMode="auto">
            <a:xfrm>
              <a:off x="4714875" y="5621338"/>
              <a:ext cx="403225" cy="307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/>
                <a:t>(3)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endParaRPr lang="en-GB" altLang="zh-CN" sz="2400" dirty="0" smtClean="0">
              <a:ea typeface="SimSun" pitchFamily="2" charset="-122"/>
            </a:endParaRP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endParaRPr lang="en-GB" altLang="zh-CN" sz="2400" dirty="0" smtClean="0">
              <a:ea typeface="SimSun" pitchFamily="2" charset="-122"/>
            </a:endParaRP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endParaRPr lang="en-GB" altLang="zh-CN" sz="2400" dirty="0" smtClean="0">
              <a:ea typeface="SimSun" pitchFamily="2" charset="-122"/>
            </a:endParaRP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model</a:t>
            </a:r>
            <a:endParaRPr lang="en-GB" b="1" dirty="0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Modelling, Validation &amp; Testing</a:t>
            </a:r>
            <a:endParaRPr lang="en-GB" sz="3200" b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6948264" y="3944523"/>
            <a:ext cx="1539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May differ </a:t>
            </a:r>
          </a:p>
          <a:p>
            <a:r>
              <a:rPr lang="en-GB" dirty="0" smtClean="0"/>
              <a:t>significantly</a:t>
            </a:r>
            <a:endParaRPr lang="en-GB" dirty="0"/>
          </a:p>
        </p:txBody>
      </p:sp>
      <p:sp>
        <p:nvSpPr>
          <p:cNvPr id="3" name="Right Brace 2"/>
          <p:cNvSpPr/>
          <p:nvPr/>
        </p:nvSpPr>
        <p:spPr>
          <a:xfrm>
            <a:off x="6012160" y="3861048"/>
            <a:ext cx="792088" cy="729806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82360"/>
          </a:xfrm>
        </p:spPr>
        <p:txBody>
          <a:bodyPr>
            <a:normAutofit/>
          </a:bodyPr>
          <a:lstStyle/>
          <a:p>
            <a:r>
              <a:rPr lang="en-GB" dirty="0" smtClean="0"/>
              <a:t>Before modelling you need to generate a training dataset</a:t>
            </a:r>
          </a:p>
          <a:p>
            <a:r>
              <a:rPr lang="en-GB" dirty="0" smtClean="0"/>
              <a:t>Split the set 50:50 into training and testing datasets</a:t>
            </a:r>
          </a:p>
          <a:p>
            <a:endParaRPr lang="en-GB" dirty="0" smtClean="0"/>
          </a:p>
          <a:p>
            <a:r>
              <a:rPr lang="en-GB" dirty="0" smtClean="0"/>
              <a:t>Make sure that both sets contain</a:t>
            </a:r>
          </a:p>
          <a:p>
            <a:pPr lvl="1"/>
            <a:r>
              <a:rPr lang="en-GB" dirty="0" smtClean="0"/>
              <a:t>A wide range of data</a:t>
            </a:r>
          </a:p>
          <a:p>
            <a:pPr lvl="1"/>
            <a:r>
              <a:rPr lang="en-GB" dirty="0" smtClean="0"/>
              <a:t>A similar range of data</a:t>
            </a:r>
          </a:p>
          <a:p>
            <a:endParaRPr lang="en-GB" dirty="0" smtClean="0"/>
          </a:p>
          <a:p>
            <a:r>
              <a:rPr lang="en-GB" dirty="0" smtClean="0"/>
              <a:t>If the sets are too different then any model based upon the training set is not likely to work well with the testing set</a:t>
            </a:r>
          </a:p>
          <a:p>
            <a:pPr lvl="1"/>
            <a:r>
              <a:rPr lang="en-GB" dirty="0" smtClean="0"/>
              <a:t>Model </a:t>
            </a:r>
            <a:r>
              <a:rPr lang="en-GB" dirty="0" err="1" smtClean="0"/>
              <a:t>overfitting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1 - Modelling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52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 assumptions</a:t>
            </a:r>
          </a:p>
          <a:p>
            <a:pPr lvl="1"/>
            <a:r>
              <a:rPr lang="en-GB" dirty="0" smtClean="0"/>
              <a:t>All datasets are sampled independently from an infinite populations</a:t>
            </a:r>
          </a:p>
          <a:p>
            <a:pPr lvl="1"/>
            <a:r>
              <a:rPr lang="en-GB" dirty="0" smtClean="0"/>
              <a:t>Expect slight variations in results</a:t>
            </a:r>
          </a:p>
          <a:p>
            <a:pPr lvl="1"/>
            <a:r>
              <a:rPr lang="en-GB" dirty="0" smtClean="0"/>
              <a:t>Varying the random number seed will cause variation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Always randomise the dataset before splitting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Weka</a:t>
            </a:r>
            <a:r>
              <a:rPr lang="en-GB" dirty="0" smtClean="0"/>
              <a:t> Randomize filter will do this; save the data out to a training set and split the dataset into the necessary sections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1 - Modelling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44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105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590550"/>
            <a:ext cx="7581900" cy="567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8058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1116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6936"/>
            <a:ext cx="4616619" cy="593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16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619" y="96936"/>
            <a:ext cx="4520778" cy="5924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547664" y="6084004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Original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01072" y="6084004"/>
            <a:ext cx="1561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Randomised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113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Large training dataset</a:t>
            </a:r>
          </a:p>
          <a:p>
            <a:pPr lvl="1"/>
            <a:r>
              <a:rPr lang="en-GB" dirty="0" smtClean="0"/>
              <a:t>Use a percentage split (one of the test options) to split the training set into a training set and a validation set</a:t>
            </a:r>
          </a:p>
          <a:p>
            <a:pPr lvl="1"/>
            <a:r>
              <a:rPr lang="en-GB" dirty="0" err="1" smtClean="0"/>
              <a:t>Weka</a:t>
            </a:r>
            <a:r>
              <a:rPr lang="en-GB" dirty="0" smtClean="0"/>
              <a:t> will then build the model on the training set, test it against the validation set, and update the model to include the validation tests</a:t>
            </a:r>
          </a:p>
          <a:p>
            <a:endParaRPr lang="en-GB" dirty="0"/>
          </a:p>
          <a:p>
            <a:r>
              <a:rPr lang="en-GB" dirty="0" smtClean="0"/>
              <a:t>Small training dataset</a:t>
            </a:r>
          </a:p>
          <a:p>
            <a:pPr lvl="1"/>
            <a:r>
              <a:rPr lang="en-GB" dirty="0" smtClean="0"/>
              <a:t>Use 10-fold cross-validation on the complete training set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1 - Modelling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40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Percentage </a:t>
            </a:r>
            <a:r>
              <a:rPr lang="en-GB" dirty="0"/>
              <a:t>s</a:t>
            </a:r>
            <a:r>
              <a:rPr lang="en-GB" dirty="0" smtClean="0"/>
              <a:t>plit results</a:t>
            </a:r>
            <a:endParaRPr lang="en-GB" dirty="0"/>
          </a:p>
        </p:txBody>
      </p:sp>
      <p:pic>
        <p:nvPicPr>
          <p:cNvPr id="1126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" y="1052736"/>
            <a:ext cx="7562850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732240" y="2420888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Accuracy</a:t>
            </a:r>
          </a:p>
          <a:p>
            <a:pPr algn="ctr"/>
            <a:r>
              <a:rPr lang="en-GB" dirty="0" smtClean="0"/>
              <a:t>92%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667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Cross-validation results</a:t>
            </a:r>
            <a:endParaRPr lang="en-GB" dirty="0"/>
          </a:p>
        </p:txBody>
      </p:sp>
      <p:pic>
        <p:nvPicPr>
          <p:cNvPr id="1136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1052736"/>
            <a:ext cx="7600950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732240" y="2420888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Accuracy</a:t>
            </a:r>
          </a:p>
          <a:p>
            <a:pPr algn="ctr"/>
            <a:r>
              <a:rPr lang="en-GB" dirty="0" smtClean="0"/>
              <a:t>93.33%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233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a model has been built and verified, it can be saved for use later</a:t>
            </a:r>
          </a:p>
          <a:p>
            <a:endParaRPr lang="en-GB" dirty="0" smtClean="0"/>
          </a:p>
          <a:p>
            <a:r>
              <a:rPr lang="en-GB" dirty="0" smtClean="0"/>
              <a:t>To use a saved model with a testing set</a:t>
            </a:r>
          </a:p>
          <a:p>
            <a:pPr lvl="1"/>
            <a:r>
              <a:rPr lang="en-GB" dirty="0" smtClean="0"/>
              <a:t>Select the ‘Supplied test set’ option in the classifier and open the testing set</a:t>
            </a:r>
          </a:p>
          <a:p>
            <a:pPr lvl="1"/>
            <a:r>
              <a:rPr lang="en-GB" dirty="0" smtClean="0"/>
              <a:t>Right-click in the result list area, select ‘Load model’ and load the saved model</a:t>
            </a:r>
          </a:p>
          <a:p>
            <a:pPr lvl="1"/>
            <a:r>
              <a:rPr lang="en-GB" dirty="0" smtClean="0"/>
              <a:t>Right-click on the newly-loaded model and select ‘Re-evaluate model on current test set’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2 - Testing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140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Testing the </a:t>
            </a:r>
            <a:r>
              <a:rPr lang="en-GB" sz="3200" dirty="0"/>
              <a:t>p</a:t>
            </a:r>
            <a:r>
              <a:rPr lang="en-GB" sz="3200" dirty="0" smtClean="0"/>
              <a:t>ercentage </a:t>
            </a:r>
            <a:r>
              <a:rPr lang="en-GB" sz="3200" dirty="0"/>
              <a:t>s</a:t>
            </a:r>
            <a:r>
              <a:rPr lang="en-GB" sz="3200" dirty="0" smtClean="0"/>
              <a:t>plit </a:t>
            </a:r>
            <a:r>
              <a:rPr lang="en-GB" sz="3200" dirty="0"/>
              <a:t>m</a:t>
            </a:r>
            <a:r>
              <a:rPr lang="en-GB" sz="3200" dirty="0" smtClean="0"/>
              <a:t>odel</a:t>
            </a:r>
            <a:endParaRPr lang="en-GB" sz="3200" dirty="0"/>
          </a:p>
        </p:txBody>
      </p:sp>
      <p:pic>
        <p:nvPicPr>
          <p:cNvPr id="1146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1064468"/>
            <a:ext cx="7581900" cy="567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987460" y="2564904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Accuracy</a:t>
            </a:r>
          </a:p>
          <a:p>
            <a:pPr algn="ctr"/>
            <a:r>
              <a:rPr lang="en-GB" dirty="0" smtClean="0"/>
              <a:t>94.67%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866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4653136"/>
            <a:ext cx="4038600" cy="187220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Cross-validation</a:t>
            </a:r>
          </a:p>
          <a:p>
            <a:r>
              <a:rPr lang="en-GB" sz="2000" dirty="0" smtClean="0"/>
              <a:t>Build time: 0.01s</a:t>
            </a:r>
            <a:endParaRPr lang="en-GB" sz="20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4581128"/>
            <a:ext cx="4038600" cy="172819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Percentage split</a:t>
            </a:r>
          </a:p>
          <a:p>
            <a:r>
              <a:rPr lang="en-GB" sz="2000" dirty="0" smtClean="0"/>
              <a:t>Build time: 0 s</a:t>
            </a:r>
            <a:endParaRPr lang="en-GB" sz="20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Comparison of models</a:t>
            </a:r>
            <a:endParaRPr lang="en-GB" dirty="0"/>
          </a:p>
        </p:txBody>
      </p:sp>
      <p:pic>
        <p:nvPicPr>
          <p:cNvPr id="1167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4608512" cy="324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67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4536865" cy="320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5389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Testing the </a:t>
            </a:r>
            <a:r>
              <a:rPr lang="en-GB" sz="3200" dirty="0"/>
              <a:t>c</a:t>
            </a:r>
            <a:r>
              <a:rPr lang="en-GB" sz="3200" dirty="0" smtClean="0"/>
              <a:t>ross-validation model</a:t>
            </a:r>
            <a:endParaRPr lang="en-GB" sz="3200" dirty="0"/>
          </a:p>
        </p:txBody>
      </p:sp>
      <p:pic>
        <p:nvPicPr>
          <p:cNvPr id="1157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" y="1073993"/>
            <a:ext cx="7562850" cy="566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987460" y="2564904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Accuracy</a:t>
            </a:r>
          </a:p>
          <a:p>
            <a:pPr algn="ctr"/>
            <a:r>
              <a:rPr lang="en-GB" dirty="0" smtClean="0"/>
              <a:t>94.67%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387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1142984"/>
            <a:ext cx="3034680" cy="4864307"/>
          </a:xfrm>
        </p:spPr>
        <p:txBody>
          <a:bodyPr/>
          <a:lstStyle/>
          <a:p>
            <a:r>
              <a:rPr lang="en-GB" dirty="0" smtClean="0"/>
              <a:t>We now have a tested model that can be used to classify unknown data</a:t>
            </a:r>
          </a:p>
          <a:p>
            <a:r>
              <a:rPr lang="en-GB" dirty="0" smtClean="0"/>
              <a:t>The class attribute is still entered in the attribute list but is replaced with a ? In the data section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model</a:t>
            </a:r>
            <a:endParaRPr lang="en-GB" dirty="0"/>
          </a:p>
        </p:txBody>
      </p:sp>
      <p:pic>
        <p:nvPicPr>
          <p:cNvPr id="1177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00808"/>
            <a:ext cx="5353050" cy="350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9305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4114800" cy="4864307"/>
          </a:xfrm>
        </p:spPr>
        <p:txBody>
          <a:bodyPr/>
          <a:lstStyle/>
          <a:p>
            <a:r>
              <a:rPr lang="en-GB" dirty="0" err="1" smtClean="0"/>
              <a:t>Weka</a:t>
            </a:r>
            <a:r>
              <a:rPr lang="en-GB" dirty="0" smtClean="0"/>
              <a:t> will provide both a prediction and a measure of confidence in that prediction</a:t>
            </a:r>
          </a:p>
          <a:p>
            <a:endParaRPr lang="en-GB" dirty="0"/>
          </a:p>
          <a:p>
            <a:r>
              <a:rPr lang="en-GB" dirty="0" smtClean="0"/>
              <a:t>This is useful as it can be used to identify those predictions that are most likely to be incorrect</a:t>
            </a:r>
          </a:p>
          <a:p>
            <a:endParaRPr lang="en-GB" dirty="0"/>
          </a:p>
          <a:p>
            <a:pPr marL="109728" indent="0">
              <a:buNone/>
            </a:pP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model</a:t>
            </a:r>
            <a:endParaRPr lang="en-GB" dirty="0"/>
          </a:p>
        </p:txBody>
      </p:sp>
      <p:pic>
        <p:nvPicPr>
          <p:cNvPr id="1187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032" y="1700808"/>
            <a:ext cx="4456137" cy="310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5652120" y="2924944"/>
            <a:ext cx="266429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652120" y="4293096"/>
            <a:ext cx="266429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435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2746648" cy="4864307"/>
          </a:xfrm>
        </p:spPr>
        <p:txBody>
          <a:bodyPr/>
          <a:lstStyle/>
          <a:p>
            <a:r>
              <a:rPr lang="en-GB" dirty="0" smtClean="0"/>
              <a:t>Pre-guessing the result allows you to use some extra </a:t>
            </a:r>
            <a:r>
              <a:rPr lang="en-GB" dirty="0" err="1" smtClean="0"/>
              <a:t>Weka</a:t>
            </a:r>
            <a:r>
              <a:rPr lang="en-GB" dirty="0" smtClean="0"/>
              <a:t> tools</a:t>
            </a:r>
          </a:p>
          <a:p>
            <a:endParaRPr lang="en-GB" dirty="0" smtClean="0"/>
          </a:p>
          <a:p>
            <a:r>
              <a:rPr lang="en-GB" dirty="0" smtClean="0"/>
              <a:t>Add an extra attribute for the prediction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model</a:t>
            </a:r>
            <a:endParaRPr lang="en-GB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84784"/>
            <a:ext cx="5562600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6131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106688" cy="486430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Now </a:t>
            </a:r>
            <a:r>
              <a:rPr lang="en-GB" dirty="0" err="1" smtClean="0"/>
              <a:t>Weka</a:t>
            </a:r>
            <a:r>
              <a:rPr lang="en-GB" dirty="0" smtClean="0"/>
              <a:t> will compare the prediction with the actual value and clearly identify the errors</a:t>
            </a:r>
          </a:p>
          <a:p>
            <a:endParaRPr lang="en-GB" dirty="0"/>
          </a:p>
          <a:p>
            <a:r>
              <a:rPr lang="en-GB" dirty="0" smtClean="0"/>
              <a:t>All of these outputs can be saved to </a:t>
            </a:r>
            <a:r>
              <a:rPr lang="en-GB" dirty="0" err="1" smtClean="0"/>
              <a:t>arff</a:t>
            </a:r>
            <a:r>
              <a:rPr lang="en-GB" dirty="0" smtClean="0"/>
              <a:t>, CSV and XML formats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model</a:t>
            </a:r>
            <a:endParaRPr lang="en-GB" dirty="0"/>
          </a:p>
        </p:txBody>
      </p:sp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098" y="1700808"/>
            <a:ext cx="4955693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4499992" y="2636912"/>
            <a:ext cx="266429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499992" y="3717032"/>
            <a:ext cx="266429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83720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Clustering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3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6002</TotalTime>
  <Words>660</Words>
  <Application>Microsoft Office PowerPoint</Application>
  <PresentationFormat>On-screen Show (4:3)</PresentationFormat>
  <Paragraphs>134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SimSun</vt:lpstr>
      <vt:lpstr>Arial Narrow</vt:lpstr>
      <vt:lpstr>Calibri</vt:lpstr>
      <vt:lpstr>Helvetica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Modelling, Validation &amp; Testing</vt:lpstr>
      <vt:lpstr>Modelling, Validation &amp; Testing</vt:lpstr>
      <vt:lpstr>Modelling, Validation &amp; Testing</vt:lpstr>
      <vt:lpstr>Step 1 - Modelling</vt:lpstr>
      <vt:lpstr>Step 1 - Modelling</vt:lpstr>
      <vt:lpstr>PowerPoint Presentation</vt:lpstr>
      <vt:lpstr>PowerPoint Presentation</vt:lpstr>
      <vt:lpstr>Step 1 - Modelling</vt:lpstr>
      <vt:lpstr>Percentage split results</vt:lpstr>
      <vt:lpstr>Cross-validation results</vt:lpstr>
      <vt:lpstr>Step 2 - Testing</vt:lpstr>
      <vt:lpstr>Testing the percentage split model</vt:lpstr>
      <vt:lpstr>Comparison of models</vt:lpstr>
      <vt:lpstr>Testing the cross-validation model</vt:lpstr>
      <vt:lpstr>Using the model</vt:lpstr>
      <vt:lpstr>Using the model</vt:lpstr>
      <vt:lpstr>Using the model</vt:lpstr>
      <vt:lpstr>Using the model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268</cp:revision>
  <dcterms:created xsi:type="dcterms:W3CDTF">2011-09-13T10:27:46Z</dcterms:created>
  <dcterms:modified xsi:type="dcterms:W3CDTF">2021-01-27T14:48:58Z</dcterms:modified>
</cp:coreProperties>
</file>