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05" r:id="rId1"/>
  </p:sldMasterIdLst>
  <p:notesMasterIdLst>
    <p:notesMasterId r:id="rId12"/>
  </p:notesMasterIdLst>
  <p:sldIdLst>
    <p:sldId id="259" r:id="rId2"/>
    <p:sldId id="260" r:id="rId3"/>
    <p:sldId id="261" r:id="rId4"/>
    <p:sldId id="262" r:id="rId5"/>
    <p:sldId id="268" r:id="rId6"/>
    <p:sldId id="263" r:id="rId7"/>
    <p:sldId id="264" r:id="rId8"/>
    <p:sldId id="265" r:id="rId9"/>
    <p:sldId id="266" r:id="rId10"/>
    <p:sldId id="267"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A147"/>
    <a:srgbClr val="B54C2D"/>
    <a:srgbClr val="B66952"/>
    <a:srgbClr val="B56D45"/>
    <a:srgbClr val="DF985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60471" autoAdjust="0"/>
  </p:normalViewPr>
  <p:slideViewPr>
    <p:cSldViewPr snapToGrid="0">
      <p:cViewPr varScale="1">
        <p:scale>
          <a:sx n="49" d="100"/>
          <a:sy n="49" d="100"/>
        </p:scale>
        <p:origin x="200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presProps" Target="presProp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notesMaster" Target="notesMasters/notesMaster1.xml" /><Relationship Id="rId2" Type="http://schemas.openxmlformats.org/officeDocument/2006/relationships/slide" Target="slides/slide1.xml" /><Relationship Id="rId16" Type="http://schemas.openxmlformats.org/officeDocument/2006/relationships/tableStyles" Target="tableStyle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theme" Target="theme/theme1.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viewProps" Target="viewProps.xml" /></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 /><Relationship Id="rId2" Type="http://schemas.microsoft.com/office/2011/relationships/chartColorStyle" Target="colors1.xml" /><Relationship Id="rId1" Type="http://schemas.microsoft.com/office/2011/relationships/chartStyle" Target="style1.xml" /></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 /><Relationship Id="rId2" Type="http://schemas.microsoft.com/office/2011/relationships/chartColorStyle" Target="colors2.xml" /><Relationship Id="rId1" Type="http://schemas.microsoft.com/office/2011/relationships/chartStyle" Target="style2.xml" /></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ro-RO"/>
        </a:p>
      </c:txPr>
    </c:title>
    <c:autoTitleDeleted val="0"/>
    <c:plotArea>
      <c:layout>
        <c:manualLayout>
          <c:layoutTarget val="inner"/>
          <c:xMode val="edge"/>
          <c:yMode val="edge"/>
          <c:x val="0.19113783767443024"/>
          <c:y val="0.11054867145590865"/>
          <c:w val="0.7829480697501312"/>
          <c:h val="0.7599741539941095"/>
        </c:manualLayout>
      </c:layout>
      <c:barChart>
        <c:barDir val="bar"/>
        <c:grouping val="clustered"/>
        <c:varyColors val="0"/>
        <c:ser>
          <c:idx val="0"/>
          <c:order val="0"/>
          <c:tx>
            <c:strRef>
              <c:f>Sheet1!$B$1</c:f>
              <c:strCache>
                <c:ptCount val="1"/>
                <c:pt idx="0">
                  <c:v>Pie Chart Representaiton of the Investment Required</c:v>
                </c:pt>
              </c:strCache>
            </c:strRef>
          </c:tx>
          <c:spPr>
            <a:solidFill>
              <a:schemeClr val="accent2"/>
            </a:solidFill>
            <a:ln w="19050">
              <a:solidFill>
                <a:schemeClr val="lt1"/>
              </a:solidFill>
            </a:ln>
            <a:effectLst/>
          </c:spPr>
          <c:invertIfNegative val="0"/>
          <c:dPt>
            <c:idx val="0"/>
            <c:invertIfNegative val="0"/>
            <c:bubble3D val="0"/>
            <c:spPr>
              <a:solidFill>
                <a:schemeClr val="accent2"/>
              </a:solidFill>
              <a:ln w="19050">
                <a:solidFill>
                  <a:schemeClr val="lt1"/>
                </a:solidFill>
              </a:ln>
              <a:effectLst/>
            </c:spPr>
            <c:extLst>
              <c:ext xmlns:c16="http://schemas.microsoft.com/office/drawing/2014/chart" uri="{C3380CC4-5D6E-409C-BE32-E72D297353CC}">
                <c16:uniqueId val="{00000001-C2F9-43CA-9DD7-27CD481D40C4}"/>
              </c:ext>
            </c:extLst>
          </c:dPt>
          <c:dPt>
            <c:idx val="1"/>
            <c:invertIfNegative val="0"/>
            <c:bubble3D val="0"/>
            <c:spPr>
              <a:solidFill>
                <a:schemeClr val="accent2"/>
              </a:solidFill>
              <a:ln w="19050">
                <a:solidFill>
                  <a:schemeClr val="lt1"/>
                </a:solidFill>
              </a:ln>
              <a:effectLst/>
            </c:spPr>
            <c:extLst>
              <c:ext xmlns:c16="http://schemas.microsoft.com/office/drawing/2014/chart" uri="{C3380CC4-5D6E-409C-BE32-E72D297353CC}">
                <c16:uniqueId val="{00000005-0C47-46AC-B5B6-88E1C300DAA5}"/>
              </c:ext>
            </c:extLst>
          </c:dPt>
          <c:dPt>
            <c:idx val="2"/>
            <c:invertIfNegative val="0"/>
            <c:bubble3D val="0"/>
            <c:spPr>
              <a:solidFill>
                <a:schemeClr val="accent2"/>
              </a:solidFill>
              <a:ln w="19050">
                <a:solidFill>
                  <a:schemeClr val="lt1"/>
                </a:solidFill>
              </a:ln>
              <a:effectLst/>
            </c:spPr>
            <c:extLst>
              <c:ext xmlns:c16="http://schemas.microsoft.com/office/drawing/2014/chart" uri="{C3380CC4-5D6E-409C-BE32-E72D297353CC}">
                <c16:uniqueId val="{00000007-0C47-46AC-B5B6-88E1C300DAA5}"/>
              </c:ext>
            </c:extLst>
          </c:dPt>
          <c:cat>
            <c:strRef>
              <c:f>Sheet1!$A$2:$A$5</c:f>
              <c:strCache>
                <c:ptCount val="3"/>
                <c:pt idx="0">
                  <c:v>Loans</c:v>
                </c:pt>
                <c:pt idx="1">
                  <c:v>Credit</c:v>
                </c:pt>
                <c:pt idx="2">
                  <c:v>Angel Investment</c:v>
                </c:pt>
              </c:strCache>
            </c:strRef>
          </c:cat>
          <c:val>
            <c:numRef>
              <c:f>Sheet1!$B$2:$B$5</c:f>
              <c:numCache>
                <c:formatCode>General</c:formatCode>
                <c:ptCount val="3"/>
                <c:pt idx="0">
                  <c:v>40000</c:v>
                </c:pt>
                <c:pt idx="1">
                  <c:v>5000</c:v>
                </c:pt>
                <c:pt idx="2">
                  <c:v>5000</c:v>
                </c:pt>
              </c:numCache>
            </c:numRef>
          </c:val>
          <c:extLst>
            <c:ext xmlns:c16="http://schemas.microsoft.com/office/drawing/2014/chart" uri="{C3380CC4-5D6E-409C-BE32-E72D297353CC}">
              <c16:uniqueId val="{00000000-C2F9-43CA-9DD7-27CD481D40C4}"/>
            </c:ext>
          </c:extLst>
        </c:ser>
        <c:dLbls>
          <c:showLegendKey val="0"/>
          <c:showVal val="0"/>
          <c:showCatName val="0"/>
          <c:showSerName val="0"/>
          <c:showPercent val="0"/>
          <c:showBubbleSize val="0"/>
        </c:dLbls>
        <c:gapWidth val="100"/>
        <c:axId val="1768417839"/>
        <c:axId val="1768412559"/>
      </c:barChart>
      <c:valAx>
        <c:axId val="1768412559"/>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ro-RO"/>
          </a:p>
        </c:txPr>
        <c:crossAx val="1768417839"/>
        <c:crosses val="autoZero"/>
        <c:crossBetween val="between"/>
      </c:valAx>
      <c:catAx>
        <c:axId val="1768417839"/>
        <c:scaling>
          <c:orientation val="minMax"/>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ro-RO"/>
          </a:p>
        </c:txPr>
        <c:crossAx val="1768412559"/>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ro-RO"/>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ro-RO"/>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ro-RO"/>
        </a:p>
      </c:txPr>
    </c:title>
    <c:autoTitleDeleted val="0"/>
    <c:plotArea>
      <c:layout/>
      <c:pieChart>
        <c:varyColors val="1"/>
        <c:ser>
          <c:idx val="0"/>
          <c:order val="0"/>
          <c:tx>
            <c:strRef>
              <c:f>Sheet1!$B$1</c:f>
              <c:strCache>
                <c:ptCount val="1"/>
                <c:pt idx="0">
                  <c:v>Pie Chart Representation of the Competition</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9691-4494-B1DF-F5E73B0289E5}"/>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9691-4494-B1DF-F5E73B0289E5}"/>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9691-4494-B1DF-F5E73B0289E5}"/>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9691-4494-B1DF-F5E73B0289E5}"/>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9691-4494-B1DF-F5E73B0289E5}"/>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9691-4494-B1DF-F5E73B0289E5}"/>
              </c:ext>
            </c:extLst>
          </c:dPt>
          <c:cat>
            <c:strRef>
              <c:f>Sheet1!$A$2:$A$7</c:f>
              <c:strCache>
                <c:ptCount val="6"/>
                <c:pt idx="0">
                  <c:v>The Beanery</c:v>
                </c:pt>
                <c:pt idx="1">
                  <c:v>Café Morningside</c:v>
                </c:pt>
                <c:pt idx="2">
                  <c:v>Brew and Bites</c:v>
                </c:pt>
                <c:pt idx="3">
                  <c:v>Starbucks</c:v>
                </c:pt>
                <c:pt idx="4">
                  <c:v>Coffee Expresso</c:v>
                </c:pt>
                <c:pt idx="5">
                  <c:v>Roast and Brew</c:v>
                </c:pt>
              </c:strCache>
            </c:strRef>
          </c:cat>
          <c:val>
            <c:numRef>
              <c:f>Sheet1!$B$2:$B$7</c:f>
              <c:numCache>
                <c:formatCode>General</c:formatCode>
                <c:ptCount val="6"/>
                <c:pt idx="0">
                  <c:v>12.5</c:v>
                </c:pt>
                <c:pt idx="1">
                  <c:v>2.5</c:v>
                </c:pt>
                <c:pt idx="2">
                  <c:v>2.5</c:v>
                </c:pt>
                <c:pt idx="3">
                  <c:v>40</c:v>
                </c:pt>
                <c:pt idx="4">
                  <c:v>35</c:v>
                </c:pt>
                <c:pt idx="5">
                  <c:v>7.5</c:v>
                </c:pt>
              </c:numCache>
            </c:numRef>
          </c:val>
          <c:extLst>
            <c:ext xmlns:c16="http://schemas.microsoft.com/office/drawing/2014/chart" uri="{C3380CC4-5D6E-409C-BE32-E72D297353CC}">
              <c16:uniqueId val="{00000000-EF5D-4C4D-B9AD-2BC8915CE7E6}"/>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ro-RO"/>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ro-RO"/>
    </a:p>
  </c:txPr>
  <c:externalData r:id="rId3">
    <c:autoUpdate val="0"/>
  </c:externalData>
</c:chartSpace>
</file>

<file path=ppt/charts/colors1.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EF9BD8E-BBA7-4E3C-A6C5-3EAD1395C692}"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1258D51A-8DD5-444E-B43B-8763063E8A99}">
      <dgm:prSet phldrT="[Text]"/>
      <dgm:spPr/>
      <dgm:t>
        <a:bodyPr/>
        <a:lstStyle/>
        <a:p>
          <a:r>
            <a:rPr lang="en-US" dirty="0"/>
            <a:t>Owners</a:t>
          </a:r>
        </a:p>
      </dgm:t>
    </dgm:pt>
    <dgm:pt modelId="{73AEA73E-A3EE-4F90-A140-2460389DB329}" type="parTrans" cxnId="{640BDEF8-BDA8-41D5-BDC4-A6A1B0BFA5D4}">
      <dgm:prSet/>
      <dgm:spPr/>
      <dgm:t>
        <a:bodyPr/>
        <a:lstStyle/>
        <a:p>
          <a:endParaRPr lang="en-US"/>
        </a:p>
      </dgm:t>
    </dgm:pt>
    <dgm:pt modelId="{EE36ACAB-3A74-4DD3-AE5F-A51AC399B0DA}" type="sibTrans" cxnId="{640BDEF8-BDA8-41D5-BDC4-A6A1B0BFA5D4}">
      <dgm:prSet/>
      <dgm:spPr/>
      <dgm:t>
        <a:bodyPr/>
        <a:lstStyle/>
        <a:p>
          <a:endParaRPr lang="en-US"/>
        </a:p>
      </dgm:t>
    </dgm:pt>
    <dgm:pt modelId="{821635C9-B2D5-4DA5-A060-DB93E93F0998}" type="asst">
      <dgm:prSet phldrT="[Text]"/>
      <dgm:spPr/>
      <dgm:t>
        <a:bodyPr/>
        <a:lstStyle/>
        <a:p>
          <a:r>
            <a:rPr lang="en-GB" b="1" dirty="0"/>
            <a:t>External Professional Services/Experts</a:t>
          </a:r>
          <a:endParaRPr lang="en-US" dirty="0"/>
        </a:p>
      </dgm:t>
    </dgm:pt>
    <dgm:pt modelId="{BA0785A0-0AC1-4FC9-A4A4-CF06902DCE28}" type="parTrans" cxnId="{6327B006-8A2A-47F6-AA70-32A29BC330EF}">
      <dgm:prSet/>
      <dgm:spPr/>
      <dgm:t>
        <a:bodyPr/>
        <a:lstStyle/>
        <a:p>
          <a:endParaRPr lang="en-US"/>
        </a:p>
      </dgm:t>
    </dgm:pt>
    <dgm:pt modelId="{9529CE57-1E98-4AF5-BB92-F6F4A8FDBE84}" type="sibTrans" cxnId="{6327B006-8A2A-47F6-AA70-32A29BC330EF}">
      <dgm:prSet/>
      <dgm:spPr/>
      <dgm:t>
        <a:bodyPr/>
        <a:lstStyle/>
        <a:p>
          <a:endParaRPr lang="en-US"/>
        </a:p>
      </dgm:t>
    </dgm:pt>
    <dgm:pt modelId="{592EC195-BEEB-4B0A-97D8-81E19ACC87F6}">
      <dgm:prSet phldrT="[Text]"/>
      <dgm:spPr/>
      <dgm:t>
        <a:bodyPr/>
        <a:lstStyle/>
        <a:p>
          <a:r>
            <a:rPr lang="en-GB" b="1" dirty="0"/>
            <a:t>Employees</a:t>
          </a:r>
          <a:endParaRPr lang="en-US" dirty="0"/>
        </a:p>
      </dgm:t>
    </dgm:pt>
    <dgm:pt modelId="{88932CB5-0B8D-4475-A392-E61B4391C75F}" type="parTrans" cxnId="{469C152A-0B10-4321-99CF-268EABA4397A}">
      <dgm:prSet/>
      <dgm:spPr/>
      <dgm:t>
        <a:bodyPr/>
        <a:lstStyle/>
        <a:p>
          <a:endParaRPr lang="en-US"/>
        </a:p>
      </dgm:t>
    </dgm:pt>
    <dgm:pt modelId="{16F1839D-8269-49ED-8A34-6AFC9AD92AA3}" type="sibTrans" cxnId="{469C152A-0B10-4321-99CF-268EABA4397A}">
      <dgm:prSet/>
      <dgm:spPr/>
      <dgm:t>
        <a:bodyPr/>
        <a:lstStyle/>
        <a:p>
          <a:endParaRPr lang="en-US"/>
        </a:p>
      </dgm:t>
    </dgm:pt>
    <dgm:pt modelId="{80377D2B-F331-46F1-8F12-EE3FCC317B47}">
      <dgm:prSet phldrT="[Text]"/>
      <dgm:spPr/>
      <dgm:t>
        <a:bodyPr/>
        <a:lstStyle/>
        <a:p>
          <a:r>
            <a:rPr lang="en-GB" b="1" dirty="0"/>
            <a:t>Customer Service Representatives</a:t>
          </a:r>
          <a:endParaRPr lang="en-US" dirty="0"/>
        </a:p>
      </dgm:t>
    </dgm:pt>
    <dgm:pt modelId="{B9A2DF91-59BA-4997-90EE-4B4A5084CAF3}" type="parTrans" cxnId="{03DED616-C3C3-4B40-A894-093800DB8FE3}">
      <dgm:prSet/>
      <dgm:spPr/>
      <dgm:t>
        <a:bodyPr/>
        <a:lstStyle/>
        <a:p>
          <a:endParaRPr lang="en-US"/>
        </a:p>
      </dgm:t>
    </dgm:pt>
    <dgm:pt modelId="{24078E99-3FB6-49A5-BDA5-E517D5C26C5F}" type="sibTrans" cxnId="{03DED616-C3C3-4B40-A894-093800DB8FE3}">
      <dgm:prSet/>
      <dgm:spPr/>
      <dgm:t>
        <a:bodyPr/>
        <a:lstStyle/>
        <a:p>
          <a:endParaRPr lang="en-US"/>
        </a:p>
      </dgm:t>
    </dgm:pt>
    <dgm:pt modelId="{027F6991-6969-43B0-99AB-0E070989DB8E}">
      <dgm:prSet phldrT="[Text]"/>
      <dgm:spPr/>
      <dgm:t>
        <a:bodyPr/>
        <a:lstStyle/>
        <a:p>
          <a:r>
            <a:rPr lang="en-GB" b="1" dirty="0"/>
            <a:t>Support Staff</a:t>
          </a:r>
          <a:endParaRPr lang="en-US" dirty="0"/>
        </a:p>
      </dgm:t>
    </dgm:pt>
    <dgm:pt modelId="{BB04284F-92EC-4A83-863B-4F949649EAC6}" type="parTrans" cxnId="{9EF70D14-9B7D-49CE-B814-1DAEF687A6BD}">
      <dgm:prSet/>
      <dgm:spPr/>
      <dgm:t>
        <a:bodyPr/>
        <a:lstStyle/>
        <a:p>
          <a:endParaRPr lang="en-US"/>
        </a:p>
      </dgm:t>
    </dgm:pt>
    <dgm:pt modelId="{01FAA45B-1263-488F-B7A8-93A5AE07CB54}" type="sibTrans" cxnId="{9EF70D14-9B7D-49CE-B814-1DAEF687A6BD}">
      <dgm:prSet/>
      <dgm:spPr/>
      <dgm:t>
        <a:bodyPr/>
        <a:lstStyle/>
        <a:p>
          <a:endParaRPr lang="en-US"/>
        </a:p>
      </dgm:t>
    </dgm:pt>
    <dgm:pt modelId="{B14E4BB5-8C1D-44E3-9E47-6D435DF664BD}" type="pres">
      <dgm:prSet presAssocID="{6EF9BD8E-BBA7-4E3C-A6C5-3EAD1395C692}" presName="hierChild1" presStyleCnt="0">
        <dgm:presLayoutVars>
          <dgm:orgChart val="1"/>
          <dgm:chPref val="1"/>
          <dgm:dir/>
          <dgm:animOne val="branch"/>
          <dgm:animLvl val="lvl"/>
          <dgm:resizeHandles/>
        </dgm:presLayoutVars>
      </dgm:prSet>
      <dgm:spPr/>
    </dgm:pt>
    <dgm:pt modelId="{4B21ABDE-0C67-44A3-8631-9869446A9F9C}" type="pres">
      <dgm:prSet presAssocID="{1258D51A-8DD5-444E-B43B-8763063E8A99}" presName="hierRoot1" presStyleCnt="0">
        <dgm:presLayoutVars>
          <dgm:hierBranch val="init"/>
        </dgm:presLayoutVars>
      </dgm:prSet>
      <dgm:spPr/>
    </dgm:pt>
    <dgm:pt modelId="{32A40EDC-6657-4B45-B5C0-81E86BA515A2}" type="pres">
      <dgm:prSet presAssocID="{1258D51A-8DD5-444E-B43B-8763063E8A99}" presName="rootComposite1" presStyleCnt="0"/>
      <dgm:spPr/>
    </dgm:pt>
    <dgm:pt modelId="{50454951-6611-4A5C-B931-047776E0824A}" type="pres">
      <dgm:prSet presAssocID="{1258D51A-8DD5-444E-B43B-8763063E8A99}" presName="rootText1" presStyleLbl="node0" presStyleIdx="0" presStyleCnt="1">
        <dgm:presLayoutVars>
          <dgm:chPref val="3"/>
        </dgm:presLayoutVars>
      </dgm:prSet>
      <dgm:spPr/>
    </dgm:pt>
    <dgm:pt modelId="{8B0DE426-EB52-47CC-8CA8-68E295B90B68}" type="pres">
      <dgm:prSet presAssocID="{1258D51A-8DD5-444E-B43B-8763063E8A99}" presName="rootConnector1" presStyleLbl="node1" presStyleIdx="0" presStyleCnt="0"/>
      <dgm:spPr/>
    </dgm:pt>
    <dgm:pt modelId="{C7BAD3B9-83BA-48E4-A6B0-73BA93DB0A8B}" type="pres">
      <dgm:prSet presAssocID="{1258D51A-8DD5-444E-B43B-8763063E8A99}" presName="hierChild2" presStyleCnt="0"/>
      <dgm:spPr/>
    </dgm:pt>
    <dgm:pt modelId="{D00FDD44-0EC2-453E-8255-5FEF8C2CEFC4}" type="pres">
      <dgm:prSet presAssocID="{88932CB5-0B8D-4475-A392-E61B4391C75F}" presName="Name37" presStyleLbl="parChTrans1D2" presStyleIdx="0" presStyleCnt="4"/>
      <dgm:spPr/>
    </dgm:pt>
    <dgm:pt modelId="{3599FBF4-3D8A-4BF8-9315-5DC666F8FE81}" type="pres">
      <dgm:prSet presAssocID="{592EC195-BEEB-4B0A-97D8-81E19ACC87F6}" presName="hierRoot2" presStyleCnt="0">
        <dgm:presLayoutVars>
          <dgm:hierBranch val="init"/>
        </dgm:presLayoutVars>
      </dgm:prSet>
      <dgm:spPr/>
    </dgm:pt>
    <dgm:pt modelId="{9D6E0AEF-B75E-4F9A-BA83-947C6A068976}" type="pres">
      <dgm:prSet presAssocID="{592EC195-BEEB-4B0A-97D8-81E19ACC87F6}" presName="rootComposite" presStyleCnt="0"/>
      <dgm:spPr/>
    </dgm:pt>
    <dgm:pt modelId="{8AD1296C-0DDB-4C43-A12C-6EFE6009DAC2}" type="pres">
      <dgm:prSet presAssocID="{592EC195-BEEB-4B0A-97D8-81E19ACC87F6}" presName="rootText" presStyleLbl="node2" presStyleIdx="0" presStyleCnt="3">
        <dgm:presLayoutVars>
          <dgm:chPref val="3"/>
        </dgm:presLayoutVars>
      </dgm:prSet>
      <dgm:spPr/>
    </dgm:pt>
    <dgm:pt modelId="{8A364490-E5A9-4194-825C-0AC3888359F8}" type="pres">
      <dgm:prSet presAssocID="{592EC195-BEEB-4B0A-97D8-81E19ACC87F6}" presName="rootConnector" presStyleLbl="node2" presStyleIdx="0" presStyleCnt="3"/>
      <dgm:spPr/>
    </dgm:pt>
    <dgm:pt modelId="{7B51E204-FBC1-4A39-B08E-3E81DB820542}" type="pres">
      <dgm:prSet presAssocID="{592EC195-BEEB-4B0A-97D8-81E19ACC87F6}" presName="hierChild4" presStyleCnt="0"/>
      <dgm:spPr/>
    </dgm:pt>
    <dgm:pt modelId="{D6A6A2C9-8354-4E2A-B6D1-EC6072F1E953}" type="pres">
      <dgm:prSet presAssocID="{592EC195-BEEB-4B0A-97D8-81E19ACC87F6}" presName="hierChild5" presStyleCnt="0"/>
      <dgm:spPr/>
    </dgm:pt>
    <dgm:pt modelId="{E8DE8595-7F3B-44F4-8A29-3C7E945A4114}" type="pres">
      <dgm:prSet presAssocID="{B9A2DF91-59BA-4997-90EE-4B4A5084CAF3}" presName="Name37" presStyleLbl="parChTrans1D2" presStyleIdx="1" presStyleCnt="4"/>
      <dgm:spPr/>
    </dgm:pt>
    <dgm:pt modelId="{7BA64509-2E82-4083-ADEA-63609969BBDF}" type="pres">
      <dgm:prSet presAssocID="{80377D2B-F331-46F1-8F12-EE3FCC317B47}" presName="hierRoot2" presStyleCnt="0">
        <dgm:presLayoutVars>
          <dgm:hierBranch val="init"/>
        </dgm:presLayoutVars>
      </dgm:prSet>
      <dgm:spPr/>
    </dgm:pt>
    <dgm:pt modelId="{7069BAD5-B1D4-4F6E-AED2-7F4144854773}" type="pres">
      <dgm:prSet presAssocID="{80377D2B-F331-46F1-8F12-EE3FCC317B47}" presName="rootComposite" presStyleCnt="0"/>
      <dgm:spPr/>
    </dgm:pt>
    <dgm:pt modelId="{988140CB-0187-4279-8FFC-97AB43DE51F9}" type="pres">
      <dgm:prSet presAssocID="{80377D2B-F331-46F1-8F12-EE3FCC317B47}" presName="rootText" presStyleLbl="node2" presStyleIdx="1" presStyleCnt="3">
        <dgm:presLayoutVars>
          <dgm:chPref val="3"/>
        </dgm:presLayoutVars>
      </dgm:prSet>
      <dgm:spPr/>
    </dgm:pt>
    <dgm:pt modelId="{BC956419-9BD4-42FB-8322-70495B951493}" type="pres">
      <dgm:prSet presAssocID="{80377D2B-F331-46F1-8F12-EE3FCC317B47}" presName="rootConnector" presStyleLbl="node2" presStyleIdx="1" presStyleCnt="3"/>
      <dgm:spPr/>
    </dgm:pt>
    <dgm:pt modelId="{5DAAECAA-5D23-4912-B386-493F8BF8B46A}" type="pres">
      <dgm:prSet presAssocID="{80377D2B-F331-46F1-8F12-EE3FCC317B47}" presName="hierChild4" presStyleCnt="0"/>
      <dgm:spPr/>
    </dgm:pt>
    <dgm:pt modelId="{0FEC7D20-0593-455F-A357-886F75BB6BD0}" type="pres">
      <dgm:prSet presAssocID="{80377D2B-F331-46F1-8F12-EE3FCC317B47}" presName="hierChild5" presStyleCnt="0"/>
      <dgm:spPr/>
    </dgm:pt>
    <dgm:pt modelId="{A64946E4-0384-4840-BC34-FC56CDC26A90}" type="pres">
      <dgm:prSet presAssocID="{BB04284F-92EC-4A83-863B-4F949649EAC6}" presName="Name37" presStyleLbl="parChTrans1D2" presStyleIdx="2" presStyleCnt="4"/>
      <dgm:spPr/>
    </dgm:pt>
    <dgm:pt modelId="{ADFCDE95-C93D-4F89-B574-E59A3D2DF4CA}" type="pres">
      <dgm:prSet presAssocID="{027F6991-6969-43B0-99AB-0E070989DB8E}" presName="hierRoot2" presStyleCnt="0">
        <dgm:presLayoutVars>
          <dgm:hierBranch val="init"/>
        </dgm:presLayoutVars>
      </dgm:prSet>
      <dgm:spPr/>
    </dgm:pt>
    <dgm:pt modelId="{3A9BE85B-49DA-4F5C-BA93-67E9C79E0D3E}" type="pres">
      <dgm:prSet presAssocID="{027F6991-6969-43B0-99AB-0E070989DB8E}" presName="rootComposite" presStyleCnt="0"/>
      <dgm:spPr/>
    </dgm:pt>
    <dgm:pt modelId="{B5F303E7-6066-4377-91E1-A0379AD20C13}" type="pres">
      <dgm:prSet presAssocID="{027F6991-6969-43B0-99AB-0E070989DB8E}" presName="rootText" presStyleLbl="node2" presStyleIdx="2" presStyleCnt="3">
        <dgm:presLayoutVars>
          <dgm:chPref val="3"/>
        </dgm:presLayoutVars>
      </dgm:prSet>
      <dgm:spPr/>
    </dgm:pt>
    <dgm:pt modelId="{37B9D988-AAF7-4B55-BB65-B2EB989CBDAE}" type="pres">
      <dgm:prSet presAssocID="{027F6991-6969-43B0-99AB-0E070989DB8E}" presName="rootConnector" presStyleLbl="node2" presStyleIdx="2" presStyleCnt="3"/>
      <dgm:spPr/>
    </dgm:pt>
    <dgm:pt modelId="{47FDB09B-AE53-4118-9792-0BF27E9F7992}" type="pres">
      <dgm:prSet presAssocID="{027F6991-6969-43B0-99AB-0E070989DB8E}" presName="hierChild4" presStyleCnt="0"/>
      <dgm:spPr/>
    </dgm:pt>
    <dgm:pt modelId="{086E3FA4-9734-48FA-B2C2-241B6D837B42}" type="pres">
      <dgm:prSet presAssocID="{027F6991-6969-43B0-99AB-0E070989DB8E}" presName="hierChild5" presStyleCnt="0"/>
      <dgm:spPr/>
    </dgm:pt>
    <dgm:pt modelId="{1FA35251-9A48-4B66-B087-EEEDBBC57DF2}" type="pres">
      <dgm:prSet presAssocID="{1258D51A-8DD5-444E-B43B-8763063E8A99}" presName="hierChild3" presStyleCnt="0"/>
      <dgm:spPr/>
    </dgm:pt>
    <dgm:pt modelId="{B1953F22-9B4C-4050-BB09-A21DEB87D89D}" type="pres">
      <dgm:prSet presAssocID="{BA0785A0-0AC1-4FC9-A4A4-CF06902DCE28}" presName="Name111" presStyleLbl="parChTrans1D2" presStyleIdx="3" presStyleCnt="4"/>
      <dgm:spPr/>
    </dgm:pt>
    <dgm:pt modelId="{424C67BF-E954-4F56-968A-3D828CB726F2}" type="pres">
      <dgm:prSet presAssocID="{821635C9-B2D5-4DA5-A060-DB93E93F0998}" presName="hierRoot3" presStyleCnt="0">
        <dgm:presLayoutVars>
          <dgm:hierBranch val="init"/>
        </dgm:presLayoutVars>
      </dgm:prSet>
      <dgm:spPr/>
    </dgm:pt>
    <dgm:pt modelId="{599E9823-F4E9-411A-8B6F-1CCF89ED7153}" type="pres">
      <dgm:prSet presAssocID="{821635C9-B2D5-4DA5-A060-DB93E93F0998}" presName="rootComposite3" presStyleCnt="0"/>
      <dgm:spPr/>
    </dgm:pt>
    <dgm:pt modelId="{83823251-D7BD-4696-B486-8E2042A322CB}" type="pres">
      <dgm:prSet presAssocID="{821635C9-B2D5-4DA5-A060-DB93E93F0998}" presName="rootText3" presStyleLbl="asst1" presStyleIdx="0" presStyleCnt="1">
        <dgm:presLayoutVars>
          <dgm:chPref val="3"/>
        </dgm:presLayoutVars>
      </dgm:prSet>
      <dgm:spPr/>
    </dgm:pt>
    <dgm:pt modelId="{31DB6A77-EC02-48F4-93EF-2302916D2926}" type="pres">
      <dgm:prSet presAssocID="{821635C9-B2D5-4DA5-A060-DB93E93F0998}" presName="rootConnector3" presStyleLbl="asst1" presStyleIdx="0" presStyleCnt="1"/>
      <dgm:spPr/>
    </dgm:pt>
    <dgm:pt modelId="{CBF10B76-8758-47A5-8DA4-B2BE094A060C}" type="pres">
      <dgm:prSet presAssocID="{821635C9-B2D5-4DA5-A060-DB93E93F0998}" presName="hierChild6" presStyleCnt="0"/>
      <dgm:spPr/>
    </dgm:pt>
    <dgm:pt modelId="{189C30F3-8938-4EFA-B902-9D7CEBB27AD4}" type="pres">
      <dgm:prSet presAssocID="{821635C9-B2D5-4DA5-A060-DB93E93F0998}" presName="hierChild7" presStyleCnt="0"/>
      <dgm:spPr/>
    </dgm:pt>
  </dgm:ptLst>
  <dgm:cxnLst>
    <dgm:cxn modelId="{F09F8B05-F76B-4560-BCDE-47CF67C6D8E8}" type="presOf" srcId="{027F6991-6969-43B0-99AB-0E070989DB8E}" destId="{37B9D988-AAF7-4B55-BB65-B2EB989CBDAE}" srcOrd="1" destOrd="0" presId="urn:microsoft.com/office/officeart/2005/8/layout/orgChart1"/>
    <dgm:cxn modelId="{6327B006-8A2A-47F6-AA70-32A29BC330EF}" srcId="{1258D51A-8DD5-444E-B43B-8763063E8A99}" destId="{821635C9-B2D5-4DA5-A060-DB93E93F0998}" srcOrd="0" destOrd="0" parTransId="{BA0785A0-0AC1-4FC9-A4A4-CF06902DCE28}" sibTransId="{9529CE57-1E98-4AF5-BB92-F6F4A8FDBE84}"/>
    <dgm:cxn modelId="{5552BF0A-35D6-4826-803B-4F333EAAB98E}" type="presOf" srcId="{821635C9-B2D5-4DA5-A060-DB93E93F0998}" destId="{83823251-D7BD-4696-B486-8E2042A322CB}" srcOrd="0" destOrd="0" presId="urn:microsoft.com/office/officeart/2005/8/layout/orgChart1"/>
    <dgm:cxn modelId="{9EF70D14-9B7D-49CE-B814-1DAEF687A6BD}" srcId="{1258D51A-8DD5-444E-B43B-8763063E8A99}" destId="{027F6991-6969-43B0-99AB-0E070989DB8E}" srcOrd="3" destOrd="0" parTransId="{BB04284F-92EC-4A83-863B-4F949649EAC6}" sibTransId="{01FAA45B-1263-488F-B7A8-93A5AE07CB54}"/>
    <dgm:cxn modelId="{03DED616-C3C3-4B40-A894-093800DB8FE3}" srcId="{1258D51A-8DD5-444E-B43B-8763063E8A99}" destId="{80377D2B-F331-46F1-8F12-EE3FCC317B47}" srcOrd="2" destOrd="0" parTransId="{B9A2DF91-59BA-4997-90EE-4B4A5084CAF3}" sibTransId="{24078E99-3FB6-49A5-BDA5-E517D5C26C5F}"/>
    <dgm:cxn modelId="{469C152A-0B10-4321-99CF-268EABA4397A}" srcId="{1258D51A-8DD5-444E-B43B-8763063E8A99}" destId="{592EC195-BEEB-4B0A-97D8-81E19ACC87F6}" srcOrd="1" destOrd="0" parTransId="{88932CB5-0B8D-4475-A392-E61B4391C75F}" sibTransId="{16F1839D-8269-49ED-8A34-6AFC9AD92AA3}"/>
    <dgm:cxn modelId="{5DC59439-BBFC-4C79-8F06-A0F5449C25A9}" type="presOf" srcId="{BB04284F-92EC-4A83-863B-4F949649EAC6}" destId="{A64946E4-0384-4840-BC34-FC56CDC26A90}" srcOrd="0" destOrd="0" presId="urn:microsoft.com/office/officeart/2005/8/layout/orgChart1"/>
    <dgm:cxn modelId="{8BFB9E41-EFCE-4C13-9689-3DC2465236C6}" type="presOf" srcId="{88932CB5-0B8D-4475-A392-E61B4391C75F}" destId="{D00FDD44-0EC2-453E-8255-5FEF8C2CEFC4}" srcOrd="0" destOrd="0" presId="urn:microsoft.com/office/officeart/2005/8/layout/orgChart1"/>
    <dgm:cxn modelId="{AAA8DF73-F8FA-4EE9-A6E2-A59653108D81}" type="presOf" srcId="{6EF9BD8E-BBA7-4E3C-A6C5-3EAD1395C692}" destId="{B14E4BB5-8C1D-44E3-9E47-6D435DF664BD}" srcOrd="0" destOrd="0" presId="urn:microsoft.com/office/officeart/2005/8/layout/orgChart1"/>
    <dgm:cxn modelId="{AEF4B67C-1AE6-4A88-9C25-6C488A1D1B73}" type="presOf" srcId="{1258D51A-8DD5-444E-B43B-8763063E8A99}" destId="{8B0DE426-EB52-47CC-8CA8-68E295B90B68}" srcOrd="1" destOrd="0" presId="urn:microsoft.com/office/officeart/2005/8/layout/orgChart1"/>
    <dgm:cxn modelId="{DAA4AB8C-7E82-4274-96AE-9C584C939976}" type="presOf" srcId="{027F6991-6969-43B0-99AB-0E070989DB8E}" destId="{B5F303E7-6066-4377-91E1-A0379AD20C13}" srcOrd="0" destOrd="0" presId="urn:microsoft.com/office/officeart/2005/8/layout/orgChart1"/>
    <dgm:cxn modelId="{D0FF149B-FEF8-4C0F-97DA-662B6FA0E60C}" type="presOf" srcId="{80377D2B-F331-46F1-8F12-EE3FCC317B47}" destId="{988140CB-0187-4279-8FFC-97AB43DE51F9}" srcOrd="0" destOrd="0" presId="urn:microsoft.com/office/officeart/2005/8/layout/orgChart1"/>
    <dgm:cxn modelId="{6A6110BD-4F2E-4330-98C5-866547BAEF8F}" type="presOf" srcId="{80377D2B-F331-46F1-8F12-EE3FCC317B47}" destId="{BC956419-9BD4-42FB-8322-70495B951493}" srcOrd="1" destOrd="0" presId="urn:microsoft.com/office/officeart/2005/8/layout/orgChart1"/>
    <dgm:cxn modelId="{23A26FC9-CDC7-4151-B546-16615F2DE457}" type="presOf" srcId="{592EC195-BEEB-4B0A-97D8-81E19ACC87F6}" destId="{8AD1296C-0DDB-4C43-A12C-6EFE6009DAC2}" srcOrd="0" destOrd="0" presId="urn:microsoft.com/office/officeart/2005/8/layout/orgChart1"/>
    <dgm:cxn modelId="{EF1DC9CB-8613-4666-B1D7-F04B19A3594E}" type="presOf" srcId="{821635C9-B2D5-4DA5-A060-DB93E93F0998}" destId="{31DB6A77-EC02-48F4-93EF-2302916D2926}" srcOrd="1" destOrd="0" presId="urn:microsoft.com/office/officeart/2005/8/layout/orgChart1"/>
    <dgm:cxn modelId="{27C7DBCD-7878-44E2-B212-B5FAAC2024DD}" type="presOf" srcId="{BA0785A0-0AC1-4FC9-A4A4-CF06902DCE28}" destId="{B1953F22-9B4C-4050-BB09-A21DEB87D89D}" srcOrd="0" destOrd="0" presId="urn:microsoft.com/office/officeart/2005/8/layout/orgChart1"/>
    <dgm:cxn modelId="{A11EA7E0-5D24-4DE0-AD1F-984E9124B7A8}" type="presOf" srcId="{B9A2DF91-59BA-4997-90EE-4B4A5084CAF3}" destId="{E8DE8595-7F3B-44F4-8A29-3C7E945A4114}" srcOrd="0" destOrd="0" presId="urn:microsoft.com/office/officeart/2005/8/layout/orgChart1"/>
    <dgm:cxn modelId="{243952E3-A77D-4BAF-8612-B3B49BC1FC96}" type="presOf" srcId="{1258D51A-8DD5-444E-B43B-8763063E8A99}" destId="{50454951-6611-4A5C-B931-047776E0824A}" srcOrd="0" destOrd="0" presId="urn:microsoft.com/office/officeart/2005/8/layout/orgChart1"/>
    <dgm:cxn modelId="{BFCD14F5-ED31-4C7D-B677-4A1B8EA835BE}" type="presOf" srcId="{592EC195-BEEB-4B0A-97D8-81E19ACC87F6}" destId="{8A364490-E5A9-4194-825C-0AC3888359F8}" srcOrd="1" destOrd="0" presId="urn:microsoft.com/office/officeart/2005/8/layout/orgChart1"/>
    <dgm:cxn modelId="{640BDEF8-BDA8-41D5-BDC4-A6A1B0BFA5D4}" srcId="{6EF9BD8E-BBA7-4E3C-A6C5-3EAD1395C692}" destId="{1258D51A-8DD5-444E-B43B-8763063E8A99}" srcOrd="0" destOrd="0" parTransId="{73AEA73E-A3EE-4F90-A140-2460389DB329}" sibTransId="{EE36ACAB-3A74-4DD3-AE5F-A51AC399B0DA}"/>
    <dgm:cxn modelId="{605F1257-F829-4D3C-AD33-20576620F6D7}" type="presParOf" srcId="{B14E4BB5-8C1D-44E3-9E47-6D435DF664BD}" destId="{4B21ABDE-0C67-44A3-8631-9869446A9F9C}" srcOrd="0" destOrd="0" presId="urn:microsoft.com/office/officeart/2005/8/layout/orgChart1"/>
    <dgm:cxn modelId="{49AB2A3B-0B3D-46ED-81B2-5422295C844A}" type="presParOf" srcId="{4B21ABDE-0C67-44A3-8631-9869446A9F9C}" destId="{32A40EDC-6657-4B45-B5C0-81E86BA515A2}" srcOrd="0" destOrd="0" presId="urn:microsoft.com/office/officeart/2005/8/layout/orgChart1"/>
    <dgm:cxn modelId="{8FF1A519-9C6F-4237-B980-637A8E8DD65A}" type="presParOf" srcId="{32A40EDC-6657-4B45-B5C0-81E86BA515A2}" destId="{50454951-6611-4A5C-B931-047776E0824A}" srcOrd="0" destOrd="0" presId="urn:microsoft.com/office/officeart/2005/8/layout/orgChart1"/>
    <dgm:cxn modelId="{65A85776-0374-4D9E-8B6F-240A41283D32}" type="presParOf" srcId="{32A40EDC-6657-4B45-B5C0-81E86BA515A2}" destId="{8B0DE426-EB52-47CC-8CA8-68E295B90B68}" srcOrd="1" destOrd="0" presId="urn:microsoft.com/office/officeart/2005/8/layout/orgChart1"/>
    <dgm:cxn modelId="{E83A925F-832B-4BFD-95C1-B52FE8ED5F68}" type="presParOf" srcId="{4B21ABDE-0C67-44A3-8631-9869446A9F9C}" destId="{C7BAD3B9-83BA-48E4-A6B0-73BA93DB0A8B}" srcOrd="1" destOrd="0" presId="urn:microsoft.com/office/officeart/2005/8/layout/orgChart1"/>
    <dgm:cxn modelId="{8E26E5F9-59C0-44DF-8033-607A5C7178C0}" type="presParOf" srcId="{C7BAD3B9-83BA-48E4-A6B0-73BA93DB0A8B}" destId="{D00FDD44-0EC2-453E-8255-5FEF8C2CEFC4}" srcOrd="0" destOrd="0" presId="urn:microsoft.com/office/officeart/2005/8/layout/orgChart1"/>
    <dgm:cxn modelId="{61CDDAA9-92D3-4326-89CC-D45258BE13C7}" type="presParOf" srcId="{C7BAD3B9-83BA-48E4-A6B0-73BA93DB0A8B}" destId="{3599FBF4-3D8A-4BF8-9315-5DC666F8FE81}" srcOrd="1" destOrd="0" presId="urn:microsoft.com/office/officeart/2005/8/layout/orgChart1"/>
    <dgm:cxn modelId="{6B177B1D-5B89-45CF-9B9A-3971BE50F74D}" type="presParOf" srcId="{3599FBF4-3D8A-4BF8-9315-5DC666F8FE81}" destId="{9D6E0AEF-B75E-4F9A-BA83-947C6A068976}" srcOrd="0" destOrd="0" presId="urn:microsoft.com/office/officeart/2005/8/layout/orgChart1"/>
    <dgm:cxn modelId="{21E00B9E-BBCD-49F2-BFF3-6EDEF482A936}" type="presParOf" srcId="{9D6E0AEF-B75E-4F9A-BA83-947C6A068976}" destId="{8AD1296C-0DDB-4C43-A12C-6EFE6009DAC2}" srcOrd="0" destOrd="0" presId="urn:microsoft.com/office/officeart/2005/8/layout/orgChart1"/>
    <dgm:cxn modelId="{70D5B9A8-7746-455D-8724-470E0496F6BD}" type="presParOf" srcId="{9D6E0AEF-B75E-4F9A-BA83-947C6A068976}" destId="{8A364490-E5A9-4194-825C-0AC3888359F8}" srcOrd="1" destOrd="0" presId="urn:microsoft.com/office/officeart/2005/8/layout/orgChart1"/>
    <dgm:cxn modelId="{CCF946C6-4ADF-476F-902D-479EBB5693B8}" type="presParOf" srcId="{3599FBF4-3D8A-4BF8-9315-5DC666F8FE81}" destId="{7B51E204-FBC1-4A39-B08E-3E81DB820542}" srcOrd="1" destOrd="0" presId="urn:microsoft.com/office/officeart/2005/8/layout/orgChart1"/>
    <dgm:cxn modelId="{BDF6DB90-FF0F-42B3-9C8D-52D9CDF20506}" type="presParOf" srcId="{3599FBF4-3D8A-4BF8-9315-5DC666F8FE81}" destId="{D6A6A2C9-8354-4E2A-B6D1-EC6072F1E953}" srcOrd="2" destOrd="0" presId="urn:microsoft.com/office/officeart/2005/8/layout/orgChart1"/>
    <dgm:cxn modelId="{9D21917B-3B91-4BD4-8C14-0284951597EA}" type="presParOf" srcId="{C7BAD3B9-83BA-48E4-A6B0-73BA93DB0A8B}" destId="{E8DE8595-7F3B-44F4-8A29-3C7E945A4114}" srcOrd="2" destOrd="0" presId="urn:microsoft.com/office/officeart/2005/8/layout/orgChart1"/>
    <dgm:cxn modelId="{80B5EBAA-2E54-4827-B56A-23B1DF39C5B2}" type="presParOf" srcId="{C7BAD3B9-83BA-48E4-A6B0-73BA93DB0A8B}" destId="{7BA64509-2E82-4083-ADEA-63609969BBDF}" srcOrd="3" destOrd="0" presId="urn:microsoft.com/office/officeart/2005/8/layout/orgChart1"/>
    <dgm:cxn modelId="{D659E335-2989-4EBD-AA20-D4999C692CFE}" type="presParOf" srcId="{7BA64509-2E82-4083-ADEA-63609969BBDF}" destId="{7069BAD5-B1D4-4F6E-AED2-7F4144854773}" srcOrd="0" destOrd="0" presId="urn:microsoft.com/office/officeart/2005/8/layout/orgChart1"/>
    <dgm:cxn modelId="{B91FFED8-6D2A-4BE6-844B-93938952FBB1}" type="presParOf" srcId="{7069BAD5-B1D4-4F6E-AED2-7F4144854773}" destId="{988140CB-0187-4279-8FFC-97AB43DE51F9}" srcOrd="0" destOrd="0" presId="urn:microsoft.com/office/officeart/2005/8/layout/orgChart1"/>
    <dgm:cxn modelId="{3A0F4DCC-DBB6-4D40-A0EF-D509A2151A27}" type="presParOf" srcId="{7069BAD5-B1D4-4F6E-AED2-7F4144854773}" destId="{BC956419-9BD4-42FB-8322-70495B951493}" srcOrd="1" destOrd="0" presId="urn:microsoft.com/office/officeart/2005/8/layout/orgChart1"/>
    <dgm:cxn modelId="{95E986BB-2652-4D6E-9E33-813D1A51442D}" type="presParOf" srcId="{7BA64509-2E82-4083-ADEA-63609969BBDF}" destId="{5DAAECAA-5D23-4912-B386-493F8BF8B46A}" srcOrd="1" destOrd="0" presId="urn:microsoft.com/office/officeart/2005/8/layout/orgChart1"/>
    <dgm:cxn modelId="{0D27F47E-05F7-4798-A373-9896947A5B7C}" type="presParOf" srcId="{7BA64509-2E82-4083-ADEA-63609969BBDF}" destId="{0FEC7D20-0593-455F-A357-886F75BB6BD0}" srcOrd="2" destOrd="0" presId="urn:microsoft.com/office/officeart/2005/8/layout/orgChart1"/>
    <dgm:cxn modelId="{BAF3FAEE-BEAF-4753-9284-63C8AC416FEC}" type="presParOf" srcId="{C7BAD3B9-83BA-48E4-A6B0-73BA93DB0A8B}" destId="{A64946E4-0384-4840-BC34-FC56CDC26A90}" srcOrd="4" destOrd="0" presId="urn:microsoft.com/office/officeart/2005/8/layout/orgChart1"/>
    <dgm:cxn modelId="{EC914646-13E9-4DDD-837D-1CAB91321FBB}" type="presParOf" srcId="{C7BAD3B9-83BA-48E4-A6B0-73BA93DB0A8B}" destId="{ADFCDE95-C93D-4F89-B574-E59A3D2DF4CA}" srcOrd="5" destOrd="0" presId="urn:microsoft.com/office/officeart/2005/8/layout/orgChart1"/>
    <dgm:cxn modelId="{4D76715E-FE7F-45E5-9519-33E036A25C28}" type="presParOf" srcId="{ADFCDE95-C93D-4F89-B574-E59A3D2DF4CA}" destId="{3A9BE85B-49DA-4F5C-BA93-67E9C79E0D3E}" srcOrd="0" destOrd="0" presId="urn:microsoft.com/office/officeart/2005/8/layout/orgChart1"/>
    <dgm:cxn modelId="{136C5D43-4780-4294-A205-6F2BCF8D3409}" type="presParOf" srcId="{3A9BE85B-49DA-4F5C-BA93-67E9C79E0D3E}" destId="{B5F303E7-6066-4377-91E1-A0379AD20C13}" srcOrd="0" destOrd="0" presId="urn:microsoft.com/office/officeart/2005/8/layout/orgChart1"/>
    <dgm:cxn modelId="{4D9199F4-4960-488C-B054-02DB8666516B}" type="presParOf" srcId="{3A9BE85B-49DA-4F5C-BA93-67E9C79E0D3E}" destId="{37B9D988-AAF7-4B55-BB65-B2EB989CBDAE}" srcOrd="1" destOrd="0" presId="urn:microsoft.com/office/officeart/2005/8/layout/orgChart1"/>
    <dgm:cxn modelId="{45052755-6BC1-4A69-943E-E1B64EFF611A}" type="presParOf" srcId="{ADFCDE95-C93D-4F89-B574-E59A3D2DF4CA}" destId="{47FDB09B-AE53-4118-9792-0BF27E9F7992}" srcOrd="1" destOrd="0" presId="urn:microsoft.com/office/officeart/2005/8/layout/orgChart1"/>
    <dgm:cxn modelId="{8CC553E5-160F-4BB6-B3EA-77688386929A}" type="presParOf" srcId="{ADFCDE95-C93D-4F89-B574-E59A3D2DF4CA}" destId="{086E3FA4-9734-48FA-B2C2-241B6D837B42}" srcOrd="2" destOrd="0" presId="urn:microsoft.com/office/officeart/2005/8/layout/orgChart1"/>
    <dgm:cxn modelId="{2B17F261-5B78-4B2C-8BF3-2F2871EF8F70}" type="presParOf" srcId="{4B21ABDE-0C67-44A3-8631-9869446A9F9C}" destId="{1FA35251-9A48-4B66-B087-EEEDBBC57DF2}" srcOrd="2" destOrd="0" presId="urn:microsoft.com/office/officeart/2005/8/layout/orgChart1"/>
    <dgm:cxn modelId="{DE911B67-1FA4-4EA3-8B0E-16E9D0C08492}" type="presParOf" srcId="{1FA35251-9A48-4B66-B087-EEEDBBC57DF2}" destId="{B1953F22-9B4C-4050-BB09-A21DEB87D89D}" srcOrd="0" destOrd="0" presId="urn:microsoft.com/office/officeart/2005/8/layout/orgChart1"/>
    <dgm:cxn modelId="{194EFC53-9521-4EE0-9A54-168FF35E5AE2}" type="presParOf" srcId="{1FA35251-9A48-4B66-B087-EEEDBBC57DF2}" destId="{424C67BF-E954-4F56-968A-3D828CB726F2}" srcOrd="1" destOrd="0" presId="urn:microsoft.com/office/officeart/2005/8/layout/orgChart1"/>
    <dgm:cxn modelId="{FDE48CC0-2923-4980-8296-2C5CCB7E9871}" type="presParOf" srcId="{424C67BF-E954-4F56-968A-3D828CB726F2}" destId="{599E9823-F4E9-411A-8B6F-1CCF89ED7153}" srcOrd="0" destOrd="0" presId="urn:microsoft.com/office/officeart/2005/8/layout/orgChart1"/>
    <dgm:cxn modelId="{AD1D2B26-76D6-44B2-A3D8-91630E838A28}" type="presParOf" srcId="{599E9823-F4E9-411A-8B6F-1CCF89ED7153}" destId="{83823251-D7BD-4696-B486-8E2042A322CB}" srcOrd="0" destOrd="0" presId="urn:microsoft.com/office/officeart/2005/8/layout/orgChart1"/>
    <dgm:cxn modelId="{4B7F1699-0B9A-41EE-92D7-101CA0DD82C7}" type="presParOf" srcId="{599E9823-F4E9-411A-8B6F-1CCF89ED7153}" destId="{31DB6A77-EC02-48F4-93EF-2302916D2926}" srcOrd="1" destOrd="0" presId="urn:microsoft.com/office/officeart/2005/8/layout/orgChart1"/>
    <dgm:cxn modelId="{2C9C666B-24D9-454B-816A-0690600ED349}" type="presParOf" srcId="{424C67BF-E954-4F56-968A-3D828CB726F2}" destId="{CBF10B76-8758-47A5-8DA4-B2BE094A060C}" srcOrd="1" destOrd="0" presId="urn:microsoft.com/office/officeart/2005/8/layout/orgChart1"/>
    <dgm:cxn modelId="{8386B74E-53A7-4F4E-BF39-0A448588E6EB}" type="presParOf" srcId="{424C67BF-E954-4F56-968A-3D828CB726F2}" destId="{189C30F3-8938-4EFA-B902-9D7CEBB27AD4}"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953F22-9B4C-4050-BB09-A21DEB87D89D}">
      <dsp:nvSpPr>
        <dsp:cNvPr id="0" name=""/>
        <dsp:cNvSpPr/>
      </dsp:nvSpPr>
      <dsp:spPr>
        <a:xfrm>
          <a:off x="3843659" y="1049982"/>
          <a:ext cx="220340" cy="965299"/>
        </a:xfrm>
        <a:custGeom>
          <a:avLst/>
          <a:gdLst/>
          <a:ahLst/>
          <a:cxnLst/>
          <a:rect l="0" t="0" r="0" b="0"/>
          <a:pathLst>
            <a:path>
              <a:moveTo>
                <a:pt x="220340" y="0"/>
              </a:moveTo>
              <a:lnTo>
                <a:pt x="220340" y="965299"/>
              </a:lnTo>
              <a:lnTo>
                <a:pt x="0" y="965299"/>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64946E4-0384-4840-BC34-FC56CDC26A90}">
      <dsp:nvSpPr>
        <dsp:cNvPr id="0" name=""/>
        <dsp:cNvSpPr/>
      </dsp:nvSpPr>
      <dsp:spPr>
        <a:xfrm>
          <a:off x="4064000" y="1049982"/>
          <a:ext cx="2539156" cy="1930598"/>
        </a:xfrm>
        <a:custGeom>
          <a:avLst/>
          <a:gdLst/>
          <a:ahLst/>
          <a:cxnLst/>
          <a:rect l="0" t="0" r="0" b="0"/>
          <a:pathLst>
            <a:path>
              <a:moveTo>
                <a:pt x="0" y="0"/>
              </a:moveTo>
              <a:lnTo>
                <a:pt x="0" y="1710258"/>
              </a:lnTo>
              <a:lnTo>
                <a:pt x="2539156" y="1710258"/>
              </a:lnTo>
              <a:lnTo>
                <a:pt x="2539156" y="1930598"/>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8DE8595-7F3B-44F4-8A29-3C7E945A4114}">
      <dsp:nvSpPr>
        <dsp:cNvPr id="0" name=""/>
        <dsp:cNvSpPr/>
      </dsp:nvSpPr>
      <dsp:spPr>
        <a:xfrm>
          <a:off x="4018280" y="1049982"/>
          <a:ext cx="91440" cy="1930598"/>
        </a:xfrm>
        <a:custGeom>
          <a:avLst/>
          <a:gdLst/>
          <a:ahLst/>
          <a:cxnLst/>
          <a:rect l="0" t="0" r="0" b="0"/>
          <a:pathLst>
            <a:path>
              <a:moveTo>
                <a:pt x="45720" y="0"/>
              </a:moveTo>
              <a:lnTo>
                <a:pt x="45720" y="1930598"/>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00FDD44-0EC2-453E-8255-5FEF8C2CEFC4}">
      <dsp:nvSpPr>
        <dsp:cNvPr id="0" name=""/>
        <dsp:cNvSpPr/>
      </dsp:nvSpPr>
      <dsp:spPr>
        <a:xfrm>
          <a:off x="1524843" y="1049982"/>
          <a:ext cx="2539156" cy="1930598"/>
        </a:xfrm>
        <a:custGeom>
          <a:avLst/>
          <a:gdLst/>
          <a:ahLst/>
          <a:cxnLst/>
          <a:rect l="0" t="0" r="0" b="0"/>
          <a:pathLst>
            <a:path>
              <a:moveTo>
                <a:pt x="2539156" y="0"/>
              </a:moveTo>
              <a:lnTo>
                <a:pt x="2539156" y="1710258"/>
              </a:lnTo>
              <a:lnTo>
                <a:pt x="0" y="1710258"/>
              </a:lnTo>
              <a:lnTo>
                <a:pt x="0" y="1930598"/>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0454951-6611-4A5C-B931-047776E0824A}">
      <dsp:nvSpPr>
        <dsp:cNvPr id="0" name=""/>
        <dsp:cNvSpPr/>
      </dsp:nvSpPr>
      <dsp:spPr>
        <a:xfrm>
          <a:off x="3014761" y="744"/>
          <a:ext cx="2098476" cy="1049238"/>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t>Owners</a:t>
          </a:r>
        </a:p>
      </dsp:txBody>
      <dsp:txXfrm>
        <a:off x="3014761" y="744"/>
        <a:ext cx="2098476" cy="1049238"/>
      </dsp:txXfrm>
    </dsp:sp>
    <dsp:sp modelId="{8AD1296C-0DDB-4C43-A12C-6EFE6009DAC2}">
      <dsp:nvSpPr>
        <dsp:cNvPr id="0" name=""/>
        <dsp:cNvSpPr/>
      </dsp:nvSpPr>
      <dsp:spPr>
        <a:xfrm>
          <a:off x="475605" y="2980581"/>
          <a:ext cx="2098476" cy="1049238"/>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b="1" kern="1200" dirty="0"/>
            <a:t>Employees</a:t>
          </a:r>
          <a:endParaRPr lang="en-US" sz="2400" kern="1200" dirty="0"/>
        </a:p>
      </dsp:txBody>
      <dsp:txXfrm>
        <a:off x="475605" y="2980581"/>
        <a:ext cx="2098476" cy="1049238"/>
      </dsp:txXfrm>
    </dsp:sp>
    <dsp:sp modelId="{988140CB-0187-4279-8FFC-97AB43DE51F9}">
      <dsp:nvSpPr>
        <dsp:cNvPr id="0" name=""/>
        <dsp:cNvSpPr/>
      </dsp:nvSpPr>
      <dsp:spPr>
        <a:xfrm>
          <a:off x="3014761" y="2980581"/>
          <a:ext cx="2098476" cy="1049238"/>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b="1" kern="1200" dirty="0"/>
            <a:t>Customer Service Representatives</a:t>
          </a:r>
          <a:endParaRPr lang="en-US" sz="2400" kern="1200" dirty="0"/>
        </a:p>
      </dsp:txBody>
      <dsp:txXfrm>
        <a:off x="3014761" y="2980581"/>
        <a:ext cx="2098476" cy="1049238"/>
      </dsp:txXfrm>
    </dsp:sp>
    <dsp:sp modelId="{B5F303E7-6066-4377-91E1-A0379AD20C13}">
      <dsp:nvSpPr>
        <dsp:cNvPr id="0" name=""/>
        <dsp:cNvSpPr/>
      </dsp:nvSpPr>
      <dsp:spPr>
        <a:xfrm>
          <a:off x="5553918" y="2980581"/>
          <a:ext cx="2098476" cy="1049238"/>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b="1" kern="1200" dirty="0"/>
            <a:t>Support Staff</a:t>
          </a:r>
          <a:endParaRPr lang="en-US" sz="2400" kern="1200" dirty="0"/>
        </a:p>
      </dsp:txBody>
      <dsp:txXfrm>
        <a:off x="5553918" y="2980581"/>
        <a:ext cx="2098476" cy="1049238"/>
      </dsp:txXfrm>
    </dsp:sp>
    <dsp:sp modelId="{83823251-D7BD-4696-B486-8E2042A322CB}">
      <dsp:nvSpPr>
        <dsp:cNvPr id="0" name=""/>
        <dsp:cNvSpPr/>
      </dsp:nvSpPr>
      <dsp:spPr>
        <a:xfrm>
          <a:off x="1745183" y="1490662"/>
          <a:ext cx="2098476" cy="1049238"/>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b="1" kern="1200" dirty="0"/>
            <a:t>External Professional Services/Experts</a:t>
          </a:r>
          <a:endParaRPr lang="en-US" sz="2400" kern="1200" dirty="0"/>
        </a:p>
      </dsp:txBody>
      <dsp:txXfrm>
        <a:off x="1745183" y="1490662"/>
        <a:ext cx="2098476" cy="1049238"/>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AD79B5-B2C9-49CD-89B2-93E5B7550DED}" type="datetimeFigureOut">
              <a:rPr lang="en-GB" smtClean="0"/>
              <a:t>16/07/2023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6FD9FD-A7C4-4FB9-8811-4D6364E05011}" type="slidenum">
              <a:rPr lang="en-GB" smtClean="0"/>
              <a:t>‹#›</a:t>
            </a:fld>
            <a:endParaRPr lang="en-GB"/>
          </a:p>
        </p:txBody>
      </p:sp>
    </p:spTree>
    <p:extLst>
      <p:ext uri="{BB962C8B-B14F-4D97-AF65-F5344CB8AC3E}">
        <p14:creationId xmlns:p14="http://schemas.microsoft.com/office/powerpoint/2010/main" val="8396055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Herb Coffee Shop, a specialty coffee store set to open its doors in Manchester, promises customers an organic coffee-drinking experience like no other. Their goal is to delight customers with exceptional offerings such as their single origin Arabica beans. Herb Coffee Shop prides itself on creating raw coffee products using only premium beans and advanced processing techniques, all while boasting a </a:t>
            </a:r>
            <a:r>
              <a:rPr lang="en-GB" sz="1200" kern="1200" dirty="0" err="1">
                <a:solidFill>
                  <a:schemeClr val="tx1"/>
                </a:solidFill>
                <a:effectLst/>
                <a:latin typeface="+mn-lt"/>
                <a:ea typeface="+mn-ea"/>
                <a:cs typeface="+mn-cs"/>
              </a:rPr>
              <a:t>cozy</a:t>
            </a:r>
            <a:r>
              <a:rPr lang="en-GB" sz="1200" kern="1200" dirty="0">
                <a:solidFill>
                  <a:schemeClr val="tx1"/>
                </a:solidFill>
                <a:effectLst/>
                <a:latin typeface="+mn-lt"/>
                <a:ea typeface="+mn-ea"/>
                <a:cs typeface="+mn-cs"/>
              </a:rPr>
              <a:t> ambiance perfect for gathering friends around for a cup of their </a:t>
            </a:r>
            <a:r>
              <a:rPr lang="en-GB" sz="1200" kern="1200" dirty="0" err="1">
                <a:solidFill>
                  <a:schemeClr val="tx1"/>
                </a:solidFill>
                <a:effectLst/>
                <a:latin typeface="+mn-lt"/>
                <a:ea typeface="+mn-ea"/>
                <a:cs typeface="+mn-cs"/>
              </a:rPr>
              <a:t>favorite</a:t>
            </a:r>
            <a:r>
              <a:rPr lang="en-GB" sz="1200" kern="1200" dirty="0">
                <a:solidFill>
                  <a:schemeClr val="tx1"/>
                </a:solidFill>
                <a:effectLst/>
                <a:latin typeface="+mn-lt"/>
                <a:ea typeface="+mn-ea"/>
                <a:cs typeface="+mn-cs"/>
              </a:rPr>
              <a:t> brew. Exciting events, such as coffee tastings and brewing lessons, will be held to foster community spirit among coffee enthusiasts and bring people closer together. Herb Coffee Shop takes great pride in providing customers with reasonably priced, high-quality coffee that ensures they can relax and enjoy their beverage without fear of potential caffeine-related side effects (Ferreira and Ferreira, 2020). Their long-term vision is to become the go-to location for coffee connoisseurs looking for pure beans available.</a:t>
            </a:r>
          </a:p>
          <a:p>
            <a:endParaRPr lang="en-GB" dirty="0"/>
          </a:p>
        </p:txBody>
      </p:sp>
      <p:sp>
        <p:nvSpPr>
          <p:cNvPr id="4" name="Slide Number Placeholder 3"/>
          <p:cNvSpPr>
            <a:spLocks noGrp="1"/>
          </p:cNvSpPr>
          <p:nvPr>
            <p:ph type="sldNum" sz="quarter" idx="10"/>
          </p:nvPr>
        </p:nvSpPr>
        <p:spPr/>
        <p:txBody>
          <a:bodyPr/>
          <a:lstStyle/>
          <a:p>
            <a:fld id="{906FD9FD-A7C4-4FB9-8811-4D6364E05011}" type="slidenum">
              <a:rPr lang="en-GB" smtClean="0"/>
              <a:t>2</a:t>
            </a:fld>
            <a:endParaRPr lang="en-GB"/>
          </a:p>
        </p:txBody>
      </p:sp>
    </p:spTree>
    <p:extLst>
      <p:ext uri="{BB962C8B-B14F-4D97-AF65-F5344CB8AC3E}">
        <p14:creationId xmlns:p14="http://schemas.microsoft.com/office/powerpoint/2010/main" val="21319411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Herb Coffee Shop has thoughtfully decided to choose an LLC legal structure as the basis of its operations, due to the many benefits associated with an LLC such as adaptability, liability protection and ease of establishment. Herb Coffee Shop ensures its owners, known as members, benefit from limited liability protection by creating an LLC. This safeguard prevents personal assets from being used to meet legal or financial obligations incurred by the business in case of legal disputes or financial troubles. Formation of an LLC involves multiple steps, beginning with choosing an identifying name that avoids confusion with existing businesses and trademarks (Jang and Lee, 2019). Herb Coffee Shop's chosen structure has given it a solid base, enabling it to operate efficiently while protecting members' interests.</a:t>
            </a:r>
            <a:r>
              <a:rPr lang="en-GB"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FD9FD-A7C4-4FB9-8811-4D6364E05011}" type="slidenum">
              <a:rPr lang="en-GB" smtClean="0"/>
              <a:t>3</a:t>
            </a:fld>
            <a:endParaRPr lang="en-GB"/>
          </a:p>
        </p:txBody>
      </p:sp>
    </p:spTree>
    <p:extLst>
      <p:ext uri="{BB962C8B-B14F-4D97-AF65-F5344CB8AC3E}">
        <p14:creationId xmlns:p14="http://schemas.microsoft.com/office/powerpoint/2010/main" val="28414845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Owner:</a:t>
            </a:r>
            <a:r>
              <a:rPr lang="en-GB" sz="1200" kern="1200" dirty="0">
                <a:solidFill>
                  <a:schemeClr val="tx1"/>
                </a:solidFill>
                <a:effectLst/>
                <a:latin typeface="+mn-lt"/>
                <a:ea typeface="+mn-ea"/>
                <a:cs typeface="+mn-cs"/>
              </a:rPr>
              <a:t> Herb Coffee Shop's owner bears ultimate responsibility for its overall success, including making strategic decisions and assuring sufficient financial resources are available. Their responsibility also lies in setting long-term objectives and developing effective strategies to achieve them.</a:t>
            </a:r>
          </a:p>
          <a:p>
            <a:r>
              <a:rPr lang="en-GB" sz="1200" b="1" kern="1200" dirty="0">
                <a:solidFill>
                  <a:schemeClr val="tx1"/>
                </a:solidFill>
                <a:effectLst/>
                <a:latin typeface="+mn-lt"/>
                <a:ea typeface="+mn-ea"/>
                <a:cs typeface="+mn-cs"/>
              </a:rPr>
              <a:t>Employees: </a:t>
            </a:r>
            <a:r>
              <a:rPr lang="en-GB" sz="1200" kern="1200" dirty="0">
                <a:solidFill>
                  <a:schemeClr val="tx1"/>
                </a:solidFill>
                <a:effectLst/>
                <a:latin typeface="+mn-lt"/>
                <a:ea typeface="+mn-ea"/>
                <a:cs typeface="+mn-cs"/>
              </a:rPr>
              <a:t>Herb Coffee Shop employs an expert staff comprised of baristas, service representatives and back-of-the-house employees who all play an essential part in keeping its coffee business running smoothly and contributing their skillset in unique ways (Li et al., 2019). Baristas utilize their in-depth knowledge of coffee brewing techniques to guarantee consistent quality and </a:t>
            </a:r>
            <a:r>
              <a:rPr lang="en-GB" sz="1200" kern="1200" dirty="0" err="1">
                <a:solidFill>
                  <a:schemeClr val="tx1"/>
                </a:solidFill>
                <a:effectLst/>
                <a:latin typeface="+mn-lt"/>
                <a:ea typeface="+mn-ea"/>
                <a:cs typeface="+mn-cs"/>
              </a:rPr>
              <a:t>flavor</a:t>
            </a:r>
            <a:r>
              <a:rPr lang="en-GB" sz="1200" kern="1200" dirty="0">
                <a:solidFill>
                  <a:schemeClr val="tx1"/>
                </a:solidFill>
                <a:effectLst/>
                <a:latin typeface="+mn-lt"/>
                <a:ea typeface="+mn-ea"/>
                <a:cs typeface="+mn-cs"/>
              </a:rPr>
              <a:t> across each cup served to customers.</a:t>
            </a:r>
          </a:p>
          <a:p>
            <a:r>
              <a:rPr lang="en-GB" sz="1200" b="1" kern="1200" dirty="0">
                <a:solidFill>
                  <a:schemeClr val="tx1"/>
                </a:solidFill>
                <a:effectLst/>
                <a:latin typeface="+mn-lt"/>
                <a:ea typeface="+mn-ea"/>
                <a:cs typeface="+mn-cs"/>
              </a:rPr>
              <a:t>Customer Service Representatives:</a:t>
            </a:r>
            <a:r>
              <a:rPr lang="en-GB" sz="1200" kern="1200" dirty="0">
                <a:solidFill>
                  <a:schemeClr val="tx1"/>
                </a:solidFill>
                <a:effectLst/>
                <a:latin typeface="+mn-lt"/>
                <a:ea typeface="+mn-ea"/>
                <a:cs typeface="+mn-cs"/>
              </a:rPr>
              <a:t> Herb Coffee Shop understands the value of customer service agents as essential elements to its success, especially Herb Coffee Shop's. These frontline representatives play an instrumental role in engaging directly with customers to facilitate order placements, answer inquiries and find solutions to any problems that arise.</a:t>
            </a:r>
          </a:p>
          <a:p>
            <a:r>
              <a:rPr lang="en-GB" sz="1200" b="1" kern="1200" dirty="0">
                <a:solidFill>
                  <a:schemeClr val="tx1"/>
                </a:solidFill>
                <a:effectLst/>
                <a:latin typeface="+mn-lt"/>
                <a:ea typeface="+mn-ea"/>
                <a:cs typeface="+mn-cs"/>
              </a:rPr>
              <a:t>Support Staff:</a:t>
            </a:r>
            <a:r>
              <a:rPr lang="en-GB" sz="1200" kern="1200" dirty="0">
                <a:solidFill>
                  <a:schemeClr val="tx1"/>
                </a:solidFill>
                <a:effectLst/>
                <a:latin typeface="+mn-lt"/>
                <a:ea typeface="+mn-ea"/>
                <a:cs typeface="+mn-cs"/>
              </a:rPr>
              <a:t> Herb Coffee Shop's support staff carries out various essential roles that ensure its smooth functioning, such as managing inventory, procuring supplies, assuring cleanliness and overall upkeep (</a:t>
            </a:r>
            <a:r>
              <a:rPr lang="en-GB" sz="1200" kern="1200" dirty="0" err="1">
                <a:solidFill>
                  <a:schemeClr val="tx1"/>
                </a:solidFill>
                <a:effectLst/>
                <a:latin typeface="+mn-lt"/>
                <a:ea typeface="+mn-ea"/>
                <a:cs typeface="+mn-cs"/>
              </a:rPr>
              <a:t>Areiza</a:t>
            </a:r>
            <a:r>
              <a:rPr lang="en-GB" sz="1200" kern="1200" dirty="0">
                <a:solidFill>
                  <a:schemeClr val="tx1"/>
                </a:solidFill>
                <a:effectLst/>
                <a:latin typeface="+mn-lt"/>
                <a:ea typeface="+mn-ea"/>
                <a:cs typeface="+mn-cs"/>
              </a:rPr>
              <a:t>-Padilla et al., 2020).</a:t>
            </a:r>
          </a:p>
          <a:p>
            <a:r>
              <a:rPr lang="en-GB" sz="1200" b="1" kern="1200" dirty="0">
                <a:solidFill>
                  <a:schemeClr val="tx1"/>
                </a:solidFill>
                <a:effectLst/>
                <a:latin typeface="+mn-lt"/>
                <a:ea typeface="+mn-ea"/>
                <a:cs typeface="+mn-cs"/>
              </a:rPr>
              <a:t>External Professional Services/Experts</a:t>
            </a:r>
            <a:r>
              <a:rPr lang="en-GB" sz="1200" kern="1200" dirty="0">
                <a:solidFill>
                  <a:schemeClr val="tx1"/>
                </a:solidFill>
                <a:effectLst/>
                <a:latin typeface="+mn-lt"/>
                <a:ea typeface="+mn-ea"/>
                <a:cs typeface="+mn-cs"/>
              </a:rPr>
              <a:t>: Herb Coffee Shop may use external consultants or specialists with expertise in specific areas to ensure optimal operations, providing invaluable advice and insight that help to enhance many aspects of the company.</a:t>
            </a:r>
          </a:p>
          <a:p>
            <a:endParaRPr lang="en-GB" dirty="0"/>
          </a:p>
        </p:txBody>
      </p:sp>
      <p:sp>
        <p:nvSpPr>
          <p:cNvPr id="4" name="Slide Number Placeholder 3"/>
          <p:cNvSpPr>
            <a:spLocks noGrp="1"/>
          </p:cNvSpPr>
          <p:nvPr>
            <p:ph type="sldNum" sz="quarter" idx="10"/>
          </p:nvPr>
        </p:nvSpPr>
        <p:spPr/>
        <p:txBody>
          <a:bodyPr/>
          <a:lstStyle/>
          <a:p>
            <a:fld id="{906FD9FD-A7C4-4FB9-8811-4D6364E05011}" type="slidenum">
              <a:rPr lang="en-GB" smtClean="0"/>
              <a:t>4</a:t>
            </a:fld>
            <a:endParaRPr lang="en-GB"/>
          </a:p>
        </p:txBody>
      </p:sp>
    </p:spTree>
    <p:extLst>
      <p:ext uri="{BB962C8B-B14F-4D97-AF65-F5344CB8AC3E}">
        <p14:creationId xmlns:p14="http://schemas.microsoft.com/office/powerpoint/2010/main" val="33090603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D1D5DB"/>
                </a:solidFill>
                <a:effectLst/>
                <a:latin typeface="Söhne"/>
              </a:rPr>
              <a:t>Working capital management refers to the process of managing a company's short-term assets and liabilities in order to ensure sufficient liquidity and operational efficiency. It involves monitoring and controlling the components of working capital, such as cash, accounts receivable, accounts payable, inventory, and short-term debt.</a:t>
            </a:r>
          </a:p>
          <a:p>
            <a:pPr algn="l"/>
            <a:r>
              <a:rPr lang="en-GB" b="0" i="0" dirty="0">
                <a:solidFill>
                  <a:srgbClr val="D1D5DB"/>
                </a:solidFill>
                <a:effectLst/>
                <a:latin typeface="Söhne"/>
              </a:rPr>
              <a:t>The primary goal of working capital management is to strike a balance between maintaining an adequate level of current assets to support day-to-day operations while minimizing the cost of financing these assets. It involves making strategic decisions to optimize cash flow, manage receivables and payables, and control inventory levels.</a:t>
            </a:r>
          </a:p>
          <a:p>
            <a:r>
              <a:rPr lang="en-GB" b="0" i="0">
                <a:solidFill>
                  <a:srgbClr val="D1D5DB"/>
                </a:solidFill>
                <a:effectLst/>
                <a:latin typeface="Söhne"/>
              </a:rPr>
              <a:t>By effectively managing working capital, companies can improve their liquidity position, reduce financing costs, enhance profitability, and ensure the smooth operation of their day-to-day activities. </a:t>
            </a:r>
            <a:endParaRPr lang="en-GB"/>
          </a:p>
        </p:txBody>
      </p:sp>
      <p:sp>
        <p:nvSpPr>
          <p:cNvPr id="4" name="Slide Number Placeholder 3"/>
          <p:cNvSpPr>
            <a:spLocks noGrp="1"/>
          </p:cNvSpPr>
          <p:nvPr>
            <p:ph type="sldNum" sz="quarter" idx="5"/>
          </p:nvPr>
        </p:nvSpPr>
        <p:spPr/>
        <p:txBody>
          <a:bodyPr/>
          <a:lstStyle/>
          <a:p>
            <a:fld id="{906FD9FD-A7C4-4FB9-8811-4D6364E05011}" type="slidenum">
              <a:rPr lang="en-GB" smtClean="0"/>
              <a:t>5</a:t>
            </a:fld>
            <a:endParaRPr lang="en-GB"/>
          </a:p>
        </p:txBody>
      </p:sp>
    </p:spTree>
    <p:extLst>
      <p:ext uri="{BB962C8B-B14F-4D97-AF65-F5344CB8AC3E}">
        <p14:creationId xmlns:p14="http://schemas.microsoft.com/office/powerpoint/2010/main" val="32723567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Herb Coffee Shop stands out from its Manchester peers by providing an organic coffee-drinking experience unlike any other. The Herb is distinguished from other shops by using only premium beans and cutting-edge processing techniques in its products, making this experience truly one-of-a-kind. Herb Coffee Shop's inviting atmosphere creates the ideal setting for customers to gather with friends and relax with their beverages. As specialty coffee market expansion increases, the demand for unique organic experiences increases exponentially (Ferreira et al., 2021). Herb Coffee Shop strives to fill this niche market by providing raw coffee products and creating a comfortable space where customers can enjoy them. They use only premium beans and use cutting-edge techniques in processing coffee processing, this dedication to quality has enabled Herb Coffee Shop to attract coffee enthusiasts as a premier destination for purest java.</a:t>
            </a:r>
            <a:r>
              <a:rPr lang="en-GB"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FD9FD-A7C4-4FB9-8811-4D6364E05011}" type="slidenum">
              <a:rPr lang="en-GB" smtClean="0"/>
              <a:t>6</a:t>
            </a:fld>
            <a:endParaRPr lang="en-GB"/>
          </a:p>
        </p:txBody>
      </p:sp>
    </p:spTree>
    <p:extLst>
      <p:ext uri="{BB962C8B-B14F-4D97-AF65-F5344CB8AC3E}">
        <p14:creationId xmlns:p14="http://schemas.microsoft.com/office/powerpoint/2010/main" val="42463038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Herb Coffee Shop requires an initial investment of £50,000. Financial institutions frequently provide term loans and lines of credit as viable financing solutions for small businesses like Herb Coffee Shop. These funding solutions offer essential assistance to new coffee shop owners, helping with expenses such as rent, building down payments, equipment purchases and opening fees. Herb Coffee Shop plans to finance its planned £40,000 financing through term loans, while an additional £5,000 will come through lines of credit. Business angels provide invaluable business knowledge, coaching and industry connections beyond just financial aid; for this investment the remaining £5,000 will come via business angel involvement who will also contribute expertise and guidance alongside their financial contribution.</a:t>
            </a:r>
            <a:r>
              <a:rPr lang="en-GB"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FD9FD-A7C4-4FB9-8811-4D6364E05011}" type="slidenum">
              <a:rPr lang="en-GB" smtClean="0"/>
              <a:t>7</a:t>
            </a:fld>
            <a:endParaRPr lang="en-GB"/>
          </a:p>
        </p:txBody>
      </p:sp>
    </p:spTree>
    <p:extLst>
      <p:ext uri="{BB962C8B-B14F-4D97-AF65-F5344CB8AC3E}">
        <p14:creationId xmlns:p14="http://schemas.microsoft.com/office/powerpoint/2010/main" val="20469370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Local competitors: </a:t>
            </a:r>
            <a:r>
              <a:rPr lang="en-GB" sz="1200" kern="1200" dirty="0">
                <a:solidFill>
                  <a:schemeClr val="tx1"/>
                </a:solidFill>
                <a:effectLst/>
                <a:latin typeface="+mn-lt"/>
                <a:ea typeface="+mn-ea"/>
                <a:cs typeface="+mn-cs"/>
              </a:rPr>
              <a:t>The Beanery is renowned for its </a:t>
            </a:r>
            <a:r>
              <a:rPr lang="en-GB" sz="1200" kern="1200" dirty="0" err="1">
                <a:solidFill>
                  <a:schemeClr val="tx1"/>
                </a:solidFill>
                <a:effectLst/>
                <a:latin typeface="+mn-lt"/>
                <a:ea typeface="+mn-ea"/>
                <a:cs typeface="+mn-cs"/>
              </a:rPr>
              <a:t>cozy</a:t>
            </a:r>
            <a:r>
              <a:rPr lang="en-GB" sz="1200" kern="1200" dirty="0">
                <a:solidFill>
                  <a:schemeClr val="tx1"/>
                </a:solidFill>
                <a:effectLst/>
                <a:latin typeface="+mn-lt"/>
                <a:ea typeface="+mn-ea"/>
                <a:cs typeface="+mn-cs"/>
              </a:rPr>
              <a:t> atmosphere and specialty coffee offerings, while Cafe Morningside emphasizes organic and fair trade coffee. Brew &amp; Bites creates an inviting ambiance by offering both artisanal coffees as well as homemade baked goods, they focus on local ingredients as well as sustainability (</a:t>
            </a:r>
            <a:r>
              <a:rPr lang="en-GB" sz="1200" kern="1200" dirty="0" err="1">
                <a:solidFill>
                  <a:schemeClr val="tx1"/>
                </a:solidFill>
                <a:effectLst/>
                <a:latin typeface="+mn-lt"/>
                <a:ea typeface="+mn-ea"/>
                <a:cs typeface="+mn-cs"/>
              </a:rPr>
              <a:t>Areiza</a:t>
            </a:r>
            <a:r>
              <a:rPr lang="en-GB" sz="1200" kern="1200" dirty="0">
                <a:solidFill>
                  <a:schemeClr val="tx1"/>
                </a:solidFill>
                <a:effectLst/>
                <a:latin typeface="+mn-lt"/>
                <a:ea typeface="+mn-ea"/>
                <a:cs typeface="+mn-cs"/>
              </a:rPr>
              <a:t>-Padilla et al., 2020).</a:t>
            </a:r>
          </a:p>
          <a:p>
            <a:r>
              <a:rPr lang="en-GB" sz="1200" b="1" kern="1200" dirty="0">
                <a:solidFill>
                  <a:schemeClr val="tx1"/>
                </a:solidFill>
                <a:effectLst/>
                <a:latin typeface="+mn-lt"/>
                <a:ea typeface="+mn-ea"/>
                <a:cs typeface="+mn-cs"/>
              </a:rPr>
              <a:t>International Competitors</a:t>
            </a:r>
            <a:r>
              <a:rPr lang="en-GB" sz="1200" kern="1200" dirty="0">
                <a:solidFill>
                  <a:schemeClr val="tx1"/>
                </a:solidFill>
                <a:effectLst/>
                <a:latin typeface="+mn-lt"/>
                <a:ea typeface="+mn-ea"/>
                <a:cs typeface="+mn-cs"/>
              </a:rPr>
              <a:t>: Starbucks is an established international coffee chain with multiple locations in Manchester. Coffee Expresso hails from Italy and provides an authentic Italian coffee experience (Ferreira et al., 2021). Roast &amp; Brew is an international brand which sources beans from various regions worldwide to highlight each coffee's origin and </a:t>
            </a:r>
            <a:r>
              <a:rPr lang="en-GB" sz="1200" kern="1200" dirty="0" err="1">
                <a:solidFill>
                  <a:schemeClr val="tx1"/>
                </a:solidFill>
                <a:effectLst/>
                <a:latin typeface="+mn-lt"/>
                <a:ea typeface="+mn-ea"/>
                <a:cs typeface="+mn-cs"/>
              </a:rPr>
              <a:t>flavor</a:t>
            </a:r>
            <a:r>
              <a:rPr lang="en-GB" sz="1200" kern="1200" dirty="0">
                <a:solidFill>
                  <a:schemeClr val="tx1"/>
                </a:solidFill>
                <a:effectLst/>
                <a:latin typeface="+mn-lt"/>
                <a:ea typeface="+mn-ea"/>
                <a:cs typeface="+mn-cs"/>
              </a:rPr>
              <a:t> profile, providing global coffee experiences.</a:t>
            </a:r>
          </a:p>
          <a:p>
            <a:endParaRPr lang="en-GB" dirty="0"/>
          </a:p>
        </p:txBody>
      </p:sp>
      <p:sp>
        <p:nvSpPr>
          <p:cNvPr id="4" name="Slide Number Placeholder 3"/>
          <p:cNvSpPr>
            <a:spLocks noGrp="1"/>
          </p:cNvSpPr>
          <p:nvPr>
            <p:ph type="sldNum" sz="quarter" idx="10"/>
          </p:nvPr>
        </p:nvSpPr>
        <p:spPr/>
        <p:txBody>
          <a:bodyPr/>
          <a:lstStyle/>
          <a:p>
            <a:fld id="{906FD9FD-A7C4-4FB9-8811-4D6364E05011}" type="slidenum">
              <a:rPr lang="en-GB" smtClean="0"/>
              <a:t>8</a:t>
            </a:fld>
            <a:endParaRPr lang="en-GB"/>
          </a:p>
        </p:txBody>
      </p:sp>
    </p:spTree>
    <p:extLst>
      <p:ext uri="{BB962C8B-B14F-4D97-AF65-F5344CB8AC3E}">
        <p14:creationId xmlns:p14="http://schemas.microsoft.com/office/powerpoint/2010/main" val="18210700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Herb Coffee Shop strives to become Manchester's go-to spot for coffee enthusiasts by providing an unrivalled, organic coffee drinking experience. By emphasizing organic products made with raw coffee beans from only the highest-grade beans and cutting-edge processing techniques, Herb Coffee Shop stands apart from both local and international competitors, creating a </a:t>
            </a:r>
            <a:r>
              <a:rPr lang="en-GB" sz="1200" kern="1200" dirty="0" err="1">
                <a:solidFill>
                  <a:schemeClr val="tx1"/>
                </a:solidFill>
                <a:effectLst/>
                <a:latin typeface="+mn-lt"/>
                <a:ea typeface="+mn-ea"/>
                <a:cs typeface="+mn-cs"/>
              </a:rPr>
              <a:t>cozy</a:t>
            </a:r>
            <a:r>
              <a:rPr lang="en-GB" sz="1200" kern="1200" dirty="0">
                <a:solidFill>
                  <a:schemeClr val="tx1"/>
                </a:solidFill>
                <a:effectLst/>
                <a:latin typeface="+mn-lt"/>
                <a:ea typeface="+mn-ea"/>
                <a:cs typeface="+mn-cs"/>
              </a:rPr>
              <a:t> environment and community events to round off customer experience. Prioritizing quality customer satisfaction as well as health conscious approaches to caffeine consumption will build loyal customer bases; an LLC legal structure combined with knowledgeable management ensures its success in today's competitive coffee market.</a:t>
            </a:r>
            <a:br>
              <a:rPr lang="en-GB" sz="1200" kern="1200" dirty="0">
                <a:solidFill>
                  <a:schemeClr val="tx1"/>
                </a:solidFill>
                <a:effectLst/>
                <a:latin typeface="+mn-lt"/>
                <a:ea typeface="+mn-ea"/>
                <a:cs typeface="+mn-cs"/>
              </a:rPr>
            </a:b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FD9FD-A7C4-4FB9-8811-4D6364E05011}" type="slidenum">
              <a:rPr lang="en-GB" smtClean="0"/>
              <a:t>9</a:t>
            </a:fld>
            <a:endParaRPr lang="en-GB"/>
          </a:p>
        </p:txBody>
      </p:sp>
    </p:spTree>
    <p:extLst>
      <p:ext uri="{BB962C8B-B14F-4D97-AF65-F5344CB8AC3E}">
        <p14:creationId xmlns:p14="http://schemas.microsoft.com/office/powerpoint/2010/main" val="26527573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 /><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77348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8D38747-4367-4BD2-8D51-C97E202738E2}" type="datetime1">
              <a:rPr lang="en-US" smtClean="0"/>
              <a:t>7/16/2023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8525254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C55A3C-5767-4844-A0A3-83778C2E5409}" type="datetime1">
              <a:rPr lang="en-US" smtClean="0"/>
              <a:t>7/16/2023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858651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763439"/>
            <a:ext cx="9590550" cy="133349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AE507A8-A5CF-4D38-AB86-7EDDA87A85D4}" type="datetime1">
              <a:rPr lang="en-US" smtClean="0"/>
              <a:t>7/16/2023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2264868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126187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76450"/>
            <a:ext cx="4856841" cy="3622671"/>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0716" y="2076451"/>
            <a:ext cx="4856841" cy="3622672"/>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FCD27C-8599-43EF-BA1D-14DDC1946E06}" type="datetime1">
              <a:rPr lang="en-US" smtClean="0"/>
              <a:t>7/16/2023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75175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a:extLst>
              <a:ext uri="{FF2B5EF4-FFF2-40B4-BE49-F238E27FC236}">
                <a16:creationId xmlns:a16="http://schemas.microsoft.com/office/drawing/2014/main" id="{37B721FF-D609-4D98-9D19-CF75AA8A54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29200" cy="4099959"/>
          </a:xfrm>
          <a:prstGeom prst="rect">
            <a:avLst/>
          </a:prstGeom>
        </p:spPr>
      </p:pic>
      <p:pic>
        <p:nvPicPr>
          <p:cNvPr id="21" name="Picture 20" descr="Slate-V2-HD-compPhotoInset.png">
            <a:extLst>
              <a:ext uri="{FF2B5EF4-FFF2-40B4-BE49-F238E27FC236}">
                <a16:creationId xmlns:a16="http://schemas.microsoft.com/office/drawing/2014/main" id="{073936BD-C868-433F-8E84-D6DD8E640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8357" y="1734506"/>
            <a:ext cx="5029200" cy="4099959"/>
          </a:xfrm>
          <a:prstGeom prst="rect">
            <a:avLst/>
          </a:prstGeom>
        </p:spPr>
      </p:pic>
      <p:sp>
        <p:nvSpPr>
          <p:cNvPr id="2" name="Title 1"/>
          <p:cNvSpPr>
            <a:spLocks noGrp="1"/>
          </p:cNvSpPr>
          <p:nvPr>
            <p:ph type="title"/>
          </p:nvPr>
        </p:nvSpPr>
        <p:spPr>
          <a:xfrm>
            <a:off x="913795" y="609600"/>
            <a:ext cx="10353762" cy="97045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46013" y="1855153"/>
            <a:ext cx="4764764" cy="69249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46013" y="2702103"/>
            <a:ext cx="4764764"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3166" y="1855152"/>
            <a:ext cx="4779582" cy="692495"/>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63167" y="2702103"/>
            <a:ext cx="4779581"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9343D99-809A-49C0-96E5-4250D0B498EE}" type="datetime1">
              <a:rPr lang="en-US" smtClean="0"/>
              <a:t>7/16/2023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08887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43DE9B-B678-4EFB-BB7D-A4370204A0B0}" type="datetime1">
              <a:rPr lang="en-US" smtClean="0"/>
              <a:t>7/16/2023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1648886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8812DA-F765-4142-A6A3-A8ED7235E082}" type="datetime1">
              <a:rPr lang="en-US" smtClean="0"/>
              <a:t>7/16/2023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659166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8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0800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673351"/>
            <a:ext cx="3706889" cy="301625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E0277FD-7DE6-41D4-930D-AC99F5AFE54E}" type="datetime1">
              <a:rPr lang="en-US" smtClean="0"/>
              <a:t>7/16/2023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5964791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a:extLst>
              <a:ext uri="{FF2B5EF4-FFF2-40B4-BE49-F238E27FC236}">
                <a16:creationId xmlns:a16="http://schemas.microsoft.com/office/drawing/2014/main" id="{4D06E496-ACBA-4063-B4A1-C5C484EE5A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763701"/>
            <a:ext cx="5707899" cy="1675559"/>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73698" y="2679699"/>
            <a:ext cx="4588094" cy="3135695"/>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EA15526-7079-4B7B-987C-1B5FAE11A0FF}" type="datetime1">
              <a:rPr lang="en-US" smtClean="0"/>
              <a:t>7/16/2023</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263787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a:extLst>
              <a:ext uri="{FF2B5EF4-FFF2-40B4-BE49-F238E27FC236}">
                <a16:creationId xmlns:a16="http://schemas.microsoft.com/office/drawing/2014/main" id="{CE39118B-B3AD-4BD4-BA22-DEFF4E76CE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247728"/>
            <a:ext cx="10353762" cy="543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F1B079-7EF0-44EE-B798-BCC497C9F3B2}" type="datetime1">
              <a:rPr lang="en-US" smtClean="0"/>
              <a:t>7/16/2023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146655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normAutofit/>
          </a:bodyPr>
          <a:lstStyle>
            <a:lvl1pPr>
              <a:defRPr sz="40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8FF70A8-1D13-4657-95F0-A9EA54967B8D}" type="datetime1">
              <a:rPr lang="en-US" smtClean="0"/>
              <a:t>7/16/2023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812055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1EB90AC-71BD-4C7F-8ACA-7B3F18292E63}" type="datetime1">
              <a:rPr lang="en-US" smtClean="0"/>
              <a:t>7/16/2023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
        <p:nvSpPr>
          <p:cNvPr id="11" name="TextBox 10">
            <a:extLst>
              <a:ext uri="{FF2B5EF4-FFF2-40B4-BE49-F238E27FC236}">
                <a16:creationId xmlns:a16="http://schemas.microsoft.com/office/drawing/2014/main" id="{223F0D53-0705-41B7-8554-09D21E7807F9}"/>
              </a:ext>
            </a:extLst>
          </p:cNvPr>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a:extLst>
              <a:ext uri="{FF2B5EF4-FFF2-40B4-BE49-F238E27FC236}">
                <a16:creationId xmlns:a16="http://schemas.microsoft.com/office/drawing/2014/main" id="{C7F647CD-0F1A-4BB3-89E0-A74F1E1B098D}"/>
              </a:ext>
            </a:extLst>
          </p:cNvPr>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4805943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E6EFC2C-8905-46F0-B443-CE905B76BA01}" type="datetime1">
              <a:rPr lang="en-US" smtClean="0"/>
              <a:t>7/16/2023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588362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9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46711" y="1885949"/>
            <a:ext cx="3300984" cy="764783"/>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143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66572"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66572" y="2768110"/>
            <a:ext cx="3300984" cy="302308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D9079DC3-C9B5-499E-9140-0DC28B7074E2}" type="datetime1">
              <a:rPr lang="en-US" smtClean="0"/>
              <a:t>7/16/2023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874069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a:extLst>
              <a:ext uri="{FF2B5EF4-FFF2-40B4-BE49-F238E27FC236}">
                <a16:creationId xmlns:a16="http://schemas.microsoft.com/office/drawing/2014/main" id="{7E87C569-D426-4615-ADA7-B370EA9834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a:extLst>
              <a:ext uri="{FF2B5EF4-FFF2-40B4-BE49-F238E27FC236}">
                <a16:creationId xmlns:a16="http://schemas.microsoft.com/office/drawing/2014/main" id="{7B353ED4-7AD0-46C9-88ED-1A16B1433A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a:extLst>
              <a:ext uri="{FF2B5EF4-FFF2-40B4-BE49-F238E27FC236}">
                <a16:creationId xmlns:a16="http://schemas.microsoft.com/office/drawing/2014/main" id="{F561D985-AD57-459A-B3A6-EBF2960397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572443"/>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0BB33EA-E472-4D22-9C03-A9C14AA21CED}" type="datetime1">
              <a:rPr lang="en-US" smtClean="0"/>
              <a:t>7/16/2023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623026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7E833E-1B6D-415F-AD29-75AE8C43BD0D}" type="datetime1">
              <a:rPr lang="en-US" smtClean="0"/>
              <a:t>7/16/2023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0941586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52596F-08A7-4B70-989A-F2B1CF31E66B}" type="datetime1">
              <a:rPr lang="en-US" smtClean="0"/>
              <a:t>7/16/2023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5345277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125730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76450"/>
            <a:ext cx="10353762" cy="3714749"/>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6000749"/>
            <a:ext cx="2743200"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073ED0CC-082F-4160-86E5-0D6041F12778}" type="datetime1">
              <a:rPr lang="en-US" smtClean="0"/>
              <a:t>7/16/2023</a:t>
            </a:fld>
            <a:endParaRPr lang="en-US" dirty="0"/>
          </a:p>
        </p:txBody>
      </p:sp>
      <p:sp>
        <p:nvSpPr>
          <p:cNvPr id="5" name="Footer Placeholder 4"/>
          <p:cNvSpPr>
            <a:spLocks noGrp="1"/>
          </p:cNvSpPr>
          <p:nvPr>
            <p:ph type="ftr" sz="quarter" idx="3"/>
          </p:nvPr>
        </p:nvSpPr>
        <p:spPr>
          <a:xfrm>
            <a:off x="913795" y="6000749"/>
            <a:ext cx="6672865" cy="365125"/>
          </a:xfrm>
          <a:prstGeom prst="rect">
            <a:avLst/>
          </a:prstGeom>
        </p:spPr>
        <p:txBody>
          <a:bodyPr vert="horz" lIns="91440" tIns="45720" rIns="91440" bIns="45720" rtlCol="0" anchor="ctr"/>
          <a:lstStyle>
            <a:lvl1pPr algn="l">
              <a:defRPr sz="1100">
                <a:solidFill>
                  <a:schemeClr val="tx1">
                    <a:lumMod val="95000"/>
                  </a:schemeClr>
                </a:solidFill>
                <a:effectLst>
                  <a:outerShdw blurRad="50800" dist="38100" dir="2700000" algn="tl" rotWithShape="0">
                    <a:schemeClr val="bg1">
                      <a:alpha val="43000"/>
                    </a:schemeClr>
                  </a:outerShdw>
                </a:effectLst>
              </a:defRPr>
            </a:lvl1pPr>
          </a:lstStyle>
          <a:p>
            <a:endParaRPr lang="en-US" dirty="0"/>
          </a:p>
        </p:txBody>
      </p:sp>
      <p:sp>
        <p:nvSpPr>
          <p:cNvPr id="6" name="Slide Number Placeholder 5"/>
          <p:cNvSpPr>
            <a:spLocks noGrp="1"/>
          </p:cNvSpPr>
          <p:nvPr>
            <p:ph type="sldNum" sz="quarter" idx="4"/>
          </p:nvPr>
        </p:nvSpPr>
        <p:spPr>
          <a:xfrm>
            <a:off x="10514011" y="6000749"/>
            <a:ext cx="753545"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1069802776"/>
      </p:ext>
    </p:extLst>
  </p:cSld>
  <p:clrMap bg1="dk1" tx1="lt1" bg2="dk2" tx2="lt2" accent1="accent1" accent2="accent2" accent3="accent3" accent4="accent4" accent5="accent5" accent6="accent6" hlink="hlink" folHlink="folHlink"/>
  <p:sldLayoutIdLst>
    <p:sldLayoutId id="2147483713" r:id="rId1"/>
    <p:sldLayoutId id="2147483715" r:id="rId2"/>
    <p:sldLayoutId id="2147483716" r:id="rId3"/>
    <p:sldLayoutId id="2147483714" r:id="rId4"/>
    <p:sldLayoutId id="2147483710" r:id="rId5"/>
    <p:sldLayoutId id="2147483694" r:id="rId6"/>
    <p:sldLayoutId id="2147483695" r:id="rId7"/>
    <p:sldLayoutId id="2147483696" r:id="rId8"/>
    <p:sldLayoutId id="2147483697" r:id="rId9"/>
    <p:sldLayoutId id="2147483699" r:id="rId10"/>
    <p:sldLayoutId id="2147483693" r:id="rId11"/>
    <p:sldLayoutId id="2147483700" r:id="rId12"/>
    <p:sldLayoutId id="2147483701" r:id="rId13"/>
    <p:sldLayoutId id="2147483703" r:id="rId14"/>
    <p:sldLayoutId id="2147483704" r:id="rId15"/>
    <p:sldLayoutId id="2147483702" r:id="rId16"/>
    <p:sldLayoutId id="2147483698" r:id="rId17"/>
  </p:sldLayoutIdLst>
  <p:hf sldNum="0" hdr="0" ftr="0" dt="0"/>
  <p:txStyles>
    <p:titleStyle>
      <a:lvl1pPr algn="ctr" defTabSz="457200" rtl="0" eaLnBrk="1" latinLnBrk="0" hangingPunct="1">
        <a:lnSpc>
          <a:spcPct val="90000"/>
        </a:lnSpc>
        <a:spcBef>
          <a:spcPct val="0"/>
        </a:spcBef>
        <a:buNone/>
        <a:defRPr sz="4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lnSpc>
          <a:spcPct val="110000"/>
        </a:lnSpc>
        <a:spcBef>
          <a:spcPct val="20000"/>
        </a:spcBef>
        <a:spcAft>
          <a:spcPts val="600"/>
        </a:spcAft>
        <a:buClr>
          <a:schemeClr val="tx2"/>
        </a:buClr>
        <a:buSzPct val="70000"/>
        <a:buFont typeface="Wingdings 2" charset="2"/>
        <a:buChar char=""/>
        <a:defRPr sz="23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21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 /><Relationship Id="rId2" Type="http://schemas.openxmlformats.org/officeDocument/2006/relationships/image" Target="../media/image1.jpe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 /><Relationship Id="rId7" Type="http://schemas.microsoft.com/office/2007/relationships/diagramDrawing" Target="../diagrams/drawing1.xml" /><Relationship Id="rId2" Type="http://schemas.openxmlformats.org/officeDocument/2006/relationships/notesSlide" Target="../notesSlides/notesSlide3.xml" /><Relationship Id="rId1" Type="http://schemas.openxmlformats.org/officeDocument/2006/relationships/slideLayout" Target="../slideLayouts/slideLayout2.xml" /><Relationship Id="rId6" Type="http://schemas.openxmlformats.org/officeDocument/2006/relationships/diagramColors" Target="../diagrams/colors1.xml" /><Relationship Id="rId5" Type="http://schemas.openxmlformats.org/officeDocument/2006/relationships/diagramQuickStyle" Target="../diagrams/quickStyle1.xml" /><Relationship Id="rId4" Type="http://schemas.openxmlformats.org/officeDocument/2006/relationships/diagramLayout" Target="../diagrams/layout1.xml" /></Relationships>
</file>

<file path=ppt/slides/_rels/slide5.xml.rels><?xml version="1.0" encoding="UTF-8" standalone="yes"?>
<Relationships xmlns="http://schemas.openxmlformats.org/package/2006/relationships"><Relationship Id="rId3" Type="http://schemas.openxmlformats.org/officeDocument/2006/relationships/image" Target="../media/image9.png" /><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chart" Target="../charts/chart1.xml" /><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chart" Target="../charts/chart2.xml" /><Relationship Id="rId2" Type="http://schemas.openxmlformats.org/officeDocument/2006/relationships/notesSlide" Target="../notesSlides/notesSlide7.xml"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notesSlide" Target="../notesSlides/notesSlide8.xml"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pic>
        <p:nvPicPr>
          <p:cNvPr id="5" name="Picture 4" descr="A picture containing cup, coffee, food, beverage&#10;&#10;Description automatically generated">
            <a:extLst>
              <a:ext uri="{FF2B5EF4-FFF2-40B4-BE49-F238E27FC236}">
                <a16:creationId xmlns:a16="http://schemas.microsoft.com/office/drawing/2014/main" id="{91BC5572-FC33-4C1C-8DEE-C2CF75A75641}"/>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0D1F047C-C727-42A7-85C5-68C5AA1B1A93}"/>
              </a:ext>
            </a:extLst>
          </p:cNvPr>
          <p:cNvSpPr>
            <a:spLocks noGrp="1"/>
          </p:cNvSpPr>
          <p:nvPr>
            <p:ph type="ctrTitle"/>
          </p:nvPr>
        </p:nvSpPr>
        <p:spPr>
          <a:xfrm>
            <a:off x="1370693" y="1087120"/>
            <a:ext cx="9440034" cy="2648381"/>
          </a:xfrm>
        </p:spPr>
        <p:txBody>
          <a:bodyPr>
            <a:normAutofit/>
          </a:bodyPr>
          <a:lstStyle/>
          <a:p>
            <a:r>
              <a:rPr lang="en-GB" dirty="0">
                <a:effectLst/>
              </a:rPr>
              <a:t>LCBB5001 Entrepreneurship</a:t>
            </a:r>
          </a:p>
        </p:txBody>
      </p:sp>
      <p:sp>
        <p:nvSpPr>
          <p:cNvPr id="3" name="Subtitle 2">
            <a:extLst>
              <a:ext uri="{FF2B5EF4-FFF2-40B4-BE49-F238E27FC236}">
                <a16:creationId xmlns:a16="http://schemas.microsoft.com/office/drawing/2014/main" id="{DB93FB3F-A8D4-46D3-A1C6-C79C64563729}"/>
              </a:ext>
            </a:extLst>
          </p:cNvPr>
          <p:cNvSpPr>
            <a:spLocks noGrp="1"/>
          </p:cNvSpPr>
          <p:nvPr>
            <p:ph type="subTitle" idx="1"/>
          </p:nvPr>
        </p:nvSpPr>
        <p:spPr>
          <a:xfrm>
            <a:off x="1370693" y="3910649"/>
            <a:ext cx="9440034" cy="1397951"/>
          </a:xfrm>
        </p:spPr>
        <p:txBody>
          <a:bodyPr>
            <a:normAutofit/>
          </a:bodyPr>
          <a:lstStyle/>
          <a:p>
            <a:r>
              <a:rPr lang="en-US" sz="2800" dirty="0"/>
              <a:t>Business Plan: Task 1</a:t>
            </a:r>
          </a:p>
        </p:txBody>
      </p:sp>
    </p:spTree>
    <p:extLst>
      <p:ext uri="{BB962C8B-B14F-4D97-AF65-F5344CB8AC3E}">
        <p14:creationId xmlns:p14="http://schemas.microsoft.com/office/powerpoint/2010/main" val="6337383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Introduction: overview of the business idea</a:t>
            </a:r>
            <a:endParaRPr lang="en-GB" dirty="0"/>
          </a:p>
        </p:txBody>
      </p:sp>
      <p:sp>
        <p:nvSpPr>
          <p:cNvPr id="3" name="Content Placeholder 2"/>
          <p:cNvSpPr>
            <a:spLocks noGrp="1"/>
          </p:cNvSpPr>
          <p:nvPr>
            <p:ph idx="1"/>
          </p:nvPr>
        </p:nvSpPr>
        <p:spPr>
          <a:xfrm>
            <a:off x="913795" y="2076450"/>
            <a:ext cx="5703981" cy="3714749"/>
          </a:xfrm>
        </p:spPr>
        <p:txBody>
          <a:bodyPr/>
          <a:lstStyle/>
          <a:p>
            <a:pPr algn="just"/>
            <a:r>
              <a:rPr lang="en-GB" sz="2400" dirty="0">
                <a:solidFill>
                  <a:schemeClr val="tx1"/>
                </a:solidFill>
                <a:effectLst/>
              </a:rPr>
              <a:t>Herb Coffee Shop is a specialty coffee store set to open its doors in Manchester,</a:t>
            </a:r>
          </a:p>
          <a:p>
            <a:pPr algn="just"/>
            <a:r>
              <a:rPr lang="en-GB" sz="2400" dirty="0">
                <a:solidFill>
                  <a:schemeClr val="tx1"/>
                </a:solidFill>
                <a:effectLst/>
              </a:rPr>
              <a:t>Single origin is Arabica beans.</a:t>
            </a:r>
          </a:p>
          <a:p>
            <a:pPr algn="just"/>
            <a:r>
              <a:rPr lang="en-GB" sz="2400" dirty="0">
                <a:solidFill>
                  <a:schemeClr val="tx1"/>
                </a:solidFill>
                <a:effectLst/>
              </a:rPr>
              <a:t>Premium beans and advanced processing techniques with boasting a </a:t>
            </a:r>
            <a:r>
              <a:rPr lang="en-GB" sz="2400" dirty="0" err="1">
                <a:solidFill>
                  <a:schemeClr val="tx1"/>
                </a:solidFill>
                <a:effectLst/>
              </a:rPr>
              <a:t>cozy</a:t>
            </a:r>
            <a:r>
              <a:rPr lang="en-GB" sz="2400" dirty="0">
                <a:solidFill>
                  <a:schemeClr val="tx1"/>
                </a:solidFill>
                <a:effectLst/>
              </a:rPr>
              <a:t> ambiance.</a:t>
            </a:r>
          </a:p>
          <a:p>
            <a:pPr algn="just"/>
            <a:r>
              <a:rPr lang="en-GB" sz="2400" dirty="0">
                <a:solidFill>
                  <a:schemeClr val="tx1"/>
                </a:solidFill>
                <a:effectLst/>
              </a:rPr>
              <a:t>Reasonably priced and high-quality coffee.</a:t>
            </a:r>
          </a:p>
          <a:p>
            <a:pPr algn="just"/>
            <a:endParaRPr lang="en-GB" sz="2400" dirty="0">
              <a:solidFill>
                <a:schemeClr val="tx1"/>
              </a:solidFill>
              <a:effectLst/>
            </a:endParaRPr>
          </a:p>
          <a:p>
            <a:pPr algn="just"/>
            <a:endParaRPr lang="en-GB" sz="2400" dirty="0">
              <a:solidFill>
                <a:schemeClr val="tx1"/>
              </a:solidFill>
              <a:effectLst/>
            </a:endParaRPr>
          </a:p>
          <a:p>
            <a:pPr algn="just"/>
            <a:endParaRPr lang="en-GB" dirty="0"/>
          </a:p>
        </p:txBody>
      </p:sp>
      <p:pic>
        <p:nvPicPr>
          <p:cNvPr id="4" name="Picture 3"/>
          <p:cNvPicPr>
            <a:picLocks noChangeAspect="1"/>
          </p:cNvPicPr>
          <p:nvPr/>
        </p:nvPicPr>
        <p:blipFill>
          <a:blip r:embed="rId3"/>
          <a:stretch>
            <a:fillRect/>
          </a:stretch>
        </p:blipFill>
        <p:spPr>
          <a:xfrm>
            <a:off x="7348456" y="2246932"/>
            <a:ext cx="4166783" cy="3012484"/>
          </a:xfrm>
          <a:prstGeom prst="rect">
            <a:avLst/>
          </a:prstGeom>
        </p:spPr>
      </p:pic>
    </p:spTree>
    <p:extLst>
      <p:ext uri="{BB962C8B-B14F-4D97-AF65-F5344CB8AC3E}">
        <p14:creationId xmlns:p14="http://schemas.microsoft.com/office/powerpoint/2010/main" val="352319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Ownership and legal format</a:t>
            </a:r>
          </a:p>
        </p:txBody>
      </p:sp>
      <p:sp>
        <p:nvSpPr>
          <p:cNvPr id="3" name="Content Placeholder 2"/>
          <p:cNvSpPr>
            <a:spLocks noGrp="1"/>
          </p:cNvSpPr>
          <p:nvPr>
            <p:ph idx="1"/>
          </p:nvPr>
        </p:nvSpPr>
        <p:spPr>
          <a:xfrm>
            <a:off x="913795" y="2076450"/>
            <a:ext cx="5703981" cy="3714749"/>
          </a:xfrm>
        </p:spPr>
        <p:txBody>
          <a:bodyPr>
            <a:normAutofit lnSpcReduction="10000"/>
          </a:bodyPr>
          <a:lstStyle/>
          <a:p>
            <a:pPr algn="just"/>
            <a:r>
              <a:rPr lang="en-GB" sz="2400" dirty="0">
                <a:solidFill>
                  <a:schemeClr val="tx1"/>
                </a:solidFill>
                <a:effectLst/>
              </a:rPr>
              <a:t>Herb Coffee Shop will have LLC legal structure as the basis of its operations.</a:t>
            </a:r>
          </a:p>
          <a:p>
            <a:pPr algn="just"/>
            <a:r>
              <a:rPr lang="en-GB" sz="2400" dirty="0">
                <a:solidFill>
                  <a:schemeClr val="tx1"/>
                </a:solidFill>
                <a:effectLst/>
              </a:rPr>
              <a:t>Herb Coffee Shop ensures its owners are benefiting from limited liability protection.</a:t>
            </a:r>
          </a:p>
          <a:p>
            <a:pPr algn="just"/>
            <a:r>
              <a:rPr lang="en-GB" sz="2400" dirty="0">
                <a:solidFill>
                  <a:schemeClr val="tx1"/>
                </a:solidFill>
                <a:effectLst/>
              </a:rPr>
              <a:t>Formation of an LLC involves multiple steps.</a:t>
            </a:r>
          </a:p>
          <a:p>
            <a:pPr algn="just"/>
            <a:r>
              <a:rPr lang="en-GB" sz="2400" dirty="0">
                <a:solidFill>
                  <a:schemeClr val="tx1"/>
                </a:solidFill>
                <a:effectLst/>
              </a:rPr>
              <a:t>Protecting members' interests.</a:t>
            </a:r>
          </a:p>
          <a:p>
            <a:pPr algn="just"/>
            <a:endParaRPr lang="en-GB" sz="2400" dirty="0">
              <a:solidFill>
                <a:schemeClr val="tx1"/>
              </a:solidFill>
              <a:effectLst/>
            </a:endParaRPr>
          </a:p>
          <a:p>
            <a:pPr algn="just"/>
            <a:endParaRPr lang="en-GB" sz="2400" dirty="0">
              <a:solidFill>
                <a:schemeClr val="tx1"/>
              </a:solidFill>
              <a:effectLst/>
            </a:endParaRPr>
          </a:p>
          <a:p>
            <a:pPr algn="just"/>
            <a:endParaRPr lang="en-GB" dirty="0"/>
          </a:p>
        </p:txBody>
      </p:sp>
      <p:pic>
        <p:nvPicPr>
          <p:cNvPr id="4" name="Picture 3"/>
          <p:cNvPicPr>
            <a:picLocks noChangeAspect="1"/>
          </p:cNvPicPr>
          <p:nvPr/>
        </p:nvPicPr>
        <p:blipFill rotWithShape="1">
          <a:blip r:embed="rId3"/>
          <a:srcRect b="7812"/>
          <a:stretch/>
        </p:blipFill>
        <p:spPr>
          <a:xfrm>
            <a:off x="7206355" y="2226878"/>
            <a:ext cx="4061202" cy="3413892"/>
          </a:xfrm>
          <a:prstGeom prst="rect">
            <a:avLst/>
          </a:prstGeom>
        </p:spPr>
      </p:pic>
    </p:spTree>
    <p:extLst>
      <p:ext uri="{BB962C8B-B14F-4D97-AF65-F5344CB8AC3E}">
        <p14:creationId xmlns:p14="http://schemas.microsoft.com/office/powerpoint/2010/main" val="2701153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Management of the company</a:t>
            </a:r>
          </a:p>
        </p:txBody>
      </p:sp>
      <p:graphicFrame>
        <p:nvGraphicFramePr>
          <p:cNvPr id="4" name="Diagram 3"/>
          <p:cNvGraphicFramePr/>
          <p:nvPr>
            <p:extLst>
              <p:ext uri="{D42A27DB-BD31-4B8C-83A1-F6EECF244321}">
                <p14:modId xmlns:p14="http://schemas.microsoft.com/office/powerpoint/2010/main" val="1450307820"/>
              </p:ext>
            </p:extLst>
          </p:nvPr>
        </p:nvGraphicFramePr>
        <p:xfrm>
          <a:off x="2032000" y="2107769"/>
          <a:ext cx="8128000" cy="40305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146649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D63BC-830F-F46A-68B7-7B29E1569FFB}"/>
              </a:ext>
            </a:extLst>
          </p:cNvPr>
          <p:cNvSpPr>
            <a:spLocks noGrp="1"/>
          </p:cNvSpPr>
          <p:nvPr>
            <p:ph type="title"/>
          </p:nvPr>
        </p:nvSpPr>
        <p:spPr/>
        <p:txBody>
          <a:bodyPr/>
          <a:lstStyle/>
          <a:p>
            <a:r>
              <a:rPr lang="en-GB" dirty="0"/>
              <a:t>Working capital management</a:t>
            </a:r>
          </a:p>
        </p:txBody>
      </p:sp>
      <p:pic>
        <p:nvPicPr>
          <p:cNvPr id="1026" name="Picture 2" descr="Components of Working Capital Management | WikiFinancepedia">
            <a:extLst>
              <a:ext uri="{FF2B5EF4-FFF2-40B4-BE49-F238E27FC236}">
                <a16:creationId xmlns:a16="http://schemas.microsoft.com/office/drawing/2014/main" id="{FA975509-3F4F-6A45-7433-6DF2CF791D3B}"/>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7797112" y="2060685"/>
            <a:ext cx="3777326" cy="37147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195C8DB-505E-CBB4-555A-01D1FFB341E3}"/>
              </a:ext>
            </a:extLst>
          </p:cNvPr>
          <p:cNvSpPr txBox="1"/>
          <p:nvPr/>
        </p:nvSpPr>
        <p:spPr>
          <a:xfrm>
            <a:off x="252247" y="1840568"/>
            <a:ext cx="7362498" cy="4154984"/>
          </a:xfrm>
          <a:prstGeom prst="rect">
            <a:avLst/>
          </a:prstGeom>
          <a:noFill/>
        </p:spPr>
        <p:txBody>
          <a:bodyPr wrap="square" rtlCol="0">
            <a:spAutoFit/>
          </a:bodyPr>
          <a:lstStyle/>
          <a:p>
            <a:r>
              <a:rPr lang="en-GB" sz="2400" dirty="0"/>
              <a:t>The process of ensuring that a company is making the best use of its available financial resources in order to achieve the greatest potential success. </a:t>
            </a:r>
          </a:p>
          <a:p>
            <a:endParaRPr lang="en-GB" sz="2400" dirty="0"/>
          </a:p>
          <a:p>
            <a:r>
              <a:rPr lang="en-GB" sz="2400" dirty="0"/>
              <a:t>Effective working capital management can enhance a company's liquidity and financial stability.</a:t>
            </a:r>
          </a:p>
          <a:p>
            <a:endParaRPr lang="en-GB" sz="2400" dirty="0"/>
          </a:p>
          <a:p>
            <a:r>
              <a:rPr lang="en-GB" sz="2400" dirty="0"/>
              <a:t>Poor working capital management can cause financial and operational issues. If a corporation doesn't manage its current assets and liabilities, it may run out of cash to pay its bills.</a:t>
            </a:r>
          </a:p>
        </p:txBody>
      </p:sp>
    </p:spTree>
    <p:extLst>
      <p:ext uri="{BB962C8B-B14F-4D97-AF65-F5344CB8AC3E}">
        <p14:creationId xmlns:p14="http://schemas.microsoft.com/office/powerpoint/2010/main" val="13584370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USP and Reasons for starting the business</a:t>
            </a:r>
            <a:endParaRPr lang="en-GB" dirty="0"/>
          </a:p>
        </p:txBody>
      </p:sp>
      <p:sp>
        <p:nvSpPr>
          <p:cNvPr id="3" name="Content Placeholder 2"/>
          <p:cNvSpPr>
            <a:spLocks noGrp="1"/>
          </p:cNvSpPr>
          <p:nvPr>
            <p:ph idx="1"/>
          </p:nvPr>
        </p:nvSpPr>
        <p:spPr>
          <a:xfrm>
            <a:off x="913795" y="2076450"/>
            <a:ext cx="5967452" cy="3714749"/>
          </a:xfrm>
        </p:spPr>
        <p:txBody>
          <a:bodyPr/>
          <a:lstStyle/>
          <a:p>
            <a:pPr algn="just">
              <a:lnSpc>
                <a:spcPct val="150000"/>
              </a:lnSpc>
            </a:pPr>
            <a:r>
              <a:rPr lang="en-GB" dirty="0">
                <a:effectLst/>
              </a:rPr>
              <a:t>The Herb is distinguished from other shops by using only premium beans and cutting-edge processing technique.</a:t>
            </a:r>
          </a:p>
          <a:p>
            <a:pPr algn="just">
              <a:lnSpc>
                <a:spcPct val="150000"/>
              </a:lnSpc>
            </a:pPr>
            <a:r>
              <a:rPr lang="en-GB" dirty="0">
                <a:effectLst/>
              </a:rPr>
              <a:t>As specialty coffee market expansion increases, raw coffee products is being famous. </a:t>
            </a:r>
          </a:p>
          <a:p>
            <a:pPr algn="just">
              <a:lnSpc>
                <a:spcPct val="150000"/>
              </a:lnSpc>
            </a:pPr>
            <a:endParaRPr lang="en-GB" dirty="0"/>
          </a:p>
        </p:txBody>
      </p:sp>
      <p:pic>
        <p:nvPicPr>
          <p:cNvPr id="4" name="Picture 3"/>
          <p:cNvPicPr>
            <a:picLocks noChangeAspect="1"/>
          </p:cNvPicPr>
          <p:nvPr/>
        </p:nvPicPr>
        <p:blipFill rotWithShape="1">
          <a:blip r:embed="rId3"/>
          <a:srcRect r="7767"/>
          <a:stretch/>
        </p:blipFill>
        <p:spPr>
          <a:xfrm>
            <a:off x="7244228" y="2324746"/>
            <a:ext cx="4023329" cy="3466453"/>
          </a:xfrm>
          <a:prstGeom prst="rect">
            <a:avLst/>
          </a:prstGeom>
        </p:spPr>
      </p:pic>
    </p:spTree>
    <p:extLst>
      <p:ext uri="{BB962C8B-B14F-4D97-AF65-F5344CB8AC3E}">
        <p14:creationId xmlns:p14="http://schemas.microsoft.com/office/powerpoint/2010/main" val="41624048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Investment required</a:t>
            </a:r>
          </a:p>
        </p:txBody>
      </p:sp>
      <p:sp>
        <p:nvSpPr>
          <p:cNvPr id="3" name="Content Placeholder 2"/>
          <p:cNvSpPr>
            <a:spLocks noGrp="1"/>
          </p:cNvSpPr>
          <p:nvPr>
            <p:ph idx="1"/>
          </p:nvPr>
        </p:nvSpPr>
        <p:spPr>
          <a:xfrm>
            <a:off x="913795" y="2076450"/>
            <a:ext cx="5641988" cy="3714749"/>
          </a:xfrm>
        </p:spPr>
        <p:txBody>
          <a:bodyPr/>
          <a:lstStyle/>
          <a:p>
            <a:pPr>
              <a:lnSpc>
                <a:spcPct val="150000"/>
              </a:lnSpc>
            </a:pPr>
            <a:r>
              <a:rPr lang="en-GB" dirty="0">
                <a:effectLst/>
              </a:rPr>
              <a:t>Initial investment of £50,000.</a:t>
            </a:r>
          </a:p>
          <a:p>
            <a:pPr>
              <a:lnSpc>
                <a:spcPct val="150000"/>
              </a:lnSpc>
            </a:pPr>
            <a:r>
              <a:rPr lang="en-GB" dirty="0">
                <a:effectLst/>
              </a:rPr>
              <a:t>£40,000 financing through term loans.</a:t>
            </a:r>
          </a:p>
          <a:p>
            <a:pPr>
              <a:lnSpc>
                <a:spcPct val="150000"/>
              </a:lnSpc>
            </a:pPr>
            <a:r>
              <a:rPr lang="en-GB" dirty="0">
                <a:effectLst/>
              </a:rPr>
              <a:t>£5,000 will come through lines of credit.</a:t>
            </a:r>
          </a:p>
          <a:p>
            <a:pPr>
              <a:lnSpc>
                <a:spcPct val="150000"/>
              </a:lnSpc>
            </a:pPr>
            <a:r>
              <a:rPr lang="en-GB" dirty="0">
                <a:effectLst/>
              </a:rPr>
              <a:t>£5,000 will come via business angel involvement.</a:t>
            </a:r>
          </a:p>
        </p:txBody>
      </p:sp>
      <p:graphicFrame>
        <p:nvGraphicFramePr>
          <p:cNvPr id="7" name="Chart 6">
            <a:extLst>
              <a:ext uri="{FF2B5EF4-FFF2-40B4-BE49-F238E27FC236}">
                <a16:creationId xmlns:a16="http://schemas.microsoft.com/office/drawing/2014/main" id="{9E623AFA-5B47-2576-2DAD-7ED461BDA36B}"/>
              </a:ext>
            </a:extLst>
          </p:cNvPr>
          <p:cNvGraphicFramePr/>
          <p:nvPr>
            <p:extLst>
              <p:ext uri="{D42A27DB-BD31-4B8C-83A1-F6EECF244321}">
                <p14:modId xmlns:p14="http://schemas.microsoft.com/office/powerpoint/2010/main" val="75316734"/>
              </p:ext>
            </p:extLst>
          </p:nvPr>
        </p:nvGraphicFramePr>
        <p:xfrm>
          <a:off x="6096000" y="1673817"/>
          <a:ext cx="6318142" cy="518418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5211911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Competition (Local/ International)</a:t>
            </a:r>
          </a:p>
        </p:txBody>
      </p:sp>
      <p:sp>
        <p:nvSpPr>
          <p:cNvPr id="3" name="Content Placeholder 2"/>
          <p:cNvSpPr>
            <a:spLocks noGrp="1"/>
          </p:cNvSpPr>
          <p:nvPr>
            <p:ph idx="1"/>
          </p:nvPr>
        </p:nvSpPr>
        <p:spPr>
          <a:xfrm>
            <a:off x="913795" y="2076450"/>
            <a:ext cx="3673703" cy="3714749"/>
          </a:xfrm>
        </p:spPr>
        <p:txBody>
          <a:bodyPr>
            <a:normAutofit fontScale="92500" lnSpcReduction="10000"/>
          </a:bodyPr>
          <a:lstStyle/>
          <a:p>
            <a:pPr marL="36900" indent="0">
              <a:buNone/>
            </a:pPr>
            <a:r>
              <a:rPr lang="en-GB" b="1" dirty="0"/>
              <a:t>Local</a:t>
            </a:r>
          </a:p>
          <a:p>
            <a:r>
              <a:rPr lang="en-GB" dirty="0">
                <a:effectLst/>
              </a:rPr>
              <a:t>The Beanery.</a:t>
            </a:r>
          </a:p>
          <a:p>
            <a:r>
              <a:rPr lang="en-GB" dirty="0">
                <a:effectLst/>
              </a:rPr>
              <a:t>Cafe Morningside.</a:t>
            </a:r>
          </a:p>
          <a:p>
            <a:r>
              <a:rPr lang="en-GB" dirty="0">
                <a:effectLst/>
              </a:rPr>
              <a:t>Brew &amp; Bites.</a:t>
            </a:r>
          </a:p>
          <a:p>
            <a:pPr marL="36900" indent="0">
              <a:buNone/>
            </a:pPr>
            <a:r>
              <a:rPr lang="en-GB" b="1" dirty="0"/>
              <a:t>International</a:t>
            </a:r>
          </a:p>
          <a:p>
            <a:r>
              <a:rPr lang="en-GB">
                <a:effectLst/>
              </a:rPr>
              <a:t>Starbucks.</a:t>
            </a:r>
            <a:endParaRPr lang="en-GB" dirty="0">
              <a:effectLst/>
            </a:endParaRPr>
          </a:p>
          <a:p>
            <a:r>
              <a:rPr lang="en-GB" dirty="0">
                <a:effectLst/>
              </a:rPr>
              <a:t>Coffee Expresso.</a:t>
            </a:r>
          </a:p>
          <a:p>
            <a:r>
              <a:rPr lang="en-GB" dirty="0">
                <a:effectLst/>
              </a:rPr>
              <a:t>Roast &amp; Brew..</a:t>
            </a:r>
          </a:p>
          <a:p>
            <a:pPr marL="36900" indent="0">
              <a:buNone/>
            </a:pPr>
            <a:endParaRPr lang="en-GB" dirty="0"/>
          </a:p>
        </p:txBody>
      </p:sp>
      <p:graphicFrame>
        <p:nvGraphicFramePr>
          <p:cNvPr id="7" name="Chart 6">
            <a:extLst>
              <a:ext uri="{FF2B5EF4-FFF2-40B4-BE49-F238E27FC236}">
                <a16:creationId xmlns:a16="http://schemas.microsoft.com/office/drawing/2014/main" id="{CB444B52-18C8-85D9-7004-53F02D0D01E7}"/>
              </a:ext>
            </a:extLst>
          </p:cNvPr>
          <p:cNvGraphicFramePr/>
          <p:nvPr>
            <p:extLst>
              <p:ext uri="{D42A27DB-BD31-4B8C-83A1-F6EECF244321}">
                <p14:modId xmlns:p14="http://schemas.microsoft.com/office/powerpoint/2010/main" val="2684845945"/>
              </p:ext>
            </p:extLst>
          </p:nvPr>
        </p:nvGraphicFramePr>
        <p:xfrm>
          <a:off x="5517396" y="2076450"/>
          <a:ext cx="4642603" cy="406188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5796427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Conclusion</a:t>
            </a:r>
          </a:p>
        </p:txBody>
      </p:sp>
      <p:sp>
        <p:nvSpPr>
          <p:cNvPr id="3" name="Content Placeholder 2"/>
          <p:cNvSpPr>
            <a:spLocks noGrp="1"/>
          </p:cNvSpPr>
          <p:nvPr>
            <p:ph idx="1"/>
          </p:nvPr>
        </p:nvSpPr>
        <p:spPr>
          <a:xfrm>
            <a:off x="913795" y="2076450"/>
            <a:ext cx="5812469" cy="3714749"/>
          </a:xfrm>
        </p:spPr>
        <p:txBody>
          <a:bodyPr/>
          <a:lstStyle/>
          <a:p>
            <a:pPr algn="just">
              <a:lnSpc>
                <a:spcPct val="150000"/>
              </a:lnSpc>
            </a:pPr>
            <a:r>
              <a:rPr lang="en-GB" dirty="0">
                <a:effectLst/>
              </a:rPr>
              <a:t>Herb Coffee Shop strives to become Manchester's go-to spot for coffee enthusiasts by providing an unrivalled, organic coffee drinking experience.</a:t>
            </a:r>
          </a:p>
          <a:p>
            <a:pPr algn="just">
              <a:lnSpc>
                <a:spcPct val="150000"/>
              </a:lnSpc>
            </a:pPr>
            <a:r>
              <a:rPr lang="en-GB" dirty="0">
                <a:effectLst/>
              </a:rPr>
              <a:t>Prioritizing quality customer satisfaction will build loyal customer bases.</a:t>
            </a:r>
          </a:p>
          <a:p>
            <a:pPr algn="just">
              <a:lnSpc>
                <a:spcPct val="150000"/>
              </a:lnSpc>
            </a:pPr>
            <a:endParaRPr lang="en-GB" dirty="0"/>
          </a:p>
        </p:txBody>
      </p:sp>
      <p:pic>
        <p:nvPicPr>
          <p:cNvPr id="4" name="Picture 3"/>
          <p:cNvPicPr>
            <a:picLocks noChangeAspect="1"/>
          </p:cNvPicPr>
          <p:nvPr/>
        </p:nvPicPr>
        <p:blipFill>
          <a:blip r:embed="rId3"/>
          <a:stretch>
            <a:fillRect/>
          </a:stretch>
        </p:blipFill>
        <p:spPr>
          <a:xfrm>
            <a:off x="7507425" y="2272035"/>
            <a:ext cx="4351362" cy="3519164"/>
          </a:xfrm>
          <a:prstGeom prst="rect">
            <a:avLst/>
          </a:prstGeom>
        </p:spPr>
      </p:pic>
    </p:spTree>
    <p:extLst>
      <p:ext uri="{BB962C8B-B14F-4D97-AF65-F5344CB8AC3E}">
        <p14:creationId xmlns:p14="http://schemas.microsoft.com/office/powerpoint/2010/main" val="7506206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a:t>
            </a:r>
          </a:p>
        </p:txBody>
      </p:sp>
      <p:sp>
        <p:nvSpPr>
          <p:cNvPr id="3" name="Content Placeholder 2"/>
          <p:cNvSpPr>
            <a:spLocks noGrp="1"/>
          </p:cNvSpPr>
          <p:nvPr>
            <p:ph idx="1"/>
          </p:nvPr>
        </p:nvSpPr>
        <p:spPr/>
        <p:txBody>
          <a:bodyPr>
            <a:normAutofit fontScale="77500" lnSpcReduction="20000"/>
          </a:bodyPr>
          <a:lstStyle/>
          <a:p>
            <a:pPr algn="just"/>
            <a:r>
              <a:rPr lang="en-GB" dirty="0" err="1">
                <a:effectLst/>
              </a:rPr>
              <a:t>Areiza</a:t>
            </a:r>
            <a:r>
              <a:rPr lang="en-GB" dirty="0">
                <a:effectLst/>
              </a:rPr>
              <a:t>-Padilla, J. A., </a:t>
            </a:r>
            <a:r>
              <a:rPr lang="en-GB" dirty="0" err="1">
                <a:effectLst/>
              </a:rPr>
              <a:t>Cervera-Taulet</a:t>
            </a:r>
            <a:r>
              <a:rPr lang="en-GB" dirty="0">
                <a:effectLst/>
              </a:rPr>
              <a:t>, A., and </a:t>
            </a:r>
            <a:r>
              <a:rPr lang="en-GB" dirty="0" err="1">
                <a:effectLst/>
              </a:rPr>
              <a:t>Manzi</a:t>
            </a:r>
            <a:r>
              <a:rPr lang="en-GB" dirty="0">
                <a:effectLst/>
              </a:rPr>
              <a:t> </a:t>
            </a:r>
            <a:r>
              <a:rPr lang="en-GB" dirty="0" err="1">
                <a:effectLst/>
              </a:rPr>
              <a:t>Puertas</a:t>
            </a:r>
            <a:r>
              <a:rPr lang="en-GB" dirty="0">
                <a:effectLst/>
              </a:rPr>
              <a:t>, M. A. (2020). Ethnocentrism at the coffee shop industry: a study of </a:t>
            </a:r>
            <a:r>
              <a:rPr lang="en-GB" dirty="0" err="1">
                <a:effectLst/>
              </a:rPr>
              <a:t>starbucks</a:t>
            </a:r>
            <a:r>
              <a:rPr lang="en-GB" dirty="0">
                <a:effectLst/>
              </a:rPr>
              <a:t> in developing countries. </a:t>
            </a:r>
            <a:r>
              <a:rPr lang="en-GB" i="1" dirty="0">
                <a:effectLst/>
              </a:rPr>
              <a:t>Journal of Open Innovation: Technology, Market, and Complexity</a:t>
            </a:r>
            <a:r>
              <a:rPr lang="en-GB" dirty="0">
                <a:effectLst/>
              </a:rPr>
              <a:t>, </a:t>
            </a:r>
            <a:r>
              <a:rPr lang="en-GB" i="1" dirty="0">
                <a:effectLst/>
              </a:rPr>
              <a:t>6</a:t>
            </a:r>
            <a:r>
              <a:rPr lang="en-GB" dirty="0">
                <a:effectLst/>
              </a:rPr>
              <a:t>(4), 164.</a:t>
            </a:r>
          </a:p>
          <a:p>
            <a:pPr algn="just"/>
            <a:r>
              <a:rPr lang="en-GB" dirty="0">
                <a:effectLst/>
              </a:rPr>
              <a:t>Ferreira, J., and Ferreira, C. (2020). From the grounds up: the coffee shop industry and the circular economy.</a:t>
            </a:r>
          </a:p>
          <a:p>
            <a:pPr algn="just"/>
            <a:r>
              <a:rPr lang="en-GB" dirty="0">
                <a:effectLst/>
              </a:rPr>
              <a:t>Ferreira, J., Ferreira, C., and </a:t>
            </a:r>
            <a:r>
              <a:rPr lang="en-GB" dirty="0" err="1">
                <a:effectLst/>
              </a:rPr>
              <a:t>Bos</a:t>
            </a:r>
            <a:r>
              <a:rPr lang="en-GB" dirty="0">
                <a:effectLst/>
              </a:rPr>
              <a:t>, E. (2021). Spaces of consumption, connection, and community: Exploring the role of the coffee shop in urban lives. </a:t>
            </a:r>
            <a:r>
              <a:rPr lang="en-GB" i="1" dirty="0" err="1">
                <a:effectLst/>
              </a:rPr>
              <a:t>Geoforum</a:t>
            </a:r>
            <a:r>
              <a:rPr lang="en-GB" dirty="0">
                <a:effectLst/>
              </a:rPr>
              <a:t>, </a:t>
            </a:r>
            <a:r>
              <a:rPr lang="en-GB" i="1" dirty="0">
                <a:effectLst/>
              </a:rPr>
              <a:t>119</a:t>
            </a:r>
            <a:r>
              <a:rPr lang="en-GB" dirty="0">
                <a:effectLst/>
              </a:rPr>
              <a:t>, 21-29.</a:t>
            </a:r>
          </a:p>
          <a:p>
            <a:pPr algn="just"/>
            <a:r>
              <a:rPr lang="en-GB" dirty="0">
                <a:effectLst/>
              </a:rPr>
              <a:t>Jang, H. W., and Lee, S. B. (2019). Applying effective sensory marketing to sustainable coffee shop business management. </a:t>
            </a:r>
            <a:r>
              <a:rPr lang="en-GB" i="1" dirty="0">
                <a:effectLst/>
              </a:rPr>
              <a:t>Sustainability</a:t>
            </a:r>
            <a:r>
              <a:rPr lang="en-GB" dirty="0">
                <a:effectLst/>
              </a:rPr>
              <a:t>, </a:t>
            </a:r>
            <a:r>
              <a:rPr lang="en-GB" i="1" dirty="0">
                <a:effectLst/>
              </a:rPr>
              <a:t>11</a:t>
            </a:r>
            <a:r>
              <a:rPr lang="en-GB" dirty="0">
                <a:effectLst/>
              </a:rPr>
              <a:t>(22), 6430.</a:t>
            </a:r>
          </a:p>
          <a:p>
            <a:pPr algn="just"/>
            <a:r>
              <a:rPr lang="en-GB" dirty="0">
                <a:effectLst/>
              </a:rPr>
              <a:t>Li, Y., Liu, B., and </a:t>
            </a:r>
            <a:r>
              <a:rPr lang="en-GB" dirty="0" err="1">
                <a:effectLst/>
              </a:rPr>
              <a:t>Huan</a:t>
            </a:r>
            <a:r>
              <a:rPr lang="en-GB" dirty="0">
                <a:effectLst/>
              </a:rPr>
              <a:t>, T. C. T. (2019). Renewal or not? Consumer response to a renewed corporate social responsibility strategy: Evidence from the coffee shop industry. </a:t>
            </a:r>
            <a:r>
              <a:rPr lang="en-GB" i="1" dirty="0">
                <a:effectLst/>
              </a:rPr>
              <a:t>Tourism Management</a:t>
            </a:r>
            <a:r>
              <a:rPr lang="en-GB" dirty="0">
                <a:effectLst/>
              </a:rPr>
              <a:t>, </a:t>
            </a:r>
            <a:r>
              <a:rPr lang="en-GB" i="1" dirty="0">
                <a:effectLst/>
              </a:rPr>
              <a:t>72</a:t>
            </a:r>
            <a:r>
              <a:rPr lang="en-GB" dirty="0">
                <a:effectLst/>
              </a:rPr>
              <a:t>, 170-179.</a:t>
            </a:r>
          </a:p>
          <a:p>
            <a:pPr algn="just"/>
            <a:endParaRPr lang="en-GB" dirty="0"/>
          </a:p>
        </p:txBody>
      </p:sp>
    </p:spTree>
    <p:extLst>
      <p:ext uri="{BB962C8B-B14F-4D97-AF65-F5344CB8AC3E}">
        <p14:creationId xmlns:p14="http://schemas.microsoft.com/office/powerpoint/2010/main" val="120572217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SlateVTI">
  <a:themeElements>
    <a:clrScheme name="Coffee">
      <a:dk1>
        <a:sysClr val="windowText" lastClr="000000"/>
      </a:dk1>
      <a:lt1>
        <a:sysClr val="window" lastClr="FFFFFF"/>
      </a:lt1>
      <a:dk2>
        <a:srgbClr val="4E3B30"/>
      </a:dk2>
      <a:lt2>
        <a:srgbClr val="F4EEDC"/>
      </a:lt2>
      <a:accent1>
        <a:srgbClr val="CC830E"/>
      </a:accent1>
      <a:accent2>
        <a:srgbClr val="B54C2D"/>
      </a:accent2>
      <a:accent3>
        <a:srgbClr val="99570C"/>
      </a:accent3>
      <a:accent4>
        <a:srgbClr val="C17529"/>
      </a:accent4>
      <a:accent5>
        <a:srgbClr val="A19574"/>
      </a:accent5>
      <a:accent6>
        <a:srgbClr val="A49518"/>
      </a:accent6>
      <a:hlink>
        <a:srgbClr val="AD1F1F"/>
      </a:hlink>
      <a:folHlink>
        <a:srgbClr val="FFC42F"/>
      </a:folHlink>
    </a:clrScheme>
    <a:fontScheme name="Custom 4">
      <a:majorFont>
        <a:latin typeface="Goudy Old Style"/>
        <a:ea typeface=""/>
        <a:cs typeface=""/>
      </a:majorFont>
      <a:minorFont>
        <a:latin typeface="Goudy Old Style"/>
        <a:ea typeface=""/>
        <a:cs typeface=""/>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THREE.pptx" id="{E781C72B-3D65-4B8D-9071-33B66AF0EF30}" vid="{3A5A58F2-9BE1-435C-B12D-88FD9BF701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Earthy inspiration</Template>
  <TotalTime>0</TotalTime>
  <Words>1729</Words>
  <Application>Microsoft Office PowerPoint</Application>
  <PresentationFormat>Ecran lat</PresentationFormat>
  <Paragraphs>77</Paragraphs>
  <Slides>10</Slides>
  <Notes>8</Notes>
  <HiddenSlides>0</HiddenSlides>
  <MMClips>0</MMClips>
  <ScaleCrop>false</ScaleCrop>
  <HeadingPairs>
    <vt:vector size="4" baseType="variant">
      <vt:variant>
        <vt:lpstr>Temă</vt:lpstr>
      </vt:variant>
      <vt:variant>
        <vt:i4>1</vt:i4>
      </vt:variant>
      <vt:variant>
        <vt:lpstr>Titluri diapozitive</vt:lpstr>
      </vt:variant>
      <vt:variant>
        <vt:i4>10</vt:i4>
      </vt:variant>
    </vt:vector>
  </HeadingPairs>
  <TitlesOfParts>
    <vt:vector size="11" baseType="lpstr">
      <vt:lpstr>SlateVTI</vt:lpstr>
      <vt:lpstr>LCBB5001 Entrepreneurship</vt:lpstr>
      <vt:lpstr>Introduction: overview of the business idea</vt:lpstr>
      <vt:lpstr>Ownership and legal format</vt:lpstr>
      <vt:lpstr>Management of the company</vt:lpstr>
      <vt:lpstr>Working capital management</vt:lpstr>
      <vt:lpstr>USP and Reasons for starting the business</vt:lpstr>
      <vt:lpstr>Investment required</vt:lpstr>
      <vt:lpstr>Competition (Local/ International)</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LCBB5001 Entrepreneurship</dc:title>
  <dc:creator/>
  <cp:lastModifiedBy>Daniela Stochita</cp:lastModifiedBy>
  <cp:revision>2</cp:revision>
  <dcterms:created xsi:type="dcterms:W3CDTF">2023-07-07T12:11:21Z</dcterms:created>
  <dcterms:modified xsi:type="dcterms:W3CDTF">2023-07-16T09:31:04Z</dcterms:modified>
</cp:coreProperties>
</file>