
<file path=[Content_Types].xml><?xml version="1.0" encoding="utf-8"?>
<Types xmlns="http://schemas.openxmlformats.org/package/2006/content-types">
  <Default Extension="png" ContentType="image/png"/>
  <Default Extension="svg" ContentType="image/svg+xml"/>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sldIdLst>
    <p:sldId id="322" r:id="rId2"/>
    <p:sldId id="257" r:id="rId3"/>
    <p:sldId id="260" r:id="rId4"/>
    <p:sldId id="272" r:id="rId5"/>
    <p:sldId id="323" r:id="rId6"/>
    <p:sldId id="274" r:id="rId7"/>
    <p:sldId id="259" r:id="rId8"/>
    <p:sldId id="261" r:id="rId9"/>
    <p:sldId id="324" r:id="rId10"/>
    <p:sldId id="329" r:id="rId11"/>
    <p:sldId id="266" r:id="rId12"/>
    <p:sldId id="267" r:id="rId13"/>
    <p:sldId id="262" r:id="rId14"/>
    <p:sldId id="281" r:id="rId15"/>
    <p:sldId id="280" r:id="rId16"/>
    <p:sldId id="339" r:id="rId17"/>
    <p:sldId id="284" r:id="rId18"/>
    <p:sldId id="285" r:id="rId19"/>
    <p:sldId id="330" r:id="rId20"/>
    <p:sldId id="286" r:id="rId21"/>
    <p:sldId id="287" r:id="rId22"/>
    <p:sldId id="288" r:id="rId23"/>
    <p:sldId id="289" r:id="rId24"/>
    <p:sldId id="325" r:id="rId25"/>
    <p:sldId id="331" r:id="rId26"/>
    <p:sldId id="293" r:id="rId27"/>
    <p:sldId id="282" r:id="rId28"/>
    <p:sldId id="290" r:id="rId29"/>
    <p:sldId id="291" r:id="rId30"/>
    <p:sldId id="292" r:id="rId31"/>
    <p:sldId id="269" r:id="rId32"/>
    <p:sldId id="332" r:id="rId33"/>
    <p:sldId id="271" r:id="rId34"/>
    <p:sldId id="327" r:id="rId35"/>
    <p:sldId id="333" r:id="rId36"/>
    <p:sldId id="273" r:id="rId37"/>
    <p:sldId id="276" r:id="rId38"/>
    <p:sldId id="277" r:id="rId39"/>
    <p:sldId id="278" r:id="rId40"/>
    <p:sldId id="305" r:id="rId41"/>
    <p:sldId id="306" r:id="rId42"/>
    <p:sldId id="307" r:id="rId43"/>
    <p:sldId id="310" r:id="rId44"/>
    <p:sldId id="314" r:id="rId45"/>
    <p:sldId id="340" r:id="rId46"/>
    <p:sldId id="316" r:id="rId47"/>
    <p:sldId id="317" r:id="rId48"/>
    <p:sldId id="318" r:id="rId49"/>
    <p:sldId id="319" r:id="rId50"/>
    <p:sldId id="341" r:id="rId51"/>
    <p:sldId id="334" r:id="rId52"/>
    <p:sldId id="328" r:id="rId53"/>
    <p:sldId id="335" r:id="rId54"/>
    <p:sldId id="336" r:id="rId55"/>
    <p:sldId id="338" r:id="rId56"/>
    <p:sldId id="263" r:id="rId57"/>
    <p:sldId id="321" r:id="rId58"/>
    <p:sldId id="337" r:id="rId59"/>
    <p:sldId id="326" r:id="rId60"/>
    <p:sldId id="294" r:id="rId61"/>
    <p:sldId id="295" r:id="rId62"/>
    <p:sldId id="296" r:id="rId63"/>
    <p:sldId id="297" r:id="rId64"/>
    <p:sldId id="298" r:id="rId65"/>
    <p:sldId id="299" r:id="rId66"/>
    <p:sldId id="300" r:id="rId67"/>
    <p:sldId id="301" r:id="rId68"/>
    <p:sldId id="302" r:id="rId69"/>
    <p:sldId id="303" r:id="rId70"/>
    <p:sldId id="304"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7885" autoAdjust="0"/>
  </p:normalViewPr>
  <p:slideViewPr>
    <p:cSldViewPr snapToGrid="0">
      <p:cViewPr varScale="1">
        <p:scale>
          <a:sx n="64" d="100"/>
          <a:sy n="64" d="100"/>
        </p:scale>
        <p:origin x="23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6.png"/><Relationship Id="rId6" Type="http://schemas.openxmlformats.org/officeDocument/2006/relationships/image" Target="../media/image24.svg"/><Relationship Id="rId11" Type="http://schemas.openxmlformats.org/officeDocument/2006/relationships/image" Target="../media/image21.png"/><Relationship Id="rId5" Type="http://schemas.openxmlformats.org/officeDocument/2006/relationships/image" Target="../media/image18.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0.png"/></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2.svg"/><Relationship Id="rId1" Type="http://schemas.openxmlformats.org/officeDocument/2006/relationships/image" Target="../media/image22.png"/><Relationship Id="rId6" Type="http://schemas.openxmlformats.org/officeDocument/2006/relationships/image" Target="../media/image36.svg"/><Relationship Id="rId5" Type="http://schemas.openxmlformats.org/officeDocument/2006/relationships/image" Target="../media/image24.pn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8.svg"/><Relationship Id="rId1" Type="http://schemas.openxmlformats.org/officeDocument/2006/relationships/image" Target="../media/image25.png"/><Relationship Id="rId4" Type="http://schemas.openxmlformats.org/officeDocument/2006/relationships/image" Target="../media/image40.svg"/></Relationships>
</file>

<file path=ppt/diagrams/_rels/data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43.svg"/><Relationship Id="rId1" Type="http://schemas.openxmlformats.org/officeDocument/2006/relationships/image" Target="../media/image28.png"/><Relationship Id="rId4" Type="http://schemas.openxmlformats.org/officeDocument/2006/relationships/image" Target="../media/image4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7.png"/><Relationship Id="rId7" Type="http://schemas.openxmlformats.org/officeDocument/2006/relationships/image" Target="../media/image19.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6.png"/><Relationship Id="rId6" Type="http://schemas.openxmlformats.org/officeDocument/2006/relationships/image" Target="../media/image24.svg"/><Relationship Id="rId11" Type="http://schemas.openxmlformats.org/officeDocument/2006/relationships/image" Target="../media/image21.png"/><Relationship Id="rId5" Type="http://schemas.openxmlformats.org/officeDocument/2006/relationships/image" Target="../media/image18.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0.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2.svg"/><Relationship Id="rId1" Type="http://schemas.openxmlformats.org/officeDocument/2006/relationships/image" Target="../media/image22.png"/><Relationship Id="rId6" Type="http://schemas.openxmlformats.org/officeDocument/2006/relationships/image" Target="../media/image36.svg"/><Relationship Id="rId5" Type="http://schemas.openxmlformats.org/officeDocument/2006/relationships/image" Target="../media/image24.pn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8.svg"/><Relationship Id="rId1" Type="http://schemas.openxmlformats.org/officeDocument/2006/relationships/image" Target="../media/image25.png"/><Relationship Id="rId4" Type="http://schemas.openxmlformats.org/officeDocument/2006/relationships/image" Target="../media/image40.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43.svg"/><Relationship Id="rId1" Type="http://schemas.openxmlformats.org/officeDocument/2006/relationships/image" Target="../media/image28.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0F6DD-9A68-44DB-878C-A20F033C557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42502C4-2376-4F77-87AA-889A52C2BDDD}">
      <dgm:prSet/>
      <dgm:spPr/>
      <dgm:t>
        <a:bodyPr/>
        <a:lstStyle/>
        <a:p>
          <a:r>
            <a:rPr lang="en-GB" dirty="0"/>
            <a:t>Spoke of the dangers of:</a:t>
          </a:r>
          <a:endParaRPr lang="en-US" dirty="0"/>
        </a:p>
      </dgm:t>
    </dgm:pt>
    <dgm:pt modelId="{85E6361A-C9B0-44FA-AF7B-817721353DD9}" type="parTrans" cxnId="{7B2E318D-D8F7-4780-A251-6171B8CDEF7C}">
      <dgm:prSet/>
      <dgm:spPr/>
      <dgm:t>
        <a:bodyPr/>
        <a:lstStyle/>
        <a:p>
          <a:endParaRPr lang="en-US"/>
        </a:p>
      </dgm:t>
    </dgm:pt>
    <dgm:pt modelId="{092DF2A8-0C97-4776-BD10-3C6A2169DF29}" type="sibTrans" cxnId="{7B2E318D-D8F7-4780-A251-6171B8CDEF7C}">
      <dgm:prSet/>
      <dgm:spPr/>
      <dgm:t>
        <a:bodyPr/>
        <a:lstStyle/>
        <a:p>
          <a:endParaRPr lang="en-US"/>
        </a:p>
      </dgm:t>
    </dgm:pt>
    <dgm:pt modelId="{96A00A70-D52E-482D-B4CE-B97ED1C58306}">
      <dgm:prSet/>
      <dgm:spPr/>
      <dgm:t>
        <a:bodyPr/>
        <a:lstStyle/>
        <a:p>
          <a:r>
            <a:rPr lang="en-GB"/>
            <a:t>Overreaction, </a:t>
          </a:r>
          <a:endParaRPr lang="en-US"/>
        </a:p>
      </dgm:t>
    </dgm:pt>
    <dgm:pt modelId="{BC375AA3-B15A-47BB-80CC-EB6BC283A849}" type="parTrans" cxnId="{4F58F086-20B2-4772-ACFC-36FAFCEDAC49}">
      <dgm:prSet/>
      <dgm:spPr/>
      <dgm:t>
        <a:bodyPr/>
        <a:lstStyle/>
        <a:p>
          <a:endParaRPr lang="en-US"/>
        </a:p>
      </dgm:t>
    </dgm:pt>
    <dgm:pt modelId="{1C308660-7F4B-44A4-8EC0-4264B7846BEB}" type="sibTrans" cxnId="{4F58F086-20B2-4772-ACFC-36FAFCEDAC49}">
      <dgm:prSet/>
      <dgm:spPr/>
      <dgm:t>
        <a:bodyPr/>
        <a:lstStyle/>
        <a:p>
          <a:endParaRPr lang="en-US"/>
        </a:p>
      </dgm:t>
    </dgm:pt>
    <dgm:pt modelId="{69F688AE-9BE5-472B-B0CD-37776BDA4091}">
      <dgm:prSet/>
      <dgm:spPr/>
      <dgm:t>
        <a:bodyPr/>
        <a:lstStyle/>
        <a:p>
          <a:r>
            <a:rPr lang="en-GB"/>
            <a:t>Over reliance on military force</a:t>
          </a:r>
          <a:endParaRPr lang="en-US"/>
        </a:p>
      </dgm:t>
    </dgm:pt>
    <dgm:pt modelId="{3486B74B-76C5-4206-9CED-EC118065F77E}" type="parTrans" cxnId="{19CC3E61-7E42-444F-A727-F3AE197B3F4C}">
      <dgm:prSet/>
      <dgm:spPr/>
      <dgm:t>
        <a:bodyPr/>
        <a:lstStyle/>
        <a:p>
          <a:endParaRPr lang="en-US"/>
        </a:p>
      </dgm:t>
    </dgm:pt>
    <dgm:pt modelId="{C3DA9298-97DD-4A94-9D44-24E7295516D5}" type="sibTrans" cxnId="{19CC3E61-7E42-444F-A727-F3AE197B3F4C}">
      <dgm:prSet/>
      <dgm:spPr/>
      <dgm:t>
        <a:bodyPr/>
        <a:lstStyle/>
        <a:p>
          <a:endParaRPr lang="en-US"/>
        </a:p>
      </dgm:t>
    </dgm:pt>
    <dgm:pt modelId="{1DAA4373-7239-43E5-8BBB-17C75069882F}">
      <dgm:prSet/>
      <dgm:spPr/>
      <dgm:t>
        <a:bodyPr/>
        <a:lstStyle/>
        <a:p>
          <a:r>
            <a:rPr lang="en-GB"/>
            <a:t>Measures that involve curtailment of democracy,</a:t>
          </a:r>
          <a:endParaRPr lang="en-US"/>
        </a:p>
      </dgm:t>
    </dgm:pt>
    <dgm:pt modelId="{96F8912F-7883-45B8-ACE0-D0E2A3D79D75}" type="parTrans" cxnId="{723226E1-DF33-4CCE-A4B3-9FDE0D81E7B7}">
      <dgm:prSet/>
      <dgm:spPr/>
      <dgm:t>
        <a:bodyPr/>
        <a:lstStyle/>
        <a:p>
          <a:endParaRPr lang="en-US"/>
        </a:p>
      </dgm:t>
    </dgm:pt>
    <dgm:pt modelId="{D6D59E13-82B3-4360-ADA8-D67D13B4F30C}" type="sibTrans" cxnId="{723226E1-DF33-4CCE-A4B3-9FDE0D81E7B7}">
      <dgm:prSet/>
      <dgm:spPr/>
      <dgm:t>
        <a:bodyPr/>
        <a:lstStyle/>
        <a:p>
          <a:endParaRPr lang="en-US"/>
        </a:p>
      </dgm:t>
    </dgm:pt>
    <dgm:pt modelId="{5C6A2F2E-2249-44EA-8E1E-A5980942C4A7}">
      <dgm:prSet/>
      <dgm:spPr/>
      <dgm:t>
        <a:bodyPr/>
        <a:lstStyle/>
        <a:p>
          <a:r>
            <a:rPr lang="en-GB"/>
            <a:t>Abuses of Human rights and the Rule of law and the threat that these pose to democracy.</a:t>
          </a:r>
          <a:endParaRPr lang="en-US"/>
        </a:p>
      </dgm:t>
    </dgm:pt>
    <dgm:pt modelId="{16202F11-5616-4CD7-B571-33E077221F34}" type="parTrans" cxnId="{57E15642-D880-4284-8F97-8337155F1B58}">
      <dgm:prSet/>
      <dgm:spPr/>
      <dgm:t>
        <a:bodyPr/>
        <a:lstStyle/>
        <a:p>
          <a:endParaRPr lang="en-US"/>
        </a:p>
      </dgm:t>
    </dgm:pt>
    <dgm:pt modelId="{1FFEC271-D923-41EC-A0CB-674771DAB9A0}" type="sibTrans" cxnId="{57E15642-D880-4284-8F97-8337155F1B58}">
      <dgm:prSet/>
      <dgm:spPr/>
      <dgm:t>
        <a:bodyPr/>
        <a:lstStyle/>
        <a:p>
          <a:endParaRPr lang="en-US"/>
        </a:p>
      </dgm:t>
    </dgm:pt>
    <dgm:pt modelId="{A9EB340B-7C35-4FC0-BB83-DC7D1D3D8EBF}" type="pres">
      <dgm:prSet presAssocID="{3830F6DD-9A68-44DB-878C-A20F033C5570}" presName="vert0" presStyleCnt="0">
        <dgm:presLayoutVars>
          <dgm:dir/>
          <dgm:animOne val="branch"/>
          <dgm:animLvl val="lvl"/>
        </dgm:presLayoutVars>
      </dgm:prSet>
      <dgm:spPr/>
      <dgm:t>
        <a:bodyPr/>
        <a:lstStyle/>
        <a:p>
          <a:endParaRPr lang="en-US"/>
        </a:p>
      </dgm:t>
    </dgm:pt>
    <dgm:pt modelId="{CA537E86-A20B-4987-9ECA-78AF17BB6B17}" type="pres">
      <dgm:prSet presAssocID="{F42502C4-2376-4F77-87AA-889A52C2BDDD}" presName="thickLine" presStyleLbl="alignNode1" presStyleIdx="0" presStyleCnt="5"/>
      <dgm:spPr/>
    </dgm:pt>
    <dgm:pt modelId="{305BB1C5-4312-474D-9D18-0F3668BA10BC}" type="pres">
      <dgm:prSet presAssocID="{F42502C4-2376-4F77-87AA-889A52C2BDDD}" presName="horz1" presStyleCnt="0"/>
      <dgm:spPr/>
    </dgm:pt>
    <dgm:pt modelId="{6CC117DC-EFED-4CD8-B56B-AD1980CE9D82}" type="pres">
      <dgm:prSet presAssocID="{F42502C4-2376-4F77-87AA-889A52C2BDDD}" presName="tx1" presStyleLbl="revTx" presStyleIdx="0" presStyleCnt="5"/>
      <dgm:spPr/>
      <dgm:t>
        <a:bodyPr/>
        <a:lstStyle/>
        <a:p>
          <a:endParaRPr lang="en-US"/>
        </a:p>
      </dgm:t>
    </dgm:pt>
    <dgm:pt modelId="{4FEB8BAC-C67B-4293-A93D-C07779435911}" type="pres">
      <dgm:prSet presAssocID="{F42502C4-2376-4F77-87AA-889A52C2BDDD}" presName="vert1" presStyleCnt="0"/>
      <dgm:spPr/>
    </dgm:pt>
    <dgm:pt modelId="{0D1529C5-7CCD-4407-AEE6-E645A730DAED}" type="pres">
      <dgm:prSet presAssocID="{96A00A70-D52E-482D-B4CE-B97ED1C58306}" presName="thickLine" presStyleLbl="alignNode1" presStyleIdx="1" presStyleCnt="5"/>
      <dgm:spPr/>
    </dgm:pt>
    <dgm:pt modelId="{6402EF4D-6192-4091-BFD4-CDEA55816729}" type="pres">
      <dgm:prSet presAssocID="{96A00A70-D52E-482D-B4CE-B97ED1C58306}" presName="horz1" presStyleCnt="0"/>
      <dgm:spPr/>
    </dgm:pt>
    <dgm:pt modelId="{D59CAB35-B92E-4A2D-9C7D-A5C83A760AF6}" type="pres">
      <dgm:prSet presAssocID="{96A00A70-D52E-482D-B4CE-B97ED1C58306}" presName="tx1" presStyleLbl="revTx" presStyleIdx="1" presStyleCnt="5"/>
      <dgm:spPr/>
      <dgm:t>
        <a:bodyPr/>
        <a:lstStyle/>
        <a:p>
          <a:endParaRPr lang="en-US"/>
        </a:p>
      </dgm:t>
    </dgm:pt>
    <dgm:pt modelId="{FA7D9244-EE27-4818-B223-6F4F53C1C6E4}" type="pres">
      <dgm:prSet presAssocID="{96A00A70-D52E-482D-B4CE-B97ED1C58306}" presName="vert1" presStyleCnt="0"/>
      <dgm:spPr/>
    </dgm:pt>
    <dgm:pt modelId="{2253335D-607A-42DA-BAA9-642C6324277A}" type="pres">
      <dgm:prSet presAssocID="{69F688AE-9BE5-472B-B0CD-37776BDA4091}" presName="thickLine" presStyleLbl="alignNode1" presStyleIdx="2" presStyleCnt="5"/>
      <dgm:spPr/>
    </dgm:pt>
    <dgm:pt modelId="{FA8B70B9-6D59-42E4-9C1A-D469CFACC6FE}" type="pres">
      <dgm:prSet presAssocID="{69F688AE-9BE5-472B-B0CD-37776BDA4091}" presName="horz1" presStyleCnt="0"/>
      <dgm:spPr/>
    </dgm:pt>
    <dgm:pt modelId="{AFF312AC-A844-47AB-AE30-29E77F3D4182}" type="pres">
      <dgm:prSet presAssocID="{69F688AE-9BE5-472B-B0CD-37776BDA4091}" presName="tx1" presStyleLbl="revTx" presStyleIdx="2" presStyleCnt="5"/>
      <dgm:spPr/>
      <dgm:t>
        <a:bodyPr/>
        <a:lstStyle/>
        <a:p>
          <a:endParaRPr lang="en-US"/>
        </a:p>
      </dgm:t>
    </dgm:pt>
    <dgm:pt modelId="{9260DF76-8026-4069-9C90-1007073644F2}" type="pres">
      <dgm:prSet presAssocID="{69F688AE-9BE5-472B-B0CD-37776BDA4091}" presName="vert1" presStyleCnt="0"/>
      <dgm:spPr/>
    </dgm:pt>
    <dgm:pt modelId="{EFE96BE3-8281-4B13-8FAE-08D8252069B8}" type="pres">
      <dgm:prSet presAssocID="{1DAA4373-7239-43E5-8BBB-17C75069882F}" presName="thickLine" presStyleLbl="alignNode1" presStyleIdx="3" presStyleCnt="5"/>
      <dgm:spPr/>
    </dgm:pt>
    <dgm:pt modelId="{BB99D99D-5AB3-4796-8D2D-E5C5D33ED3C5}" type="pres">
      <dgm:prSet presAssocID="{1DAA4373-7239-43E5-8BBB-17C75069882F}" presName="horz1" presStyleCnt="0"/>
      <dgm:spPr/>
    </dgm:pt>
    <dgm:pt modelId="{A42681A0-48FB-490C-AD3A-6F5E4C68814A}" type="pres">
      <dgm:prSet presAssocID="{1DAA4373-7239-43E5-8BBB-17C75069882F}" presName="tx1" presStyleLbl="revTx" presStyleIdx="3" presStyleCnt="5"/>
      <dgm:spPr/>
      <dgm:t>
        <a:bodyPr/>
        <a:lstStyle/>
        <a:p>
          <a:endParaRPr lang="en-US"/>
        </a:p>
      </dgm:t>
    </dgm:pt>
    <dgm:pt modelId="{F9A37793-850D-42E2-AF48-9EE0CB771761}" type="pres">
      <dgm:prSet presAssocID="{1DAA4373-7239-43E5-8BBB-17C75069882F}" presName="vert1" presStyleCnt="0"/>
      <dgm:spPr/>
    </dgm:pt>
    <dgm:pt modelId="{93372E29-E0E2-49F4-BA5C-2C5FCC044D20}" type="pres">
      <dgm:prSet presAssocID="{5C6A2F2E-2249-44EA-8E1E-A5980942C4A7}" presName="thickLine" presStyleLbl="alignNode1" presStyleIdx="4" presStyleCnt="5"/>
      <dgm:spPr/>
    </dgm:pt>
    <dgm:pt modelId="{530F5E76-57D6-44C9-A119-081630B2B921}" type="pres">
      <dgm:prSet presAssocID="{5C6A2F2E-2249-44EA-8E1E-A5980942C4A7}" presName="horz1" presStyleCnt="0"/>
      <dgm:spPr/>
    </dgm:pt>
    <dgm:pt modelId="{04BFC17D-22F5-4B21-9DB0-804177F01B78}" type="pres">
      <dgm:prSet presAssocID="{5C6A2F2E-2249-44EA-8E1E-A5980942C4A7}" presName="tx1" presStyleLbl="revTx" presStyleIdx="4" presStyleCnt="5"/>
      <dgm:spPr/>
      <dgm:t>
        <a:bodyPr/>
        <a:lstStyle/>
        <a:p>
          <a:endParaRPr lang="en-US"/>
        </a:p>
      </dgm:t>
    </dgm:pt>
    <dgm:pt modelId="{8C5582CA-7222-4700-ABED-D5DBD55621BB}" type="pres">
      <dgm:prSet presAssocID="{5C6A2F2E-2249-44EA-8E1E-A5980942C4A7}" presName="vert1" presStyleCnt="0"/>
      <dgm:spPr/>
    </dgm:pt>
  </dgm:ptLst>
  <dgm:cxnLst>
    <dgm:cxn modelId="{CAAD7851-91F2-454D-ABFB-2DA2BB5AE5B8}" type="presOf" srcId="{3830F6DD-9A68-44DB-878C-A20F033C5570}" destId="{A9EB340B-7C35-4FC0-BB83-DC7D1D3D8EBF}" srcOrd="0" destOrd="0" presId="urn:microsoft.com/office/officeart/2008/layout/LinedList"/>
    <dgm:cxn modelId="{CD5A6519-E1FD-4218-BA43-62A5FB5D87B4}" type="presOf" srcId="{5C6A2F2E-2249-44EA-8E1E-A5980942C4A7}" destId="{04BFC17D-22F5-4B21-9DB0-804177F01B78}" srcOrd="0" destOrd="0" presId="urn:microsoft.com/office/officeart/2008/layout/LinedList"/>
    <dgm:cxn modelId="{723226E1-DF33-4CCE-A4B3-9FDE0D81E7B7}" srcId="{3830F6DD-9A68-44DB-878C-A20F033C5570}" destId="{1DAA4373-7239-43E5-8BBB-17C75069882F}" srcOrd="3" destOrd="0" parTransId="{96F8912F-7883-45B8-ACE0-D0E2A3D79D75}" sibTransId="{D6D59E13-82B3-4360-ADA8-D67D13B4F30C}"/>
    <dgm:cxn modelId="{19CC3E61-7E42-444F-A727-F3AE197B3F4C}" srcId="{3830F6DD-9A68-44DB-878C-A20F033C5570}" destId="{69F688AE-9BE5-472B-B0CD-37776BDA4091}" srcOrd="2" destOrd="0" parTransId="{3486B74B-76C5-4206-9CED-EC118065F77E}" sibTransId="{C3DA9298-97DD-4A94-9D44-24E7295516D5}"/>
    <dgm:cxn modelId="{4F58F086-20B2-4772-ACFC-36FAFCEDAC49}" srcId="{3830F6DD-9A68-44DB-878C-A20F033C5570}" destId="{96A00A70-D52E-482D-B4CE-B97ED1C58306}" srcOrd="1" destOrd="0" parTransId="{BC375AA3-B15A-47BB-80CC-EB6BC283A849}" sibTransId="{1C308660-7F4B-44A4-8EC0-4264B7846BEB}"/>
    <dgm:cxn modelId="{13FFDD95-0FEE-4722-9FC0-0F679653A472}" type="presOf" srcId="{F42502C4-2376-4F77-87AA-889A52C2BDDD}" destId="{6CC117DC-EFED-4CD8-B56B-AD1980CE9D82}" srcOrd="0" destOrd="0" presId="urn:microsoft.com/office/officeart/2008/layout/LinedList"/>
    <dgm:cxn modelId="{7FDD9360-F2EE-44BE-8DF8-78EF0C3A206A}" type="presOf" srcId="{1DAA4373-7239-43E5-8BBB-17C75069882F}" destId="{A42681A0-48FB-490C-AD3A-6F5E4C68814A}" srcOrd="0" destOrd="0" presId="urn:microsoft.com/office/officeart/2008/layout/LinedList"/>
    <dgm:cxn modelId="{0612B0F9-6519-44F7-B04D-C3C862ABBBEA}" type="presOf" srcId="{96A00A70-D52E-482D-B4CE-B97ED1C58306}" destId="{D59CAB35-B92E-4A2D-9C7D-A5C83A760AF6}" srcOrd="0" destOrd="0" presId="urn:microsoft.com/office/officeart/2008/layout/LinedList"/>
    <dgm:cxn modelId="{7B2E318D-D8F7-4780-A251-6171B8CDEF7C}" srcId="{3830F6DD-9A68-44DB-878C-A20F033C5570}" destId="{F42502C4-2376-4F77-87AA-889A52C2BDDD}" srcOrd="0" destOrd="0" parTransId="{85E6361A-C9B0-44FA-AF7B-817721353DD9}" sibTransId="{092DF2A8-0C97-4776-BD10-3C6A2169DF29}"/>
    <dgm:cxn modelId="{57E15642-D880-4284-8F97-8337155F1B58}" srcId="{3830F6DD-9A68-44DB-878C-A20F033C5570}" destId="{5C6A2F2E-2249-44EA-8E1E-A5980942C4A7}" srcOrd="4" destOrd="0" parTransId="{16202F11-5616-4CD7-B571-33E077221F34}" sibTransId="{1FFEC271-D923-41EC-A0CB-674771DAB9A0}"/>
    <dgm:cxn modelId="{093359CD-7C14-4BAD-A169-1B5A40BA1F7A}" type="presOf" srcId="{69F688AE-9BE5-472B-B0CD-37776BDA4091}" destId="{AFF312AC-A844-47AB-AE30-29E77F3D4182}" srcOrd="0" destOrd="0" presId="urn:microsoft.com/office/officeart/2008/layout/LinedList"/>
    <dgm:cxn modelId="{A3A9FEE1-1F12-487D-8EAF-545CC5ADB414}" type="presParOf" srcId="{A9EB340B-7C35-4FC0-BB83-DC7D1D3D8EBF}" destId="{CA537E86-A20B-4987-9ECA-78AF17BB6B17}" srcOrd="0" destOrd="0" presId="urn:microsoft.com/office/officeart/2008/layout/LinedList"/>
    <dgm:cxn modelId="{D4F1B698-3297-4964-9AA3-A7F0F7D174F5}" type="presParOf" srcId="{A9EB340B-7C35-4FC0-BB83-DC7D1D3D8EBF}" destId="{305BB1C5-4312-474D-9D18-0F3668BA10BC}" srcOrd="1" destOrd="0" presId="urn:microsoft.com/office/officeart/2008/layout/LinedList"/>
    <dgm:cxn modelId="{F44366E6-E184-44ED-ABB8-ED2AE60FA548}" type="presParOf" srcId="{305BB1C5-4312-474D-9D18-0F3668BA10BC}" destId="{6CC117DC-EFED-4CD8-B56B-AD1980CE9D82}" srcOrd="0" destOrd="0" presId="urn:microsoft.com/office/officeart/2008/layout/LinedList"/>
    <dgm:cxn modelId="{E751F2E8-BB6C-40E6-816F-6D8726EAF438}" type="presParOf" srcId="{305BB1C5-4312-474D-9D18-0F3668BA10BC}" destId="{4FEB8BAC-C67B-4293-A93D-C07779435911}" srcOrd="1" destOrd="0" presId="urn:microsoft.com/office/officeart/2008/layout/LinedList"/>
    <dgm:cxn modelId="{DF74AA1C-C3A2-4D93-B56D-10F42534C61F}" type="presParOf" srcId="{A9EB340B-7C35-4FC0-BB83-DC7D1D3D8EBF}" destId="{0D1529C5-7CCD-4407-AEE6-E645A730DAED}" srcOrd="2" destOrd="0" presId="urn:microsoft.com/office/officeart/2008/layout/LinedList"/>
    <dgm:cxn modelId="{9D9E2573-FF46-4DB4-849B-17842E2E6D64}" type="presParOf" srcId="{A9EB340B-7C35-4FC0-BB83-DC7D1D3D8EBF}" destId="{6402EF4D-6192-4091-BFD4-CDEA55816729}" srcOrd="3" destOrd="0" presId="urn:microsoft.com/office/officeart/2008/layout/LinedList"/>
    <dgm:cxn modelId="{A16552AD-433D-4BA9-AFC4-B6D94BA6A0C9}" type="presParOf" srcId="{6402EF4D-6192-4091-BFD4-CDEA55816729}" destId="{D59CAB35-B92E-4A2D-9C7D-A5C83A760AF6}" srcOrd="0" destOrd="0" presId="urn:microsoft.com/office/officeart/2008/layout/LinedList"/>
    <dgm:cxn modelId="{E7E37CC8-F4B2-47FD-8B82-8593583EEFBB}" type="presParOf" srcId="{6402EF4D-6192-4091-BFD4-CDEA55816729}" destId="{FA7D9244-EE27-4818-B223-6F4F53C1C6E4}" srcOrd="1" destOrd="0" presId="urn:microsoft.com/office/officeart/2008/layout/LinedList"/>
    <dgm:cxn modelId="{1AEBD029-2C00-470D-94F6-91EF1EFBB5D6}" type="presParOf" srcId="{A9EB340B-7C35-4FC0-BB83-DC7D1D3D8EBF}" destId="{2253335D-607A-42DA-BAA9-642C6324277A}" srcOrd="4" destOrd="0" presId="urn:microsoft.com/office/officeart/2008/layout/LinedList"/>
    <dgm:cxn modelId="{9432F858-EE59-498E-99BC-4613AA45066E}" type="presParOf" srcId="{A9EB340B-7C35-4FC0-BB83-DC7D1D3D8EBF}" destId="{FA8B70B9-6D59-42E4-9C1A-D469CFACC6FE}" srcOrd="5" destOrd="0" presId="urn:microsoft.com/office/officeart/2008/layout/LinedList"/>
    <dgm:cxn modelId="{07E65D3F-F5BF-4F91-A3CB-E9F5FA9C24C6}" type="presParOf" srcId="{FA8B70B9-6D59-42E4-9C1A-D469CFACC6FE}" destId="{AFF312AC-A844-47AB-AE30-29E77F3D4182}" srcOrd="0" destOrd="0" presId="urn:microsoft.com/office/officeart/2008/layout/LinedList"/>
    <dgm:cxn modelId="{222F6B25-F308-423C-8743-68085A63CF2D}" type="presParOf" srcId="{FA8B70B9-6D59-42E4-9C1A-D469CFACC6FE}" destId="{9260DF76-8026-4069-9C90-1007073644F2}" srcOrd="1" destOrd="0" presId="urn:microsoft.com/office/officeart/2008/layout/LinedList"/>
    <dgm:cxn modelId="{505C765E-F992-49E7-B7C0-FEDA5193D4D4}" type="presParOf" srcId="{A9EB340B-7C35-4FC0-BB83-DC7D1D3D8EBF}" destId="{EFE96BE3-8281-4B13-8FAE-08D8252069B8}" srcOrd="6" destOrd="0" presId="urn:microsoft.com/office/officeart/2008/layout/LinedList"/>
    <dgm:cxn modelId="{16B6AF85-293C-449F-96CA-370C98980691}" type="presParOf" srcId="{A9EB340B-7C35-4FC0-BB83-DC7D1D3D8EBF}" destId="{BB99D99D-5AB3-4796-8D2D-E5C5D33ED3C5}" srcOrd="7" destOrd="0" presId="urn:microsoft.com/office/officeart/2008/layout/LinedList"/>
    <dgm:cxn modelId="{1B4CED80-7A66-4A07-8F69-9D2066023F4F}" type="presParOf" srcId="{BB99D99D-5AB3-4796-8D2D-E5C5D33ED3C5}" destId="{A42681A0-48FB-490C-AD3A-6F5E4C68814A}" srcOrd="0" destOrd="0" presId="urn:microsoft.com/office/officeart/2008/layout/LinedList"/>
    <dgm:cxn modelId="{E930E3FD-D419-46BB-B370-2A4736563130}" type="presParOf" srcId="{BB99D99D-5AB3-4796-8D2D-E5C5D33ED3C5}" destId="{F9A37793-850D-42E2-AF48-9EE0CB771761}" srcOrd="1" destOrd="0" presId="urn:microsoft.com/office/officeart/2008/layout/LinedList"/>
    <dgm:cxn modelId="{DDF00B32-0357-4C84-9240-F59932D4E63B}" type="presParOf" srcId="{A9EB340B-7C35-4FC0-BB83-DC7D1D3D8EBF}" destId="{93372E29-E0E2-49F4-BA5C-2C5FCC044D20}" srcOrd="8" destOrd="0" presId="urn:microsoft.com/office/officeart/2008/layout/LinedList"/>
    <dgm:cxn modelId="{0DCFBE88-89F6-466E-9A6C-2349C3118FAE}" type="presParOf" srcId="{A9EB340B-7C35-4FC0-BB83-DC7D1D3D8EBF}" destId="{530F5E76-57D6-44C9-A119-081630B2B921}" srcOrd="9" destOrd="0" presId="urn:microsoft.com/office/officeart/2008/layout/LinedList"/>
    <dgm:cxn modelId="{FF376DEA-9AB1-481C-9CA7-F4CAA16154CE}" type="presParOf" srcId="{530F5E76-57D6-44C9-A119-081630B2B921}" destId="{04BFC17D-22F5-4B21-9DB0-804177F01B78}" srcOrd="0" destOrd="0" presId="urn:microsoft.com/office/officeart/2008/layout/LinedList"/>
    <dgm:cxn modelId="{1C884FA2-0143-4B0C-85BD-B4AAAED6CE45}" type="presParOf" srcId="{530F5E76-57D6-44C9-A119-081630B2B921}" destId="{8C5582CA-7222-4700-ABED-D5DBD55621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A8C002-AFEB-46D7-A2F0-00BDE38C334E}"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12FED7F7-03F8-4583-98CC-2820DDDE1E9E}">
      <dgm:prSet/>
      <dgm:spPr/>
      <dgm:t>
        <a:bodyPr/>
        <a:lstStyle/>
        <a:p>
          <a:r>
            <a:rPr lang="en-GB"/>
            <a:t>Overreaction?</a:t>
          </a:r>
          <a:endParaRPr lang="en-US"/>
        </a:p>
      </dgm:t>
    </dgm:pt>
    <dgm:pt modelId="{24EB95CA-32AA-466D-858A-16DA2F6661E1}" type="parTrans" cxnId="{0BFECD1B-E523-4043-A4B7-3F74FEDB5565}">
      <dgm:prSet/>
      <dgm:spPr/>
      <dgm:t>
        <a:bodyPr/>
        <a:lstStyle/>
        <a:p>
          <a:endParaRPr lang="en-US"/>
        </a:p>
      </dgm:t>
    </dgm:pt>
    <dgm:pt modelId="{63F41C55-2D76-49B1-BB34-C5B66506A40C}" type="sibTrans" cxnId="{0BFECD1B-E523-4043-A4B7-3F74FEDB5565}">
      <dgm:prSet/>
      <dgm:spPr/>
      <dgm:t>
        <a:bodyPr/>
        <a:lstStyle/>
        <a:p>
          <a:endParaRPr lang="en-US"/>
        </a:p>
      </dgm:t>
    </dgm:pt>
    <dgm:pt modelId="{3078D0CE-33A4-4085-9263-4600D26A13E3}">
      <dgm:prSet/>
      <dgm:spPr/>
      <dgm:t>
        <a:bodyPr/>
        <a:lstStyle/>
        <a:p>
          <a:r>
            <a:rPr lang="en-GB"/>
            <a:t>Over reliance on military force?</a:t>
          </a:r>
          <a:endParaRPr lang="en-US"/>
        </a:p>
      </dgm:t>
    </dgm:pt>
    <dgm:pt modelId="{1360AD7B-0991-4336-A429-22610324B207}" type="parTrans" cxnId="{C12AE3FB-2DBF-4AC7-B6C2-60731D3876C3}">
      <dgm:prSet/>
      <dgm:spPr/>
      <dgm:t>
        <a:bodyPr/>
        <a:lstStyle/>
        <a:p>
          <a:endParaRPr lang="en-US"/>
        </a:p>
      </dgm:t>
    </dgm:pt>
    <dgm:pt modelId="{C3473F76-2E0B-4AE3-B2FB-CF173D72581D}" type="sibTrans" cxnId="{C12AE3FB-2DBF-4AC7-B6C2-60731D3876C3}">
      <dgm:prSet/>
      <dgm:spPr/>
      <dgm:t>
        <a:bodyPr/>
        <a:lstStyle/>
        <a:p>
          <a:endParaRPr lang="en-US"/>
        </a:p>
      </dgm:t>
    </dgm:pt>
    <dgm:pt modelId="{DA7711C3-FC00-4CF0-9921-30AEFA501F7A}">
      <dgm:prSet/>
      <dgm:spPr/>
      <dgm:t>
        <a:bodyPr/>
        <a:lstStyle/>
        <a:p>
          <a:r>
            <a:rPr lang="en-GB"/>
            <a:t>Curtailment of democracy, Human rights and the Rule of law?</a:t>
          </a:r>
          <a:endParaRPr lang="en-US"/>
        </a:p>
      </dgm:t>
    </dgm:pt>
    <dgm:pt modelId="{070B5E6A-8F7E-48C0-A03F-E6EBC4619734}" type="parTrans" cxnId="{B89E8D9C-1F87-497C-920D-917FA785168E}">
      <dgm:prSet/>
      <dgm:spPr/>
      <dgm:t>
        <a:bodyPr/>
        <a:lstStyle/>
        <a:p>
          <a:endParaRPr lang="en-US"/>
        </a:p>
      </dgm:t>
    </dgm:pt>
    <dgm:pt modelId="{1A48D0FA-203D-4E4F-8DF3-BB3D0AA91498}" type="sibTrans" cxnId="{B89E8D9C-1F87-497C-920D-917FA785168E}">
      <dgm:prSet/>
      <dgm:spPr/>
      <dgm:t>
        <a:bodyPr/>
        <a:lstStyle/>
        <a:p>
          <a:endParaRPr lang="en-US"/>
        </a:p>
      </dgm:t>
    </dgm:pt>
    <dgm:pt modelId="{08659409-6D1D-4855-83A6-E7C347D071FD}" type="pres">
      <dgm:prSet presAssocID="{DAA8C002-AFEB-46D7-A2F0-00BDE38C334E}" presName="hierChild1" presStyleCnt="0">
        <dgm:presLayoutVars>
          <dgm:chPref val="1"/>
          <dgm:dir/>
          <dgm:animOne val="branch"/>
          <dgm:animLvl val="lvl"/>
          <dgm:resizeHandles/>
        </dgm:presLayoutVars>
      </dgm:prSet>
      <dgm:spPr/>
      <dgm:t>
        <a:bodyPr/>
        <a:lstStyle/>
        <a:p>
          <a:endParaRPr lang="en-US"/>
        </a:p>
      </dgm:t>
    </dgm:pt>
    <dgm:pt modelId="{1D8CB8A9-C40F-4652-B2AE-DAA3678E1B24}" type="pres">
      <dgm:prSet presAssocID="{12FED7F7-03F8-4583-98CC-2820DDDE1E9E}" presName="hierRoot1" presStyleCnt="0"/>
      <dgm:spPr/>
    </dgm:pt>
    <dgm:pt modelId="{6355DE91-8C5F-47FC-AEA8-5777397649E0}" type="pres">
      <dgm:prSet presAssocID="{12FED7F7-03F8-4583-98CC-2820DDDE1E9E}" presName="composite" presStyleCnt="0"/>
      <dgm:spPr/>
    </dgm:pt>
    <dgm:pt modelId="{4C086D2F-E8B6-46F0-8A61-82807CE9429A}" type="pres">
      <dgm:prSet presAssocID="{12FED7F7-03F8-4583-98CC-2820DDDE1E9E}" presName="background" presStyleLbl="node0" presStyleIdx="0" presStyleCnt="3"/>
      <dgm:spPr/>
    </dgm:pt>
    <dgm:pt modelId="{ADCD6742-5144-4969-A1E3-1A1D0E8D1A07}" type="pres">
      <dgm:prSet presAssocID="{12FED7F7-03F8-4583-98CC-2820DDDE1E9E}" presName="text" presStyleLbl="fgAcc0" presStyleIdx="0" presStyleCnt="3">
        <dgm:presLayoutVars>
          <dgm:chPref val="3"/>
        </dgm:presLayoutVars>
      </dgm:prSet>
      <dgm:spPr/>
      <dgm:t>
        <a:bodyPr/>
        <a:lstStyle/>
        <a:p>
          <a:endParaRPr lang="en-US"/>
        </a:p>
      </dgm:t>
    </dgm:pt>
    <dgm:pt modelId="{D4EEEA09-0540-4CE4-AAE6-A1476B518627}" type="pres">
      <dgm:prSet presAssocID="{12FED7F7-03F8-4583-98CC-2820DDDE1E9E}" presName="hierChild2" presStyleCnt="0"/>
      <dgm:spPr/>
    </dgm:pt>
    <dgm:pt modelId="{B8D5B151-DCAA-42CB-986A-750B1221023F}" type="pres">
      <dgm:prSet presAssocID="{3078D0CE-33A4-4085-9263-4600D26A13E3}" presName="hierRoot1" presStyleCnt="0"/>
      <dgm:spPr/>
    </dgm:pt>
    <dgm:pt modelId="{05F84EAB-87BB-4F5C-8A9B-0BCCE5F8CD7C}" type="pres">
      <dgm:prSet presAssocID="{3078D0CE-33A4-4085-9263-4600D26A13E3}" presName="composite" presStyleCnt="0"/>
      <dgm:spPr/>
    </dgm:pt>
    <dgm:pt modelId="{62DF8865-9D77-4FA5-B9EA-F88E0F229D37}" type="pres">
      <dgm:prSet presAssocID="{3078D0CE-33A4-4085-9263-4600D26A13E3}" presName="background" presStyleLbl="node0" presStyleIdx="1" presStyleCnt="3"/>
      <dgm:spPr/>
    </dgm:pt>
    <dgm:pt modelId="{74078C62-BA3E-41A4-BE6B-59A7E4BF854E}" type="pres">
      <dgm:prSet presAssocID="{3078D0CE-33A4-4085-9263-4600D26A13E3}" presName="text" presStyleLbl="fgAcc0" presStyleIdx="1" presStyleCnt="3">
        <dgm:presLayoutVars>
          <dgm:chPref val="3"/>
        </dgm:presLayoutVars>
      </dgm:prSet>
      <dgm:spPr/>
      <dgm:t>
        <a:bodyPr/>
        <a:lstStyle/>
        <a:p>
          <a:endParaRPr lang="en-US"/>
        </a:p>
      </dgm:t>
    </dgm:pt>
    <dgm:pt modelId="{4C858206-2DEC-4534-A98C-806876823E37}" type="pres">
      <dgm:prSet presAssocID="{3078D0CE-33A4-4085-9263-4600D26A13E3}" presName="hierChild2" presStyleCnt="0"/>
      <dgm:spPr/>
    </dgm:pt>
    <dgm:pt modelId="{0ED150F6-FDB2-4A58-8534-34757CFD45C4}" type="pres">
      <dgm:prSet presAssocID="{DA7711C3-FC00-4CF0-9921-30AEFA501F7A}" presName="hierRoot1" presStyleCnt="0"/>
      <dgm:spPr/>
    </dgm:pt>
    <dgm:pt modelId="{E20B67E6-E6B6-4355-8E66-AE733A465BFE}" type="pres">
      <dgm:prSet presAssocID="{DA7711C3-FC00-4CF0-9921-30AEFA501F7A}" presName="composite" presStyleCnt="0"/>
      <dgm:spPr/>
    </dgm:pt>
    <dgm:pt modelId="{5467EA46-C8EB-44E8-8AFE-19D924368285}" type="pres">
      <dgm:prSet presAssocID="{DA7711C3-FC00-4CF0-9921-30AEFA501F7A}" presName="background" presStyleLbl="node0" presStyleIdx="2" presStyleCnt="3"/>
      <dgm:spPr/>
    </dgm:pt>
    <dgm:pt modelId="{F80C9EE1-8755-49D1-820F-05A0EE62F357}" type="pres">
      <dgm:prSet presAssocID="{DA7711C3-FC00-4CF0-9921-30AEFA501F7A}" presName="text" presStyleLbl="fgAcc0" presStyleIdx="2" presStyleCnt="3">
        <dgm:presLayoutVars>
          <dgm:chPref val="3"/>
        </dgm:presLayoutVars>
      </dgm:prSet>
      <dgm:spPr/>
      <dgm:t>
        <a:bodyPr/>
        <a:lstStyle/>
        <a:p>
          <a:endParaRPr lang="en-US"/>
        </a:p>
      </dgm:t>
    </dgm:pt>
    <dgm:pt modelId="{C690866E-36B2-4B40-B3B2-6B7CA325A0BE}" type="pres">
      <dgm:prSet presAssocID="{DA7711C3-FC00-4CF0-9921-30AEFA501F7A}" presName="hierChild2" presStyleCnt="0"/>
      <dgm:spPr/>
    </dgm:pt>
  </dgm:ptLst>
  <dgm:cxnLst>
    <dgm:cxn modelId="{A66A1CED-38AF-4494-977C-7A825664F5C2}" type="presOf" srcId="{12FED7F7-03F8-4583-98CC-2820DDDE1E9E}" destId="{ADCD6742-5144-4969-A1E3-1A1D0E8D1A07}" srcOrd="0" destOrd="0" presId="urn:microsoft.com/office/officeart/2005/8/layout/hierarchy1"/>
    <dgm:cxn modelId="{1AEB40B3-5981-48E7-9BF9-82CE1C1462EB}" type="presOf" srcId="{DA7711C3-FC00-4CF0-9921-30AEFA501F7A}" destId="{F80C9EE1-8755-49D1-820F-05A0EE62F357}" srcOrd="0" destOrd="0" presId="urn:microsoft.com/office/officeart/2005/8/layout/hierarchy1"/>
    <dgm:cxn modelId="{D79C9F32-770F-4508-9AA4-991530A2D736}" type="presOf" srcId="{3078D0CE-33A4-4085-9263-4600D26A13E3}" destId="{74078C62-BA3E-41A4-BE6B-59A7E4BF854E}" srcOrd="0" destOrd="0" presId="urn:microsoft.com/office/officeart/2005/8/layout/hierarchy1"/>
    <dgm:cxn modelId="{C12AE3FB-2DBF-4AC7-B6C2-60731D3876C3}" srcId="{DAA8C002-AFEB-46D7-A2F0-00BDE38C334E}" destId="{3078D0CE-33A4-4085-9263-4600D26A13E3}" srcOrd="1" destOrd="0" parTransId="{1360AD7B-0991-4336-A429-22610324B207}" sibTransId="{C3473F76-2E0B-4AE3-B2FB-CF173D72581D}"/>
    <dgm:cxn modelId="{B89E8D9C-1F87-497C-920D-917FA785168E}" srcId="{DAA8C002-AFEB-46D7-A2F0-00BDE38C334E}" destId="{DA7711C3-FC00-4CF0-9921-30AEFA501F7A}" srcOrd="2" destOrd="0" parTransId="{070B5E6A-8F7E-48C0-A03F-E6EBC4619734}" sibTransId="{1A48D0FA-203D-4E4F-8DF3-BB3D0AA91498}"/>
    <dgm:cxn modelId="{0BFECD1B-E523-4043-A4B7-3F74FEDB5565}" srcId="{DAA8C002-AFEB-46D7-A2F0-00BDE38C334E}" destId="{12FED7F7-03F8-4583-98CC-2820DDDE1E9E}" srcOrd="0" destOrd="0" parTransId="{24EB95CA-32AA-466D-858A-16DA2F6661E1}" sibTransId="{63F41C55-2D76-49B1-BB34-C5B66506A40C}"/>
    <dgm:cxn modelId="{92BE0A9D-BA61-4DEE-8133-AFB66B358D7A}" type="presOf" srcId="{DAA8C002-AFEB-46D7-A2F0-00BDE38C334E}" destId="{08659409-6D1D-4855-83A6-E7C347D071FD}" srcOrd="0" destOrd="0" presId="urn:microsoft.com/office/officeart/2005/8/layout/hierarchy1"/>
    <dgm:cxn modelId="{AA63B626-46DB-4FF6-B3B4-FD2FFA2C3CC5}" type="presParOf" srcId="{08659409-6D1D-4855-83A6-E7C347D071FD}" destId="{1D8CB8A9-C40F-4652-B2AE-DAA3678E1B24}" srcOrd="0" destOrd="0" presId="urn:microsoft.com/office/officeart/2005/8/layout/hierarchy1"/>
    <dgm:cxn modelId="{E002753E-054D-4F8D-B8C8-C0163275D7E4}" type="presParOf" srcId="{1D8CB8A9-C40F-4652-B2AE-DAA3678E1B24}" destId="{6355DE91-8C5F-47FC-AEA8-5777397649E0}" srcOrd="0" destOrd="0" presId="urn:microsoft.com/office/officeart/2005/8/layout/hierarchy1"/>
    <dgm:cxn modelId="{2159A109-CC00-4C67-86F4-518C39523C3C}" type="presParOf" srcId="{6355DE91-8C5F-47FC-AEA8-5777397649E0}" destId="{4C086D2F-E8B6-46F0-8A61-82807CE9429A}" srcOrd="0" destOrd="0" presId="urn:microsoft.com/office/officeart/2005/8/layout/hierarchy1"/>
    <dgm:cxn modelId="{ABFA1D84-E3F1-4664-ADCB-7B416ACC339F}" type="presParOf" srcId="{6355DE91-8C5F-47FC-AEA8-5777397649E0}" destId="{ADCD6742-5144-4969-A1E3-1A1D0E8D1A07}" srcOrd="1" destOrd="0" presId="urn:microsoft.com/office/officeart/2005/8/layout/hierarchy1"/>
    <dgm:cxn modelId="{7A43E709-0AD4-417E-8F03-ED4DF6621ACD}" type="presParOf" srcId="{1D8CB8A9-C40F-4652-B2AE-DAA3678E1B24}" destId="{D4EEEA09-0540-4CE4-AAE6-A1476B518627}" srcOrd="1" destOrd="0" presId="urn:microsoft.com/office/officeart/2005/8/layout/hierarchy1"/>
    <dgm:cxn modelId="{3A5A5D1A-5CD5-408E-BF9A-B8F42AB8A506}" type="presParOf" srcId="{08659409-6D1D-4855-83A6-E7C347D071FD}" destId="{B8D5B151-DCAA-42CB-986A-750B1221023F}" srcOrd="1" destOrd="0" presId="urn:microsoft.com/office/officeart/2005/8/layout/hierarchy1"/>
    <dgm:cxn modelId="{BD6A8A3C-EF4B-419B-A68D-553D7476D313}" type="presParOf" srcId="{B8D5B151-DCAA-42CB-986A-750B1221023F}" destId="{05F84EAB-87BB-4F5C-8A9B-0BCCE5F8CD7C}" srcOrd="0" destOrd="0" presId="urn:microsoft.com/office/officeart/2005/8/layout/hierarchy1"/>
    <dgm:cxn modelId="{220D93F8-4B50-4654-AE27-6E8CF8E1D0A7}" type="presParOf" srcId="{05F84EAB-87BB-4F5C-8A9B-0BCCE5F8CD7C}" destId="{62DF8865-9D77-4FA5-B9EA-F88E0F229D37}" srcOrd="0" destOrd="0" presId="urn:microsoft.com/office/officeart/2005/8/layout/hierarchy1"/>
    <dgm:cxn modelId="{B58C49D3-A81D-45B3-8AF6-3F35A33A3BB2}" type="presParOf" srcId="{05F84EAB-87BB-4F5C-8A9B-0BCCE5F8CD7C}" destId="{74078C62-BA3E-41A4-BE6B-59A7E4BF854E}" srcOrd="1" destOrd="0" presId="urn:microsoft.com/office/officeart/2005/8/layout/hierarchy1"/>
    <dgm:cxn modelId="{2084A4AE-7BB8-4000-9BA0-909DFBFC7268}" type="presParOf" srcId="{B8D5B151-DCAA-42CB-986A-750B1221023F}" destId="{4C858206-2DEC-4534-A98C-806876823E37}" srcOrd="1" destOrd="0" presId="urn:microsoft.com/office/officeart/2005/8/layout/hierarchy1"/>
    <dgm:cxn modelId="{BC458294-6192-477F-8EED-C5C71BAF796B}" type="presParOf" srcId="{08659409-6D1D-4855-83A6-E7C347D071FD}" destId="{0ED150F6-FDB2-4A58-8534-34757CFD45C4}" srcOrd="2" destOrd="0" presId="urn:microsoft.com/office/officeart/2005/8/layout/hierarchy1"/>
    <dgm:cxn modelId="{4F5A4EDF-47D4-490C-8276-7959A1AB40EB}" type="presParOf" srcId="{0ED150F6-FDB2-4A58-8534-34757CFD45C4}" destId="{E20B67E6-E6B6-4355-8E66-AE733A465BFE}" srcOrd="0" destOrd="0" presId="urn:microsoft.com/office/officeart/2005/8/layout/hierarchy1"/>
    <dgm:cxn modelId="{B22CCA6A-9EBB-44BD-9BE4-3CB10FAF6F4C}" type="presParOf" srcId="{E20B67E6-E6B6-4355-8E66-AE733A465BFE}" destId="{5467EA46-C8EB-44E8-8AFE-19D924368285}" srcOrd="0" destOrd="0" presId="urn:microsoft.com/office/officeart/2005/8/layout/hierarchy1"/>
    <dgm:cxn modelId="{0F0C0639-C49A-4B03-AE13-2393755CAB30}" type="presParOf" srcId="{E20B67E6-E6B6-4355-8E66-AE733A465BFE}" destId="{F80C9EE1-8755-49D1-820F-05A0EE62F357}" srcOrd="1" destOrd="0" presId="urn:microsoft.com/office/officeart/2005/8/layout/hierarchy1"/>
    <dgm:cxn modelId="{B24DE4EF-3E6C-4377-BCAC-0529B3541496}" type="presParOf" srcId="{0ED150F6-FDB2-4A58-8534-34757CFD45C4}" destId="{C690866E-36B2-4B40-B3B2-6B7CA325A0B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636D77-1961-4002-8C32-19D45669E0C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3D028D9-91CC-4927-99CD-C8DE306062BC}">
      <dgm:prSet/>
      <dgm:spPr/>
      <dgm:t>
        <a:bodyPr/>
        <a:lstStyle/>
        <a:p>
          <a:r>
            <a:rPr lang="en-GB" dirty="0">
              <a:solidFill>
                <a:schemeClr val="bg1"/>
              </a:solidFill>
            </a:rPr>
            <a:t>Following the Cold War MI5 were handed the intelligence function for Countering the PIRA on the UK mainland previously the responsibility of the Metropolitan Police Special Branch (MPSB)</a:t>
          </a:r>
          <a:endParaRPr lang="en-US" dirty="0">
            <a:solidFill>
              <a:schemeClr val="bg1"/>
            </a:solidFill>
          </a:endParaRPr>
        </a:p>
      </dgm:t>
    </dgm:pt>
    <dgm:pt modelId="{7BCF51C0-3D7E-4EF0-A827-CE311E4295EC}" type="parTrans" cxnId="{AA249AAF-B21D-4429-803C-FE55D6373D1F}">
      <dgm:prSet/>
      <dgm:spPr/>
      <dgm:t>
        <a:bodyPr/>
        <a:lstStyle/>
        <a:p>
          <a:endParaRPr lang="en-US"/>
        </a:p>
      </dgm:t>
    </dgm:pt>
    <dgm:pt modelId="{53C5BF4A-1D6E-4FAB-BFEF-4CE27919A064}" type="sibTrans" cxnId="{AA249AAF-B21D-4429-803C-FE55D6373D1F}">
      <dgm:prSet/>
      <dgm:spPr/>
      <dgm:t>
        <a:bodyPr/>
        <a:lstStyle/>
        <a:p>
          <a:endParaRPr lang="en-US"/>
        </a:p>
      </dgm:t>
    </dgm:pt>
    <dgm:pt modelId="{2DEF3067-7869-4222-A0C7-FC5322567EDD}">
      <dgm:prSet/>
      <dgm:spPr/>
      <dgm:t>
        <a:bodyPr/>
        <a:lstStyle/>
        <a:p>
          <a:pPr rtl="0"/>
          <a:r>
            <a:rPr lang="en-GB" dirty="0">
              <a:solidFill>
                <a:schemeClr val="bg1"/>
              </a:solidFill>
            </a:rPr>
            <a:t>They quickly Identified significant Intelligence ‘gaps’ and working in partnership with the Metropolitan Police’s Anti Terrorist Branch had substantial successes in capturing key PIRA suspects planning terrorist attacks.</a:t>
          </a:r>
          <a:r>
            <a:rPr lang="en-GB" dirty="0">
              <a:solidFill>
                <a:schemeClr val="bg1"/>
              </a:solidFill>
              <a:latin typeface="Century Gothic" panose="020B0502020202020204"/>
            </a:rPr>
            <a:t> </a:t>
          </a:r>
          <a:endParaRPr lang="en-US" dirty="0">
            <a:solidFill>
              <a:schemeClr val="bg1"/>
            </a:solidFill>
          </a:endParaRPr>
        </a:p>
      </dgm:t>
    </dgm:pt>
    <dgm:pt modelId="{71F0E82D-9EEC-4A18-BF8B-05D21302E8FD}" type="parTrans" cxnId="{07206576-7197-4AB5-BAAB-9AF73BF68F28}">
      <dgm:prSet/>
      <dgm:spPr/>
      <dgm:t>
        <a:bodyPr/>
        <a:lstStyle/>
        <a:p>
          <a:endParaRPr lang="en-US"/>
        </a:p>
      </dgm:t>
    </dgm:pt>
    <dgm:pt modelId="{1A6CD441-2B97-4F47-B599-47687C5478B3}" type="sibTrans" cxnId="{07206576-7197-4AB5-BAAB-9AF73BF68F28}">
      <dgm:prSet/>
      <dgm:spPr/>
      <dgm:t>
        <a:bodyPr/>
        <a:lstStyle/>
        <a:p>
          <a:endParaRPr lang="en-US"/>
        </a:p>
      </dgm:t>
    </dgm:pt>
    <dgm:pt modelId="{53C421A2-3565-445A-932D-DDD0FD410A6B}">
      <dgm:prSet/>
      <dgm:spPr/>
      <dgm:t>
        <a:bodyPr/>
        <a:lstStyle/>
        <a:p>
          <a:pPr rtl="0"/>
          <a:r>
            <a:rPr lang="en-GB" dirty="0">
              <a:solidFill>
                <a:schemeClr val="bg1"/>
              </a:solidFill>
            </a:rPr>
            <a:t>Arguably these successes led to the PIRA ceasefire of 1994 and paved the way for the ‘Peace Process’.</a:t>
          </a:r>
          <a:r>
            <a:rPr lang="en-GB" dirty="0">
              <a:solidFill>
                <a:schemeClr val="bg1"/>
              </a:solidFill>
              <a:latin typeface="Century Gothic" panose="020B0502020202020204"/>
            </a:rPr>
            <a:t> </a:t>
          </a:r>
          <a:endParaRPr lang="en-US" dirty="0">
            <a:solidFill>
              <a:schemeClr val="bg1"/>
            </a:solidFill>
          </a:endParaRPr>
        </a:p>
      </dgm:t>
    </dgm:pt>
    <dgm:pt modelId="{35AF2D53-7836-40DF-87CA-567D6A9440DD}" type="parTrans" cxnId="{369197D2-7787-428C-817F-AE4C6741CC04}">
      <dgm:prSet/>
      <dgm:spPr/>
      <dgm:t>
        <a:bodyPr/>
        <a:lstStyle/>
        <a:p>
          <a:endParaRPr lang="en-US"/>
        </a:p>
      </dgm:t>
    </dgm:pt>
    <dgm:pt modelId="{3D7189A5-2A29-4DCA-A39A-D33EA92DCFAD}" type="sibTrans" cxnId="{369197D2-7787-428C-817F-AE4C6741CC04}">
      <dgm:prSet/>
      <dgm:spPr/>
      <dgm:t>
        <a:bodyPr/>
        <a:lstStyle/>
        <a:p>
          <a:endParaRPr lang="en-US"/>
        </a:p>
      </dgm:t>
    </dgm:pt>
    <dgm:pt modelId="{FE715370-3F3C-4389-A2AF-232E37E4B37D}" type="pres">
      <dgm:prSet presAssocID="{AC636D77-1961-4002-8C32-19D45669E0C3}" presName="linear" presStyleCnt="0">
        <dgm:presLayoutVars>
          <dgm:animLvl val="lvl"/>
          <dgm:resizeHandles val="exact"/>
        </dgm:presLayoutVars>
      </dgm:prSet>
      <dgm:spPr/>
      <dgm:t>
        <a:bodyPr/>
        <a:lstStyle/>
        <a:p>
          <a:endParaRPr lang="en-US"/>
        </a:p>
      </dgm:t>
    </dgm:pt>
    <dgm:pt modelId="{5113B5C0-CA6B-4010-A29A-C533B13E761C}" type="pres">
      <dgm:prSet presAssocID="{43D028D9-91CC-4927-99CD-C8DE306062BC}" presName="parentText" presStyleLbl="node1" presStyleIdx="0" presStyleCnt="3">
        <dgm:presLayoutVars>
          <dgm:chMax val="0"/>
          <dgm:bulletEnabled val="1"/>
        </dgm:presLayoutVars>
      </dgm:prSet>
      <dgm:spPr/>
      <dgm:t>
        <a:bodyPr/>
        <a:lstStyle/>
        <a:p>
          <a:endParaRPr lang="en-US"/>
        </a:p>
      </dgm:t>
    </dgm:pt>
    <dgm:pt modelId="{61C253F5-DC74-4116-9D20-2DE489CCAC08}" type="pres">
      <dgm:prSet presAssocID="{53C5BF4A-1D6E-4FAB-BFEF-4CE27919A064}" presName="spacer" presStyleCnt="0"/>
      <dgm:spPr/>
    </dgm:pt>
    <dgm:pt modelId="{39BE01B5-BC02-453D-A93C-31D398B90DE6}" type="pres">
      <dgm:prSet presAssocID="{2DEF3067-7869-4222-A0C7-FC5322567EDD}" presName="parentText" presStyleLbl="node1" presStyleIdx="1" presStyleCnt="3">
        <dgm:presLayoutVars>
          <dgm:chMax val="0"/>
          <dgm:bulletEnabled val="1"/>
        </dgm:presLayoutVars>
      </dgm:prSet>
      <dgm:spPr/>
      <dgm:t>
        <a:bodyPr/>
        <a:lstStyle/>
        <a:p>
          <a:endParaRPr lang="en-US"/>
        </a:p>
      </dgm:t>
    </dgm:pt>
    <dgm:pt modelId="{BBD518DD-54E6-41BB-AFA5-EBC138C2541C}" type="pres">
      <dgm:prSet presAssocID="{1A6CD441-2B97-4F47-B599-47687C5478B3}" presName="spacer" presStyleCnt="0"/>
      <dgm:spPr/>
    </dgm:pt>
    <dgm:pt modelId="{3B6980C2-1F5C-4167-B681-BA17D0528B20}" type="pres">
      <dgm:prSet presAssocID="{53C421A2-3565-445A-932D-DDD0FD410A6B}" presName="parentText" presStyleLbl="node1" presStyleIdx="2" presStyleCnt="3">
        <dgm:presLayoutVars>
          <dgm:chMax val="0"/>
          <dgm:bulletEnabled val="1"/>
        </dgm:presLayoutVars>
      </dgm:prSet>
      <dgm:spPr/>
      <dgm:t>
        <a:bodyPr/>
        <a:lstStyle/>
        <a:p>
          <a:endParaRPr lang="en-US"/>
        </a:p>
      </dgm:t>
    </dgm:pt>
  </dgm:ptLst>
  <dgm:cxnLst>
    <dgm:cxn modelId="{07206576-7197-4AB5-BAAB-9AF73BF68F28}" srcId="{AC636D77-1961-4002-8C32-19D45669E0C3}" destId="{2DEF3067-7869-4222-A0C7-FC5322567EDD}" srcOrd="1" destOrd="0" parTransId="{71F0E82D-9EEC-4A18-BF8B-05D21302E8FD}" sibTransId="{1A6CD441-2B97-4F47-B599-47687C5478B3}"/>
    <dgm:cxn modelId="{FDE360D8-5BF9-4600-BF9C-D264572DC863}" type="presOf" srcId="{43D028D9-91CC-4927-99CD-C8DE306062BC}" destId="{5113B5C0-CA6B-4010-A29A-C533B13E761C}" srcOrd="0" destOrd="0" presId="urn:microsoft.com/office/officeart/2005/8/layout/vList2"/>
    <dgm:cxn modelId="{5B02CF2D-223E-4938-80FB-B7D85E80BF03}" type="presOf" srcId="{2DEF3067-7869-4222-A0C7-FC5322567EDD}" destId="{39BE01B5-BC02-453D-A93C-31D398B90DE6}" srcOrd="0" destOrd="0" presId="urn:microsoft.com/office/officeart/2005/8/layout/vList2"/>
    <dgm:cxn modelId="{369197D2-7787-428C-817F-AE4C6741CC04}" srcId="{AC636D77-1961-4002-8C32-19D45669E0C3}" destId="{53C421A2-3565-445A-932D-DDD0FD410A6B}" srcOrd="2" destOrd="0" parTransId="{35AF2D53-7836-40DF-87CA-567D6A9440DD}" sibTransId="{3D7189A5-2A29-4DCA-A39A-D33EA92DCFAD}"/>
    <dgm:cxn modelId="{26F5B1A4-DEEE-4C81-9DA6-9511D85BF7FB}" type="presOf" srcId="{AC636D77-1961-4002-8C32-19D45669E0C3}" destId="{FE715370-3F3C-4389-A2AF-232E37E4B37D}" srcOrd="0" destOrd="0" presId="urn:microsoft.com/office/officeart/2005/8/layout/vList2"/>
    <dgm:cxn modelId="{4C1FF23F-86DA-43F5-9BD4-C4758EACBD71}" type="presOf" srcId="{53C421A2-3565-445A-932D-DDD0FD410A6B}" destId="{3B6980C2-1F5C-4167-B681-BA17D0528B20}" srcOrd="0" destOrd="0" presId="urn:microsoft.com/office/officeart/2005/8/layout/vList2"/>
    <dgm:cxn modelId="{AA249AAF-B21D-4429-803C-FE55D6373D1F}" srcId="{AC636D77-1961-4002-8C32-19D45669E0C3}" destId="{43D028D9-91CC-4927-99CD-C8DE306062BC}" srcOrd="0" destOrd="0" parTransId="{7BCF51C0-3D7E-4EF0-A827-CE311E4295EC}" sibTransId="{53C5BF4A-1D6E-4FAB-BFEF-4CE27919A064}"/>
    <dgm:cxn modelId="{3378D1B2-6862-4D83-BA52-D55E7B08EAC6}" type="presParOf" srcId="{FE715370-3F3C-4389-A2AF-232E37E4B37D}" destId="{5113B5C0-CA6B-4010-A29A-C533B13E761C}" srcOrd="0" destOrd="0" presId="urn:microsoft.com/office/officeart/2005/8/layout/vList2"/>
    <dgm:cxn modelId="{BBED7E72-B41E-48FC-8E6F-E82511B42F40}" type="presParOf" srcId="{FE715370-3F3C-4389-A2AF-232E37E4B37D}" destId="{61C253F5-DC74-4116-9D20-2DE489CCAC08}" srcOrd="1" destOrd="0" presId="urn:microsoft.com/office/officeart/2005/8/layout/vList2"/>
    <dgm:cxn modelId="{853DBD38-55A7-40E5-9F89-D21D98177413}" type="presParOf" srcId="{FE715370-3F3C-4389-A2AF-232E37E4B37D}" destId="{39BE01B5-BC02-453D-A93C-31D398B90DE6}" srcOrd="2" destOrd="0" presId="urn:microsoft.com/office/officeart/2005/8/layout/vList2"/>
    <dgm:cxn modelId="{378DFBCE-81B2-42BA-97B4-36CBD3DA91EC}" type="presParOf" srcId="{FE715370-3F3C-4389-A2AF-232E37E4B37D}" destId="{BBD518DD-54E6-41BB-AFA5-EBC138C2541C}" srcOrd="3" destOrd="0" presId="urn:microsoft.com/office/officeart/2005/8/layout/vList2"/>
    <dgm:cxn modelId="{7C78703D-992E-443B-A3CB-D41127184C6A}" type="presParOf" srcId="{FE715370-3F3C-4389-A2AF-232E37E4B37D}" destId="{3B6980C2-1F5C-4167-B681-BA17D0528B2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9B8C5E-99EB-404E-A1C5-337132EFCFA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2111F74-5ED1-49E1-8D98-2CC99064980C}">
      <dgm:prSet/>
      <dgm:spPr/>
      <dgm:t>
        <a:bodyPr/>
        <a:lstStyle/>
        <a:p>
          <a:r>
            <a:rPr lang="en-GB"/>
            <a:t>Body Scanners,</a:t>
          </a:r>
          <a:endParaRPr lang="en-US"/>
        </a:p>
      </dgm:t>
    </dgm:pt>
    <dgm:pt modelId="{A318A7AA-AA55-4A23-942B-EEAC378E13BA}" type="parTrans" cxnId="{0D203C24-692F-4253-89D0-7AD6CEE2B58C}">
      <dgm:prSet/>
      <dgm:spPr/>
      <dgm:t>
        <a:bodyPr/>
        <a:lstStyle/>
        <a:p>
          <a:endParaRPr lang="en-US"/>
        </a:p>
      </dgm:t>
    </dgm:pt>
    <dgm:pt modelId="{91C2DC08-F4E7-4DC0-B881-381D5C1767BE}" type="sibTrans" cxnId="{0D203C24-692F-4253-89D0-7AD6CEE2B58C}">
      <dgm:prSet/>
      <dgm:spPr/>
      <dgm:t>
        <a:bodyPr/>
        <a:lstStyle/>
        <a:p>
          <a:endParaRPr lang="en-US"/>
        </a:p>
      </dgm:t>
    </dgm:pt>
    <dgm:pt modelId="{68CACC85-DF03-494C-964A-7C345233F8BA}">
      <dgm:prSet/>
      <dgm:spPr/>
      <dgm:t>
        <a:bodyPr/>
        <a:lstStyle/>
        <a:p>
          <a:r>
            <a:rPr lang="en-GB"/>
            <a:t>Section 44 Terrorism Act, </a:t>
          </a:r>
          <a:endParaRPr lang="en-US"/>
        </a:p>
      </dgm:t>
    </dgm:pt>
    <dgm:pt modelId="{5C60EFC0-D48B-489B-BCF3-B92DB4181650}" type="parTrans" cxnId="{05C4AB34-EEFB-4FF6-900A-A5520B2E68AD}">
      <dgm:prSet/>
      <dgm:spPr/>
      <dgm:t>
        <a:bodyPr/>
        <a:lstStyle/>
        <a:p>
          <a:endParaRPr lang="en-US"/>
        </a:p>
      </dgm:t>
    </dgm:pt>
    <dgm:pt modelId="{928BD14E-4DE7-4F71-8914-00DE1BF89E21}" type="sibTrans" cxnId="{05C4AB34-EEFB-4FF6-900A-A5520B2E68AD}">
      <dgm:prSet/>
      <dgm:spPr/>
      <dgm:t>
        <a:bodyPr/>
        <a:lstStyle/>
        <a:p>
          <a:endParaRPr lang="en-US"/>
        </a:p>
      </dgm:t>
    </dgm:pt>
    <dgm:pt modelId="{45CBE4C1-716D-49E6-A431-EA215CA7593D}">
      <dgm:prSet/>
      <dgm:spPr/>
      <dgm:t>
        <a:bodyPr/>
        <a:lstStyle/>
        <a:p>
          <a:r>
            <a:rPr lang="en-GB"/>
            <a:t>Schedule 7 Terrorism Act,</a:t>
          </a:r>
          <a:endParaRPr lang="en-US"/>
        </a:p>
      </dgm:t>
    </dgm:pt>
    <dgm:pt modelId="{4456E137-0E90-4390-B42B-8D2ABC8F8BC4}" type="parTrans" cxnId="{240CFF10-E062-41C5-9E91-C3A3986EDE71}">
      <dgm:prSet/>
      <dgm:spPr/>
      <dgm:t>
        <a:bodyPr/>
        <a:lstStyle/>
        <a:p>
          <a:endParaRPr lang="en-US"/>
        </a:p>
      </dgm:t>
    </dgm:pt>
    <dgm:pt modelId="{DACF5132-B99E-4701-AEF7-4FAAA8800BCB}" type="sibTrans" cxnId="{240CFF10-E062-41C5-9E91-C3A3986EDE71}">
      <dgm:prSet/>
      <dgm:spPr/>
      <dgm:t>
        <a:bodyPr/>
        <a:lstStyle/>
        <a:p>
          <a:endParaRPr lang="en-US"/>
        </a:p>
      </dgm:t>
    </dgm:pt>
    <dgm:pt modelId="{9820217C-73AC-4141-B86C-CE2F0C21D2DE}">
      <dgm:prSet/>
      <dgm:spPr/>
      <dgm:t>
        <a:bodyPr/>
        <a:lstStyle/>
        <a:p>
          <a:r>
            <a:rPr lang="en-GB"/>
            <a:t>CONTEST (PREVENT),</a:t>
          </a:r>
          <a:endParaRPr lang="en-US"/>
        </a:p>
      </dgm:t>
    </dgm:pt>
    <dgm:pt modelId="{E08006D1-735C-4EF4-AF6A-5A25CF4C4FF3}" type="parTrans" cxnId="{86AF4643-D426-47C8-90C7-98A492A377C7}">
      <dgm:prSet/>
      <dgm:spPr/>
      <dgm:t>
        <a:bodyPr/>
        <a:lstStyle/>
        <a:p>
          <a:endParaRPr lang="en-US"/>
        </a:p>
      </dgm:t>
    </dgm:pt>
    <dgm:pt modelId="{4862476D-8FC7-4998-A808-AD483520739F}" type="sibTrans" cxnId="{86AF4643-D426-47C8-90C7-98A492A377C7}">
      <dgm:prSet/>
      <dgm:spPr/>
      <dgm:t>
        <a:bodyPr/>
        <a:lstStyle/>
        <a:p>
          <a:endParaRPr lang="en-US"/>
        </a:p>
      </dgm:t>
    </dgm:pt>
    <dgm:pt modelId="{193AE9F8-4927-4DD1-BC68-6A9C2048D14D}">
      <dgm:prSet/>
      <dgm:spPr/>
      <dgm:t>
        <a:bodyPr/>
        <a:lstStyle/>
        <a:p>
          <a:r>
            <a:rPr lang="en-GB"/>
            <a:t>CT Network,</a:t>
          </a:r>
          <a:endParaRPr lang="en-US"/>
        </a:p>
      </dgm:t>
    </dgm:pt>
    <dgm:pt modelId="{01B3942F-83F2-4765-AA63-D6B947D3B0F8}" type="parTrans" cxnId="{CE532191-FC2A-4DA8-AAD2-8462CD897CEA}">
      <dgm:prSet/>
      <dgm:spPr/>
      <dgm:t>
        <a:bodyPr/>
        <a:lstStyle/>
        <a:p>
          <a:endParaRPr lang="en-US"/>
        </a:p>
      </dgm:t>
    </dgm:pt>
    <dgm:pt modelId="{4E750C0B-0A6E-457D-B6CB-90AB1D369F43}" type="sibTrans" cxnId="{CE532191-FC2A-4DA8-AAD2-8462CD897CEA}">
      <dgm:prSet/>
      <dgm:spPr/>
      <dgm:t>
        <a:bodyPr/>
        <a:lstStyle/>
        <a:p>
          <a:endParaRPr lang="en-US"/>
        </a:p>
      </dgm:t>
    </dgm:pt>
    <dgm:pt modelId="{D15EE601-A7CC-4492-A995-56102D2D2E60}">
      <dgm:prSet/>
      <dgm:spPr/>
      <dgm:t>
        <a:bodyPr/>
        <a:lstStyle/>
        <a:p>
          <a:r>
            <a:rPr lang="en-GB"/>
            <a:t>ANPR</a:t>
          </a:r>
          <a:endParaRPr lang="en-US"/>
        </a:p>
      </dgm:t>
    </dgm:pt>
    <dgm:pt modelId="{F0C34E4B-A830-41BD-9154-0C7843278C24}" type="parTrans" cxnId="{114FBF4B-AE5E-4566-8916-90B77BEEE3B5}">
      <dgm:prSet/>
      <dgm:spPr/>
      <dgm:t>
        <a:bodyPr/>
        <a:lstStyle/>
        <a:p>
          <a:endParaRPr lang="en-US"/>
        </a:p>
      </dgm:t>
    </dgm:pt>
    <dgm:pt modelId="{B9D9E4E4-E34E-4D6C-A906-FB15D7D9F0EF}" type="sibTrans" cxnId="{114FBF4B-AE5E-4566-8916-90B77BEEE3B5}">
      <dgm:prSet/>
      <dgm:spPr/>
      <dgm:t>
        <a:bodyPr/>
        <a:lstStyle/>
        <a:p>
          <a:endParaRPr lang="en-US"/>
        </a:p>
      </dgm:t>
    </dgm:pt>
    <dgm:pt modelId="{2014FAE8-8D8E-43F2-8B85-4AA0944256D6}">
      <dgm:prSet/>
      <dgm:spPr/>
      <dgm:t>
        <a:bodyPr/>
        <a:lstStyle/>
        <a:p>
          <a:r>
            <a:rPr lang="en-GB"/>
            <a:t>CCTV</a:t>
          </a:r>
          <a:endParaRPr lang="en-US"/>
        </a:p>
      </dgm:t>
    </dgm:pt>
    <dgm:pt modelId="{A3F0824C-E960-4DDD-9484-E0E88C3F605E}" type="parTrans" cxnId="{0D377381-D2A7-430D-8C09-C46F2DA769E9}">
      <dgm:prSet/>
      <dgm:spPr/>
      <dgm:t>
        <a:bodyPr/>
        <a:lstStyle/>
        <a:p>
          <a:endParaRPr lang="en-US"/>
        </a:p>
      </dgm:t>
    </dgm:pt>
    <dgm:pt modelId="{A723C21B-FD46-4E65-BE2F-C424DBA1DE7F}" type="sibTrans" cxnId="{0D377381-D2A7-430D-8C09-C46F2DA769E9}">
      <dgm:prSet/>
      <dgm:spPr/>
      <dgm:t>
        <a:bodyPr/>
        <a:lstStyle/>
        <a:p>
          <a:endParaRPr lang="en-US"/>
        </a:p>
      </dgm:t>
    </dgm:pt>
    <dgm:pt modelId="{643D1E83-73B1-4008-8332-378118F495CC}" type="pres">
      <dgm:prSet presAssocID="{6B9B8C5E-99EB-404E-A1C5-337132EFCFA4}" presName="vert0" presStyleCnt="0">
        <dgm:presLayoutVars>
          <dgm:dir/>
          <dgm:animOne val="branch"/>
          <dgm:animLvl val="lvl"/>
        </dgm:presLayoutVars>
      </dgm:prSet>
      <dgm:spPr/>
      <dgm:t>
        <a:bodyPr/>
        <a:lstStyle/>
        <a:p>
          <a:endParaRPr lang="en-US"/>
        </a:p>
      </dgm:t>
    </dgm:pt>
    <dgm:pt modelId="{AD36E42F-3CCA-495D-9575-2F222DECE1AA}" type="pres">
      <dgm:prSet presAssocID="{12111F74-5ED1-49E1-8D98-2CC99064980C}" presName="thickLine" presStyleLbl="alignNode1" presStyleIdx="0" presStyleCnt="7"/>
      <dgm:spPr/>
    </dgm:pt>
    <dgm:pt modelId="{1B244E1C-79F0-46A5-9DDB-F47F84A75836}" type="pres">
      <dgm:prSet presAssocID="{12111F74-5ED1-49E1-8D98-2CC99064980C}" presName="horz1" presStyleCnt="0"/>
      <dgm:spPr/>
    </dgm:pt>
    <dgm:pt modelId="{3B7AFEC2-A44C-4BA5-9B91-202B36AE54BB}" type="pres">
      <dgm:prSet presAssocID="{12111F74-5ED1-49E1-8D98-2CC99064980C}" presName="tx1" presStyleLbl="revTx" presStyleIdx="0" presStyleCnt="7"/>
      <dgm:spPr/>
      <dgm:t>
        <a:bodyPr/>
        <a:lstStyle/>
        <a:p>
          <a:endParaRPr lang="en-US"/>
        </a:p>
      </dgm:t>
    </dgm:pt>
    <dgm:pt modelId="{BEF09C0D-026C-47E9-BC59-1C2749AAF59D}" type="pres">
      <dgm:prSet presAssocID="{12111F74-5ED1-49E1-8D98-2CC99064980C}" presName="vert1" presStyleCnt="0"/>
      <dgm:spPr/>
    </dgm:pt>
    <dgm:pt modelId="{D9D356F6-AA89-440B-A02D-6818B0E78328}" type="pres">
      <dgm:prSet presAssocID="{68CACC85-DF03-494C-964A-7C345233F8BA}" presName="thickLine" presStyleLbl="alignNode1" presStyleIdx="1" presStyleCnt="7"/>
      <dgm:spPr/>
    </dgm:pt>
    <dgm:pt modelId="{EAD3DCAB-C346-43E1-B2D5-8344DC0AFA3A}" type="pres">
      <dgm:prSet presAssocID="{68CACC85-DF03-494C-964A-7C345233F8BA}" presName="horz1" presStyleCnt="0"/>
      <dgm:spPr/>
    </dgm:pt>
    <dgm:pt modelId="{09DB568E-7101-4FF3-BBDF-688AC5033223}" type="pres">
      <dgm:prSet presAssocID="{68CACC85-DF03-494C-964A-7C345233F8BA}" presName="tx1" presStyleLbl="revTx" presStyleIdx="1" presStyleCnt="7"/>
      <dgm:spPr/>
      <dgm:t>
        <a:bodyPr/>
        <a:lstStyle/>
        <a:p>
          <a:endParaRPr lang="en-US"/>
        </a:p>
      </dgm:t>
    </dgm:pt>
    <dgm:pt modelId="{279657F8-4211-4D50-96BA-EB8696AD3323}" type="pres">
      <dgm:prSet presAssocID="{68CACC85-DF03-494C-964A-7C345233F8BA}" presName="vert1" presStyleCnt="0"/>
      <dgm:spPr/>
    </dgm:pt>
    <dgm:pt modelId="{58A084D4-3152-4711-B587-BB1D05BF60CB}" type="pres">
      <dgm:prSet presAssocID="{45CBE4C1-716D-49E6-A431-EA215CA7593D}" presName="thickLine" presStyleLbl="alignNode1" presStyleIdx="2" presStyleCnt="7"/>
      <dgm:spPr/>
    </dgm:pt>
    <dgm:pt modelId="{E4E9CEBF-5877-489D-AD34-CE312A532198}" type="pres">
      <dgm:prSet presAssocID="{45CBE4C1-716D-49E6-A431-EA215CA7593D}" presName="horz1" presStyleCnt="0"/>
      <dgm:spPr/>
    </dgm:pt>
    <dgm:pt modelId="{527F9715-D285-4130-A3C6-54A520F481B2}" type="pres">
      <dgm:prSet presAssocID="{45CBE4C1-716D-49E6-A431-EA215CA7593D}" presName="tx1" presStyleLbl="revTx" presStyleIdx="2" presStyleCnt="7"/>
      <dgm:spPr/>
      <dgm:t>
        <a:bodyPr/>
        <a:lstStyle/>
        <a:p>
          <a:endParaRPr lang="en-US"/>
        </a:p>
      </dgm:t>
    </dgm:pt>
    <dgm:pt modelId="{49DA375A-9149-4317-812E-66DBA05A0A30}" type="pres">
      <dgm:prSet presAssocID="{45CBE4C1-716D-49E6-A431-EA215CA7593D}" presName="vert1" presStyleCnt="0"/>
      <dgm:spPr/>
    </dgm:pt>
    <dgm:pt modelId="{B387E533-EAAC-409C-B957-33883AF5BA26}" type="pres">
      <dgm:prSet presAssocID="{9820217C-73AC-4141-B86C-CE2F0C21D2DE}" presName="thickLine" presStyleLbl="alignNode1" presStyleIdx="3" presStyleCnt="7"/>
      <dgm:spPr/>
    </dgm:pt>
    <dgm:pt modelId="{D1E11D51-4155-4C0E-842C-1A0E85D6C962}" type="pres">
      <dgm:prSet presAssocID="{9820217C-73AC-4141-B86C-CE2F0C21D2DE}" presName="horz1" presStyleCnt="0"/>
      <dgm:spPr/>
    </dgm:pt>
    <dgm:pt modelId="{0F444AD8-3358-4242-9C1E-40098FEAA055}" type="pres">
      <dgm:prSet presAssocID="{9820217C-73AC-4141-B86C-CE2F0C21D2DE}" presName="tx1" presStyleLbl="revTx" presStyleIdx="3" presStyleCnt="7"/>
      <dgm:spPr/>
      <dgm:t>
        <a:bodyPr/>
        <a:lstStyle/>
        <a:p>
          <a:endParaRPr lang="en-US"/>
        </a:p>
      </dgm:t>
    </dgm:pt>
    <dgm:pt modelId="{D2ECDD50-7718-477A-8680-5CC4FF992E3C}" type="pres">
      <dgm:prSet presAssocID="{9820217C-73AC-4141-B86C-CE2F0C21D2DE}" presName="vert1" presStyleCnt="0"/>
      <dgm:spPr/>
    </dgm:pt>
    <dgm:pt modelId="{8B65F70B-202D-4574-8908-0CD98158419B}" type="pres">
      <dgm:prSet presAssocID="{193AE9F8-4927-4DD1-BC68-6A9C2048D14D}" presName="thickLine" presStyleLbl="alignNode1" presStyleIdx="4" presStyleCnt="7"/>
      <dgm:spPr/>
    </dgm:pt>
    <dgm:pt modelId="{E62E55CF-39DB-403F-8B17-2A5FBE9D739A}" type="pres">
      <dgm:prSet presAssocID="{193AE9F8-4927-4DD1-BC68-6A9C2048D14D}" presName="horz1" presStyleCnt="0"/>
      <dgm:spPr/>
    </dgm:pt>
    <dgm:pt modelId="{7DCC8F57-B042-489E-9CC1-CD48143DA216}" type="pres">
      <dgm:prSet presAssocID="{193AE9F8-4927-4DD1-BC68-6A9C2048D14D}" presName="tx1" presStyleLbl="revTx" presStyleIdx="4" presStyleCnt="7"/>
      <dgm:spPr/>
      <dgm:t>
        <a:bodyPr/>
        <a:lstStyle/>
        <a:p>
          <a:endParaRPr lang="en-US"/>
        </a:p>
      </dgm:t>
    </dgm:pt>
    <dgm:pt modelId="{471146CE-EC30-4B17-8DAF-AA56B7EB9884}" type="pres">
      <dgm:prSet presAssocID="{193AE9F8-4927-4DD1-BC68-6A9C2048D14D}" presName="vert1" presStyleCnt="0"/>
      <dgm:spPr/>
    </dgm:pt>
    <dgm:pt modelId="{71BEC75E-9B9A-4390-B6AD-2CCA2EC97A5D}" type="pres">
      <dgm:prSet presAssocID="{D15EE601-A7CC-4492-A995-56102D2D2E60}" presName="thickLine" presStyleLbl="alignNode1" presStyleIdx="5" presStyleCnt="7"/>
      <dgm:spPr/>
    </dgm:pt>
    <dgm:pt modelId="{3C840023-8FE0-4CF4-BCB3-4ADCF837873C}" type="pres">
      <dgm:prSet presAssocID="{D15EE601-A7CC-4492-A995-56102D2D2E60}" presName="horz1" presStyleCnt="0"/>
      <dgm:spPr/>
    </dgm:pt>
    <dgm:pt modelId="{D4E76488-1092-4936-9718-1BB28FF22BA1}" type="pres">
      <dgm:prSet presAssocID="{D15EE601-A7CC-4492-A995-56102D2D2E60}" presName="tx1" presStyleLbl="revTx" presStyleIdx="5" presStyleCnt="7"/>
      <dgm:spPr/>
      <dgm:t>
        <a:bodyPr/>
        <a:lstStyle/>
        <a:p>
          <a:endParaRPr lang="en-US"/>
        </a:p>
      </dgm:t>
    </dgm:pt>
    <dgm:pt modelId="{5DFEA8D7-9A94-41CB-9C6C-B697F911FD26}" type="pres">
      <dgm:prSet presAssocID="{D15EE601-A7CC-4492-A995-56102D2D2E60}" presName="vert1" presStyleCnt="0"/>
      <dgm:spPr/>
    </dgm:pt>
    <dgm:pt modelId="{37B62C8C-672F-4DEE-BE75-384897F153DD}" type="pres">
      <dgm:prSet presAssocID="{2014FAE8-8D8E-43F2-8B85-4AA0944256D6}" presName="thickLine" presStyleLbl="alignNode1" presStyleIdx="6" presStyleCnt="7"/>
      <dgm:spPr/>
    </dgm:pt>
    <dgm:pt modelId="{C5E15EB6-7168-4C61-900F-F824A88C3F92}" type="pres">
      <dgm:prSet presAssocID="{2014FAE8-8D8E-43F2-8B85-4AA0944256D6}" presName="horz1" presStyleCnt="0"/>
      <dgm:spPr/>
    </dgm:pt>
    <dgm:pt modelId="{992EEE38-36F6-40EC-9A14-5444ED877B51}" type="pres">
      <dgm:prSet presAssocID="{2014FAE8-8D8E-43F2-8B85-4AA0944256D6}" presName="tx1" presStyleLbl="revTx" presStyleIdx="6" presStyleCnt="7"/>
      <dgm:spPr/>
      <dgm:t>
        <a:bodyPr/>
        <a:lstStyle/>
        <a:p>
          <a:endParaRPr lang="en-US"/>
        </a:p>
      </dgm:t>
    </dgm:pt>
    <dgm:pt modelId="{16E985EB-6EB8-4B51-8AA9-0EC1D1B97481}" type="pres">
      <dgm:prSet presAssocID="{2014FAE8-8D8E-43F2-8B85-4AA0944256D6}" presName="vert1" presStyleCnt="0"/>
      <dgm:spPr/>
    </dgm:pt>
  </dgm:ptLst>
  <dgm:cxnLst>
    <dgm:cxn modelId="{F4A4E57F-AAC6-49DB-BBD4-0417DBB1BC9D}" type="presOf" srcId="{68CACC85-DF03-494C-964A-7C345233F8BA}" destId="{09DB568E-7101-4FF3-BBDF-688AC5033223}" srcOrd="0" destOrd="0" presId="urn:microsoft.com/office/officeart/2008/layout/LinedList"/>
    <dgm:cxn modelId="{0D377381-D2A7-430D-8C09-C46F2DA769E9}" srcId="{6B9B8C5E-99EB-404E-A1C5-337132EFCFA4}" destId="{2014FAE8-8D8E-43F2-8B85-4AA0944256D6}" srcOrd="6" destOrd="0" parTransId="{A3F0824C-E960-4DDD-9484-E0E88C3F605E}" sibTransId="{A723C21B-FD46-4E65-BE2F-C424DBA1DE7F}"/>
    <dgm:cxn modelId="{240CFF10-E062-41C5-9E91-C3A3986EDE71}" srcId="{6B9B8C5E-99EB-404E-A1C5-337132EFCFA4}" destId="{45CBE4C1-716D-49E6-A431-EA215CA7593D}" srcOrd="2" destOrd="0" parTransId="{4456E137-0E90-4390-B42B-8D2ABC8F8BC4}" sibTransId="{DACF5132-B99E-4701-AEF7-4FAAA8800BCB}"/>
    <dgm:cxn modelId="{0C26B644-7173-4871-AC4F-936489437632}" type="presOf" srcId="{45CBE4C1-716D-49E6-A431-EA215CA7593D}" destId="{527F9715-D285-4130-A3C6-54A520F481B2}" srcOrd="0" destOrd="0" presId="urn:microsoft.com/office/officeart/2008/layout/LinedList"/>
    <dgm:cxn modelId="{CE532191-FC2A-4DA8-AAD2-8462CD897CEA}" srcId="{6B9B8C5E-99EB-404E-A1C5-337132EFCFA4}" destId="{193AE9F8-4927-4DD1-BC68-6A9C2048D14D}" srcOrd="4" destOrd="0" parTransId="{01B3942F-83F2-4765-AA63-D6B947D3B0F8}" sibTransId="{4E750C0B-0A6E-457D-B6CB-90AB1D369F43}"/>
    <dgm:cxn modelId="{3D34F486-15C5-41B3-90CA-E63C71B3998D}" type="presOf" srcId="{9820217C-73AC-4141-B86C-CE2F0C21D2DE}" destId="{0F444AD8-3358-4242-9C1E-40098FEAA055}" srcOrd="0" destOrd="0" presId="urn:microsoft.com/office/officeart/2008/layout/LinedList"/>
    <dgm:cxn modelId="{0D203C24-692F-4253-89D0-7AD6CEE2B58C}" srcId="{6B9B8C5E-99EB-404E-A1C5-337132EFCFA4}" destId="{12111F74-5ED1-49E1-8D98-2CC99064980C}" srcOrd="0" destOrd="0" parTransId="{A318A7AA-AA55-4A23-942B-EEAC378E13BA}" sibTransId="{91C2DC08-F4E7-4DC0-B881-381D5C1767BE}"/>
    <dgm:cxn modelId="{B06CD130-A027-4C0A-9F5F-CA9E393F9E4D}" type="presOf" srcId="{2014FAE8-8D8E-43F2-8B85-4AA0944256D6}" destId="{992EEE38-36F6-40EC-9A14-5444ED877B51}" srcOrd="0" destOrd="0" presId="urn:microsoft.com/office/officeart/2008/layout/LinedList"/>
    <dgm:cxn modelId="{86AF4643-D426-47C8-90C7-98A492A377C7}" srcId="{6B9B8C5E-99EB-404E-A1C5-337132EFCFA4}" destId="{9820217C-73AC-4141-B86C-CE2F0C21D2DE}" srcOrd="3" destOrd="0" parTransId="{E08006D1-735C-4EF4-AF6A-5A25CF4C4FF3}" sibTransId="{4862476D-8FC7-4998-A808-AD483520739F}"/>
    <dgm:cxn modelId="{05C4AB34-EEFB-4FF6-900A-A5520B2E68AD}" srcId="{6B9B8C5E-99EB-404E-A1C5-337132EFCFA4}" destId="{68CACC85-DF03-494C-964A-7C345233F8BA}" srcOrd="1" destOrd="0" parTransId="{5C60EFC0-D48B-489B-BCF3-B92DB4181650}" sibTransId="{928BD14E-4DE7-4F71-8914-00DE1BF89E21}"/>
    <dgm:cxn modelId="{A546B466-9F93-49F3-9FB3-989DE863F022}" type="presOf" srcId="{D15EE601-A7CC-4492-A995-56102D2D2E60}" destId="{D4E76488-1092-4936-9718-1BB28FF22BA1}" srcOrd="0" destOrd="0" presId="urn:microsoft.com/office/officeart/2008/layout/LinedList"/>
    <dgm:cxn modelId="{114FBF4B-AE5E-4566-8916-90B77BEEE3B5}" srcId="{6B9B8C5E-99EB-404E-A1C5-337132EFCFA4}" destId="{D15EE601-A7CC-4492-A995-56102D2D2E60}" srcOrd="5" destOrd="0" parTransId="{F0C34E4B-A830-41BD-9154-0C7843278C24}" sibTransId="{B9D9E4E4-E34E-4D6C-A906-FB15D7D9F0EF}"/>
    <dgm:cxn modelId="{5FCBFBD3-9951-4D83-8ECB-C499A1C1C2DB}" type="presOf" srcId="{6B9B8C5E-99EB-404E-A1C5-337132EFCFA4}" destId="{643D1E83-73B1-4008-8332-378118F495CC}" srcOrd="0" destOrd="0" presId="urn:microsoft.com/office/officeart/2008/layout/LinedList"/>
    <dgm:cxn modelId="{7A9A0F41-F761-42ED-9267-B77CFF9B787F}" type="presOf" srcId="{12111F74-5ED1-49E1-8D98-2CC99064980C}" destId="{3B7AFEC2-A44C-4BA5-9B91-202B36AE54BB}" srcOrd="0" destOrd="0" presId="urn:microsoft.com/office/officeart/2008/layout/LinedList"/>
    <dgm:cxn modelId="{88ABA294-F6E7-469B-B6A3-21E1223108FF}" type="presOf" srcId="{193AE9F8-4927-4DD1-BC68-6A9C2048D14D}" destId="{7DCC8F57-B042-489E-9CC1-CD48143DA216}" srcOrd="0" destOrd="0" presId="urn:microsoft.com/office/officeart/2008/layout/LinedList"/>
    <dgm:cxn modelId="{52B862F4-428E-433F-9940-3C937D629B10}" type="presParOf" srcId="{643D1E83-73B1-4008-8332-378118F495CC}" destId="{AD36E42F-3CCA-495D-9575-2F222DECE1AA}" srcOrd="0" destOrd="0" presId="urn:microsoft.com/office/officeart/2008/layout/LinedList"/>
    <dgm:cxn modelId="{86E72403-E0AE-460B-9500-7F4E7F2F3D0C}" type="presParOf" srcId="{643D1E83-73B1-4008-8332-378118F495CC}" destId="{1B244E1C-79F0-46A5-9DDB-F47F84A75836}" srcOrd="1" destOrd="0" presId="urn:microsoft.com/office/officeart/2008/layout/LinedList"/>
    <dgm:cxn modelId="{4A2617E2-1941-4596-8671-7484E2B72BCC}" type="presParOf" srcId="{1B244E1C-79F0-46A5-9DDB-F47F84A75836}" destId="{3B7AFEC2-A44C-4BA5-9B91-202B36AE54BB}" srcOrd="0" destOrd="0" presId="urn:microsoft.com/office/officeart/2008/layout/LinedList"/>
    <dgm:cxn modelId="{6F65094B-B7FD-4E8F-9019-EA32B3D6A266}" type="presParOf" srcId="{1B244E1C-79F0-46A5-9DDB-F47F84A75836}" destId="{BEF09C0D-026C-47E9-BC59-1C2749AAF59D}" srcOrd="1" destOrd="0" presId="urn:microsoft.com/office/officeart/2008/layout/LinedList"/>
    <dgm:cxn modelId="{54BA5522-7806-4F5D-8F3F-BA6545FA7E5C}" type="presParOf" srcId="{643D1E83-73B1-4008-8332-378118F495CC}" destId="{D9D356F6-AA89-440B-A02D-6818B0E78328}" srcOrd="2" destOrd="0" presId="urn:microsoft.com/office/officeart/2008/layout/LinedList"/>
    <dgm:cxn modelId="{AB8850BE-472D-48E3-BADC-1FC8D793BA82}" type="presParOf" srcId="{643D1E83-73B1-4008-8332-378118F495CC}" destId="{EAD3DCAB-C346-43E1-B2D5-8344DC0AFA3A}" srcOrd="3" destOrd="0" presId="urn:microsoft.com/office/officeart/2008/layout/LinedList"/>
    <dgm:cxn modelId="{B33B2291-BFE0-47DD-B11F-6A7EE7967C0B}" type="presParOf" srcId="{EAD3DCAB-C346-43E1-B2D5-8344DC0AFA3A}" destId="{09DB568E-7101-4FF3-BBDF-688AC5033223}" srcOrd="0" destOrd="0" presId="urn:microsoft.com/office/officeart/2008/layout/LinedList"/>
    <dgm:cxn modelId="{202B6544-1D0B-4295-9186-01842F9A89DD}" type="presParOf" srcId="{EAD3DCAB-C346-43E1-B2D5-8344DC0AFA3A}" destId="{279657F8-4211-4D50-96BA-EB8696AD3323}" srcOrd="1" destOrd="0" presId="urn:microsoft.com/office/officeart/2008/layout/LinedList"/>
    <dgm:cxn modelId="{8E28E15C-B909-446E-BD53-4F24D4AAE2DC}" type="presParOf" srcId="{643D1E83-73B1-4008-8332-378118F495CC}" destId="{58A084D4-3152-4711-B587-BB1D05BF60CB}" srcOrd="4" destOrd="0" presId="urn:microsoft.com/office/officeart/2008/layout/LinedList"/>
    <dgm:cxn modelId="{8E34F89C-0C95-422F-A24B-265DB604A3A5}" type="presParOf" srcId="{643D1E83-73B1-4008-8332-378118F495CC}" destId="{E4E9CEBF-5877-489D-AD34-CE312A532198}" srcOrd="5" destOrd="0" presId="urn:microsoft.com/office/officeart/2008/layout/LinedList"/>
    <dgm:cxn modelId="{DFDCCDBD-22FE-4FAF-8636-C669B1438570}" type="presParOf" srcId="{E4E9CEBF-5877-489D-AD34-CE312A532198}" destId="{527F9715-D285-4130-A3C6-54A520F481B2}" srcOrd="0" destOrd="0" presId="urn:microsoft.com/office/officeart/2008/layout/LinedList"/>
    <dgm:cxn modelId="{1621039A-1F9E-437F-B7CF-0955B064F1B0}" type="presParOf" srcId="{E4E9CEBF-5877-489D-AD34-CE312A532198}" destId="{49DA375A-9149-4317-812E-66DBA05A0A30}" srcOrd="1" destOrd="0" presId="urn:microsoft.com/office/officeart/2008/layout/LinedList"/>
    <dgm:cxn modelId="{1F39B3E8-A570-4690-97AC-1926CD647D04}" type="presParOf" srcId="{643D1E83-73B1-4008-8332-378118F495CC}" destId="{B387E533-EAAC-409C-B957-33883AF5BA26}" srcOrd="6" destOrd="0" presId="urn:microsoft.com/office/officeart/2008/layout/LinedList"/>
    <dgm:cxn modelId="{C7C5E295-96F3-44C6-A445-62A2935E0D4D}" type="presParOf" srcId="{643D1E83-73B1-4008-8332-378118F495CC}" destId="{D1E11D51-4155-4C0E-842C-1A0E85D6C962}" srcOrd="7" destOrd="0" presId="urn:microsoft.com/office/officeart/2008/layout/LinedList"/>
    <dgm:cxn modelId="{F4F7C2AA-DF94-4EBA-931C-BF38EE5190B7}" type="presParOf" srcId="{D1E11D51-4155-4C0E-842C-1A0E85D6C962}" destId="{0F444AD8-3358-4242-9C1E-40098FEAA055}" srcOrd="0" destOrd="0" presId="urn:microsoft.com/office/officeart/2008/layout/LinedList"/>
    <dgm:cxn modelId="{7D58AF4F-5219-49BD-BF63-9D7C10E1A947}" type="presParOf" srcId="{D1E11D51-4155-4C0E-842C-1A0E85D6C962}" destId="{D2ECDD50-7718-477A-8680-5CC4FF992E3C}" srcOrd="1" destOrd="0" presId="urn:microsoft.com/office/officeart/2008/layout/LinedList"/>
    <dgm:cxn modelId="{5A36627B-5BE4-431B-9B22-FF6F016FF830}" type="presParOf" srcId="{643D1E83-73B1-4008-8332-378118F495CC}" destId="{8B65F70B-202D-4574-8908-0CD98158419B}" srcOrd="8" destOrd="0" presId="urn:microsoft.com/office/officeart/2008/layout/LinedList"/>
    <dgm:cxn modelId="{25C58593-F472-44A5-98D4-15D1F45F4EFE}" type="presParOf" srcId="{643D1E83-73B1-4008-8332-378118F495CC}" destId="{E62E55CF-39DB-403F-8B17-2A5FBE9D739A}" srcOrd="9" destOrd="0" presId="urn:microsoft.com/office/officeart/2008/layout/LinedList"/>
    <dgm:cxn modelId="{C43552B2-90CA-4482-99C8-2F9B867D922F}" type="presParOf" srcId="{E62E55CF-39DB-403F-8B17-2A5FBE9D739A}" destId="{7DCC8F57-B042-489E-9CC1-CD48143DA216}" srcOrd="0" destOrd="0" presId="urn:microsoft.com/office/officeart/2008/layout/LinedList"/>
    <dgm:cxn modelId="{14A194B8-9632-43D9-B6EF-8C8FDA9FAEAF}" type="presParOf" srcId="{E62E55CF-39DB-403F-8B17-2A5FBE9D739A}" destId="{471146CE-EC30-4B17-8DAF-AA56B7EB9884}" srcOrd="1" destOrd="0" presId="urn:microsoft.com/office/officeart/2008/layout/LinedList"/>
    <dgm:cxn modelId="{37A9F5E1-BA58-4CF4-AAEF-73E2D8E0A5ED}" type="presParOf" srcId="{643D1E83-73B1-4008-8332-378118F495CC}" destId="{71BEC75E-9B9A-4390-B6AD-2CCA2EC97A5D}" srcOrd="10" destOrd="0" presId="urn:microsoft.com/office/officeart/2008/layout/LinedList"/>
    <dgm:cxn modelId="{2F5AE95D-CF54-4FE9-98A9-C36D41349D58}" type="presParOf" srcId="{643D1E83-73B1-4008-8332-378118F495CC}" destId="{3C840023-8FE0-4CF4-BCB3-4ADCF837873C}" srcOrd="11" destOrd="0" presId="urn:microsoft.com/office/officeart/2008/layout/LinedList"/>
    <dgm:cxn modelId="{3241FAEE-59D6-4639-86B8-77D6E3938DE9}" type="presParOf" srcId="{3C840023-8FE0-4CF4-BCB3-4ADCF837873C}" destId="{D4E76488-1092-4936-9718-1BB28FF22BA1}" srcOrd="0" destOrd="0" presId="urn:microsoft.com/office/officeart/2008/layout/LinedList"/>
    <dgm:cxn modelId="{1BD0602B-0831-4CF9-8998-FC3B09F601B8}" type="presParOf" srcId="{3C840023-8FE0-4CF4-BCB3-4ADCF837873C}" destId="{5DFEA8D7-9A94-41CB-9C6C-B697F911FD26}" srcOrd="1" destOrd="0" presId="urn:microsoft.com/office/officeart/2008/layout/LinedList"/>
    <dgm:cxn modelId="{6F321A07-3E6F-45CF-B9BC-191E21348C3A}" type="presParOf" srcId="{643D1E83-73B1-4008-8332-378118F495CC}" destId="{37B62C8C-672F-4DEE-BE75-384897F153DD}" srcOrd="12" destOrd="0" presId="urn:microsoft.com/office/officeart/2008/layout/LinedList"/>
    <dgm:cxn modelId="{C48B65C9-65E3-4913-B66E-45C8877FBFA8}" type="presParOf" srcId="{643D1E83-73B1-4008-8332-378118F495CC}" destId="{C5E15EB6-7168-4C61-900F-F824A88C3F92}" srcOrd="13" destOrd="0" presId="urn:microsoft.com/office/officeart/2008/layout/LinedList"/>
    <dgm:cxn modelId="{1E803FAA-BAA9-4ED7-9A90-20A9FDB75685}" type="presParOf" srcId="{C5E15EB6-7168-4C61-900F-F824A88C3F92}" destId="{992EEE38-36F6-40EC-9A14-5444ED877B51}" srcOrd="0" destOrd="0" presId="urn:microsoft.com/office/officeart/2008/layout/LinedList"/>
    <dgm:cxn modelId="{7BCCCB83-1136-4AC2-B665-AAE64A65DAA0}" type="presParOf" srcId="{C5E15EB6-7168-4C61-900F-F824A88C3F92}" destId="{16E985EB-6EB8-4B51-8AA9-0EC1D1B974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683751-6259-4297-BAAB-C5AFAE8ACF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6BE01E-2A0A-4388-9F94-B45C02953148}">
      <dgm:prSet/>
      <dgm:spPr/>
      <dgm:t>
        <a:bodyPr/>
        <a:lstStyle/>
        <a:p>
          <a:pPr>
            <a:lnSpc>
              <a:spcPct val="100000"/>
            </a:lnSpc>
          </a:pPr>
          <a:r>
            <a:rPr lang="en-GB" dirty="0"/>
            <a:t>Defined Terrorism *</a:t>
          </a:r>
          <a:endParaRPr lang="en-US" dirty="0"/>
        </a:p>
      </dgm:t>
    </dgm:pt>
    <dgm:pt modelId="{627DFB97-1B33-49FB-B7ED-158819068B2B}" type="parTrans" cxnId="{85521A20-C274-4B76-931A-FD5798881A93}">
      <dgm:prSet/>
      <dgm:spPr/>
      <dgm:t>
        <a:bodyPr/>
        <a:lstStyle/>
        <a:p>
          <a:endParaRPr lang="en-US"/>
        </a:p>
      </dgm:t>
    </dgm:pt>
    <dgm:pt modelId="{3ECCE156-F6DA-425F-97F4-35A027E3110C}" type="sibTrans" cxnId="{85521A20-C274-4B76-931A-FD5798881A93}">
      <dgm:prSet/>
      <dgm:spPr/>
      <dgm:t>
        <a:bodyPr/>
        <a:lstStyle/>
        <a:p>
          <a:endParaRPr lang="en-US"/>
        </a:p>
      </dgm:t>
    </dgm:pt>
    <dgm:pt modelId="{9349DBA3-54EA-4112-A9EA-C7C269A3855B}">
      <dgm:prSet/>
      <dgm:spPr/>
      <dgm:t>
        <a:bodyPr/>
        <a:lstStyle/>
        <a:p>
          <a:pPr>
            <a:lnSpc>
              <a:spcPct val="100000"/>
            </a:lnSpc>
          </a:pPr>
          <a:r>
            <a:rPr lang="en-GB" dirty="0"/>
            <a:t>Outlawed ‘Proscribed Organisations’</a:t>
          </a:r>
          <a:endParaRPr lang="en-US" dirty="0"/>
        </a:p>
      </dgm:t>
    </dgm:pt>
    <dgm:pt modelId="{35E9D8FE-0E98-42CE-B4FC-B4088D20BEB5}" type="parTrans" cxnId="{34EA81DC-7660-4C2F-8472-DE1FB839AB8C}">
      <dgm:prSet/>
      <dgm:spPr/>
      <dgm:t>
        <a:bodyPr/>
        <a:lstStyle/>
        <a:p>
          <a:endParaRPr lang="en-US"/>
        </a:p>
      </dgm:t>
    </dgm:pt>
    <dgm:pt modelId="{66CB2699-97F1-4A9D-B3F4-1559B595B535}" type="sibTrans" cxnId="{34EA81DC-7660-4C2F-8472-DE1FB839AB8C}">
      <dgm:prSet/>
      <dgm:spPr/>
      <dgm:t>
        <a:bodyPr/>
        <a:lstStyle/>
        <a:p>
          <a:endParaRPr lang="en-US"/>
        </a:p>
      </dgm:t>
    </dgm:pt>
    <dgm:pt modelId="{EC5471CE-4A58-4923-884B-763A1C604BC8}">
      <dgm:prSet/>
      <dgm:spPr/>
      <dgm:t>
        <a:bodyPr/>
        <a:lstStyle/>
        <a:p>
          <a:pPr>
            <a:lnSpc>
              <a:spcPct val="100000"/>
            </a:lnSpc>
          </a:pPr>
          <a:r>
            <a:rPr lang="en-GB" dirty="0"/>
            <a:t>Provided new Stop and Search Powers</a:t>
          </a:r>
          <a:endParaRPr lang="en-US" dirty="0"/>
        </a:p>
      </dgm:t>
    </dgm:pt>
    <dgm:pt modelId="{6BBFD331-F775-41DD-A6BA-2880F81AA2F0}" type="parTrans" cxnId="{B56BFF9A-D79D-494E-8613-5B660BAF7A70}">
      <dgm:prSet/>
      <dgm:spPr/>
      <dgm:t>
        <a:bodyPr/>
        <a:lstStyle/>
        <a:p>
          <a:endParaRPr lang="en-US"/>
        </a:p>
      </dgm:t>
    </dgm:pt>
    <dgm:pt modelId="{85961D71-366F-4298-A644-99294055A611}" type="sibTrans" cxnId="{B56BFF9A-D79D-494E-8613-5B660BAF7A70}">
      <dgm:prSet/>
      <dgm:spPr/>
      <dgm:t>
        <a:bodyPr/>
        <a:lstStyle/>
        <a:p>
          <a:endParaRPr lang="en-US"/>
        </a:p>
      </dgm:t>
    </dgm:pt>
    <dgm:pt modelId="{BBFDE47A-29DA-431F-81BC-FBFC654229F3}">
      <dgm:prSet/>
      <dgm:spPr/>
      <dgm:t>
        <a:bodyPr/>
        <a:lstStyle/>
        <a:p>
          <a:pPr>
            <a:lnSpc>
              <a:spcPct val="100000"/>
            </a:lnSpc>
          </a:pPr>
          <a:r>
            <a:rPr lang="en-GB" dirty="0"/>
            <a:t>Provided new Border Powers</a:t>
          </a:r>
          <a:endParaRPr lang="en-US" dirty="0"/>
        </a:p>
      </dgm:t>
    </dgm:pt>
    <dgm:pt modelId="{F2B406E1-553A-4D5A-83E1-C4A4358E8871}" type="parTrans" cxnId="{AC5E4A4E-CECF-4FEE-9772-E08133C693B2}">
      <dgm:prSet/>
      <dgm:spPr/>
      <dgm:t>
        <a:bodyPr/>
        <a:lstStyle/>
        <a:p>
          <a:endParaRPr lang="en-US"/>
        </a:p>
      </dgm:t>
    </dgm:pt>
    <dgm:pt modelId="{7515FBCA-2F07-4A35-9A1D-2F8DFDBA75FA}" type="sibTrans" cxnId="{AC5E4A4E-CECF-4FEE-9772-E08133C693B2}">
      <dgm:prSet/>
      <dgm:spPr/>
      <dgm:t>
        <a:bodyPr/>
        <a:lstStyle/>
        <a:p>
          <a:endParaRPr lang="en-US"/>
        </a:p>
      </dgm:t>
    </dgm:pt>
    <dgm:pt modelId="{B28F1D68-F6A6-4F4D-ABD4-31041E10E324}">
      <dgm:prSet/>
      <dgm:spPr/>
      <dgm:t>
        <a:bodyPr/>
        <a:lstStyle/>
        <a:p>
          <a:pPr>
            <a:lnSpc>
              <a:spcPct val="100000"/>
            </a:lnSpc>
          </a:pPr>
          <a:r>
            <a:rPr lang="en-GB" dirty="0"/>
            <a:t>Provided new offences of Weapons handling/Training</a:t>
          </a:r>
          <a:endParaRPr lang="en-US" dirty="0"/>
        </a:p>
      </dgm:t>
    </dgm:pt>
    <dgm:pt modelId="{76248B44-BFDC-41FF-BBD6-454639EB4BD4}" type="parTrans" cxnId="{CA1DDEA3-E417-449C-9DF1-5241058DC800}">
      <dgm:prSet/>
      <dgm:spPr/>
      <dgm:t>
        <a:bodyPr/>
        <a:lstStyle/>
        <a:p>
          <a:endParaRPr lang="en-US"/>
        </a:p>
      </dgm:t>
    </dgm:pt>
    <dgm:pt modelId="{84502501-BD7C-4A20-9EA3-3F5BB71D96E6}" type="sibTrans" cxnId="{CA1DDEA3-E417-449C-9DF1-5241058DC800}">
      <dgm:prSet/>
      <dgm:spPr/>
      <dgm:t>
        <a:bodyPr/>
        <a:lstStyle/>
        <a:p>
          <a:endParaRPr lang="en-US"/>
        </a:p>
      </dgm:t>
    </dgm:pt>
    <dgm:pt modelId="{A2660D1C-83DF-45C4-B4BE-79003AA32997}">
      <dgm:prSet/>
      <dgm:spPr/>
      <dgm:t>
        <a:bodyPr/>
        <a:lstStyle/>
        <a:p>
          <a:pPr>
            <a:lnSpc>
              <a:spcPct val="100000"/>
            </a:lnSpc>
          </a:pPr>
          <a:r>
            <a:rPr lang="en-GB" dirty="0"/>
            <a:t>Introduced new ‘fund raising’ offences </a:t>
          </a:r>
          <a:endParaRPr lang="en-US" dirty="0"/>
        </a:p>
      </dgm:t>
    </dgm:pt>
    <dgm:pt modelId="{E9E4AED0-9F47-488C-B601-456FD00D980F}" type="parTrans" cxnId="{8CFFA3B6-F221-4B3D-AD39-940718B70FF1}">
      <dgm:prSet/>
      <dgm:spPr/>
      <dgm:t>
        <a:bodyPr/>
        <a:lstStyle/>
        <a:p>
          <a:endParaRPr lang="en-US"/>
        </a:p>
      </dgm:t>
    </dgm:pt>
    <dgm:pt modelId="{9FB94787-2096-4550-8A31-6609AF6DAB46}" type="sibTrans" cxnId="{8CFFA3B6-F221-4B3D-AD39-940718B70FF1}">
      <dgm:prSet/>
      <dgm:spPr/>
      <dgm:t>
        <a:bodyPr/>
        <a:lstStyle/>
        <a:p>
          <a:endParaRPr lang="en-US"/>
        </a:p>
      </dgm:t>
    </dgm:pt>
    <dgm:pt modelId="{029159F1-E065-49FF-8473-41B914C33BF6}">
      <dgm:prSet phldr="0"/>
      <dgm:spPr/>
      <dgm:t>
        <a:bodyPr/>
        <a:lstStyle/>
        <a:p>
          <a:pPr rtl="0"/>
          <a:r>
            <a:rPr lang="en-GB" dirty="0">
              <a:latin typeface="Century Gothic" panose="020B0502020202020204"/>
            </a:rPr>
            <a:t>Introduced 'snooping charter re mobile telephone data</a:t>
          </a:r>
        </a:p>
      </dgm:t>
    </dgm:pt>
    <dgm:pt modelId="{7ABCFEF8-8C71-4F30-95E3-20477855C8BC}" type="parTrans" cxnId="{19CC1B49-FA19-43AE-AAE7-E3608175212E}">
      <dgm:prSet/>
      <dgm:spPr/>
    </dgm:pt>
    <dgm:pt modelId="{18DAA9D9-293C-4824-AB5F-5FA710F8299D}" type="sibTrans" cxnId="{19CC1B49-FA19-43AE-AAE7-E3608175212E}">
      <dgm:prSet/>
      <dgm:spPr/>
    </dgm:pt>
    <dgm:pt modelId="{91D8AD94-1982-4305-A361-111E72671F7C}" type="pres">
      <dgm:prSet presAssocID="{4F683751-6259-4297-BAAB-C5AFAE8ACF0E}" presName="root" presStyleCnt="0">
        <dgm:presLayoutVars>
          <dgm:dir/>
          <dgm:resizeHandles val="exact"/>
        </dgm:presLayoutVars>
      </dgm:prSet>
      <dgm:spPr/>
      <dgm:t>
        <a:bodyPr/>
        <a:lstStyle/>
        <a:p>
          <a:endParaRPr lang="en-US"/>
        </a:p>
      </dgm:t>
    </dgm:pt>
    <dgm:pt modelId="{00A5A619-6184-4180-AC7B-B50689992A8A}" type="pres">
      <dgm:prSet presAssocID="{FC6BE01E-2A0A-4388-9F94-B45C02953148}" presName="compNode" presStyleCnt="0"/>
      <dgm:spPr/>
    </dgm:pt>
    <dgm:pt modelId="{4330E330-A440-4BD9-BAD1-6A881A5EACC2}" type="pres">
      <dgm:prSet presAssocID="{FC6BE01E-2A0A-4388-9F94-B45C02953148}" presName="bgRect" presStyleLbl="bgShp" presStyleIdx="0" presStyleCnt="7"/>
      <dgm:spPr/>
    </dgm:pt>
    <dgm:pt modelId="{4D31CEA0-F243-40EF-BB51-7F58EAC37B00}" type="pres">
      <dgm:prSet presAssocID="{FC6BE01E-2A0A-4388-9F94-B45C02953148}" presName="iconRect" presStyleLbl="node1" presStyleIdx="0" presStyleCnt="7"/>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Flammable"/>
        </a:ext>
      </dgm:extLst>
    </dgm:pt>
    <dgm:pt modelId="{B1D20C2E-9D19-46F7-9BEE-472E4CEBEC0C}" type="pres">
      <dgm:prSet presAssocID="{FC6BE01E-2A0A-4388-9F94-B45C02953148}" presName="spaceRect" presStyleCnt="0"/>
      <dgm:spPr/>
    </dgm:pt>
    <dgm:pt modelId="{421AFD78-9B6E-4D11-B9C5-01EAE7D2ED1F}" type="pres">
      <dgm:prSet presAssocID="{FC6BE01E-2A0A-4388-9F94-B45C02953148}" presName="parTx" presStyleLbl="revTx" presStyleIdx="0" presStyleCnt="7">
        <dgm:presLayoutVars>
          <dgm:chMax val="0"/>
          <dgm:chPref val="0"/>
        </dgm:presLayoutVars>
      </dgm:prSet>
      <dgm:spPr/>
      <dgm:t>
        <a:bodyPr/>
        <a:lstStyle/>
        <a:p>
          <a:endParaRPr lang="en-US"/>
        </a:p>
      </dgm:t>
    </dgm:pt>
    <dgm:pt modelId="{B5245F7F-1D4A-421E-BB96-AC58CCA71478}" type="pres">
      <dgm:prSet presAssocID="{3ECCE156-F6DA-425F-97F4-35A027E3110C}" presName="sibTrans" presStyleCnt="0"/>
      <dgm:spPr/>
    </dgm:pt>
    <dgm:pt modelId="{291B63BA-4044-420B-94E6-F53AADE58355}" type="pres">
      <dgm:prSet presAssocID="{9349DBA3-54EA-4112-A9EA-C7C269A3855B}" presName="compNode" presStyleCnt="0"/>
      <dgm:spPr/>
    </dgm:pt>
    <dgm:pt modelId="{278EBEC0-B630-4564-8D78-B0E41D25FEEB}" type="pres">
      <dgm:prSet presAssocID="{9349DBA3-54EA-4112-A9EA-C7C269A3855B}" presName="bgRect" presStyleLbl="bgShp" presStyleIdx="1" presStyleCnt="7"/>
      <dgm:spPr/>
    </dgm:pt>
    <dgm:pt modelId="{99A2FEB9-908F-4A89-AB56-34E3ECC64E9E}" type="pres">
      <dgm:prSet presAssocID="{9349DBA3-54EA-4112-A9EA-C7C269A3855B}" presName="iconRect" presStyleLbl="node1" presStyleIdx="1" presStyleCnt="7"/>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Office Worker"/>
        </a:ext>
      </dgm:extLst>
    </dgm:pt>
    <dgm:pt modelId="{7A03E87D-D2C5-45D2-9FD7-AD3298F6F77C}" type="pres">
      <dgm:prSet presAssocID="{9349DBA3-54EA-4112-A9EA-C7C269A3855B}" presName="spaceRect" presStyleCnt="0"/>
      <dgm:spPr/>
    </dgm:pt>
    <dgm:pt modelId="{BCDF5DD3-6E37-4E84-99B4-504885A6AEF0}" type="pres">
      <dgm:prSet presAssocID="{9349DBA3-54EA-4112-A9EA-C7C269A3855B}" presName="parTx" presStyleLbl="revTx" presStyleIdx="1" presStyleCnt="7">
        <dgm:presLayoutVars>
          <dgm:chMax val="0"/>
          <dgm:chPref val="0"/>
        </dgm:presLayoutVars>
      </dgm:prSet>
      <dgm:spPr/>
      <dgm:t>
        <a:bodyPr/>
        <a:lstStyle/>
        <a:p>
          <a:endParaRPr lang="en-US"/>
        </a:p>
      </dgm:t>
    </dgm:pt>
    <dgm:pt modelId="{80E6331A-A91E-497A-8E01-6C014C375444}" type="pres">
      <dgm:prSet presAssocID="{66CB2699-97F1-4A9D-B3F4-1559B595B535}" presName="sibTrans" presStyleCnt="0"/>
      <dgm:spPr/>
    </dgm:pt>
    <dgm:pt modelId="{D7599351-3CC9-4AA3-90BB-3C8DB2DB5959}" type="pres">
      <dgm:prSet presAssocID="{EC5471CE-4A58-4923-884B-763A1C604BC8}" presName="compNode" presStyleCnt="0"/>
      <dgm:spPr/>
    </dgm:pt>
    <dgm:pt modelId="{D82DDF3A-ED61-4B91-8C07-D1B0DA113D5F}" type="pres">
      <dgm:prSet presAssocID="{EC5471CE-4A58-4923-884B-763A1C604BC8}" presName="bgRect" presStyleLbl="bgShp" presStyleIdx="2" presStyleCnt="7"/>
      <dgm:spPr/>
    </dgm:pt>
    <dgm:pt modelId="{7FC38D06-5456-4873-8AE0-65E929B2AD54}" type="pres">
      <dgm:prSet presAssocID="{EC5471CE-4A58-4923-884B-763A1C604BC8}" presName="iconRect" presStyleLbl="node1" presStyleIdx="2" presStyleCnt="7"/>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Magnifying glass"/>
        </a:ext>
      </dgm:extLst>
    </dgm:pt>
    <dgm:pt modelId="{EC4C1620-976B-459C-8607-5C19F61A6ADD}" type="pres">
      <dgm:prSet presAssocID="{EC5471CE-4A58-4923-884B-763A1C604BC8}" presName="spaceRect" presStyleCnt="0"/>
      <dgm:spPr/>
    </dgm:pt>
    <dgm:pt modelId="{B834952B-FE39-4F54-B790-314DD7A08FFC}" type="pres">
      <dgm:prSet presAssocID="{EC5471CE-4A58-4923-884B-763A1C604BC8}" presName="parTx" presStyleLbl="revTx" presStyleIdx="2" presStyleCnt="7">
        <dgm:presLayoutVars>
          <dgm:chMax val="0"/>
          <dgm:chPref val="0"/>
        </dgm:presLayoutVars>
      </dgm:prSet>
      <dgm:spPr/>
      <dgm:t>
        <a:bodyPr/>
        <a:lstStyle/>
        <a:p>
          <a:endParaRPr lang="en-US"/>
        </a:p>
      </dgm:t>
    </dgm:pt>
    <dgm:pt modelId="{1D2E051C-6179-491E-8672-E3D317410638}" type="pres">
      <dgm:prSet presAssocID="{85961D71-366F-4298-A644-99294055A611}" presName="sibTrans" presStyleCnt="0"/>
      <dgm:spPr/>
    </dgm:pt>
    <dgm:pt modelId="{D3B3D260-992C-41E9-8052-844125834DEE}" type="pres">
      <dgm:prSet presAssocID="{BBFDE47A-29DA-431F-81BC-FBFC654229F3}" presName="compNode" presStyleCnt="0"/>
      <dgm:spPr/>
    </dgm:pt>
    <dgm:pt modelId="{7D0BF549-5096-4408-A034-3F9780775B6E}" type="pres">
      <dgm:prSet presAssocID="{BBFDE47A-29DA-431F-81BC-FBFC654229F3}" presName="bgRect" presStyleLbl="bgShp" presStyleIdx="3" presStyleCnt="7"/>
      <dgm:spPr/>
    </dgm:pt>
    <dgm:pt modelId="{D65828FC-495E-45C6-A90F-96EE530F75EE}" type="pres">
      <dgm:prSet presAssocID="{BBFDE47A-29DA-431F-81BC-FBFC654229F3}" presName="iconRect" presStyleLbl="node1" presStyleIdx="3" presStyleCnt="7"/>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Earth Globe Americas"/>
        </a:ext>
      </dgm:extLst>
    </dgm:pt>
    <dgm:pt modelId="{3FC93CF4-69AE-4C1B-9480-A1F94F2D8BF4}" type="pres">
      <dgm:prSet presAssocID="{BBFDE47A-29DA-431F-81BC-FBFC654229F3}" presName="spaceRect" presStyleCnt="0"/>
      <dgm:spPr/>
    </dgm:pt>
    <dgm:pt modelId="{0FF025D6-F736-442F-9F6C-E0BE9787A7F5}" type="pres">
      <dgm:prSet presAssocID="{BBFDE47A-29DA-431F-81BC-FBFC654229F3}" presName="parTx" presStyleLbl="revTx" presStyleIdx="3" presStyleCnt="7">
        <dgm:presLayoutVars>
          <dgm:chMax val="0"/>
          <dgm:chPref val="0"/>
        </dgm:presLayoutVars>
      </dgm:prSet>
      <dgm:spPr/>
      <dgm:t>
        <a:bodyPr/>
        <a:lstStyle/>
        <a:p>
          <a:endParaRPr lang="en-US"/>
        </a:p>
      </dgm:t>
    </dgm:pt>
    <dgm:pt modelId="{D4EEC578-4CEB-4948-91A3-C3D88B69C9BB}" type="pres">
      <dgm:prSet presAssocID="{7515FBCA-2F07-4A35-9A1D-2F8DFDBA75FA}" presName="sibTrans" presStyleCnt="0"/>
      <dgm:spPr/>
    </dgm:pt>
    <dgm:pt modelId="{25318762-1975-4D02-BB09-804FC01E2DD1}" type="pres">
      <dgm:prSet presAssocID="{B28F1D68-F6A6-4F4D-ABD4-31041E10E324}" presName="compNode" presStyleCnt="0"/>
      <dgm:spPr/>
    </dgm:pt>
    <dgm:pt modelId="{1973DD03-7E9E-44CA-A722-2A55153C6A97}" type="pres">
      <dgm:prSet presAssocID="{B28F1D68-F6A6-4F4D-ABD4-31041E10E324}" presName="bgRect" presStyleLbl="bgShp" presStyleIdx="4" presStyleCnt="7"/>
      <dgm:spPr/>
    </dgm:pt>
    <dgm:pt modelId="{E064867E-BFD7-4FA5-9999-C64E6FC80582}" type="pres">
      <dgm:prSet presAssocID="{B28F1D68-F6A6-4F4D-ABD4-31041E10E324}" presName="iconRect" presStyleLbl="node1" presStyleIdx="4" presStyleCnt="7"/>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Handcuffs"/>
        </a:ext>
      </dgm:extLst>
    </dgm:pt>
    <dgm:pt modelId="{972B2423-1B98-420A-A6BB-26B30105C606}" type="pres">
      <dgm:prSet presAssocID="{B28F1D68-F6A6-4F4D-ABD4-31041E10E324}" presName="spaceRect" presStyleCnt="0"/>
      <dgm:spPr/>
    </dgm:pt>
    <dgm:pt modelId="{35898EA8-A53C-4CA8-82FF-1F800E4CCAE5}" type="pres">
      <dgm:prSet presAssocID="{B28F1D68-F6A6-4F4D-ABD4-31041E10E324}" presName="parTx" presStyleLbl="revTx" presStyleIdx="4" presStyleCnt="7">
        <dgm:presLayoutVars>
          <dgm:chMax val="0"/>
          <dgm:chPref val="0"/>
        </dgm:presLayoutVars>
      </dgm:prSet>
      <dgm:spPr/>
      <dgm:t>
        <a:bodyPr/>
        <a:lstStyle/>
        <a:p>
          <a:endParaRPr lang="en-US"/>
        </a:p>
      </dgm:t>
    </dgm:pt>
    <dgm:pt modelId="{647C88A3-5A81-4FF3-909F-696A501E353B}" type="pres">
      <dgm:prSet presAssocID="{84502501-BD7C-4A20-9EA3-3F5BB71D96E6}" presName="sibTrans" presStyleCnt="0"/>
      <dgm:spPr/>
    </dgm:pt>
    <dgm:pt modelId="{CD2336AF-2599-47EA-A225-F797C9E4D272}" type="pres">
      <dgm:prSet presAssocID="{A2660D1C-83DF-45C4-B4BE-79003AA32997}" presName="compNode" presStyleCnt="0"/>
      <dgm:spPr/>
    </dgm:pt>
    <dgm:pt modelId="{FB17329C-DC15-4421-9456-8EFE516196C3}" type="pres">
      <dgm:prSet presAssocID="{A2660D1C-83DF-45C4-B4BE-79003AA32997}" presName="bgRect" presStyleLbl="bgShp" presStyleIdx="5" presStyleCnt="7"/>
      <dgm:spPr/>
    </dgm:pt>
    <dgm:pt modelId="{65EC9BED-147B-4B91-A9ED-A14B4A7DE20E}" type="pres">
      <dgm:prSet presAssocID="{A2660D1C-83DF-45C4-B4BE-79003AA32997}" presName="iconRect" presStyleLbl="node1" presStyleIdx="5" presStyleCnt="7"/>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Bitcoin"/>
        </a:ext>
      </dgm:extLst>
    </dgm:pt>
    <dgm:pt modelId="{ED9240CC-0119-4075-8F30-C8305088080E}" type="pres">
      <dgm:prSet presAssocID="{A2660D1C-83DF-45C4-B4BE-79003AA32997}" presName="spaceRect" presStyleCnt="0"/>
      <dgm:spPr/>
    </dgm:pt>
    <dgm:pt modelId="{C893BFEE-8E5A-458C-92AB-AFF9E0D6E747}" type="pres">
      <dgm:prSet presAssocID="{A2660D1C-83DF-45C4-B4BE-79003AA32997}" presName="parTx" presStyleLbl="revTx" presStyleIdx="5" presStyleCnt="7">
        <dgm:presLayoutVars>
          <dgm:chMax val="0"/>
          <dgm:chPref val="0"/>
        </dgm:presLayoutVars>
      </dgm:prSet>
      <dgm:spPr/>
      <dgm:t>
        <a:bodyPr/>
        <a:lstStyle/>
        <a:p>
          <a:endParaRPr lang="en-US"/>
        </a:p>
      </dgm:t>
    </dgm:pt>
    <dgm:pt modelId="{E5D7FE1F-6600-4F3E-B102-1BE06DA6F7AE}" type="pres">
      <dgm:prSet presAssocID="{9FB94787-2096-4550-8A31-6609AF6DAB46}" presName="sibTrans" presStyleCnt="0"/>
      <dgm:spPr/>
    </dgm:pt>
    <dgm:pt modelId="{35AE1ED9-1162-4196-9B53-B695261C306E}" type="pres">
      <dgm:prSet presAssocID="{029159F1-E065-49FF-8473-41B914C33BF6}" presName="compNode" presStyleCnt="0"/>
      <dgm:spPr/>
    </dgm:pt>
    <dgm:pt modelId="{43C9FC78-4765-4EFC-AFBE-9999FCC53287}" type="pres">
      <dgm:prSet presAssocID="{029159F1-E065-49FF-8473-41B914C33BF6}" presName="bgRect" presStyleLbl="bgShp" presStyleIdx="6" presStyleCnt="7"/>
      <dgm:spPr/>
    </dgm:pt>
    <dgm:pt modelId="{8778E780-C284-42D8-98ED-561E35065E56}" type="pres">
      <dgm:prSet presAssocID="{029159F1-E065-49FF-8473-41B914C33BF6}" presName="iconRect" presStyleLbl="node1" presStyleIdx="6" presStyleCnt="7"/>
      <dgm:spPr/>
    </dgm:pt>
    <dgm:pt modelId="{E15797EA-2734-47A3-A3BF-ED5889CFEC95}" type="pres">
      <dgm:prSet presAssocID="{029159F1-E065-49FF-8473-41B914C33BF6}" presName="spaceRect" presStyleCnt="0"/>
      <dgm:spPr/>
    </dgm:pt>
    <dgm:pt modelId="{41EE1A8D-0E5B-4FA6-AD2C-40BF858A3D6C}" type="pres">
      <dgm:prSet presAssocID="{029159F1-E065-49FF-8473-41B914C33BF6}" presName="parTx" presStyleLbl="revTx" presStyleIdx="6" presStyleCnt="7">
        <dgm:presLayoutVars>
          <dgm:chMax val="0"/>
          <dgm:chPref val="0"/>
        </dgm:presLayoutVars>
      </dgm:prSet>
      <dgm:spPr/>
      <dgm:t>
        <a:bodyPr/>
        <a:lstStyle/>
        <a:p>
          <a:endParaRPr lang="en-US"/>
        </a:p>
      </dgm:t>
    </dgm:pt>
  </dgm:ptLst>
  <dgm:cxnLst>
    <dgm:cxn modelId="{85521A20-C274-4B76-931A-FD5798881A93}" srcId="{4F683751-6259-4297-BAAB-C5AFAE8ACF0E}" destId="{FC6BE01E-2A0A-4388-9F94-B45C02953148}" srcOrd="0" destOrd="0" parTransId="{627DFB97-1B33-49FB-B7ED-158819068B2B}" sibTransId="{3ECCE156-F6DA-425F-97F4-35A027E3110C}"/>
    <dgm:cxn modelId="{AC5E4A4E-CECF-4FEE-9772-E08133C693B2}" srcId="{4F683751-6259-4297-BAAB-C5AFAE8ACF0E}" destId="{BBFDE47A-29DA-431F-81BC-FBFC654229F3}" srcOrd="3" destOrd="0" parTransId="{F2B406E1-553A-4D5A-83E1-C4A4358E8871}" sibTransId="{7515FBCA-2F07-4A35-9A1D-2F8DFDBA75FA}"/>
    <dgm:cxn modelId="{8CFFA3B6-F221-4B3D-AD39-940718B70FF1}" srcId="{4F683751-6259-4297-BAAB-C5AFAE8ACF0E}" destId="{A2660D1C-83DF-45C4-B4BE-79003AA32997}" srcOrd="5" destOrd="0" parTransId="{E9E4AED0-9F47-488C-B601-456FD00D980F}" sibTransId="{9FB94787-2096-4550-8A31-6609AF6DAB46}"/>
    <dgm:cxn modelId="{19CC1B49-FA19-43AE-AAE7-E3608175212E}" srcId="{4F683751-6259-4297-BAAB-C5AFAE8ACF0E}" destId="{029159F1-E065-49FF-8473-41B914C33BF6}" srcOrd="6" destOrd="0" parTransId="{7ABCFEF8-8C71-4F30-95E3-20477855C8BC}" sibTransId="{18DAA9D9-293C-4824-AB5F-5FA710F8299D}"/>
    <dgm:cxn modelId="{22324583-F56E-4CB9-8AF0-19A7561EF6F8}" type="presOf" srcId="{FC6BE01E-2A0A-4388-9F94-B45C02953148}" destId="{421AFD78-9B6E-4D11-B9C5-01EAE7D2ED1F}" srcOrd="0" destOrd="0" presId="urn:microsoft.com/office/officeart/2018/2/layout/IconVerticalSolidList"/>
    <dgm:cxn modelId="{D422DEB2-61B6-4783-AFA1-49F581D08EBE}" type="presOf" srcId="{A2660D1C-83DF-45C4-B4BE-79003AA32997}" destId="{C893BFEE-8E5A-458C-92AB-AFF9E0D6E747}" srcOrd="0" destOrd="0" presId="urn:microsoft.com/office/officeart/2018/2/layout/IconVerticalSolidList"/>
    <dgm:cxn modelId="{34EA81DC-7660-4C2F-8472-DE1FB839AB8C}" srcId="{4F683751-6259-4297-BAAB-C5AFAE8ACF0E}" destId="{9349DBA3-54EA-4112-A9EA-C7C269A3855B}" srcOrd="1" destOrd="0" parTransId="{35E9D8FE-0E98-42CE-B4FC-B4088D20BEB5}" sibTransId="{66CB2699-97F1-4A9D-B3F4-1559B595B535}"/>
    <dgm:cxn modelId="{D1DF0264-B13F-4C01-919E-D07EEC17E471}" type="presOf" srcId="{4F683751-6259-4297-BAAB-C5AFAE8ACF0E}" destId="{91D8AD94-1982-4305-A361-111E72671F7C}" srcOrd="0" destOrd="0" presId="urn:microsoft.com/office/officeart/2018/2/layout/IconVerticalSolidList"/>
    <dgm:cxn modelId="{3A175619-B20B-4574-8500-861EA43452CC}" type="presOf" srcId="{BBFDE47A-29DA-431F-81BC-FBFC654229F3}" destId="{0FF025D6-F736-442F-9F6C-E0BE9787A7F5}" srcOrd="0" destOrd="0" presId="urn:microsoft.com/office/officeart/2018/2/layout/IconVerticalSolidList"/>
    <dgm:cxn modelId="{69EA9B13-A726-41A7-8785-1CFEAA0492B1}" type="presOf" srcId="{B28F1D68-F6A6-4F4D-ABD4-31041E10E324}" destId="{35898EA8-A53C-4CA8-82FF-1F800E4CCAE5}" srcOrd="0" destOrd="0" presId="urn:microsoft.com/office/officeart/2018/2/layout/IconVerticalSolidList"/>
    <dgm:cxn modelId="{FB89571B-47B0-418A-97CA-8D2BBF31A665}" type="presOf" srcId="{9349DBA3-54EA-4112-A9EA-C7C269A3855B}" destId="{BCDF5DD3-6E37-4E84-99B4-504885A6AEF0}" srcOrd="0" destOrd="0" presId="urn:microsoft.com/office/officeart/2018/2/layout/IconVerticalSolidList"/>
    <dgm:cxn modelId="{EEFB263E-495E-4E66-930F-47EB69FAD1AE}" type="presOf" srcId="{029159F1-E065-49FF-8473-41B914C33BF6}" destId="{41EE1A8D-0E5B-4FA6-AD2C-40BF858A3D6C}" srcOrd="0" destOrd="0" presId="urn:microsoft.com/office/officeart/2018/2/layout/IconVerticalSolidList"/>
    <dgm:cxn modelId="{762816B6-F076-4FFC-B557-68F024023B4C}" type="presOf" srcId="{EC5471CE-4A58-4923-884B-763A1C604BC8}" destId="{B834952B-FE39-4F54-B790-314DD7A08FFC}" srcOrd="0" destOrd="0" presId="urn:microsoft.com/office/officeart/2018/2/layout/IconVerticalSolidList"/>
    <dgm:cxn modelId="{B56BFF9A-D79D-494E-8613-5B660BAF7A70}" srcId="{4F683751-6259-4297-BAAB-C5AFAE8ACF0E}" destId="{EC5471CE-4A58-4923-884B-763A1C604BC8}" srcOrd="2" destOrd="0" parTransId="{6BBFD331-F775-41DD-A6BA-2880F81AA2F0}" sibTransId="{85961D71-366F-4298-A644-99294055A611}"/>
    <dgm:cxn modelId="{CA1DDEA3-E417-449C-9DF1-5241058DC800}" srcId="{4F683751-6259-4297-BAAB-C5AFAE8ACF0E}" destId="{B28F1D68-F6A6-4F4D-ABD4-31041E10E324}" srcOrd="4" destOrd="0" parTransId="{76248B44-BFDC-41FF-BBD6-454639EB4BD4}" sibTransId="{84502501-BD7C-4A20-9EA3-3F5BB71D96E6}"/>
    <dgm:cxn modelId="{19D85162-704D-4EDA-89A6-3C23D6B1DBDB}" type="presParOf" srcId="{91D8AD94-1982-4305-A361-111E72671F7C}" destId="{00A5A619-6184-4180-AC7B-B50689992A8A}" srcOrd="0" destOrd="0" presId="urn:microsoft.com/office/officeart/2018/2/layout/IconVerticalSolidList"/>
    <dgm:cxn modelId="{094ED800-140E-44B5-BFF6-B5B39A6EF938}" type="presParOf" srcId="{00A5A619-6184-4180-AC7B-B50689992A8A}" destId="{4330E330-A440-4BD9-BAD1-6A881A5EACC2}" srcOrd="0" destOrd="0" presId="urn:microsoft.com/office/officeart/2018/2/layout/IconVerticalSolidList"/>
    <dgm:cxn modelId="{69A84B5D-B8ED-489F-B46F-36BED5F38EC8}" type="presParOf" srcId="{00A5A619-6184-4180-AC7B-B50689992A8A}" destId="{4D31CEA0-F243-40EF-BB51-7F58EAC37B00}" srcOrd="1" destOrd="0" presId="urn:microsoft.com/office/officeart/2018/2/layout/IconVerticalSolidList"/>
    <dgm:cxn modelId="{2B817D6E-AAB0-4646-9E8D-4AC75EEC1E35}" type="presParOf" srcId="{00A5A619-6184-4180-AC7B-B50689992A8A}" destId="{B1D20C2E-9D19-46F7-9BEE-472E4CEBEC0C}" srcOrd="2" destOrd="0" presId="urn:microsoft.com/office/officeart/2018/2/layout/IconVerticalSolidList"/>
    <dgm:cxn modelId="{A1AB125B-5305-414A-B375-D8A5FC42AAFA}" type="presParOf" srcId="{00A5A619-6184-4180-AC7B-B50689992A8A}" destId="{421AFD78-9B6E-4D11-B9C5-01EAE7D2ED1F}" srcOrd="3" destOrd="0" presId="urn:microsoft.com/office/officeart/2018/2/layout/IconVerticalSolidList"/>
    <dgm:cxn modelId="{B83E496F-568B-4442-B191-185FB54415BA}" type="presParOf" srcId="{91D8AD94-1982-4305-A361-111E72671F7C}" destId="{B5245F7F-1D4A-421E-BB96-AC58CCA71478}" srcOrd="1" destOrd="0" presId="urn:microsoft.com/office/officeart/2018/2/layout/IconVerticalSolidList"/>
    <dgm:cxn modelId="{5DA14261-388D-4752-9609-3A79483947E5}" type="presParOf" srcId="{91D8AD94-1982-4305-A361-111E72671F7C}" destId="{291B63BA-4044-420B-94E6-F53AADE58355}" srcOrd="2" destOrd="0" presId="urn:microsoft.com/office/officeart/2018/2/layout/IconVerticalSolidList"/>
    <dgm:cxn modelId="{81D1AF4C-309A-4B8B-9E3F-2759CEAF0AB2}" type="presParOf" srcId="{291B63BA-4044-420B-94E6-F53AADE58355}" destId="{278EBEC0-B630-4564-8D78-B0E41D25FEEB}" srcOrd="0" destOrd="0" presId="urn:microsoft.com/office/officeart/2018/2/layout/IconVerticalSolidList"/>
    <dgm:cxn modelId="{DAA0DEA7-D7A0-4FF2-9071-E1B203374A94}" type="presParOf" srcId="{291B63BA-4044-420B-94E6-F53AADE58355}" destId="{99A2FEB9-908F-4A89-AB56-34E3ECC64E9E}" srcOrd="1" destOrd="0" presId="urn:microsoft.com/office/officeart/2018/2/layout/IconVerticalSolidList"/>
    <dgm:cxn modelId="{43E1791A-3E60-4B30-9715-4C8DCC098A52}" type="presParOf" srcId="{291B63BA-4044-420B-94E6-F53AADE58355}" destId="{7A03E87D-D2C5-45D2-9FD7-AD3298F6F77C}" srcOrd="2" destOrd="0" presId="urn:microsoft.com/office/officeart/2018/2/layout/IconVerticalSolidList"/>
    <dgm:cxn modelId="{582AF109-64BA-4AFF-917F-24267960318E}" type="presParOf" srcId="{291B63BA-4044-420B-94E6-F53AADE58355}" destId="{BCDF5DD3-6E37-4E84-99B4-504885A6AEF0}" srcOrd="3" destOrd="0" presId="urn:microsoft.com/office/officeart/2018/2/layout/IconVerticalSolidList"/>
    <dgm:cxn modelId="{B2AF9C5F-6FB4-4255-8211-3E792A172611}" type="presParOf" srcId="{91D8AD94-1982-4305-A361-111E72671F7C}" destId="{80E6331A-A91E-497A-8E01-6C014C375444}" srcOrd="3" destOrd="0" presId="urn:microsoft.com/office/officeart/2018/2/layout/IconVerticalSolidList"/>
    <dgm:cxn modelId="{9961AA38-A1CA-4D23-9DC6-6603049AE191}" type="presParOf" srcId="{91D8AD94-1982-4305-A361-111E72671F7C}" destId="{D7599351-3CC9-4AA3-90BB-3C8DB2DB5959}" srcOrd="4" destOrd="0" presId="urn:microsoft.com/office/officeart/2018/2/layout/IconVerticalSolidList"/>
    <dgm:cxn modelId="{DDA75047-9650-4330-B10C-E3E2D5746908}" type="presParOf" srcId="{D7599351-3CC9-4AA3-90BB-3C8DB2DB5959}" destId="{D82DDF3A-ED61-4B91-8C07-D1B0DA113D5F}" srcOrd="0" destOrd="0" presId="urn:microsoft.com/office/officeart/2018/2/layout/IconVerticalSolidList"/>
    <dgm:cxn modelId="{80B1F91A-05F9-486D-835C-29B9C44C51EB}" type="presParOf" srcId="{D7599351-3CC9-4AA3-90BB-3C8DB2DB5959}" destId="{7FC38D06-5456-4873-8AE0-65E929B2AD54}" srcOrd="1" destOrd="0" presId="urn:microsoft.com/office/officeart/2018/2/layout/IconVerticalSolidList"/>
    <dgm:cxn modelId="{A9C9E18D-9B5C-4AEE-8B32-AF82AE11816F}" type="presParOf" srcId="{D7599351-3CC9-4AA3-90BB-3C8DB2DB5959}" destId="{EC4C1620-976B-459C-8607-5C19F61A6ADD}" srcOrd="2" destOrd="0" presId="urn:microsoft.com/office/officeart/2018/2/layout/IconVerticalSolidList"/>
    <dgm:cxn modelId="{FDA4CD92-E112-4AC4-AF46-232DEA969D9B}" type="presParOf" srcId="{D7599351-3CC9-4AA3-90BB-3C8DB2DB5959}" destId="{B834952B-FE39-4F54-B790-314DD7A08FFC}" srcOrd="3" destOrd="0" presId="urn:microsoft.com/office/officeart/2018/2/layout/IconVerticalSolidList"/>
    <dgm:cxn modelId="{4418EA65-591E-421D-AE64-DFBE161F4A14}" type="presParOf" srcId="{91D8AD94-1982-4305-A361-111E72671F7C}" destId="{1D2E051C-6179-491E-8672-E3D317410638}" srcOrd="5" destOrd="0" presId="urn:microsoft.com/office/officeart/2018/2/layout/IconVerticalSolidList"/>
    <dgm:cxn modelId="{736B11DF-BD8D-4031-861E-87C8EDDB7870}" type="presParOf" srcId="{91D8AD94-1982-4305-A361-111E72671F7C}" destId="{D3B3D260-992C-41E9-8052-844125834DEE}" srcOrd="6" destOrd="0" presId="urn:microsoft.com/office/officeart/2018/2/layout/IconVerticalSolidList"/>
    <dgm:cxn modelId="{8B3F7E77-CC66-4A59-B928-DAB7F9C7D8F5}" type="presParOf" srcId="{D3B3D260-992C-41E9-8052-844125834DEE}" destId="{7D0BF549-5096-4408-A034-3F9780775B6E}" srcOrd="0" destOrd="0" presId="urn:microsoft.com/office/officeart/2018/2/layout/IconVerticalSolidList"/>
    <dgm:cxn modelId="{7259A80A-8EC8-4F26-9BBC-1593310CC68E}" type="presParOf" srcId="{D3B3D260-992C-41E9-8052-844125834DEE}" destId="{D65828FC-495E-45C6-A90F-96EE530F75EE}" srcOrd="1" destOrd="0" presId="urn:microsoft.com/office/officeart/2018/2/layout/IconVerticalSolidList"/>
    <dgm:cxn modelId="{5CBC487F-A789-4238-A6F3-5458D431F1A3}" type="presParOf" srcId="{D3B3D260-992C-41E9-8052-844125834DEE}" destId="{3FC93CF4-69AE-4C1B-9480-A1F94F2D8BF4}" srcOrd="2" destOrd="0" presId="urn:microsoft.com/office/officeart/2018/2/layout/IconVerticalSolidList"/>
    <dgm:cxn modelId="{6ADE477E-CED0-4B7C-ABDF-3F4930CF2F01}" type="presParOf" srcId="{D3B3D260-992C-41E9-8052-844125834DEE}" destId="{0FF025D6-F736-442F-9F6C-E0BE9787A7F5}" srcOrd="3" destOrd="0" presId="urn:microsoft.com/office/officeart/2018/2/layout/IconVerticalSolidList"/>
    <dgm:cxn modelId="{EC9BAC02-4617-4D67-BB6C-B4F384337CC6}" type="presParOf" srcId="{91D8AD94-1982-4305-A361-111E72671F7C}" destId="{D4EEC578-4CEB-4948-91A3-C3D88B69C9BB}" srcOrd="7" destOrd="0" presId="urn:microsoft.com/office/officeart/2018/2/layout/IconVerticalSolidList"/>
    <dgm:cxn modelId="{87A9E3E4-C573-4F97-B11F-7094EFD8E73F}" type="presParOf" srcId="{91D8AD94-1982-4305-A361-111E72671F7C}" destId="{25318762-1975-4D02-BB09-804FC01E2DD1}" srcOrd="8" destOrd="0" presId="urn:microsoft.com/office/officeart/2018/2/layout/IconVerticalSolidList"/>
    <dgm:cxn modelId="{3E07E37E-B905-46A6-A2CD-35640C1E2D0F}" type="presParOf" srcId="{25318762-1975-4D02-BB09-804FC01E2DD1}" destId="{1973DD03-7E9E-44CA-A722-2A55153C6A97}" srcOrd="0" destOrd="0" presId="urn:microsoft.com/office/officeart/2018/2/layout/IconVerticalSolidList"/>
    <dgm:cxn modelId="{18D6B64E-86A9-4C7F-81F7-BA7BF0A9F4C2}" type="presParOf" srcId="{25318762-1975-4D02-BB09-804FC01E2DD1}" destId="{E064867E-BFD7-4FA5-9999-C64E6FC80582}" srcOrd="1" destOrd="0" presId="urn:microsoft.com/office/officeart/2018/2/layout/IconVerticalSolidList"/>
    <dgm:cxn modelId="{0F812CD7-30B1-46F8-B75F-71C2F7E94C63}" type="presParOf" srcId="{25318762-1975-4D02-BB09-804FC01E2DD1}" destId="{972B2423-1B98-420A-A6BB-26B30105C606}" srcOrd="2" destOrd="0" presId="urn:microsoft.com/office/officeart/2018/2/layout/IconVerticalSolidList"/>
    <dgm:cxn modelId="{9EA28A74-97DB-4EAB-A471-EA3809FD9682}" type="presParOf" srcId="{25318762-1975-4D02-BB09-804FC01E2DD1}" destId="{35898EA8-A53C-4CA8-82FF-1F800E4CCAE5}" srcOrd="3" destOrd="0" presId="urn:microsoft.com/office/officeart/2018/2/layout/IconVerticalSolidList"/>
    <dgm:cxn modelId="{F990C0C8-6F90-4902-956F-5A5EB957F72E}" type="presParOf" srcId="{91D8AD94-1982-4305-A361-111E72671F7C}" destId="{647C88A3-5A81-4FF3-909F-696A501E353B}" srcOrd="9" destOrd="0" presId="urn:microsoft.com/office/officeart/2018/2/layout/IconVerticalSolidList"/>
    <dgm:cxn modelId="{4F2EBD01-C03E-4375-8224-35D5F6281655}" type="presParOf" srcId="{91D8AD94-1982-4305-A361-111E72671F7C}" destId="{CD2336AF-2599-47EA-A225-F797C9E4D272}" srcOrd="10" destOrd="0" presId="urn:microsoft.com/office/officeart/2018/2/layout/IconVerticalSolidList"/>
    <dgm:cxn modelId="{55855F74-69F1-4705-8893-1D52A9AD9E07}" type="presParOf" srcId="{CD2336AF-2599-47EA-A225-F797C9E4D272}" destId="{FB17329C-DC15-4421-9456-8EFE516196C3}" srcOrd="0" destOrd="0" presId="urn:microsoft.com/office/officeart/2018/2/layout/IconVerticalSolidList"/>
    <dgm:cxn modelId="{B1767B3B-F5DD-4592-8D2E-28885153FEE9}" type="presParOf" srcId="{CD2336AF-2599-47EA-A225-F797C9E4D272}" destId="{65EC9BED-147B-4B91-A9ED-A14B4A7DE20E}" srcOrd="1" destOrd="0" presId="urn:microsoft.com/office/officeart/2018/2/layout/IconVerticalSolidList"/>
    <dgm:cxn modelId="{87952C07-49B4-4C34-86EB-44997554AA4C}" type="presParOf" srcId="{CD2336AF-2599-47EA-A225-F797C9E4D272}" destId="{ED9240CC-0119-4075-8F30-C8305088080E}" srcOrd="2" destOrd="0" presId="urn:microsoft.com/office/officeart/2018/2/layout/IconVerticalSolidList"/>
    <dgm:cxn modelId="{60168FD1-761E-4EFA-A99E-4C354D7906FD}" type="presParOf" srcId="{CD2336AF-2599-47EA-A225-F797C9E4D272}" destId="{C893BFEE-8E5A-458C-92AB-AFF9E0D6E747}" srcOrd="3" destOrd="0" presId="urn:microsoft.com/office/officeart/2018/2/layout/IconVerticalSolidList"/>
    <dgm:cxn modelId="{7D003F37-517A-45C1-A04F-23C83DC08FDD}" type="presParOf" srcId="{91D8AD94-1982-4305-A361-111E72671F7C}" destId="{E5D7FE1F-6600-4F3E-B102-1BE06DA6F7AE}" srcOrd="11" destOrd="0" presId="urn:microsoft.com/office/officeart/2018/2/layout/IconVerticalSolidList"/>
    <dgm:cxn modelId="{29994DB1-F180-4BCB-897A-C6208ABDA972}" type="presParOf" srcId="{91D8AD94-1982-4305-A361-111E72671F7C}" destId="{35AE1ED9-1162-4196-9B53-B695261C306E}" srcOrd="12" destOrd="0" presId="urn:microsoft.com/office/officeart/2018/2/layout/IconVerticalSolidList"/>
    <dgm:cxn modelId="{301D49C0-65F1-42F9-B31C-A392E55052E8}" type="presParOf" srcId="{35AE1ED9-1162-4196-9B53-B695261C306E}" destId="{43C9FC78-4765-4EFC-AFBE-9999FCC53287}" srcOrd="0" destOrd="0" presId="urn:microsoft.com/office/officeart/2018/2/layout/IconVerticalSolidList"/>
    <dgm:cxn modelId="{9A17ED47-B61A-4C08-AFD8-936BF016C5FD}" type="presParOf" srcId="{35AE1ED9-1162-4196-9B53-B695261C306E}" destId="{8778E780-C284-42D8-98ED-561E35065E56}" srcOrd="1" destOrd="0" presId="urn:microsoft.com/office/officeart/2018/2/layout/IconVerticalSolidList"/>
    <dgm:cxn modelId="{D8D559A7-3380-495A-97E6-EC672E84360B}" type="presParOf" srcId="{35AE1ED9-1162-4196-9B53-B695261C306E}" destId="{E15797EA-2734-47A3-A3BF-ED5889CFEC95}" srcOrd="2" destOrd="0" presId="urn:microsoft.com/office/officeart/2018/2/layout/IconVerticalSolidList"/>
    <dgm:cxn modelId="{B406ACC7-2639-4493-9638-7BF666BE635F}" type="presParOf" srcId="{35AE1ED9-1162-4196-9B53-B695261C306E}" destId="{41EE1A8D-0E5B-4FA6-AD2C-40BF858A3D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2788DAE-34BB-4396-859C-DEAAE612837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4BDE06-CF93-40EF-8775-671C08480F52}">
      <dgm:prSet/>
      <dgm:spPr/>
      <dgm:t>
        <a:bodyPr/>
        <a:lstStyle/>
        <a:p>
          <a:r>
            <a:rPr lang="en-GB"/>
            <a:t>Allegations that Police Officers abused this power as it required no ‘Reasonable Suspicion’ </a:t>
          </a:r>
          <a:endParaRPr lang="en-US"/>
        </a:p>
      </dgm:t>
    </dgm:pt>
    <dgm:pt modelId="{EB063E4F-CB01-45FC-9AED-75B24705D8C2}" type="parTrans" cxnId="{00E0EB4C-3E94-43A2-B285-8849AA054993}">
      <dgm:prSet/>
      <dgm:spPr/>
      <dgm:t>
        <a:bodyPr/>
        <a:lstStyle/>
        <a:p>
          <a:endParaRPr lang="en-US"/>
        </a:p>
      </dgm:t>
    </dgm:pt>
    <dgm:pt modelId="{0E2E952A-F0D8-46E7-A1B4-80F28773E7E7}" type="sibTrans" cxnId="{00E0EB4C-3E94-43A2-B285-8849AA054993}">
      <dgm:prSet/>
      <dgm:spPr/>
      <dgm:t>
        <a:bodyPr/>
        <a:lstStyle/>
        <a:p>
          <a:endParaRPr lang="en-US"/>
        </a:p>
      </dgm:t>
    </dgm:pt>
    <dgm:pt modelId="{8B99B67B-38FD-4BB1-B667-95027262FA83}">
      <dgm:prSet/>
      <dgm:spPr/>
      <dgm:t>
        <a:bodyPr/>
        <a:lstStyle/>
        <a:p>
          <a:r>
            <a:rPr lang="en-GB"/>
            <a:t>Less than 1% of stops under this power resulted in arrest</a:t>
          </a:r>
          <a:endParaRPr lang="en-US"/>
        </a:p>
      </dgm:t>
    </dgm:pt>
    <dgm:pt modelId="{48238C9D-1487-410C-AF71-06C369668E5B}" type="parTrans" cxnId="{7CA5A23D-0450-48D7-A2D2-516D508B2027}">
      <dgm:prSet/>
      <dgm:spPr/>
      <dgm:t>
        <a:bodyPr/>
        <a:lstStyle/>
        <a:p>
          <a:endParaRPr lang="en-US"/>
        </a:p>
      </dgm:t>
    </dgm:pt>
    <dgm:pt modelId="{31C5BEFC-0441-473A-B08B-E0161F4F0B9D}" type="sibTrans" cxnId="{7CA5A23D-0450-48D7-A2D2-516D508B2027}">
      <dgm:prSet/>
      <dgm:spPr/>
      <dgm:t>
        <a:bodyPr/>
        <a:lstStyle/>
        <a:p>
          <a:endParaRPr lang="en-US"/>
        </a:p>
      </dgm:t>
    </dgm:pt>
    <dgm:pt modelId="{24667FEC-A414-48AD-8AAC-24716A4005C0}">
      <dgm:prSet/>
      <dgm:spPr/>
      <dgm:t>
        <a:bodyPr/>
        <a:lstStyle/>
        <a:p>
          <a:r>
            <a:rPr lang="en-GB"/>
            <a:t>Many Photographers, tourists and train-spotters were stopped</a:t>
          </a:r>
          <a:endParaRPr lang="en-US"/>
        </a:p>
      </dgm:t>
    </dgm:pt>
    <dgm:pt modelId="{D8D476C8-CCE8-4CDB-B92A-298FABC3CCAB}" type="parTrans" cxnId="{1942704F-FC28-43C4-8888-3764071569C7}">
      <dgm:prSet/>
      <dgm:spPr/>
      <dgm:t>
        <a:bodyPr/>
        <a:lstStyle/>
        <a:p>
          <a:endParaRPr lang="en-US"/>
        </a:p>
      </dgm:t>
    </dgm:pt>
    <dgm:pt modelId="{BC1A1142-FEE2-4143-A354-8A0A5FCB9CFB}" type="sibTrans" cxnId="{1942704F-FC28-43C4-8888-3764071569C7}">
      <dgm:prSet/>
      <dgm:spPr/>
      <dgm:t>
        <a:bodyPr/>
        <a:lstStyle/>
        <a:p>
          <a:endParaRPr lang="en-US"/>
        </a:p>
      </dgm:t>
    </dgm:pt>
    <dgm:pt modelId="{3316F05D-AA2D-4EF8-88FD-9450D91CFAC8}" type="pres">
      <dgm:prSet presAssocID="{12788DAE-34BB-4396-859C-DEAAE612837F}" presName="root" presStyleCnt="0">
        <dgm:presLayoutVars>
          <dgm:dir/>
          <dgm:resizeHandles val="exact"/>
        </dgm:presLayoutVars>
      </dgm:prSet>
      <dgm:spPr/>
      <dgm:t>
        <a:bodyPr/>
        <a:lstStyle/>
        <a:p>
          <a:endParaRPr lang="en-US"/>
        </a:p>
      </dgm:t>
    </dgm:pt>
    <dgm:pt modelId="{A0D8B3CC-875A-4847-A1E2-91E93AD7BA03}" type="pres">
      <dgm:prSet presAssocID="{B24BDE06-CF93-40EF-8775-671C08480F52}" presName="compNode" presStyleCnt="0"/>
      <dgm:spPr/>
    </dgm:pt>
    <dgm:pt modelId="{25973BD7-FAE0-494A-9AFB-F824984EF2F9}" type="pres">
      <dgm:prSet presAssocID="{B24BDE06-CF93-40EF-8775-671C08480F52}" presName="bgRect" presStyleLbl="bgShp" presStyleIdx="0" presStyleCnt="3"/>
      <dgm:spPr/>
    </dgm:pt>
    <dgm:pt modelId="{4BF55007-5F45-49A0-A488-94A011C2E565}" type="pres">
      <dgm:prSet presAssocID="{B24BDE06-CF93-40EF-8775-671C08480F52}"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olice"/>
        </a:ext>
      </dgm:extLst>
    </dgm:pt>
    <dgm:pt modelId="{1B4922D7-EF5C-4516-BD70-6957680649F3}" type="pres">
      <dgm:prSet presAssocID="{B24BDE06-CF93-40EF-8775-671C08480F52}" presName="spaceRect" presStyleCnt="0"/>
      <dgm:spPr/>
    </dgm:pt>
    <dgm:pt modelId="{9070C4B3-832B-4C8D-9393-07D944DF8E27}" type="pres">
      <dgm:prSet presAssocID="{B24BDE06-CF93-40EF-8775-671C08480F52}" presName="parTx" presStyleLbl="revTx" presStyleIdx="0" presStyleCnt="3">
        <dgm:presLayoutVars>
          <dgm:chMax val="0"/>
          <dgm:chPref val="0"/>
        </dgm:presLayoutVars>
      </dgm:prSet>
      <dgm:spPr/>
      <dgm:t>
        <a:bodyPr/>
        <a:lstStyle/>
        <a:p>
          <a:endParaRPr lang="en-US"/>
        </a:p>
      </dgm:t>
    </dgm:pt>
    <dgm:pt modelId="{B3398077-314F-42BA-A67C-FE63ED0BCBA3}" type="pres">
      <dgm:prSet presAssocID="{0E2E952A-F0D8-46E7-A1B4-80F28773E7E7}" presName="sibTrans" presStyleCnt="0"/>
      <dgm:spPr/>
    </dgm:pt>
    <dgm:pt modelId="{27CC6C9B-6832-4A7E-A8A2-6C016766B5BF}" type="pres">
      <dgm:prSet presAssocID="{8B99B67B-38FD-4BB1-B667-95027262FA83}" presName="compNode" presStyleCnt="0"/>
      <dgm:spPr/>
    </dgm:pt>
    <dgm:pt modelId="{C3521EC4-2EDD-48C5-B69D-7CCDB20535EA}" type="pres">
      <dgm:prSet presAssocID="{8B99B67B-38FD-4BB1-B667-95027262FA83}" presName="bgRect" presStyleLbl="bgShp" presStyleIdx="1" presStyleCnt="3"/>
      <dgm:spPr/>
    </dgm:pt>
    <dgm:pt modelId="{4C3BACF1-51B4-4523-9A34-5DA3F53DC86A}" type="pres">
      <dgm:prSet presAssocID="{8B99B67B-38FD-4BB1-B667-95027262FA83}" presName="iconRect" presStyleLbl="node1" presStyleIdx="1" presStyleCnt="3"/>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ar Graph with Downward Trend"/>
        </a:ext>
      </dgm:extLst>
    </dgm:pt>
    <dgm:pt modelId="{A62D49F4-004E-4BD0-B699-F2A1E73910AA}" type="pres">
      <dgm:prSet presAssocID="{8B99B67B-38FD-4BB1-B667-95027262FA83}" presName="spaceRect" presStyleCnt="0"/>
      <dgm:spPr/>
    </dgm:pt>
    <dgm:pt modelId="{78FB9C37-E01A-410A-8AC9-B820778B307A}" type="pres">
      <dgm:prSet presAssocID="{8B99B67B-38FD-4BB1-B667-95027262FA83}" presName="parTx" presStyleLbl="revTx" presStyleIdx="1" presStyleCnt="3">
        <dgm:presLayoutVars>
          <dgm:chMax val="0"/>
          <dgm:chPref val="0"/>
        </dgm:presLayoutVars>
      </dgm:prSet>
      <dgm:spPr/>
      <dgm:t>
        <a:bodyPr/>
        <a:lstStyle/>
        <a:p>
          <a:endParaRPr lang="en-US"/>
        </a:p>
      </dgm:t>
    </dgm:pt>
    <dgm:pt modelId="{B9DF1046-E011-45CA-9F48-FA611E878C21}" type="pres">
      <dgm:prSet presAssocID="{31C5BEFC-0441-473A-B08B-E0161F4F0B9D}" presName="sibTrans" presStyleCnt="0"/>
      <dgm:spPr/>
    </dgm:pt>
    <dgm:pt modelId="{3065A905-165B-44E1-839A-16511BAD8C2C}" type="pres">
      <dgm:prSet presAssocID="{24667FEC-A414-48AD-8AAC-24716A4005C0}" presName="compNode" presStyleCnt="0"/>
      <dgm:spPr/>
    </dgm:pt>
    <dgm:pt modelId="{448EF03B-1D51-4164-8B2F-E37582C6E0F6}" type="pres">
      <dgm:prSet presAssocID="{24667FEC-A414-48AD-8AAC-24716A4005C0}" presName="bgRect" presStyleLbl="bgShp" presStyleIdx="2" presStyleCnt="3"/>
      <dgm:spPr/>
    </dgm:pt>
    <dgm:pt modelId="{4B0F8794-6565-4DF6-B768-1376F3239F7A}" type="pres">
      <dgm:prSet presAssocID="{24667FEC-A414-48AD-8AAC-24716A4005C0}" presName="iconRect" presStyleLbl="node1" presStyleIdx="2" presStyleCnt="3"/>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Train"/>
        </a:ext>
      </dgm:extLst>
    </dgm:pt>
    <dgm:pt modelId="{ED6B95DD-50C0-443C-BBB1-4935AC22083E}" type="pres">
      <dgm:prSet presAssocID="{24667FEC-A414-48AD-8AAC-24716A4005C0}" presName="spaceRect" presStyleCnt="0"/>
      <dgm:spPr/>
    </dgm:pt>
    <dgm:pt modelId="{F8DFED0A-EE52-423B-826C-3266FDDCE9C7}" type="pres">
      <dgm:prSet presAssocID="{24667FEC-A414-48AD-8AAC-24716A4005C0}" presName="parTx" presStyleLbl="revTx" presStyleIdx="2" presStyleCnt="3">
        <dgm:presLayoutVars>
          <dgm:chMax val="0"/>
          <dgm:chPref val="0"/>
        </dgm:presLayoutVars>
      </dgm:prSet>
      <dgm:spPr/>
      <dgm:t>
        <a:bodyPr/>
        <a:lstStyle/>
        <a:p>
          <a:endParaRPr lang="en-US"/>
        </a:p>
      </dgm:t>
    </dgm:pt>
  </dgm:ptLst>
  <dgm:cxnLst>
    <dgm:cxn modelId="{E7EBEEB4-2837-4D8F-8926-F90AB828E124}" type="presOf" srcId="{B24BDE06-CF93-40EF-8775-671C08480F52}" destId="{9070C4B3-832B-4C8D-9393-07D944DF8E27}" srcOrd="0" destOrd="0" presId="urn:microsoft.com/office/officeart/2018/2/layout/IconVerticalSolidList"/>
    <dgm:cxn modelId="{93DFC679-6A35-4BD9-9520-3293A48D6192}" type="presOf" srcId="{8B99B67B-38FD-4BB1-B667-95027262FA83}" destId="{78FB9C37-E01A-410A-8AC9-B820778B307A}" srcOrd="0" destOrd="0" presId="urn:microsoft.com/office/officeart/2018/2/layout/IconVerticalSolidList"/>
    <dgm:cxn modelId="{C8698821-A038-40B7-AD02-464FBBDE8813}" type="presOf" srcId="{12788DAE-34BB-4396-859C-DEAAE612837F}" destId="{3316F05D-AA2D-4EF8-88FD-9450D91CFAC8}" srcOrd="0" destOrd="0" presId="urn:microsoft.com/office/officeart/2018/2/layout/IconVerticalSolidList"/>
    <dgm:cxn modelId="{1942704F-FC28-43C4-8888-3764071569C7}" srcId="{12788DAE-34BB-4396-859C-DEAAE612837F}" destId="{24667FEC-A414-48AD-8AAC-24716A4005C0}" srcOrd="2" destOrd="0" parTransId="{D8D476C8-CCE8-4CDB-B92A-298FABC3CCAB}" sibTransId="{BC1A1142-FEE2-4143-A354-8A0A5FCB9CFB}"/>
    <dgm:cxn modelId="{7CA5A23D-0450-48D7-A2D2-516D508B2027}" srcId="{12788DAE-34BB-4396-859C-DEAAE612837F}" destId="{8B99B67B-38FD-4BB1-B667-95027262FA83}" srcOrd="1" destOrd="0" parTransId="{48238C9D-1487-410C-AF71-06C369668E5B}" sibTransId="{31C5BEFC-0441-473A-B08B-E0161F4F0B9D}"/>
    <dgm:cxn modelId="{E368261A-3C54-4DA7-85A8-4881ED77CDF6}" type="presOf" srcId="{24667FEC-A414-48AD-8AAC-24716A4005C0}" destId="{F8DFED0A-EE52-423B-826C-3266FDDCE9C7}" srcOrd="0" destOrd="0" presId="urn:microsoft.com/office/officeart/2018/2/layout/IconVerticalSolidList"/>
    <dgm:cxn modelId="{00E0EB4C-3E94-43A2-B285-8849AA054993}" srcId="{12788DAE-34BB-4396-859C-DEAAE612837F}" destId="{B24BDE06-CF93-40EF-8775-671C08480F52}" srcOrd="0" destOrd="0" parTransId="{EB063E4F-CB01-45FC-9AED-75B24705D8C2}" sibTransId="{0E2E952A-F0D8-46E7-A1B4-80F28773E7E7}"/>
    <dgm:cxn modelId="{4459B760-EAF3-4A5E-856F-1183FAECE2BC}" type="presParOf" srcId="{3316F05D-AA2D-4EF8-88FD-9450D91CFAC8}" destId="{A0D8B3CC-875A-4847-A1E2-91E93AD7BA03}" srcOrd="0" destOrd="0" presId="urn:microsoft.com/office/officeart/2018/2/layout/IconVerticalSolidList"/>
    <dgm:cxn modelId="{6F06EC76-4A4E-4DD5-A7F9-87144BFCE6F2}" type="presParOf" srcId="{A0D8B3CC-875A-4847-A1E2-91E93AD7BA03}" destId="{25973BD7-FAE0-494A-9AFB-F824984EF2F9}" srcOrd="0" destOrd="0" presId="urn:microsoft.com/office/officeart/2018/2/layout/IconVerticalSolidList"/>
    <dgm:cxn modelId="{39F91BE3-0754-4708-90CA-F21D5C26BA5B}" type="presParOf" srcId="{A0D8B3CC-875A-4847-A1E2-91E93AD7BA03}" destId="{4BF55007-5F45-49A0-A488-94A011C2E565}" srcOrd="1" destOrd="0" presId="urn:microsoft.com/office/officeart/2018/2/layout/IconVerticalSolidList"/>
    <dgm:cxn modelId="{8F1389CA-9FD8-43AA-BB65-9EC73A875563}" type="presParOf" srcId="{A0D8B3CC-875A-4847-A1E2-91E93AD7BA03}" destId="{1B4922D7-EF5C-4516-BD70-6957680649F3}" srcOrd="2" destOrd="0" presId="urn:microsoft.com/office/officeart/2018/2/layout/IconVerticalSolidList"/>
    <dgm:cxn modelId="{B0403268-0BBA-4923-BBF9-27AF967D87DB}" type="presParOf" srcId="{A0D8B3CC-875A-4847-A1E2-91E93AD7BA03}" destId="{9070C4B3-832B-4C8D-9393-07D944DF8E27}" srcOrd="3" destOrd="0" presId="urn:microsoft.com/office/officeart/2018/2/layout/IconVerticalSolidList"/>
    <dgm:cxn modelId="{EC4E771E-F732-472E-95C7-75B524C055AB}" type="presParOf" srcId="{3316F05D-AA2D-4EF8-88FD-9450D91CFAC8}" destId="{B3398077-314F-42BA-A67C-FE63ED0BCBA3}" srcOrd="1" destOrd="0" presId="urn:microsoft.com/office/officeart/2018/2/layout/IconVerticalSolidList"/>
    <dgm:cxn modelId="{C814E84E-0512-413F-B248-5227D72C204E}" type="presParOf" srcId="{3316F05D-AA2D-4EF8-88FD-9450D91CFAC8}" destId="{27CC6C9B-6832-4A7E-A8A2-6C016766B5BF}" srcOrd="2" destOrd="0" presId="urn:microsoft.com/office/officeart/2018/2/layout/IconVerticalSolidList"/>
    <dgm:cxn modelId="{64F9FC7C-4B8A-4D3D-BAB4-EF7AC2CE4008}" type="presParOf" srcId="{27CC6C9B-6832-4A7E-A8A2-6C016766B5BF}" destId="{C3521EC4-2EDD-48C5-B69D-7CCDB20535EA}" srcOrd="0" destOrd="0" presId="urn:microsoft.com/office/officeart/2018/2/layout/IconVerticalSolidList"/>
    <dgm:cxn modelId="{1F15792D-0468-4E37-B376-6B71E1CE2025}" type="presParOf" srcId="{27CC6C9B-6832-4A7E-A8A2-6C016766B5BF}" destId="{4C3BACF1-51B4-4523-9A34-5DA3F53DC86A}" srcOrd="1" destOrd="0" presId="urn:microsoft.com/office/officeart/2018/2/layout/IconVerticalSolidList"/>
    <dgm:cxn modelId="{E1767B97-1AC1-4132-A152-BFD5402488E7}" type="presParOf" srcId="{27CC6C9B-6832-4A7E-A8A2-6C016766B5BF}" destId="{A62D49F4-004E-4BD0-B699-F2A1E73910AA}" srcOrd="2" destOrd="0" presId="urn:microsoft.com/office/officeart/2018/2/layout/IconVerticalSolidList"/>
    <dgm:cxn modelId="{FFA94724-6A9E-45F1-9790-53B102B2F882}" type="presParOf" srcId="{27CC6C9B-6832-4A7E-A8A2-6C016766B5BF}" destId="{78FB9C37-E01A-410A-8AC9-B820778B307A}" srcOrd="3" destOrd="0" presId="urn:microsoft.com/office/officeart/2018/2/layout/IconVerticalSolidList"/>
    <dgm:cxn modelId="{85045A38-A6AF-4695-AEBC-7F2D15CE9DF4}" type="presParOf" srcId="{3316F05D-AA2D-4EF8-88FD-9450D91CFAC8}" destId="{B9DF1046-E011-45CA-9F48-FA611E878C21}" srcOrd="3" destOrd="0" presId="urn:microsoft.com/office/officeart/2018/2/layout/IconVerticalSolidList"/>
    <dgm:cxn modelId="{B7D1635E-F19C-4F00-96C0-1BB085079617}" type="presParOf" srcId="{3316F05D-AA2D-4EF8-88FD-9450D91CFAC8}" destId="{3065A905-165B-44E1-839A-16511BAD8C2C}" srcOrd="4" destOrd="0" presId="urn:microsoft.com/office/officeart/2018/2/layout/IconVerticalSolidList"/>
    <dgm:cxn modelId="{AB4C507A-54E2-4A2C-AAC2-F671B0943483}" type="presParOf" srcId="{3065A905-165B-44E1-839A-16511BAD8C2C}" destId="{448EF03B-1D51-4164-8B2F-E37582C6E0F6}" srcOrd="0" destOrd="0" presId="urn:microsoft.com/office/officeart/2018/2/layout/IconVerticalSolidList"/>
    <dgm:cxn modelId="{EAE06919-5689-4CAE-A978-4F09588A88D8}" type="presParOf" srcId="{3065A905-165B-44E1-839A-16511BAD8C2C}" destId="{4B0F8794-6565-4DF6-B768-1376F3239F7A}" srcOrd="1" destOrd="0" presId="urn:microsoft.com/office/officeart/2018/2/layout/IconVerticalSolidList"/>
    <dgm:cxn modelId="{D029C927-1DBC-44E0-BE76-F19B7E209F2B}" type="presParOf" srcId="{3065A905-165B-44E1-839A-16511BAD8C2C}" destId="{ED6B95DD-50C0-443C-BBB1-4935AC22083E}" srcOrd="2" destOrd="0" presId="urn:microsoft.com/office/officeart/2018/2/layout/IconVerticalSolidList"/>
    <dgm:cxn modelId="{D7888CD1-74F6-464C-9DD4-27BEAC6DD348}" type="presParOf" srcId="{3065A905-165B-44E1-839A-16511BAD8C2C}" destId="{F8DFED0A-EE52-423B-826C-3266FDDCE9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151827-EA71-4523-89E4-F54ADDBDD2A9}" type="doc">
      <dgm:prSet loTypeId="urn:microsoft.com/office/officeart/2005/8/layout/process5" loCatId="process" qsTypeId="urn:microsoft.com/office/officeart/2005/8/quickstyle/simple4" qsCatId="simple" csTypeId="urn:microsoft.com/office/officeart/2005/8/colors/colorful5" csCatId="colorful" phldr="1"/>
      <dgm:spPr/>
      <dgm:t>
        <a:bodyPr/>
        <a:lstStyle/>
        <a:p>
          <a:endParaRPr lang="en-US"/>
        </a:p>
      </dgm:t>
    </dgm:pt>
    <dgm:pt modelId="{ABF3C88B-F0E6-4926-A6F1-3D7655708E63}">
      <dgm:prSet custT="1"/>
      <dgm:spPr/>
      <dgm:t>
        <a:bodyPr/>
        <a:lstStyle/>
        <a:p>
          <a:r>
            <a:rPr lang="en-GB" sz="2400" dirty="0">
              <a:solidFill>
                <a:schemeClr val="bg1"/>
              </a:solidFill>
            </a:rPr>
            <a:t>Section 44 was Replaced via a Parliamentary Remedial Order</a:t>
          </a:r>
          <a:r>
            <a:rPr lang="en-GB" sz="1300" dirty="0">
              <a:solidFill>
                <a:schemeClr val="bg1"/>
              </a:solidFill>
            </a:rPr>
            <a:t>.</a:t>
          </a:r>
          <a:endParaRPr lang="en-US" sz="1300" dirty="0">
            <a:solidFill>
              <a:schemeClr val="bg1"/>
            </a:solidFill>
          </a:endParaRPr>
        </a:p>
      </dgm:t>
    </dgm:pt>
    <dgm:pt modelId="{F9BF1B8A-D9C1-4823-B5E2-226921F71896}" type="parTrans" cxnId="{87AD6B92-86FF-4B9E-82A2-9BDAACA5DB0F}">
      <dgm:prSet/>
      <dgm:spPr/>
      <dgm:t>
        <a:bodyPr/>
        <a:lstStyle/>
        <a:p>
          <a:endParaRPr lang="en-US"/>
        </a:p>
      </dgm:t>
    </dgm:pt>
    <dgm:pt modelId="{C2329B44-4ED4-4960-B122-BDF2A92C9049}" type="sibTrans" cxnId="{87AD6B92-86FF-4B9E-82A2-9BDAACA5DB0F}">
      <dgm:prSet/>
      <dgm:spPr/>
      <dgm:t>
        <a:bodyPr/>
        <a:lstStyle/>
        <a:p>
          <a:endParaRPr lang="en-US"/>
        </a:p>
      </dgm:t>
    </dgm:pt>
    <dgm:pt modelId="{EEAA6E36-F5D7-44C7-B73B-1813EE335F52}">
      <dgm:prSet/>
      <dgm:spPr/>
      <dgm:t>
        <a:bodyPr/>
        <a:lstStyle/>
        <a:p>
          <a:r>
            <a:rPr lang="en-GB" dirty="0">
              <a:solidFill>
                <a:schemeClr val="bg1"/>
              </a:solidFill>
            </a:rPr>
            <a:t>It States that:</a:t>
          </a:r>
          <a:endParaRPr lang="en-US" dirty="0">
            <a:solidFill>
              <a:schemeClr val="bg1"/>
            </a:solidFill>
          </a:endParaRPr>
        </a:p>
      </dgm:t>
    </dgm:pt>
    <dgm:pt modelId="{7C33ECA8-242B-4920-84AA-17FD27C0486D}" type="parTrans" cxnId="{41D9610C-09C7-4BD9-AA98-A45502E52C8E}">
      <dgm:prSet/>
      <dgm:spPr/>
      <dgm:t>
        <a:bodyPr/>
        <a:lstStyle/>
        <a:p>
          <a:endParaRPr lang="en-US"/>
        </a:p>
      </dgm:t>
    </dgm:pt>
    <dgm:pt modelId="{85139D13-86DF-4200-B445-8637600510B8}" type="sibTrans" cxnId="{41D9610C-09C7-4BD9-AA98-A45502E52C8E}">
      <dgm:prSet/>
      <dgm:spPr/>
      <dgm:t>
        <a:bodyPr/>
        <a:lstStyle/>
        <a:p>
          <a:endParaRPr lang="en-US"/>
        </a:p>
      </dgm:t>
    </dgm:pt>
    <dgm:pt modelId="{9C1709F3-263C-42B1-8306-4BCF8CC079F4}">
      <dgm:prSet custT="1"/>
      <dgm:spPr/>
      <dgm:t>
        <a:bodyPr/>
        <a:lstStyle/>
        <a:p>
          <a:r>
            <a:rPr lang="en-GB" sz="2000" b="1" dirty="0">
              <a:solidFill>
                <a:schemeClr val="bg1"/>
              </a:solidFill>
            </a:rPr>
            <a:t>"</a:t>
          </a:r>
          <a:r>
            <a:rPr lang="en-GB" sz="2000" dirty="0">
              <a:solidFill>
                <a:schemeClr val="bg1"/>
              </a:solidFill>
            </a:rPr>
            <a:t>Authorising Officers should only use the power when they </a:t>
          </a:r>
          <a:r>
            <a:rPr lang="en-GB" sz="2000" b="1" dirty="0">
              <a:solidFill>
                <a:schemeClr val="bg1"/>
              </a:solidFill>
            </a:rPr>
            <a:t>reasonably suspect </a:t>
          </a:r>
          <a:r>
            <a:rPr lang="en-GB" sz="2000" dirty="0">
              <a:solidFill>
                <a:schemeClr val="bg1"/>
              </a:solidFill>
            </a:rPr>
            <a:t>that an act of terrorism will take place, and he / she considers it </a:t>
          </a:r>
          <a:r>
            <a:rPr lang="en-GB" sz="2000" b="1" dirty="0">
              <a:solidFill>
                <a:schemeClr val="bg1"/>
              </a:solidFill>
            </a:rPr>
            <a:t>necessary </a:t>
          </a:r>
          <a:r>
            <a:rPr lang="en-GB" sz="2000" dirty="0">
              <a:solidFill>
                <a:schemeClr val="bg1"/>
              </a:solidFill>
            </a:rPr>
            <a:t>to prevent such an act".</a:t>
          </a:r>
          <a:endParaRPr lang="en-US" sz="2000" dirty="0">
            <a:solidFill>
              <a:schemeClr val="bg1"/>
            </a:solidFill>
          </a:endParaRPr>
        </a:p>
      </dgm:t>
    </dgm:pt>
    <dgm:pt modelId="{6469DE2A-0DCE-4C47-A53C-79C4B766803E}" type="parTrans" cxnId="{2702FE08-551F-43E0-BAF2-4918E91B90A0}">
      <dgm:prSet/>
      <dgm:spPr/>
      <dgm:t>
        <a:bodyPr/>
        <a:lstStyle/>
        <a:p>
          <a:endParaRPr lang="en-US"/>
        </a:p>
      </dgm:t>
    </dgm:pt>
    <dgm:pt modelId="{A5CE57F9-4D72-43A5-85BE-F98599E5F23F}" type="sibTrans" cxnId="{2702FE08-551F-43E0-BAF2-4918E91B90A0}">
      <dgm:prSet/>
      <dgm:spPr/>
      <dgm:t>
        <a:bodyPr/>
        <a:lstStyle/>
        <a:p>
          <a:endParaRPr lang="en-US"/>
        </a:p>
      </dgm:t>
    </dgm:pt>
    <dgm:pt modelId="{755B5899-5DBC-4ED0-81C8-C02D3B6CB542}" type="pres">
      <dgm:prSet presAssocID="{10151827-EA71-4523-89E4-F54ADDBDD2A9}" presName="diagram" presStyleCnt="0">
        <dgm:presLayoutVars>
          <dgm:dir/>
          <dgm:resizeHandles val="exact"/>
        </dgm:presLayoutVars>
      </dgm:prSet>
      <dgm:spPr/>
      <dgm:t>
        <a:bodyPr/>
        <a:lstStyle/>
        <a:p>
          <a:endParaRPr lang="en-US"/>
        </a:p>
      </dgm:t>
    </dgm:pt>
    <dgm:pt modelId="{DF779C2F-477B-461A-8850-D998766C5276}" type="pres">
      <dgm:prSet presAssocID="{ABF3C88B-F0E6-4926-A6F1-3D7655708E63}" presName="node" presStyleLbl="node1" presStyleIdx="0" presStyleCnt="3" custScaleY="272731">
        <dgm:presLayoutVars>
          <dgm:bulletEnabled val="1"/>
        </dgm:presLayoutVars>
      </dgm:prSet>
      <dgm:spPr/>
      <dgm:t>
        <a:bodyPr/>
        <a:lstStyle/>
        <a:p>
          <a:endParaRPr lang="en-US"/>
        </a:p>
      </dgm:t>
    </dgm:pt>
    <dgm:pt modelId="{42F81B3B-E2A3-458A-B11F-521713774951}" type="pres">
      <dgm:prSet presAssocID="{C2329B44-4ED4-4960-B122-BDF2A92C9049}" presName="sibTrans" presStyleLbl="sibTrans2D1" presStyleIdx="0" presStyleCnt="2"/>
      <dgm:spPr/>
      <dgm:t>
        <a:bodyPr/>
        <a:lstStyle/>
        <a:p>
          <a:endParaRPr lang="en-US"/>
        </a:p>
      </dgm:t>
    </dgm:pt>
    <dgm:pt modelId="{6606544A-43C5-46FE-8EDE-AE6212D915EB}" type="pres">
      <dgm:prSet presAssocID="{C2329B44-4ED4-4960-B122-BDF2A92C9049}" presName="connectorText" presStyleLbl="sibTrans2D1" presStyleIdx="0" presStyleCnt="2"/>
      <dgm:spPr/>
      <dgm:t>
        <a:bodyPr/>
        <a:lstStyle/>
        <a:p>
          <a:endParaRPr lang="en-US"/>
        </a:p>
      </dgm:t>
    </dgm:pt>
    <dgm:pt modelId="{7CF55B35-825D-4FFD-A5D9-0D90BD0B164F}" type="pres">
      <dgm:prSet presAssocID="{EEAA6E36-F5D7-44C7-B73B-1813EE335F52}" presName="node" presStyleLbl="node1" presStyleIdx="1" presStyleCnt="3" custScaleY="200097">
        <dgm:presLayoutVars>
          <dgm:bulletEnabled val="1"/>
        </dgm:presLayoutVars>
      </dgm:prSet>
      <dgm:spPr/>
      <dgm:t>
        <a:bodyPr/>
        <a:lstStyle/>
        <a:p>
          <a:endParaRPr lang="en-US"/>
        </a:p>
      </dgm:t>
    </dgm:pt>
    <dgm:pt modelId="{565EC3CE-34F9-4B1B-A9CC-DC393C47959E}" type="pres">
      <dgm:prSet presAssocID="{85139D13-86DF-4200-B445-8637600510B8}" presName="sibTrans" presStyleLbl="sibTrans2D1" presStyleIdx="1" presStyleCnt="2"/>
      <dgm:spPr/>
      <dgm:t>
        <a:bodyPr/>
        <a:lstStyle/>
        <a:p>
          <a:endParaRPr lang="en-US"/>
        </a:p>
      </dgm:t>
    </dgm:pt>
    <dgm:pt modelId="{DC3C17ED-4835-4E4C-B2BE-5AFADCD192C5}" type="pres">
      <dgm:prSet presAssocID="{85139D13-86DF-4200-B445-8637600510B8}" presName="connectorText" presStyleLbl="sibTrans2D1" presStyleIdx="1" presStyleCnt="2"/>
      <dgm:spPr/>
      <dgm:t>
        <a:bodyPr/>
        <a:lstStyle/>
        <a:p>
          <a:endParaRPr lang="en-US"/>
        </a:p>
      </dgm:t>
    </dgm:pt>
    <dgm:pt modelId="{8436C57D-5059-4C6F-8AD7-41D4154EE4CD}" type="pres">
      <dgm:prSet presAssocID="{9C1709F3-263C-42B1-8306-4BCF8CC079F4}" presName="node" presStyleLbl="node1" presStyleIdx="2" presStyleCnt="3" custScaleY="310388">
        <dgm:presLayoutVars>
          <dgm:bulletEnabled val="1"/>
        </dgm:presLayoutVars>
      </dgm:prSet>
      <dgm:spPr/>
      <dgm:t>
        <a:bodyPr/>
        <a:lstStyle/>
        <a:p>
          <a:endParaRPr lang="en-US"/>
        </a:p>
      </dgm:t>
    </dgm:pt>
  </dgm:ptLst>
  <dgm:cxnLst>
    <dgm:cxn modelId="{2702FE08-551F-43E0-BAF2-4918E91B90A0}" srcId="{10151827-EA71-4523-89E4-F54ADDBDD2A9}" destId="{9C1709F3-263C-42B1-8306-4BCF8CC079F4}" srcOrd="2" destOrd="0" parTransId="{6469DE2A-0DCE-4C47-A53C-79C4B766803E}" sibTransId="{A5CE57F9-4D72-43A5-85BE-F98599E5F23F}"/>
    <dgm:cxn modelId="{0D19DF79-FF0C-47F5-8A3D-9DEEE464F35F}" type="presOf" srcId="{ABF3C88B-F0E6-4926-A6F1-3D7655708E63}" destId="{DF779C2F-477B-461A-8850-D998766C5276}" srcOrd="0" destOrd="0" presId="urn:microsoft.com/office/officeart/2005/8/layout/process5"/>
    <dgm:cxn modelId="{D3C2A314-A384-4A37-AB08-C884D1B08E1B}" type="presOf" srcId="{10151827-EA71-4523-89E4-F54ADDBDD2A9}" destId="{755B5899-5DBC-4ED0-81C8-C02D3B6CB542}" srcOrd="0" destOrd="0" presId="urn:microsoft.com/office/officeart/2005/8/layout/process5"/>
    <dgm:cxn modelId="{D5623935-5819-4D2F-9C6F-29E7651E7B8E}" type="presOf" srcId="{9C1709F3-263C-42B1-8306-4BCF8CC079F4}" destId="{8436C57D-5059-4C6F-8AD7-41D4154EE4CD}" srcOrd="0" destOrd="0" presId="urn:microsoft.com/office/officeart/2005/8/layout/process5"/>
    <dgm:cxn modelId="{1C4AF1E4-5762-489F-BFEE-6C2ABB6BEC2D}" type="presOf" srcId="{C2329B44-4ED4-4960-B122-BDF2A92C9049}" destId="{6606544A-43C5-46FE-8EDE-AE6212D915EB}" srcOrd="1" destOrd="0" presId="urn:microsoft.com/office/officeart/2005/8/layout/process5"/>
    <dgm:cxn modelId="{4FE5AA70-B71B-47FC-AC24-1887C0C00AC6}" type="presOf" srcId="{85139D13-86DF-4200-B445-8637600510B8}" destId="{565EC3CE-34F9-4B1B-A9CC-DC393C47959E}" srcOrd="0" destOrd="0" presId="urn:microsoft.com/office/officeart/2005/8/layout/process5"/>
    <dgm:cxn modelId="{41D9610C-09C7-4BD9-AA98-A45502E52C8E}" srcId="{10151827-EA71-4523-89E4-F54ADDBDD2A9}" destId="{EEAA6E36-F5D7-44C7-B73B-1813EE335F52}" srcOrd="1" destOrd="0" parTransId="{7C33ECA8-242B-4920-84AA-17FD27C0486D}" sibTransId="{85139D13-86DF-4200-B445-8637600510B8}"/>
    <dgm:cxn modelId="{443A9926-A7FE-4CB8-9146-C49F240D1DE3}" type="presOf" srcId="{C2329B44-4ED4-4960-B122-BDF2A92C9049}" destId="{42F81B3B-E2A3-458A-B11F-521713774951}" srcOrd="0" destOrd="0" presId="urn:microsoft.com/office/officeart/2005/8/layout/process5"/>
    <dgm:cxn modelId="{87AD6B92-86FF-4B9E-82A2-9BDAACA5DB0F}" srcId="{10151827-EA71-4523-89E4-F54ADDBDD2A9}" destId="{ABF3C88B-F0E6-4926-A6F1-3D7655708E63}" srcOrd="0" destOrd="0" parTransId="{F9BF1B8A-D9C1-4823-B5E2-226921F71896}" sibTransId="{C2329B44-4ED4-4960-B122-BDF2A92C9049}"/>
    <dgm:cxn modelId="{AAC37D04-6751-4C60-AE22-15AE18A463E9}" type="presOf" srcId="{EEAA6E36-F5D7-44C7-B73B-1813EE335F52}" destId="{7CF55B35-825D-4FFD-A5D9-0D90BD0B164F}" srcOrd="0" destOrd="0" presId="urn:microsoft.com/office/officeart/2005/8/layout/process5"/>
    <dgm:cxn modelId="{A5E7987A-9AB8-4E09-8CA0-C7E147E08B5D}" type="presOf" srcId="{85139D13-86DF-4200-B445-8637600510B8}" destId="{DC3C17ED-4835-4E4C-B2BE-5AFADCD192C5}" srcOrd="1" destOrd="0" presId="urn:microsoft.com/office/officeart/2005/8/layout/process5"/>
    <dgm:cxn modelId="{35E96FD7-EF62-4F06-A004-1DB537BE9CF2}" type="presParOf" srcId="{755B5899-5DBC-4ED0-81C8-C02D3B6CB542}" destId="{DF779C2F-477B-461A-8850-D998766C5276}" srcOrd="0" destOrd="0" presId="urn:microsoft.com/office/officeart/2005/8/layout/process5"/>
    <dgm:cxn modelId="{041145CA-3A54-475B-9F03-8528F7ACACE4}" type="presParOf" srcId="{755B5899-5DBC-4ED0-81C8-C02D3B6CB542}" destId="{42F81B3B-E2A3-458A-B11F-521713774951}" srcOrd="1" destOrd="0" presId="urn:microsoft.com/office/officeart/2005/8/layout/process5"/>
    <dgm:cxn modelId="{3F093230-5A17-4AC6-9BB6-5D2E8D37328C}" type="presParOf" srcId="{42F81B3B-E2A3-458A-B11F-521713774951}" destId="{6606544A-43C5-46FE-8EDE-AE6212D915EB}" srcOrd="0" destOrd="0" presId="urn:microsoft.com/office/officeart/2005/8/layout/process5"/>
    <dgm:cxn modelId="{57F90D70-92AC-4CAE-BFBC-93DF12521A31}" type="presParOf" srcId="{755B5899-5DBC-4ED0-81C8-C02D3B6CB542}" destId="{7CF55B35-825D-4FFD-A5D9-0D90BD0B164F}" srcOrd="2" destOrd="0" presId="urn:microsoft.com/office/officeart/2005/8/layout/process5"/>
    <dgm:cxn modelId="{A84D3D1F-E150-4DFC-8382-C6FE14908C15}" type="presParOf" srcId="{755B5899-5DBC-4ED0-81C8-C02D3B6CB542}" destId="{565EC3CE-34F9-4B1B-A9CC-DC393C47959E}" srcOrd="3" destOrd="0" presId="urn:microsoft.com/office/officeart/2005/8/layout/process5"/>
    <dgm:cxn modelId="{4C8EA346-CDF1-4039-9729-27CF35840B6F}" type="presParOf" srcId="{565EC3CE-34F9-4B1B-A9CC-DC393C47959E}" destId="{DC3C17ED-4835-4E4C-B2BE-5AFADCD192C5}" srcOrd="0" destOrd="0" presId="urn:microsoft.com/office/officeart/2005/8/layout/process5"/>
    <dgm:cxn modelId="{B828637B-99B8-47DB-BBBE-12FC006DFE60}" type="presParOf" srcId="{755B5899-5DBC-4ED0-81C8-C02D3B6CB542}" destId="{8436C57D-5059-4C6F-8AD7-41D4154EE4CD}"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3E4D32-CEF7-4807-876F-9D5AAAD436C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09F249-B67D-40DD-A43C-CAA10F0734DD}">
      <dgm:prSet/>
      <dgm:spPr/>
      <dgm:t>
        <a:bodyPr/>
        <a:lstStyle/>
        <a:p>
          <a:r>
            <a:rPr lang="en-GB"/>
            <a:t>Even though Lord Lloyds review of Terrorism Legislation and the Introduction of the Terrorism Act 2000 was supposed to bring terrorism legislation together more legislation was introduced following the 9/11 attacks most notably:</a:t>
          </a:r>
          <a:endParaRPr lang="en-US"/>
        </a:p>
      </dgm:t>
    </dgm:pt>
    <dgm:pt modelId="{FC234E40-51FD-4E6D-B911-F0C738237B5B}" type="parTrans" cxnId="{AB29BDF6-B6EE-4973-B435-456F30F01E6F}">
      <dgm:prSet/>
      <dgm:spPr/>
      <dgm:t>
        <a:bodyPr/>
        <a:lstStyle/>
        <a:p>
          <a:endParaRPr lang="en-US"/>
        </a:p>
      </dgm:t>
    </dgm:pt>
    <dgm:pt modelId="{86EA03DF-3016-4AC8-A353-3B658F2BE237}" type="sibTrans" cxnId="{AB29BDF6-B6EE-4973-B435-456F30F01E6F}">
      <dgm:prSet/>
      <dgm:spPr/>
      <dgm:t>
        <a:bodyPr/>
        <a:lstStyle/>
        <a:p>
          <a:endParaRPr lang="en-US"/>
        </a:p>
      </dgm:t>
    </dgm:pt>
    <dgm:pt modelId="{E6ABFDB1-6267-422A-8352-5774456B7F90}">
      <dgm:prSet/>
      <dgm:spPr/>
      <dgm:t>
        <a:bodyPr/>
        <a:lstStyle/>
        <a:p>
          <a:r>
            <a:rPr lang="en-GB"/>
            <a:t>The Anti Terrorism Crime and Security Act 2001</a:t>
          </a:r>
          <a:endParaRPr lang="en-US"/>
        </a:p>
      </dgm:t>
    </dgm:pt>
    <dgm:pt modelId="{72900E8B-6D63-40B4-B591-4138022C4BC7}" type="parTrans" cxnId="{2A9CC74F-A75F-4A86-9EF9-5E6C2B20F5B3}">
      <dgm:prSet/>
      <dgm:spPr/>
      <dgm:t>
        <a:bodyPr/>
        <a:lstStyle/>
        <a:p>
          <a:endParaRPr lang="en-US"/>
        </a:p>
      </dgm:t>
    </dgm:pt>
    <dgm:pt modelId="{9457F912-1460-436B-BA34-2EC33B683CC9}" type="sibTrans" cxnId="{2A9CC74F-A75F-4A86-9EF9-5E6C2B20F5B3}">
      <dgm:prSet/>
      <dgm:spPr/>
      <dgm:t>
        <a:bodyPr/>
        <a:lstStyle/>
        <a:p>
          <a:endParaRPr lang="en-US"/>
        </a:p>
      </dgm:t>
    </dgm:pt>
    <dgm:pt modelId="{5662A077-D02B-4D09-AFA2-BCEF3084F255}" type="pres">
      <dgm:prSet presAssocID="{783E4D32-CEF7-4807-876F-9D5AAAD436C4}" presName="root" presStyleCnt="0">
        <dgm:presLayoutVars>
          <dgm:dir/>
          <dgm:resizeHandles val="exact"/>
        </dgm:presLayoutVars>
      </dgm:prSet>
      <dgm:spPr/>
      <dgm:t>
        <a:bodyPr/>
        <a:lstStyle/>
        <a:p>
          <a:endParaRPr lang="en-US"/>
        </a:p>
      </dgm:t>
    </dgm:pt>
    <dgm:pt modelId="{58A0B680-12DC-4423-B144-C71D3753585E}" type="pres">
      <dgm:prSet presAssocID="{2809F249-B67D-40DD-A43C-CAA10F0734DD}" presName="compNode" presStyleCnt="0"/>
      <dgm:spPr/>
    </dgm:pt>
    <dgm:pt modelId="{F366BF52-8643-40F8-B20B-3D22F35A8954}" type="pres">
      <dgm:prSet presAssocID="{2809F249-B67D-40DD-A43C-CAA10F0734D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Gavel"/>
        </a:ext>
      </dgm:extLst>
    </dgm:pt>
    <dgm:pt modelId="{95B04814-8D29-4E5A-A18D-E40DA72C1043}" type="pres">
      <dgm:prSet presAssocID="{2809F249-B67D-40DD-A43C-CAA10F0734DD}" presName="spaceRect" presStyleCnt="0"/>
      <dgm:spPr/>
    </dgm:pt>
    <dgm:pt modelId="{E3445917-4E5E-4346-B974-DAA1B67524C8}" type="pres">
      <dgm:prSet presAssocID="{2809F249-B67D-40DD-A43C-CAA10F0734DD}" presName="textRect" presStyleLbl="revTx" presStyleIdx="0" presStyleCnt="2">
        <dgm:presLayoutVars>
          <dgm:chMax val="1"/>
          <dgm:chPref val="1"/>
        </dgm:presLayoutVars>
      </dgm:prSet>
      <dgm:spPr/>
      <dgm:t>
        <a:bodyPr/>
        <a:lstStyle/>
        <a:p>
          <a:endParaRPr lang="en-US"/>
        </a:p>
      </dgm:t>
    </dgm:pt>
    <dgm:pt modelId="{D9D83DAF-658D-4592-B837-546BBDBBB95C}" type="pres">
      <dgm:prSet presAssocID="{86EA03DF-3016-4AC8-A353-3B658F2BE237}" presName="sibTrans" presStyleCnt="0"/>
      <dgm:spPr/>
    </dgm:pt>
    <dgm:pt modelId="{D8E45599-1EBF-4DC3-A899-A7AA284863CE}" type="pres">
      <dgm:prSet presAssocID="{E6ABFDB1-6267-422A-8352-5774456B7F90}" presName="compNode" presStyleCnt="0"/>
      <dgm:spPr/>
    </dgm:pt>
    <dgm:pt modelId="{BC061582-B1A4-4BA8-BA98-9AEF61E837EB}" type="pres">
      <dgm:prSet presAssocID="{E6ABFDB1-6267-422A-8352-5774456B7F9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Police"/>
        </a:ext>
      </dgm:extLst>
    </dgm:pt>
    <dgm:pt modelId="{0C094619-2CE9-4410-9F53-378FBEADAE32}" type="pres">
      <dgm:prSet presAssocID="{E6ABFDB1-6267-422A-8352-5774456B7F90}" presName="spaceRect" presStyleCnt="0"/>
      <dgm:spPr/>
    </dgm:pt>
    <dgm:pt modelId="{111F8D92-5037-42FD-8A82-D70DEF88E741}" type="pres">
      <dgm:prSet presAssocID="{E6ABFDB1-6267-422A-8352-5774456B7F90}" presName="textRect" presStyleLbl="revTx" presStyleIdx="1" presStyleCnt="2">
        <dgm:presLayoutVars>
          <dgm:chMax val="1"/>
          <dgm:chPref val="1"/>
        </dgm:presLayoutVars>
      </dgm:prSet>
      <dgm:spPr/>
      <dgm:t>
        <a:bodyPr/>
        <a:lstStyle/>
        <a:p>
          <a:endParaRPr lang="en-US"/>
        </a:p>
      </dgm:t>
    </dgm:pt>
  </dgm:ptLst>
  <dgm:cxnLst>
    <dgm:cxn modelId="{6B6FCDDD-5084-464D-BE4A-9856729281B4}" type="presOf" srcId="{E6ABFDB1-6267-422A-8352-5774456B7F90}" destId="{111F8D92-5037-42FD-8A82-D70DEF88E741}" srcOrd="0" destOrd="0" presId="urn:microsoft.com/office/officeart/2018/2/layout/IconLabelList"/>
    <dgm:cxn modelId="{2A9CC74F-A75F-4A86-9EF9-5E6C2B20F5B3}" srcId="{783E4D32-CEF7-4807-876F-9D5AAAD436C4}" destId="{E6ABFDB1-6267-422A-8352-5774456B7F90}" srcOrd="1" destOrd="0" parTransId="{72900E8B-6D63-40B4-B591-4138022C4BC7}" sibTransId="{9457F912-1460-436B-BA34-2EC33B683CC9}"/>
    <dgm:cxn modelId="{38BC07F2-322E-4CCF-BE80-BF85E4D8A754}" type="presOf" srcId="{783E4D32-CEF7-4807-876F-9D5AAAD436C4}" destId="{5662A077-D02B-4D09-AFA2-BCEF3084F255}" srcOrd="0" destOrd="0" presId="urn:microsoft.com/office/officeart/2018/2/layout/IconLabelList"/>
    <dgm:cxn modelId="{AB29BDF6-B6EE-4973-B435-456F30F01E6F}" srcId="{783E4D32-CEF7-4807-876F-9D5AAAD436C4}" destId="{2809F249-B67D-40DD-A43C-CAA10F0734DD}" srcOrd="0" destOrd="0" parTransId="{FC234E40-51FD-4E6D-B911-F0C738237B5B}" sibTransId="{86EA03DF-3016-4AC8-A353-3B658F2BE237}"/>
    <dgm:cxn modelId="{EE6717F5-46FF-441B-A5C2-5D79392DB944}" type="presOf" srcId="{2809F249-B67D-40DD-A43C-CAA10F0734DD}" destId="{E3445917-4E5E-4346-B974-DAA1B67524C8}" srcOrd="0" destOrd="0" presId="urn:microsoft.com/office/officeart/2018/2/layout/IconLabelList"/>
    <dgm:cxn modelId="{CF059C41-19F8-43E9-A092-F300897BEFC3}" type="presParOf" srcId="{5662A077-D02B-4D09-AFA2-BCEF3084F255}" destId="{58A0B680-12DC-4423-B144-C71D3753585E}" srcOrd="0" destOrd="0" presId="urn:microsoft.com/office/officeart/2018/2/layout/IconLabelList"/>
    <dgm:cxn modelId="{4D22CA95-010C-4114-AB27-2CB45A87C50D}" type="presParOf" srcId="{58A0B680-12DC-4423-B144-C71D3753585E}" destId="{F366BF52-8643-40F8-B20B-3D22F35A8954}" srcOrd="0" destOrd="0" presId="urn:microsoft.com/office/officeart/2018/2/layout/IconLabelList"/>
    <dgm:cxn modelId="{182E3E80-41CC-42CB-BE6B-19F6120E28AB}" type="presParOf" srcId="{58A0B680-12DC-4423-B144-C71D3753585E}" destId="{95B04814-8D29-4E5A-A18D-E40DA72C1043}" srcOrd="1" destOrd="0" presId="urn:microsoft.com/office/officeart/2018/2/layout/IconLabelList"/>
    <dgm:cxn modelId="{9282B6F3-7063-4EC9-BB54-69B29C096EB7}" type="presParOf" srcId="{58A0B680-12DC-4423-B144-C71D3753585E}" destId="{E3445917-4E5E-4346-B974-DAA1B67524C8}" srcOrd="2" destOrd="0" presId="urn:microsoft.com/office/officeart/2018/2/layout/IconLabelList"/>
    <dgm:cxn modelId="{2346900E-0484-458C-A33B-5FBDEBD4E5F6}" type="presParOf" srcId="{5662A077-D02B-4D09-AFA2-BCEF3084F255}" destId="{D9D83DAF-658D-4592-B837-546BBDBBB95C}" srcOrd="1" destOrd="0" presId="urn:microsoft.com/office/officeart/2018/2/layout/IconLabelList"/>
    <dgm:cxn modelId="{17EFB2BC-CC15-40CC-80B7-15811B9B65EA}" type="presParOf" srcId="{5662A077-D02B-4D09-AFA2-BCEF3084F255}" destId="{D8E45599-1EBF-4DC3-A899-A7AA284863CE}" srcOrd="2" destOrd="0" presId="urn:microsoft.com/office/officeart/2018/2/layout/IconLabelList"/>
    <dgm:cxn modelId="{25E33C17-63A1-4361-AAB6-EF5E63BF24B0}" type="presParOf" srcId="{D8E45599-1EBF-4DC3-A899-A7AA284863CE}" destId="{BC061582-B1A4-4BA8-BA98-9AEF61E837EB}" srcOrd="0" destOrd="0" presId="urn:microsoft.com/office/officeart/2018/2/layout/IconLabelList"/>
    <dgm:cxn modelId="{C6487E38-BCC4-4AEA-9832-829DB7CC496F}" type="presParOf" srcId="{D8E45599-1EBF-4DC3-A899-A7AA284863CE}" destId="{0C094619-2CE9-4410-9F53-378FBEADAE32}" srcOrd="1" destOrd="0" presId="urn:microsoft.com/office/officeart/2018/2/layout/IconLabelList"/>
    <dgm:cxn modelId="{7E3180F2-FD0B-42D9-9561-81C39F327898}" type="presParOf" srcId="{D8E45599-1EBF-4DC3-A899-A7AA284863CE}" destId="{111F8D92-5037-42FD-8A82-D70DEF88E74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D4E94FD-F8CC-483E-B5EC-B31D40B24F3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3B94068-BC2D-487D-BC77-7C8A5D4D091A}">
      <dgm:prSet/>
      <dgm:spPr/>
      <dgm:t>
        <a:bodyPr/>
        <a:lstStyle/>
        <a:p>
          <a:r>
            <a:rPr lang="en-GB" dirty="0">
              <a:solidFill>
                <a:schemeClr val="bg1"/>
              </a:solidFill>
            </a:rPr>
            <a:t>This Act permitted the Home Secretary to indefinitely detain without charge or trial foreign nationals suspected of terrorism.</a:t>
          </a:r>
          <a:endParaRPr lang="en-US" dirty="0">
            <a:solidFill>
              <a:schemeClr val="bg1"/>
            </a:solidFill>
          </a:endParaRPr>
        </a:p>
      </dgm:t>
    </dgm:pt>
    <dgm:pt modelId="{891816C4-3A7C-4DEE-8357-1EE3E82154B6}" type="parTrans" cxnId="{0E1FCCDC-998A-4249-A539-FC5DBD553F19}">
      <dgm:prSet/>
      <dgm:spPr/>
      <dgm:t>
        <a:bodyPr/>
        <a:lstStyle/>
        <a:p>
          <a:endParaRPr lang="en-US"/>
        </a:p>
      </dgm:t>
    </dgm:pt>
    <dgm:pt modelId="{86357D31-773E-4C58-9B75-AD52BA07E309}" type="sibTrans" cxnId="{0E1FCCDC-998A-4249-A539-FC5DBD553F19}">
      <dgm:prSet/>
      <dgm:spPr/>
      <dgm:t>
        <a:bodyPr/>
        <a:lstStyle/>
        <a:p>
          <a:endParaRPr lang="en-US"/>
        </a:p>
      </dgm:t>
    </dgm:pt>
    <dgm:pt modelId="{B36DA4C4-9C6D-4E29-A536-E87E92ED5FE7}">
      <dgm:prSet/>
      <dgm:spPr/>
      <dgm:t>
        <a:bodyPr/>
        <a:lstStyle/>
        <a:p>
          <a:pPr rtl="0"/>
          <a:r>
            <a:rPr lang="en-GB" dirty="0">
              <a:solidFill>
                <a:schemeClr val="bg1"/>
              </a:solidFill>
            </a:rPr>
            <a:t>The Tory/Lib Dem Coalition scrapped Control Orders which had been ruled unlawful by the House of Lords and replaced them with Terrorism Prevention and Investigation Measures (TPIM’s)</a:t>
          </a:r>
          <a:r>
            <a:rPr lang="en-GB" dirty="0">
              <a:solidFill>
                <a:schemeClr val="bg1"/>
              </a:solidFill>
              <a:latin typeface="Century Gothic" panose="020B0502020202020204"/>
            </a:rPr>
            <a:t> </a:t>
          </a:r>
          <a:endParaRPr lang="en-US" dirty="0">
            <a:solidFill>
              <a:schemeClr val="bg1"/>
            </a:solidFill>
          </a:endParaRPr>
        </a:p>
      </dgm:t>
    </dgm:pt>
    <dgm:pt modelId="{4297FA33-2F1F-4DBE-A94A-E2441D4190FD}" type="parTrans" cxnId="{C8616E11-9740-4D24-9460-756B181D7935}">
      <dgm:prSet/>
      <dgm:spPr/>
      <dgm:t>
        <a:bodyPr/>
        <a:lstStyle/>
        <a:p>
          <a:endParaRPr lang="en-US"/>
        </a:p>
      </dgm:t>
    </dgm:pt>
    <dgm:pt modelId="{888EF37E-D1EE-4291-AAF1-9F54D6FBC019}" type="sibTrans" cxnId="{C8616E11-9740-4D24-9460-756B181D7935}">
      <dgm:prSet/>
      <dgm:spPr/>
      <dgm:t>
        <a:bodyPr/>
        <a:lstStyle/>
        <a:p>
          <a:endParaRPr lang="en-US"/>
        </a:p>
      </dgm:t>
    </dgm:pt>
    <dgm:pt modelId="{AB05A8E7-F7B8-406B-B8C4-A851A5D46FBB}" type="pres">
      <dgm:prSet presAssocID="{3D4E94FD-F8CC-483E-B5EC-B31D40B24F37}" presName="linear" presStyleCnt="0">
        <dgm:presLayoutVars>
          <dgm:animLvl val="lvl"/>
          <dgm:resizeHandles val="exact"/>
        </dgm:presLayoutVars>
      </dgm:prSet>
      <dgm:spPr/>
      <dgm:t>
        <a:bodyPr/>
        <a:lstStyle/>
        <a:p>
          <a:endParaRPr lang="en-US"/>
        </a:p>
      </dgm:t>
    </dgm:pt>
    <dgm:pt modelId="{6DF8257E-97AF-4218-AC8B-DD60524F0DD5}" type="pres">
      <dgm:prSet presAssocID="{23B94068-BC2D-487D-BC77-7C8A5D4D091A}" presName="parentText" presStyleLbl="node1" presStyleIdx="0" presStyleCnt="2">
        <dgm:presLayoutVars>
          <dgm:chMax val="0"/>
          <dgm:bulletEnabled val="1"/>
        </dgm:presLayoutVars>
      </dgm:prSet>
      <dgm:spPr/>
      <dgm:t>
        <a:bodyPr/>
        <a:lstStyle/>
        <a:p>
          <a:endParaRPr lang="en-US"/>
        </a:p>
      </dgm:t>
    </dgm:pt>
    <dgm:pt modelId="{91EAD7E8-B514-4CB7-A251-38CEE5C75C3A}" type="pres">
      <dgm:prSet presAssocID="{86357D31-773E-4C58-9B75-AD52BA07E309}" presName="spacer" presStyleCnt="0"/>
      <dgm:spPr/>
    </dgm:pt>
    <dgm:pt modelId="{915BDC5B-4F4B-4A65-8233-0D884BC76296}" type="pres">
      <dgm:prSet presAssocID="{B36DA4C4-9C6D-4E29-A536-E87E92ED5FE7}" presName="parentText" presStyleLbl="node1" presStyleIdx="1" presStyleCnt="2">
        <dgm:presLayoutVars>
          <dgm:chMax val="0"/>
          <dgm:bulletEnabled val="1"/>
        </dgm:presLayoutVars>
      </dgm:prSet>
      <dgm:spPr/>
      <dgm:t>
        <a:bodyPr/>
        <a:lstStyle/>
        <a:p>
          <a:endParaRPr lang="en-US"/>
        </a:p>
      </dgm:t>
    </dgm:pt>
  </dgm:ptLst>
  <dgm:cxnLst>
    <dgm:cxn modelId="{8029C95E-AAB6-4E94-BDCE-B20AEAB23C03}" type="presOf" srcId="{23B94068-BC2D-487D-BC77-7C8A5D4D091A}" destId="{6DF8257E-97AF-4218-AC8B-DD60524F0DD5}" srcOrd="0" destOrd="0" presId="urn:microsoft.com/office/officeart/2005/8/layout/vList2"/>
    <dgm:cxn modelId="{C8616E11-9740-4D24-9460-756B181D7935}" srcId="{3D4E94FD-F8CC-483E-B5EC-B31D40B24F37}" destId="{B36DA4C4-9C6D-4E29-A536-E87E92ED5FE7}" srcOrd="1" destOrd="0" parTransId="{4297FA33-2F1F-4DBE-A94A-E2441D4190FD}" sibTransId="{888EF37E-D1EE-4291-AAF1-9F54D6FBC019}"/>
    <dgm:cxn modelId="{BF20825A-87CE-4A26-B15E-17719E2637CD}" type="presOf" srcId="{B36DA4C4-9C6D-4E29-A536-E87E92ED5FE7}" destId="{915BDC5B-4F4B-4A65-8233-0D884BC76296}" srcOrd="0" destOrd="0" presId="urn:microsoft.com/office/officeart/2005/8/layout/vList2"/>
    <dgm:cxn modelId="{EE9F728D-F60D-46F7-B56A-D8B50A489552}" type="presOf" srcId="{3D4E94FD-F8CC-483E-B5EC-B31D40B24F37}" destId="{AB05A8E7-F7B8-406B-B8C4-A851A5D46FBB}" srcOrd="0" destOrd="0" presId="urn:microsoft.com/office/officeart/2005/8/layout/vList2"/>
    <dgm:cxn modelId="{0E1FCCDC-998A-4249-A539-FC5DBD553F19}" srcId="{3D4E94FD-F8CC-483E-B5EC-B31D40B24F37}" destId="{23B94068-BC2D-487D-BC77-7C8A5D4D091A}" srcOrd="0" destOrd="0" parTransId="{891816C4-3A7C-4DEE-8357-1EE3E82154B6}" sibTransId="{86357D31-773E-4C58-9B75-AD52BA07E309}"/>
    <dgm:cxn modelId="{D651ED92-5F08-4A9C-88A7-F57460E8198B}" type="presParOf" srcId="{AB05A8E7-F7B8-406B-B8C4-A851A5D46FBB}" destId="{6DF8257E-97AF-4218-AC8B-DD60524F0DD5}" srcOrd="0" destOrd="0" presId="urn:microsoft.com/office/officeart/2005/8/layout/vList2"/>
    <dgm:cxn modelId="{AB809621-6823-4434-BB75-379E89143153}" type="presParOf" srcId="{AB05A8E7-F7B8-406B-B8C4-A851A5D46FBB}" destId="{91EAD7E8-B514-4CB7-A251-38CEE5C75C3A}" srcOrd="1" destOrd="0" presId="urn:microsoft.com/office/officeart/2005/8/layout/vList2"/>
    <dgm:cxn modelId="{4FF19852-5CA5-4081-833D-21B30779FF2C}" type="presParOf" srcId="{AB05A8E7-F7B8-406B-B8C4-A851A5D46FBB}" destId="{915BDC5B-4F4B-4A65-8233-0D884BC7629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29B03F-DEE4-441F-BAE7-0A01FAA558D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CF4BD8-9650-424E-975A-C2BB932A979D}">
      <dgm:prSet custT="1"/>
      <dgm:spPr/>
      <dgm:t>
        <a:bodyPr/>
        <a:lstStyle/>
        <a:p>
          <a:pPr>
            <a:lnSpc>
              <a:spcPct val="100000"/>
            </a:lnSpc>
          </a:pPr>
          <a:r>
            <a:rPr lang="en-GB" sz="2400" dirty="0"/>
            <a:t>'Do not overreact that is what the terrorists want you to do'</a:t>
          </a:r>
          <a:endParaRPr lang="en-US" sz="2400" dirty="0"/>
        </a:p>
      </dgm:t>
    </dgm:pt>
    <dgm:pt modelId="{9164499D-6ECF-45B2-B8D1-E95867B8EB91}" type="parTrans" cxnId="{1174165B-18F3-458A-9864-07119AC06CB5}">
      <dgm:prSet/>
      <dgm:spPr/>
      <dgm:t>
        <a:bodyPr/>
        <a:lstStyle/>
        <a:p>
          <a:endParaRPr lang="en-US"/>
        </a:p>
      </dgm:t>
    </dgm:pt>
    <dgm:pt modelId="{19E44178-2497-44F1-95C8-0C75EC8D58A8}" type="sibTrans" cxnId="{1174165B-18F3-458A-9864-07119AC06CB5}">
      <dgm:prSet/>
      <dgm:spPr/>
      <dgm:t>
        <a:bodyPr/>
        <a:lstStyle/>
        <a:p>
          <a:endParaRPr lang="en-US"/>
        </a:p>
      </dgm:t>
    </dgm:pt>
    <dgm:pt modelId="{D67DACE8-9B81-468F-B067-4C353C3AF885}">
      <dgm:prSet custT="1"/>
      <dgm:spPr/>
      <dgm:t>
        <a:bodyPr/>
        <a:lstStyle/>
        <a:p>
          <a:pPr>
            <a:lnSpc>
              <a:spcPct val="100000"/>
            </a:lnSpc>
          </a:pPr>
          <a:r>
            <a:rPr lang="en-GB" sz="2400" dirty="0"/>
            <a:t>'Do not leave a festering mess for your successors'</a:t>
          </a:r>
          <a:endParaRPr lang="en-US" sz="2400" dirty="0"/>
        </a:p>
      </dgm:t>
    </dgm:pt>
    <dgm:pt modelId="{3E30AE80-5244-401B-8DAE-FA1E43361AC9}" type="parTrans" cxnId="{F59850AE-6EDE-4AF0-8BD9-63229B44B312}">
      <dgm:prSet/>
      <dgm:spPr/>
      <dgm:t>
        <a:bodyPr/>
        <a:lstStyle/>
        <a:p>
          <a:endParaRPr lang="en-US"/>
        </a:p>
      </dgm:t>
    </dgm:pt>
    <dgm:pt modelId="{A2D90425-83AD-4428-BF00-450F5A27586E}" type="sibTrans" cxnId="{F59850AE-6EDE-4AF0-8BD9-63229B44B312}">
      <dgm:prSet/>
      <dgm:spPr/>
      <dgm:t>
        <a:bodyPr/>
        <a:lstStyle/>
        <a:p>
          <a:endParaRPr lang="en-US"/>
        </a:p>
      </dgm:t>
    </dgm:pt>
    <dgm:pt modelId="{0B8146DB-C0E9-41E7-873C-DA4A652562B3}">
      <dgm:prSet phldr="0" custT="1"/>
      <dgm:spPr/>
      <dgm:t>
        <a:bodyPr/>
        <a:lstStyle/>
        <a:p>
          <a:pPr>
            <a:lnSpc>
              <a:spcPct val="100000"/>
            </a:lnSpc>
          </a:pPr>
          <a:r>
            <a:rPr lang="en-US" sz="2400" dirty="0">
              <a:latin typeface="Century Gothic" panose="020B0502020202020204"/>
            </a:rPr>
            <a:t>'Try not to do anything stupid'</a:t>
          </a:r>
        </a:p>
      </dgm:t>
    </dgm:pt>
    <dgm:pt modelId="{491F6888-6776-4039-A1B2-4618DA4EF85F}" type="parTrans" cxnId="{B99F808B-9D26-4703-A35C-43D85BA995AF}">
      <dgm:prSet/>
      <dgm:spPr/>
      <dgm:t>
        <a:bodyPr/>
        <a:lstStyle/>
        <a:p>
          <a:endParaRPr lang="en-GB"/>
        </a:p>
      </dgm:t>
    </dgm:pt>
    <dgm:pt modelId="{B37B6D53-1DA6-456E-AD0D-7AE88CAB6D0E}" type="sibTrans" cxnId="{B99F808B-9D26-4703-A35C-43D85BA995AF}">
      <dgm:prSet/>
      <dgm:spPr/>
      <dgm:t>
        <a:bodyPr/>
        <a:lstStyle/>
        <a:p>
          <a:endParaRPr lang="en-GB"/>
        </a:p>
      </dgm:t>
    </dgm:pt>
    <dgm:pt modelId="{EDC454F3-1BD7-4E41-B1C4-D6191B35BB04}">
      <dgm:prSet phldr="0"/>
      <dgm:spPr/>
      <dgm:t>
        <a:bodyPr/>
        <a:lstStyle/>
        <a:p>
          <a:pPr rtl="0"/>
          <a:r>
            <a:rPr lang="en-US" dirty="0">
              <a:latin typeface="Century Gothic" panose="020B0502020202020204"/>
            </a:rPr>
            <a:t>Contribute toward finding a balance between protecting a community and keeping its confidence'</a:t>
          </a:r>
        </a:p>
      </dgm:t>
    </dgm:pt>
    <dgm:pt modelId="{C4C69D17-52A1-4904-9887-DD2169A48B14}" type="parTrans" cxnId="{E6A9DC9F-E738-4028-9329-F6A6D0B8DA3D}">
      <dgm:prSet/>
      <dgm:spPr/>
      <dgm:t>
        <a:bodyPr/>
        <a:lstStyle/>
        <a:p>
          <a:endParaRPr lang="en-GB"/>
        </a:p>
      </dgm:t>
    </dgm:pt>
    <dgm:pt modelId="{01D8DCB0-3D5A-4922-8F14-39C399C6FF10}" type="sibTrans" cxnId="{E6A9DC9F-E738-4028-9329-F6A6D0B8DA3D}">
      <dgm:prSet/>
      <dgm:spPr/>
      <dgm:t>
        <a:bodyPr/>
        <a:lstStyle/>
        <a:p>
          <a:endParaRPr lang="en-GB"/>
        </a:p>
      </dgm:t>
    </dgm:pt>
    <dgm:pt modelId="{31D3D452-B74A-444C-BFD1-CF92001FA441}" type="pres">
      <dgm:prSet presAssocID="{B629B03F-DEE4-441F-BAE7-0A01FAA558D0}" presName="root" presStyleCnt="0">
        <dgm:presLayoutVars>
          <dgm:dir/>
          <dgm:resizeHandles val="exact"/>
        </dgm:presLayoutVars>
      </dgm:prSet>
      <dgm:spPr/>
      <dgm:t>
        <a:bodyPr/>
        <a:lstStyle/>
        <a:p>
          <a:endParaRPr lang="en-US"/>
        </a:p>
      </dgm:t>
    </dgm:pt>
    <dgm:pt modelId="{36643F40-99E2-4E14-AF3E-7A65C65536FA}" type="pres">
      <dgm:prSet presAssocID="{25CF4BD8-9650-424E-975A-C2BB932A979D}" presName="compNode" presStyleCnt="0"/>
      <dgm:spPr/>
    </dgm:pt>
    <dgm:pt modelId="{E666E1FD-36F2-4FA8-852F-11CACF841142}" type="pres">
      <dgm:prSet presAssocID="{25CF4BD8-9650-424E-975A-C2BB932A979D}" presName="bgRect" presStyleLbl="bgShp" presStyleIdx="0" presStyleCnt="4" custLinFactNeighborX="1198" custLinFactNeighborY="-43431"/>
      <dgm:spPr/>
    </dgm:pt>
    <dgm:pt modelId="{16A43FD3-E6B8-4506-838E-F34271D73ED0}" type="pres">
      <dgm:prSet presAssocID="{25CF4BD8-9650-424E-975A-C2BB932A979D}"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Irritant"/>
        </a:ext>
      </dgm:extLst>
    </dgm:pt>
    <dgm:pt modelId="{04241713-9413-4DC6-903A-75E038136A01}" type="pres">
      <dgm:prSet presAssocID="{25CF4BD8-9650-424E-975A-C2BB932A979D}" presName="spaceRect" presStyleCnt="0"/>
      <dgm:spPr/>
    </dgm:pt>
    <dgm:pt modelId="{FFF1FB03-6446-4C3A-968D-061BDE46A547}" type="pres">
      <dgm:prSet presAssocID="{25CF4BD8-9650-424E-975A-C2BB932A979D}" presName="parTx" presStyleLbl="revTx" presStyleIdx="0" presStyleCnt="4">
        <dgm:presLayoutVars>
          <dgm:chMax val="0"/>
          <dgm:chPref val="0"/>
        </dgm:presLayoutVars>
      </dgm:prSet>
      <dgm:spPr/>
      <dgm:t>
        <a:bodyPr/>
        <a:lstStyle/>
        <a:p>
          <a:endParaRPr lang="en-US"/>
        </a:p>
      </dgm:t>
    </dgm:pt>
    <dgm:pt modelId="{64788118-301D-43BF-9FB4-2FAAD091C55B}" type="pres">
      <dgm:prSet presAssocID="{19E44178-2497-44F1-95C8-0C75EC8D58A8}" presName="sibTrans" presStyleCnt="0"/>
      <dgm:spPr/>
    </dgm:pt>
    <dgm:pt modelId="{8F02CDB9-02B4-4600-9B93-37AC585A494B}" type="pres">
      <dgm:prSet presAssocID="{D67DACE8-9B81-468F-B067-4C353C3AF885}" presName="compNode" presStyleCnt="0"/>
      <dgm:spPr/>
    </dgm:pt>
    <dgm:pt modelId="{D66174E5-566A-49E3-A87A-F5F0979FBFA9}" type="pres">
      <dgm:prSet presAssocID="{D67DACE8-9B81-468F-B067-4C353C3AF885}" presName="bgRect" presStyleLbl="bgShp" presStyleIdx="1" presStyleCnt="4"/>
      <dgm:spPr/>
    </dgm:pt>
    <dgm:pt modelId="{29BDEA6C-1E2E-41A2-B370-5FFF946B03D4}" type="pres">
      <dgm:prSet presAssocID="{D67DACE8-9B81-468F-B067-4C353C3AF885}"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9D085289-6E64-4338-AF3A-FAB10A86E7EA}" type="pres">
      <dgm:prSet presAssocID="{D67DACE8-9B81-468F-B067-4C353C3AF885}" presName="spaceRect" presStyleCnt="0"/>
      <dgm:spPr/>
    </dgm:pt>
    <dgm:pt modelId="{286290FD-EE4A-4DC5-BEAF-F744077D9B0C}" type="pres">
      <dgm:prSet presAssocID="{D67DACE8-9B81-468F-B067-4C353C3AF885}" presName="parTx" presStyleLbl="revTx" presStyleIdx="1" presStyleCnt="4">
        <dgm:presLayoutVars>
          <dgm:chMax val="0"/>
          <dgm:chPref val="0"/>
        </dgm:presLayoutVars>
      </dgm:prSet>
      <dgm:spPr/>
      <dgm:t>
        <a:bodyPr/>
        <a:lstStyle/>
        <a:p>
          <a:endParaRPr lang="en-US"/>
        </a:p>
      </dgm:t>
    </dgm:pt>
    <dgm:pt modelId="{E288D211-86BA-48B6-9814-CA322B5BD4C8}" type="pres">
      <dgm:prSet presAssocID="{A2D90425-83AD-4428-BF00-450F5A27586E}" presName="sibTrans" presStyleCnt="0"/>
      <dgm:spPr/>
    </dgm:pt>
    <dgm:pt modelId="{DFB4BE9B-46D6-48B8-ABA4-09FE36355329}" type="pres">
      <dgm:prSet presAssocID="{0B8146DB-C0E9-41E7-873C-DA4A652562B3}" presName="compNode" presStyleCnt="0"/>
      <dgm:spPr/>
    </dgm:pt>
    <dgm:pt modelId="{5C752022-9142-4A95-9813-204B93510738}" type="pres">
      <dgm:prSet presAssocID="{0B8146DB-C0E9-41E7-873C-DA4A652562B3}" presName="bgRect" presStyleLbl="bgShp" presStyleIdx="2" presStyleCnt="4"/>
      <dgm:spPr/>
    </dgm:pt>
    <dgm:pt modelId="{B43FA125-8830-4559-9BA8-2443DC62771A}" type="pres">
      <dgm:prSet presAssocID="{0B8146DB-C0E9-41E7-873C-DA4A652562B3}" presName="iconRect" presStyleLbl="node1" presStyleIdx="2" presStyleCnt="4"/>
      <dgm:spPr/>
    </dgm:pt>
    <dgm:pt modelId="{AC289DDA-6EF4-4488-A300-1246B3E8D67A}" type="pres">
      <dgm:prSet presAssocID="{0B8146DB-C0E9-41E7-873C-DA4A652562B3}" presName="spaceRect" presStyleCnt="0"/>
      <dgm:spPr/>
    </dgm:pt>
    <dgm:pt modelId="{F80526A1-3E13-4E8C-ACBC-4C07520B69C2}" type="pres">
      <dgm:prSet presAssocID="{0B8146DB-C0E9-41E7-873C-DA4A652562B3}" presName="parTx" presStyleLbl="revTx" presStyleIdx="2" presStyleCnt="4">
        <dgm:presLayoutVars>
          <dgm:chMax val="0"/>
          <dgm:chPref val="0"/>
        </dgm:presLayoutVars>
      </dgm:prSet>
      <dgm:spPr/>
      <dgm:t>
        <a:bodyPr/>
        <a:lstStyle/>
        <a:p>
          <a:endParaRPr lang="en-US"/>
        </a:p>
      </dgm:t>
    </dgm:pt>
    <dgm:pt modelId="{BFB17400-4585-4ED3-8588-3C52A12CC61F}" type="pres">
      <dgm:prSet presAssocID="{B37B6D53-1DA6-456E-AD0D-7AE88CAB6D0E}" presName="sibTrans" presStyleCnt="0"/>
      <dgm:spPr/>
    </dgm:pt>
    <dgm:pt modelId="{E2A88592-3F47-43A2-A252-4AC7A994DBE4}" type="pres">
      <dgm:prSet presAssocID="{EDC454F3-1BD7-4E41-B1C4-D6191B35BB04}" presName="compNode" presStyleCnt="0"/>
      <dgm:spPr/>
    </dgm:pt>
    <dgm:pt modelId="{02B37C2E-4D0F-4F96-A639-F1F5C44B64D1}" type="pres">
      <dgm:prSet presAssocID="{EDC454F3-1BD7-4E41-B1C4-D6191B35BB04}" presName="bgRect" presStyleLbl="bgShp" presStyleIdx="3" presStyleCnt="4"/>
      <dgm:spPr/>
    </dgm:pt>
    <dgm:pt modelId="{BDBCCBFE-E3AF-4F55-9F8A-81114EF2BCE4}" type="pres">
      <dgm:prSet presAssocID="{EDC454F3-1BD7-4E41-B1C4-D6191B35BB04}" presName="iconRect" presStyleLbl="node1" presStyleIdx="3" presStyleCnt="4"/>
      <dgm:spPr/>
    </dgm:pt>
    <dgm:pt modelId="{3DBE4816-9744-42D3-967E-6F505B9F21D5}" type="pres">
      <dgm:prSet presAssocID="{EDC454F3-1BD7-4E41-B1C4-D6191B35BB04}" presName="spaceRect" presStyleCnt="0"/>
      <dgm:spPr/>
    </dgm:pt>
    <dgm:pt modelId="{B37D78DB-1430-40ED-94DD-246D7734DCED}" type="pres">
      <dgm:prSet presAssocID="{EDC454F3-1BD7-4E41-B1C4-D6191B35BB04}" presName="parTx" presStyleLbl="revTx" presStyleIdx="3" presStyleCnt="4">
        <dgm:presLayoutVars>
          <dgm:chMax val="0"/>
          <dgm:chPref val="0"/>
        </dgm:presLayoutVars>
      </dgm:prSet>
      <dgm:spPr/>
      <dgm:t>
        <a:bodyPr/>
        <a:lstStyle/>
        <a:p>
          <a:endParaRPr lang="en-US"/>
        </a:p>
      </dgm:t>
    </dgm:pt>
  </dgm:ptLst>
  <dgm:cxnLst>
    <dgm:cxn modelId="{90D05D2C-F14E-4553-9211-EAF09C2573BB}" type="presOf" srcId="{B629B03F-DEE4-441F-BAE7-0A01FAA558D0}" destId="{31D3D452-B74A-444C-BFD1-CF92001FA441}" srcOrd="0" destOrd="0" presId="urn:microsoft.com/office/officeart/2018/2/layout/IconVerticalSolidList"/>
    <dgm:cxn modelId="{397A6ECD-54C5-4EAE-8CD5-3DEEDF709A49}" type="presOf" srcId="{25CF4BD8-9650-424E-975A-C2BB932A979D}" destId="{FFF1FB03-6446-4C3A-968D-061BDE46A547}" srcOrd="0" destOrd="0" presId="urn:microsoft.com/office/officeart/2018/2/layout/IconVerticalSolidList"/>
    <dgm:cxn modelId="{84A75E22-9BCF-44DC-8BC1-3081071BD76B}" type="presOf" srcId="{0B8146DB-C0E9-41E7-873C-DA4A652562B3}" destId="{F80526A1-3E13-4E8C-ACBC-4C07520B69C2}" srcOrd="0" destOrd="0" presId="urn:microsoft.com/office/officeart/2018/2/layout/IconVerticalSolidList"/>
    <dgm:cxn modelId="{E6A9DC9F-E738-4028-9329-F6A6D0B8DA3D}" srcId="{B629B03F-DEE4-441F-BAE7-0A01FAA558D0}" destId="{EDC454F3-1BD7-4E41-B1C4-D6191B35BB04}" srcOrd="3" destOrd="0" parTransId="{C4C69D17-52A1-4904-9887-DD2169A48B14}" sibTransId="{01D8DCB0-3D5A-4922-8F14-39C399C6FF10}"/>
    <dgm:cxn modelId="{B99F808B-9D26-4703-A35C-43D85BA995AF}" srcId="{B629B03F-DEE4-441F-BAE7-0A01FAA558D0}" destId="{0B8146DB-C0E9-41E7-873C-DA4A652562B3}" srcOrd="2" destOrd="0" parTransId="{491F6888-6776-4039-A1B2-4618DA4EF85F}" sibTransId="{B37B6D53-1DA6-456E-AD0D-7AE88CAB6D0E}"/>
    <dgm:cxn modelId="{3121358A-A9A7-4436-924B-E6DC8B42DC16}" type="presOf" srcId="{EDC454F3-1BD7-4E41-B1C4-D6191B35BB04}" destId="{B37D78DB-1430-40ED-94DD-246D7734DCED}" srcOrd="0" destOrd="0" presId="urn:microsoft.com/office/officeart/2018/2/layout/IconVerticalSolidList"/>
    <dgm:cxn modelId="{1174165B-18F3-458A-9864-07119AC06CB5}" srcId="{B629B03F-DEE4-441F-BAE7-0A01FAA558D0}" destId="{25CF4BD8-9650-424E-975A-C2BB932A979D}" srcOrd="0" destOrd="0" parTransId="{9164499D-6ECF-45B2-B8D1-E95867B8EB91}" sibTransId="{19E44178-2497-44F1-95C8-0C75EC8D58A8}"/>
    <dgm:cxn modelId="{991D1C24-FEC5-477E-913C-58BD35867F94}" type="presOf" srcId="{D67DACE8-9B81-468F-B067-4C353C3AF885}" destId="{286290FD-EE4A-4DC5-BEAF-F744077D9B0C}" srcOrd="0" destOrd="0" presId="urn:microsoft.com/office/officeart/2018/2/layout/IconVerticalSolidList"/>
    <dgm:cxn modelId="{F59850AE-6EDE-4AF0-8BD9-63229B44B312}" srcId="{B629B03F-DEE4-441F-BAE7-0A01FAA558D0}" destId="{D67DACE8-9B81-468F-B067-4C353C3AF885}" srcOrd="1" destOrd="0" parTransId="{3E30AE80-5244-401B-8DAE-FA1E43361AC9}" sibTransId="{A2D90425-83AD-4428-BF00-450F5A27586E}"/>
    <dgm:cxn modelId="{92105BEA-1BAC-4E43-B0FA-17770FDF7FA9}" type="presParOf" srcId="{31D3D452-B74A-444C-BFD1-CF92001FA441}" destId="{36643F40-99E2-4E14-AF3E-7A65C65536FA}" srcOrd="0" destOrd="0" presId="urn:microsoft.com/office/officeart/2018/2/layout/IconVerticalSolidList"/>
    <dgm:cxn modelId="{0B3774FF-9C39-4010-BCFA-09ED5EA65796}" type="presParOf" srcId="{36643F40-99E2-4E14-AF3E-7A65C65536FA}" destId="{E666E1FD-36F2-4FA8-852F-11CACF841142}" srcOrd="0" destOrd="0" presId="urn:microsoft.com/office/officeart/2018/2/layout/IconVerticalSolidList"/>
    <dgm:cxn modelId="{1C501081-EFCA-4F2A-821B-4DC0190BFC97}" type="presParOf" srcId="{36643F40-99E2-4E14-AF3E-7A65C65536FA}" destId="{16A43FD3-E6B8-4506-838E-F34271D73ED0}" srcOrd="1" destOrd="0" presId="urn:microsoft.com/office/officeart/2018/2/layout/IconVerticalSolidList"/>
    <dgm:cxn modelId="{584EFF1D-624A-4B73-87D1-E49EBF708C45}" type="presParOf" srcId="{36643F40-99E2-4E14-AF3E-7A65C65536FA}" destId="{04241713-9413-4DC6-903A-75E038136A01}" srcOrd="2" destOrd="0" presId="urn:microsoft.com/office/officeart/2018/2/layout/IconVerticalSolidList"/>
    <dgm:cxn modelId="{28DAE269-D3A9-4B91-AFE0-4F93EE4F3DDD}" type="presParOf" srcId="{36643F40-99E2-4E14-AF3E-7A65C65536FA}" destId="{FFF1FB03-6446-4C3A-968D-061BDE46A547}" srcOrd="3" destOrd="0" presId="urn:microsoft.com/office/officeart/2018/2/layout/IconVerticalSolidList"/>
    <dgm:cxn modelId="{C223D734-784D-46EC-A758-E22B850D0197}" type="presParOf" srcId="{31D3D452-B74A-444C-BFD1-CF92001FA441}" destId="{64788118-301D-43BF-9FB4-2FAAD091C55B}" srcOrd="1" destOrd="0" presId="urn:microsoft.com/office/officeart/2018/2/layout/IconVerticalSolidList"/>
    <dgm:cxn modelId="{4F98D63F-0F3E-42BD-B3B8-E04031AAA1B3}" type="presParOf" srcId="{31D3D452-B74A-444C-BFD1-CF92001FA441}" destId="{8F02CDB9-02B4-4600-9B93-37AC585A494B}" srcOrd="2" destOrd="0" presId="urn:microsoft.com/office/officeart/2018/2/layout/IconVerticalSolidList"/>
    <dgm:cxn modelId="{E517F5F6-685A-4635-9496-665BEBE6784C}" type="presParOf" srcId="{8F02CDB9-02B4-4600-9B93-37AC585A494B}" destId="{D66174E5-566A-49E3-A87A-F5F0979FBFA9}" srcOrd="0" destOrd="0" presId="urn:microsoft.com/office/officeart/2018/2/layout/IconVerticalSolidList"/>
    <dgm:cxn modelId="{0FE58087-C3AA-4592-A9F0-074F3DE02963}" type="presParOf" srcId="{8F02CDB9-02B4-4600-9B93-37AC585A494B}" destId="{29BDEA6C-1E2E-41A2-B370-5FFF946B03D4}" srcOrd="1" destOrd="0" presId="urn:microsoft.com/office/officeart/2018/2/layout/IconVerticalSolidList"/>
    <dgm:cxn modelId="{24EC5219-69F5-4CB6-A7CB-E8536227417D}" type="presParOf" srcId="{8F02CDB9-02B4-4600-9B93-37AC585A494B}" destId="{9D085289-6E64-4338-AF3A-FAB10A86E7EA}" srcOrd="2" destOrd="0" presId="urn:microsoft.com/office/officeart/2018/2/layout/IconVerticalSolidList"/>
    <dgm:cxn modelId="{BB1E9247-DCB5-4DFD-A97A-4DFB8FFB1A48}" type="presParOf" srcId="{8F02CDB9-02B4-4600-9B93-37AC585A494B}" destId="{286290FD-EE4A-4DC5-BEAF-F744077D9B0C}" srcOrd="3" destOrd="0" presId="urn:microsoft.com/office/officeart/2018/2/layout/IconVerticalSolidList"/>
    <dgm:cxn modelId="{8157756B-401E-4A66-AC99-A3BA00AE65EC}" type="presParOf" srcId="{31D3D452-B74A-444C-BFD1-CF92001FA441}" destId="{E288D211-86BA-48B6-9814-CA322B5BD4C8}" srcOrd="3" destOrd="0" presId="urn:microsoft.com/office/officeart/2018/2/layout/IconVerticalSolidList"/>
    <dgm:cxn modelId="{D98A63A3-3018-479E-85A6-3F00FBD13F4B}" type="presParOf" srcId="{31D3D452-B74A-444C-BFD1-CF92001FA441}" destId="{DFB4BE9B-46D6-48B8-ABA4-09FE36355329}" srcOrd="4" destOrd="0" presId="urn:microsoft.com/office/officeart/2018/2/layout/IconVerticalSolidList"/>
    <dgm:cxn modelId="{2C485C7C-864D-4401-86C8-FA36EC5D7873}" type="presParOf" srcId="{DFB4BE9B-46D6-48B8-ABA4-09FE36355329}" destId="{5C752022-9142-4A95-9813-204B93510738}" srcOrd="0" destOrd="0" presId="urn:microsoft.com/office/officeart/2018/2/layout/IconVerticalSolidList"/>
    <dgm:cxn modelId="{8073FF08-27B7-4F75-838F-5D42047BED71}" type="presParOf" srcId="{DFB4BE9B-46D6-48B8-ABA4-09FE36355329}" destId="{B43FA125-8830-4559-9BA8-2443DC62771A}" srcOrd="1" destOrd="0" presId="urn:microsoft.com/office/officeart/2018/2/layout/IconVerticalSolidList"/>
    <dgm:cxn modelId="{9F3CF720-89F7-4E45-80BF-99053C6A10C7}" type="presParOf" srcId="{DFB4BE9B-46D6-48B8-ABA4-09FE36355329}" destId="{AC289DDA-6EF4-4488-A300-1246B3E8D67A}" srcOrd="2" destOrd="0" presId="urn:microsoft.com/office/officeart/2018/2/layout/IconVerticalSolidList"/>
    <dgm:cxn modelId="{C152BB98-06E5-469C-BF4D-63215A1E11CA}" type="presParOf" srcId="{DFB4BE9B-46D6-48B8-ABA4-09FE36355329}" destId="{F80526A1-3E13-4E8C-ACBC-4C07520B69C2}" srcOrd="3" destOrd="0" presId="urn:microsoft.com/office/officeart/2018/2/layout/IconVerticalSolidList"/>
    <dgm:cxn modelId="{F4AF232A-571A-4250-BBEA-16119160A007}" type="presParOf" srcId="{31D3D452-B74A-444C-BFD1-CF92001FA441}" destId="{BFB17400-4585-4ED3-8588-3C52A12CC61F}" srcOrd="5" destOrd="0" presId="urn:microsoft.com/office/officeart/2018/2/layout/IconVerticalSolidList"/>
    <dgm:cxn modelId="{6FB483FF-5E5E-4B53-B83C-087B2564DC52}" type="presParOf" srcId="{31D3D452-B74A-444C-BFD1-CF92001FA441}" destId="{E2A88592-3F47-43A2-A252-4AC7A994DBE4}" srcOrd="6" destOrd="0" presId="urn:microsoft.com/office/officeart/2018/2/layout/IconVerticalSolidList"/>
    <dgm:cxn modelId="{8D631FB6-EF98-404C-B8D0-D6F693B963EF}" type="presParOf" srcId="{E2A88592-3F47-43A2-A252-4AC7A994DBE4}" destId="{02B37C2E-4D0F-4F96-A639-F1F5C44B64D1}" srcOrd="0" destOrd="0" presId="urn:microsoft.com/office/officeart/2018/2/layout/IconVerticalSolidList"/>
    <dgm:cxn modelId="{A40126EA-9C06-4301-9876-55405293048B}" type="presParOf" srcId="{E2A88592-3F47-43A2-A252-4AC7A994DBE4}" destId="{BDBCCBFE-E3AF-4F55-9F8A-81114EF2BCE4}" srcOrd="1" destOrd="0" presId="urn:microsoft.com/office/officeart/2018/2/layout/IconVerticalSolidList"/>
    <dgm:cxn modelId="{8155F603-D5E2-416C-B19C-80463F27D85C}" type="presParOf" srcId="{E2A88592-3F47-43A2-A252-4AC7A994DBE4}" destId="{3DBE4816-9744-42D3-967E-6F505B9F21D5}" srcOrd="2" destOrd="0" presId="urn:microsoft.com/office/officeart/2018/2/layout/IconVerticalSolidList"/>
    <dgm:cxn modelId="{74AF2DD5-7EC1-4F15-8E27-3F21D8DD6355}" type="presParOf" srcId="{E2A88592-3F47-43A2-A252-4AC7A994DBE4}" destId="{B37D78DB-1430-40ED-94DD-246D7734DC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1B29845-5A1B-4F61-A079-1CC82AFCCE44}"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081426AC-CC04-42A1-849E-82ECB353BDCB}">
      <dgm:prSet phldrT="[Text]" custT="1"/>
      <dgm:spPr>
        <a:solidFill>
          <a:srgbClr val="000099">
            <a:alpha val="50000"/>
          </a:srgbClr>
        </a:solidFill>
      </dgm:spPr>
      <dgm:t>
        <a:bodyPr/>
        <a:lstStyle/>
        <a:p>
          <a:r>
            <a:rPr lang="en-GB" sz="2400" b="1" dirty="0">
              <a:solidFill>
                <a:schemeClr val="bg1"/>
              </a:solidFill>
              <a:effectLst>
                <a:outerShdw blurRad="38100" dist="38100" dir="2700000" algn="tl">
                  <a:srgbClr val="000000">
                    <a:alpha val="43137"/>
                  </a:srgbClr>
                </a:outerShdw>
              </a:effectLst>
              <a:latin typeface="Arial" pitchFamily="34" charset="0"/>
              <a:cs typeface="Arial" pitchFamily="34" charset="0"/>
            </a:rPr>
            <a:t>Security Service Act 1989</a:t>
          </a:r>
          <a:endParaRPr lang="en-US" sz="2400" b="1" dirty="0">
            <a:solidFill>
              <a:schemeClr val="bg1"/>
            </a:solidFill>
            <a:effectLst>
              <a:outerShdw blurRad="38100" dist="38100" dir="2700000" algn="tl">
                <a:srgbClr val="000000">
                  <a:alpha val="43137"/>
                </a:srgbClr>
              </a:outerShdw>
            </a:effectLst>
            <a:latin typeface="Arial" pitchFamily="34" charset="0"/>
            <a:cs typeface="Arial" pitchFamily="34" charset="0"/>
          </a:endParaRPr>
        </a:p>
      </dgm:t>
    </dgm:pt>
    <dgm:pt modelId="{ABF22FDC-E66B-4812-BA05-6D40953B3C08}" type="parTrans" cxnId="{8D064EAD-72F5-43EF-ACCC-5764ECC26EAC}">
      <dgm:prSet/>
      <dgm:spPr/>
      <dgm:t>
        <a:bodyPr/>
        <a:lstStyle/>
        <a:p>
          <a:endParaRPr lang="en-US"/>
        </a:p>
      </dgm:t>
    </dgm:pt>
    <dgm:pt modelId="{C7613D8A-D3C7-4E67-BE14-7DD5FFDFF47A}" type="sibTrans" cxnId="{8D064EAD-72F5-43EF-ACCC-5764ECC26EAC}">
      <dgm:prSet/>
      <dgm:spPr/>
      <dgm:t>
        <a:bodyPr/>
        <a:lstStyle/>
        <a:p>
          <a:endParaRPr lang="en-US"/>
        </a:p>
      </dgm:t>
    </dgm:pt>
    <dgm:pt modelId="{C60C854A-03CD-4C18-AEC3-17F6559E23B8}">
      <dgm:prSet phldrT="[Text]" custT="1"/>
      <dgm:spPr/>
      <dgm:t>
        <a:bodyPr/>
        <a:lstStyle/>
        <a:p>
          <a:r>
            <a:rPr lang="en-GB" sz="1800" b="1" dirty="0">
              <a:latin typeface="Arial" pitchFamily="34" charset="0"/>
              <a:cs typeface="Arial" pitchFamily="34" charset="0"/>
            </a:rPr>
            <a:t>Espionage</a:t>
          </a:r>
          <a:endParaRPr lang="en-US" sz="1800" b="1" dirty="0">
            <a:latin typeface="Arial" pitchFamily="34" charset="0"/>
            <a:cs typeface="Arial" pitchFamily="34" charset="0"/>
          </a:endParaRPr>
        </a:p>
      </dgm:t>
    </dgm:pt>
    <dgm:pt modelId="{397C1A86-10C6-4E1E-A8E1-7D8558650247}" type="parTrans" cxnId="{47B1EFA0-A225-449D-873D-2C35C9CC13B4}">
      <dgm:prSet/>
      <dgm:spPr/>
      <dgm:t>
        <a:bodyPr/>
        <a:lstStyle/>
        <a:p>
          <a:endParaRPr lang="en-US"/>
        </a:p>
      </dgm:t>
    </dgm:pt>
    <dgm:pt modelId="{67275D15-0528-4F0D-B697-42C32E1CAF49}" type="sibTrans" cxnId="{47B1EFA0-A225-449D-873D-2C35C9CC13B4}">
      <dgm:prSet/>
      <dgm:spPr/>
      <dgm:t>
        <a:bodyPr/>
        <a:lstStyle/>
        <a:p>
          <a:endParaRPr lang="en-US"/>
        </a:p>
      </dgm:t>
    </dgm:pt>
    <dgm:pt modelId="{D90F2D8D-F999-4FC2-8371-935654239CE9}">
      <dgm:prSet phldrT="[Text]" custT="1"/>
      <dgm:spPr/>
      <dgm:t>
        <a:bodyPr/>
        <a:lstStyle/>
        <a:p>
          <a:r>
            <a:rPr lang="en-GB" sz="1800" b="1" dirty="0">
              <a:latin typeface="Arial" pitchFamily="34" charset="0"/>
              <a:cs typeface="Arial" pitchFamily="34" charset="0"/>
            </a:rPr>
            <a:t>Sabotage</a:t>
          </a:r>
          <a:endParaRPr lang="en-US" sz="1800" b="1" dirty="0">
            <a:latin typeface="Arial" pitchFamily="34" charset="0"/>
            <a:cs typeface="Arial" pitchFamily="34" charset="0"/>
          </a:endParaRPr>
        </a:p>
      </dgm:t>
    </dgm:pt>
    <dgm:pt modelId="{F249157E-9A6D-4345-AE22-3CC79EF60E2F}" type="parTrans" cxnId="{21B200F8-F61F-4082-B004-8F225068CA36}">
      <dgm:prSet/>
      <dgm:spPr/>
      <dgm:t>
        <a:bodyPr/>
        <a:lstStyle/>
        <a:p>
          <a:endParaRPr lang="en-US"/>
        </a:p>
      </dgm:t>
    </dgm:pt>
    <dgm:pt modelId="{DFE944D4-6969-4290-A254-BC980C33DAC7}" type="sibTrans" cxnId="{21B200F8-F61F-4082-B004-8F225068CA36}">
      <dgm:prSet/>
      <dgm:spPr/>
      <dgm:t>
        <a:bodyPr/>
        <a:lstStyle/>
        <a:p>
          <a:endParaRPr lang="en-US"/>
        </a:p>
      </dgm:t>
    </dgm:pt>
    <dgm:pt modelId="{19D82B87-FC8B-4BB3-B456-BC9747EEAC97}">
      <dgm:prSet phldrT="[Text]" custT="1"/>
      <dgm:spPr/>
      <dgm:t>
        <a:bodyPr/>
        <a:lstStyle/>
        <a:p>
          <a:r>
            <a:rPr lang="en-GB" sz="1800" b="1" dirty="0">
              <a:latin typeface="Arial" pitchFamily="34" charset="0"/>
              <a:cs typeface="Arial" pitchFamily="34" charset="0"/>
            </a:rPr>
            <a:t>Terrorism</a:t>
          </a:r>
          <a:endParaRPr lang="en-US" sz="1800" b="1" dirty="0">
            <a:latin typeface="Arial" pitchFamily="34" charset="0"/>
            <a:cs typeface="Arial" pitchFamily="34" charset="0"/>
          </a:endParaRPr>
        </a:p>
      </dgm:t>
    </dgm:pt>
    <dgm:pt modelId="{F3873F62-56D1-451E-8590-AA232DDE55E8}" type="parTrans" cxnId="{A7CBDD77-BAB2-4F91-8CA2-FD2C80E81075}">
      <dgm:prSet/>
      <dgm:spPr/>
      <dgm:t>
        <a:bodyPr/>
        <a:lstStyle/>
        <a:p>
          <a:endParaRPr lang="en-US"/>
        </a:p>
      </dgm:t>
    </dgm:pt>
    <dgm:pt modelId="{78F9158A-F238-4FA5-920D-A1242239C605}" type="sibTrans" cxnId="{A7CBDD77-BAB2-4F91-8CA2-FD2C80E81075}">
      <dgm:prSet/>
      <dgm:spPr/>
      <dgm:t>
        <a:bodyPr/>
        <a:lstStyle/>
        <a:p>
          <a:endParaRPr lang="en-US"/>
        </a:p>
      </dgm:t>
    </dgm:pt>
    <dgm:pt modelId="{EF9ABB5F-68A6-4EF0-A156-EDBF394947BA}">
      <dgm:prSet phldrT="[Text]"/>
      <dgm:spPr/>
      <dgm:t>
        <a:bodyPr/>
        <a:lstStyle/>
        <a:p>
          <a:r>
            <a:rPr lang="en-GB" b="1" dirty="0">
              <a:latin typeface="Arial" pitchFamily="34" charset="0"/>
              <a:cs typeface="Arial" pitchFamily="34" charset="0"/>
            </a:rPr>
            <a:t>Counter Proliferation</a:t>
          </a:r>
        </a:p>
        <a:p>
          <a:r>
            <a:rPr lang="en-GB" b="1" dirty="0">
              <a:latin typeface="Arial" pitchFamily="34" charset="0"/>
              <a:cs typeface="Arial" pitchFamily="34" charset="0"/>
            </a:rPr>
            <a:t>Against WMD </a:t>
          </a:r>
          <a:endParaRPr lang="en-US" b="1" dirty="0">
            <a:latin typeface="Arial" pitchFamily="34" charset="0"/>
            <a:cs typeface="Arial" pitchFamily="34" charset="0"/>
          </a:endParaRPr>
        </a:p>
      </dgm:t>
    </dgm:pt>
    <dgm:pt modelId="{7211A999-CD70-4189-AD11-57FAAB957BEC}" type="parTrans" cxnId="{96E163EB-616F-4BF6-91F7-066897AD2DC3}">
      <dgm:prSet/>
      <dgm:spPr/>
      <dgm:t>
        <a:bodyPr/>
        <a:lstStyle/>
        <a:p>
          <a:endParaRPr lang="en-US"/>
        </a:p>
      </dgm:t>
    </dgm:pt>
    <dgm:pt modelId="{45A1A372-5FC6-4CF4-ADE3-9356759F62B1}" type="sibTrans" cxnId="{96E163EB-616F-4BF6-91F7-066897AD2DC3}">
      <dgm:prSet/>
      <dgm:spPr/>
      <dgm:t>
        <a:bodyPr/>
        <a:lstStyle/>
        <a:p>
          <a:endParaRPr lang="en-US"/>
        </a:p>
      </dgm:t>
    </dgm:pt>
    <dgm:pt modelId="{C80A23B2-E9F0-4B6F-B942-EA7C1706AE25}">
      <dgm:prSet custT="1"/>
      <dgm:spPr/>
      <dgm:t>
        <a:bodyPr/>
        <a:lstStyle/>
        <a:p>
          <a:r>
            <a:rPr lang="en-GB" sz="1600" b="1" dirty="0">
              <a:latin typeface="Arial" pitchFamily="34" charset="0"/>
              <a:cs typeface="Arial" pitchFamily="34" charset="0"/>
            </a:rPr>
            <a:t>Undermine or overthrow parliamentary democracy</a:t>
          </a:r>
          <a:endParaRPr lang="en-US" sz="1600" b="1" dirty="0">
            <a:latin typeface="Arial" pitchFamily="34" charset="0"/>
            <a:cs typeface="Arial" pitchFamily="34" charset="0"/>
          </a:endParaRPr>
        </a:p>
      </dgm:t>
    </dgm:pt>
    <dgm:pt modelId="{B4207577-BCDF-40A1-BE93-51E476989C75}" type="parTrans" cxnId="{423BF187-B5E4-498D-8367-65BD792111A9}">
      <dgm:prSet/>
      <dgm:spPr/>
      <dgm:t>
        <a:bodyPr/>
        <a:lstStyle/>
        <a:p>
          <a:endParaRPr lang="en-US"/>
        </a:p>
      </dgm:t>
    </dgm:pt>
    <dgm:pt modelId="{05288689-434D-4DC0-8894-86C9110C067A}" type="sibTrans" cxnId="{423BF187-B5E4-498D-8367-65BD792111A9}">
      <dgm:prSet/>
      <dgm:spPr/>
      <dgm:t>
        <a:bodyPr/>
        <a:lstStyle/>
        <a:p>
          <a:endParaRPr lang="en-US"/>
        </a:p>
      </dgm:t>
    </dgm:pt>
    <dgm:pt modelId="{DA59206E-EAA0-4972-8BFB-51984E9AF111}" type="pres">
      <dgm:prSet presAssocID="{01B29845-5A1B-4F61-A079-1CC82AFCCE44}" presName="composite" presStyleCnt="0">
        <dgm:presLayoutVars>
          <dgm:chMax val="1"/>
          <dgm:dir/>
          <dgm:resizeHandles val="exact"/>
        </dgm:presLayoutVars>
      </dgm:prSet>
      <dgm:spPr/>
      <dgm:t>
        <a:bodyPr/>
        <a:lstStyle/>
        <a:p>
          <a:endParaRPr lang="en-US"/>
        </a:p>
      </dgm:t>
    </dgm:pt>
    <dgm:pt modelId="{EE89D38A-9044-411C-8DC2-77EEFBBBB20B}" type="pres">
      <dgm:prSet presAssocID="{01B29845-5A1B-4F61-A079-1CC82AFCCE44}" presName="radial" presStyleCnt="0">
        <dgm:presLayoutVars>
          <dgm:animLvl val="ctr"/>
        </dgm:presLayoutVars>
      </dgm:prSet>
      <dgm:spPr/>
    </dgm:pt>
    <dgm:pt modelId="{65D72513-EA47-4D52-86E8-2A2A985C9CAD}" type="pres">
      <dgm:prSet presAssocID="{081426AC-CC04-42A1-849E-82ECB353BDCB}" presName="centerShape" presStyleLbl="vennNode1" presStyleIdx="0" presStyleCnt="6"/>
      <dgm:spPr/>
      <dgm:t>
        <a:bodyPr/>
        <a:lstStyle/>
        <a:p>
          <a:endParaRPr lang="en-US"/>
        </a:p>
      </dgm:t>
    </dgm:pt>
    <dgm:pt modelId="{C5EFE441-CFA6-49CB-8331-5EF7620685DB}" type="pres">
      <dgm:prSet presAssocID="{C60C854A-03CD-4C18-AEC3-17F6559E23B8}" presName="node" presStyleLbl="vennNode1" presStyleIdx="1" presStyleCnt="6" custScaleX="134380" custScaleY="109416" custRadScaleRad="99204" custRadScaleInc="-411">
        <dgm:presLayoutVars>
          <dgm:bulletEnabled val="1"/>
        </dgm:presLayoutVars>
      </dgm:prSet>
      <dgm:spPr/>
      <dgm:t>
        <a:bodyPr/>
        <a:lstStyle/>
        <a:p>
          <a:endParaRPr lang="en-US"/>
        </a:p>
      </dgm:t>
    </dgm:pt>
    <dgm:pt modelId="{D4CE1B55-945A-43F2-A0FC-B0E48CEFD4EB}" type="pres">
      <dgm:prSet presAssocID="{D90F2D8D-F999-4FC2-8371-935654239CE9}" presName="node" presStyleLbl="vennNode1" presStyleIdx="2" presStyleCnt="6" custScaleX="146081" custScaleY="121230" custRadScaleRad="112159" custRadScaleInc="-3348">
        <dgm:presLayoutVars>
          <dgm:bulletEnabled val="1"/>
        </dgm:presLayoutVars>
      </dgm:prSet>
      <dgm:spPr/>
      <dgm:t>
        <a:bodyPr/>
        <a:lstStyle/>
        <a:p>
          <a:endParaRPr lang="en-US"/>
        </a:p>
      </dgm:t>
    </dgm:pt>
    <dgm:pt modelId="{0CDA3A5C-7288-4A68-98F3-FE5A7880076B}" type="pres">
      <dgm:prSet presAssocID="{19D82B87-FC8B-4BB3-B456-BC9747EEAC97}" presName="node" presStyleLbl="vennNode1" presStyleIdx="3" presStyleCnt="6" custScaleX="128443" custScaleY="114712" custRadScaleRad="102560" custRadScaleInc="-2066">
        <dgm:presLayoutVars>
          <dgm:bulletEnabled val="1"/>
        </dgm:presLayoutVars>
      </dgm:prSet>
      <dgm:spPr/>
      <dgm:t>
        <a:bodyPr/>
        <a:lstStyle/>
        <a:p>
          <a:endParaRPr lang="en-US"/>
        </a:p>
      </dgm:t>
    </dgm:pt>
    <dgm:pt modelId="{C86B25AB-2680-426B-95ED-04865495BE1D}" type="pres">
      <dgm:prSet presAssocID="{EF9ABB5F-68A6-4EF0-A156-EDBF394947BA}" presName="node" presStyleLbl="vennNode1" presStyleIdx="4" presStyleCnt="6" custScaleX="136432" custScaleY="119415" custRadScaleRad="103441" custRadScaleInc="648">
        <dgm:presLayoutVars>
          <dgm:bulletEnabled val="1"/>
        </dgm:presLayoutVars>
      </dgm:prSet>
      <dgm:spPr/>
      <dgm:t>
        <a:bodyPr/>
        <a:lstStyle/>
        <a:p>
          <a:endParaRPr lang="en-US"/>
        </a:p>
      </dgm:t>
    </dgm:pt>
    <dgm:pt modelId="{7B0A5D6A-BEC9-47A7-A43A-19EB0E9A5E90}" type="pres">
      <dgm:prSet presAssocID="{C80A23B2-E9F0-4B6F-B942-EA7C1706AE25}" presName="node" presStyleLbl="vennNode1" presStyleIdx="5" presStyleCnt="6" custScaleX="151975" custScaleY="124573" custRadScaleRad="117322" custRadScaleInc="1126">
        <dgm:presLayoutVars>
          <dgm:bulletEnabled val="1"/>
        </dgm:presLayoutVars>
      </dgm:prSet>
      <dgm:spPr/>
      <dgm:t>
        <a:bodyPr/>
        <a:lstStyle/>
        <a:p>
          <a:endParaRPr lang="en-US"/>
        </a:p>
      </dgm:t>
    </dgm:pt>
  </dgm:ptLst>
  <dgm:cxnLst>
    <dgm:cxn modelId="{C8C41DEB-4F98-4D69-87F7-3367DD51CE35}" type="presOf" srcId="{EF9ABB5F-68A6-4EF0-A156-EDBF394947BA}" destId="{C86B25AB-2680-426B-95ED-04865495BE1D}" srcOrd="0" destOrd="0" presId="urn:microsoft.com/office/officeart/2005/8/layout/radial3"/>
    <dgm:cxn modelId="{382A1722-2979-498C-A48B-92DBD57D5059}" type="presOf" srcId="{19D82B87-FC8B-4BB3-B456-BC9747EEAC97}" destId="{0CDA3A5C-7288-4A68-98F3-FE5A7880076B}" srcOrd="0" destOrd="0" presId="urn:microsoft.com/office/officeart/2005/8/layout/radial3"/>
    <dgm:cxn modelId="{A7CBDD77-BAB2-4F91-8CA2-FD2C80E81075}" srcId="{081426AC-CC04-42A1-849E-82ECB353BDCB}" destId="{19D82B87-FC8B-4BB3-B456-BC9747EEAC97}" srcOrd="2" destOrd="0" parTransId="{F3873F62-56D1-451E-8590-AA232DDE55E8}" sibTransId="{78F9158A-F238-4FA5-920D-A1242239C605}"/>
    <dgm:cxn modelId="{96E163EB-616F-4BF6-91F7-066897AD2DC3}" srcId="{081426AC-CC04-42A1-849E-82ECB353BDCB}" destId="{EF9ABB5F-68A6-4EF0-A156-EDBF394947BA}" srcOrd="3" destOrd="0" parTransId="{7211A999-CD70-4189-AD11-57FAAB957BEC}" sibTransId="{45A1A372-5FC6-4CF4-ADE3-9356759F62B1}"/>
    <dgm:cxn modelId="{423BF187-B5E4-498D-8367-65BD792111A9}" srcId="{081426AC-CC04-42A1-849E-82ECB353BDCB}" destId="{C80A23B2-E9F0-4B6F-B942-EA7C1706AE25}" srcOrd="4" destOrd="0" parTransId="{B4207577-BCDF-40A1-BE93-51E476989C75}" sibTransId="{05288689-434D-4DC0-8894-86C9110C067A}"/>
    <dgm:cxn modelId="{0D482F85-FA53-47C5-B65E-B3682AFFECE9}" type="presOf" srcId="{081426AC-CC04-42A1-849E-82ECB353BDCB}" destId="{65D72513-EA47-4D52-86E8-2A2A985C9CAD}" srcOrd="0" destOrd="0" presId="urn:microsoft.com/office/officeart/2005/8/layout/radial3"/>
    <dgm:cxn modelId="{B039EE98-DF06-4A37-A237-2F9101F2F6E9}" type="presOf" srcId="{D90F2D8D-F999-4FC2-8371-935654239CE9}" destId="{D4CE1B55-945A-43F2-A0FC-B0E48CEFD4EB}" srcOrd="0" destOrd="0" presId="urn:microsoft.com/office/officeart/2005/8/layout/radial3"/>
    <dgm:cxn modelId="{21B200F8-F61F-4082-B004-8F225068CA36}" srcId="{081426AC-CC04-42A1-849E-82ECB353BDCB}" destId="{D90F2D8D-F999-4FC2-8371-935654239CE9}" srcOrd="1" destOrd="0" parTransId="{F249157E-9A6D-4345-AE22-3CC79EF60E2F}" sibTransId="{DFE944D4-6969-4290-A254-BC980C33DAC7}"/>
    <dgm:cxn modelId="{18E26A89-2876-45AD-80DA-F7CB59A1FBC2}" type="presOf" srcId="{C80A23B2-E9F0-4B6F-B942-EA7C1706AE25}" destId="{7B0A5D6A-BEC9-47A7-A43A-19EB0E9A5E90}" srcOrd="0" destOrd="0" presId="urn:microsoft.com/office/officeart/2005/8/layout/radial3"/>
    <dgm:cxn modelId="{47B1EFA0-A225-449D-873D-2C35C9CC13B4}" srcId="{081426AC-CC04-42A1-849E-82ECB353BDCB}" destId="{C60C854A-03CD-4C18-AEC3-17F6559E23B8}" srcOrd="0" destOrd="0" parTransId="{397C1A86-10C6-4E1E-A8E1-7D8558650247}" sibTransId="{67275D15-0528-4F0D-B697-42C32E1CAF49}"/>
    <dgm:cxn modelId="{8D064EAD-72F5-43EF-ACCC-5764ECC26EAC}" srcId="{01B29845-5A1B-4F61-A079-1CC82AFCCE44}" destId="{081426AC-CC04-42A1-849E-82ECB353BDCB}" srcOrd="0" destOrd="0" parTransId="{ABF22FDC-E66B-4812-BA05-6D40953B3C08}" sibTransId="{C7613D8A-D3C7-4E67-BE14-7DD5FFDFF47A}"/>
    <dgm:cxn modelId="{8E7339DF-B9F9-4124-9FF6-DCB116B3157C}" type="presOf" srcId="{C60C854A-03CD-4C18-AEC3-17F6559E23B8}" destId="{C5EFE441-CFA6-49CB-8331-5EF7620685DB}" srcOrd="0" destOrd="0" presId="urn:microsoft.com/office/officeart/2005/8/layout/radial3"/>
    <dgm:cxn modelId="{348C8D6C-89CA-4A2A-9EBA-4FFCBC903DC9}" type="presOf" srcId="{01B29845-5A1B-4F61-A079-1CC82AFCCE44}" destId="{DA59206E-EAA0-4972-8BFB-51984E9AF111}" srcOrd="0" destOrd="0" presId="urn:microsoft.com/office/officeart/2005/8/layout/radial3"/>
    <dgm:cxn modelId="{DA49C6B0-15F5-4AE2-9AB6-71C841270BC6}" type="presParOf" srcId="{DA59206E-EAA0-4972-8BFB-51984E9AF111}" destId="{EE89D38A-9044-411C-8DC2-77EEFBBBB20B}" srcOrd="0" destOrd="0" presId="urn:microsoft.com/office/officeart/2005/8/layout/radial3"/>
    <dgm:cxn modelId="{1EE54720-7290-4AAA-BB37-C840A37815AE}" type="presParOf" srcId="{EE89D38A-9044-411C-8DC2-77EEFBBBB20B}" destId="{65D72513-EA47-4D52-86E8-2A2A985C9CAD}" srcOrd="0" destOrd="0" presId="urn:microsoft.com/office/officeart/2005/8/layout/radial3"/>
    <dgm:cxn modelId="{ECCF4B28-3D8C-4BCC-9662-4EC3FA517FCE}" type="presParOf" srcId="{EE89D38A-9044-411C-8DC2-77EEFBBBB20B}" destId="{C5EFE441-CFA6-49CB-8331-5EF7620685DB}" srcOrd="1" destOrd="0" presId="urn:microsoft.com/office/officeart/2005/8/layout/radial3"/>
    <dgm:cxn modelId="{57D63DA2-36E5-48B4-AEB4-91A5D9221B34}" type="presParOf" srcId="{EE89D38A-9044-411C-8DC2-77EEFBBBB20B}" destId="{D4CE1B55-945A-43F2-A0FC-B0E48CEFD4EB}" srcOrd="2" destOrd="0" presId="urn:microsoft.com/office/officeart/2005/8/layout/radial3"/>
    <dgm:cxn modelId="{AAD621F2-8B2F-497F-9C7E-057CD9752A5B}" type="presParOf" srcId="{EE89D38A-9044-411C-8DC2-77EEFBBBB20B}" destId="{0CDA3A5C-7288-4A68-98F3-FE5A7880076B}" srcOrd="3" destOrd="0" presId="urn:microsoft.com/office/officeart/2005/8/layout/radial3"/>
    <dgm:cxn modelId="{BC6F6C1F-EFFB-4BE0-8A8B-771B88032BF6}" type="presParOf" srcId="{EE89D38A-9044-411C-8DC2-77EEFBBBB20B}" destId="{C86B25AB-2680-426B-95ED-04865495BE1D}" srcOrd="4" destOrd="0" presId="urn:microsoft.com/office/officeart/2005/8/layout/radial3"/>
    <dgm:cxn modelId="{39950E3E-5794-4724-A6E1-C06C77AB9D61}" type="presParOf" srcId="{EE89D38A-9044-411C-8DC2-77EEFBBBB20B}" destId="{7B0A5D6A-BEC9-47A7-A43A-19EB0E9A5E90}" srcOrd="5"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1B29845-5A1B-4F61-A079-1CC82AFCCE44}"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081426AC-CC04-42A1-849E-82ECB353BDCB}">
      <dgm:prSet phldrT="[Text]" custT="1"/>
      <dgm:spPr>
        <a:solidFill>
          <a:srgbClr val="000099">
            <a:alpha val="50000"/>
          </a:srgbClr>
        </a:solidFill>
      </dgm:spPr>
      <dgm:t>
        <a:bodyPr/>
        <a:lstStyle/>
        <a:p>
          <a:r>
            <a:rPr lang="en-GB" sz="2400" b="1" dirty="0">
              <a:solidFill>
                <a:schemeClr val="bg1"/>
              </a:solidFill>
              <a:effectLst>
                <a:outerShdw blurRad="38100" dist="38100" dir="2700000" algn="tl">
                  <a:srgbClr val="000000">
                    <a:alpha val="43137"/>
                  </a:srgbClr>
                </a:outerShdw>
              </a:effectLst>
              <a:latin typeface="Arial" pitchFamily="34" charset="0"/>
              <a:cs typeface="Arial" pitchFamily="34" charset="0"/>
            </a:rPr>
            <a:t>Open sources of Intelligence</a:t>
          </a:r>
          <a:endParaRPr lang="en-US" sz="2400" b="1" dirty="0">
            <a:solidFill>
              <a:schemeClr val="bg1"/>
            </a:solidFill>
            <a:effectLst>
              <a:outerShdw blurRad="38100" dist="38100" dir="2700000" algn="tl">
                <a:srgbClr val="000000">
                  <a:alpha val="43137"/>
                </a:srgbClr>
              </a:outerShdw>
            </a:effectLst>
            <a:latin typeface="Arial" pitchFamily="34" charset="0"/>
            <a:cs typeface="Arial" pitchFamily="34" charset="0"/>
          </a:endParaRPr>
        </a:p>
      </dgm:t>
    </dgm:pt>
    <dgm:pt modelId="{ABF22FDC-E66B-4812-BA05-6D40953B3C08}" type="parTrans" cxnId="{8D064EAD-72F5-43EF-ACCC-5764ECC26EAC}">
      <dgm:prSet/>
      <dgm:spPr/>
      <dgm:t>
        <a:bodyPr/>
        <a:lstStyle/>
        <a:p>
          <a:endParaRPr lang="en-US"/>
        </a:p>
      </dgm:t>
    </dgm:pt>
    <dgm:pt modelId="{C7613D8A-D3C7-4E67-BE14-7DD5FFDFF47A}" type="sibTrans" cxnId="{8D064EAD-72F5-43EF-ACCC-5764ECC26EAC}">
      <dgm:prSet/>
      <dgm:spPr/>
      <dgm:t>
        <a:bodyPr/>
        <a:lstStyle/>
        <a:p>
          <a:endParaRPr lang="en-US"/>
        </a:p>
      </dgm:t>
    </dgm:pt>
    <dgm:pt modelId="{C60C854A-03CD-4C18-AEC3-17F6559E23B8}">
      <dgm:prSet phldrT="[Text]" custT="1"/>
      <dgm:spPr/>
      <dgm:t>
        <a:bodyPr/>
        <a:lstStyle/>
        <a:p>
          <a:r>
            <a:rPr lang="en-GB" sz="1800" b="1" dirty="0">
              <a:latin typeface="Arial" pitchFamily="34" charset="0"/>
              <a:cs typeface="Arial" pitchFamily="34" charset="0"/>
            </a:rPr>
            <a:t>Crime</a:t>
          </a:r>
        </a:p>
        <a:p>
          <a:r>
            <a:rPr lang="en-GB" sz="1800" b="1" dirty="0">
              <a:latin typeface="Arial" pitchFamily="34" charset="0"/>
              <a:cs typeface="Arial" pitchFamily="34" charset="0"/>
            </a:rPr>
            <a:t>stoppers</a:t>
          </a:r>
          <a:endParaRPr lang="en-US" sz="1800" b="1" dirty="0">
            <a:latin typeface="Arial" pitchFamily="34" charset="0"/>
            <a:cs typeface="Arial" pitchFamily="34" charset="0"/>
          </a:endParaRPr>
        </a:p>
      </dgm:t>
    </dgm:pt>
    <dgm:pt modelId="{397C1A86-10C6-4E1E-A8E1-7D8558650247}" type="parTrans" cxnId="{47B1EFA0-A225-449D-873D-2C35C9CC13B4}">
      <dgm:prSet/>
      <dgm:spPr/>
      <dgm:t>
        <a:bodyPr/>
        <a:lstStyle/>
        <a:p>
          <a:endParaRPr lang="en-US"/>
        </a:p>
      </dgm:t>
    </dgm:pt>
    <dgm:pt modelId="{67275D15-0528-4F0D-B697-42C32E1CAF49}" type="sibTrans" cxnId="{47B1EFA0-A225-449D-873D-2C35C9CC13B4}">
      <dgm:prSet/>
      <dgm:spPr/>
      <dgm:t>
        <a:bodyPr/>
        <a:lstStyle/>
        <a:p>
          <a:endParaRPr lang="en-US"/>
        </a:p>
      </dgm:t>
    </dgm:pt>
    <dgm:pt modelId="{D90F2D8D-F999-4FC2-8371-935654239CE9}">
      <dgm:prSet phldrT="[Text]" custT="1"/>
      <dgm:spPr/>
      <dgm:t>
        <a:bodyPr/>
        <a:lstStyle/>
        <a:p>
          <a:r>
            <a:rPr lang="en-GB" sz="1800" b="1" dirty="0">
              <a:latin typeface="Arial" pitchFamily="34" charset="0"/>
              <a:cs typeface="Arial" pitchFamily="34" charset="0"/>
            </a:rPr>
            <a:t>Letters</a:t>
          </a:r>
          <a:endParaRPr lang="en-US" sz="1800" b="1" dirty="0">
            <a:latin typeface="Arial" pitchFamily="34" charset="0"/>
            <a:cs typeface="Arial" pitchFamily="34" charset="0"/>
          </a:endParaRPr>
        </a:p>
      </dgm:t>
    </dgm:pt>
    <dgm:pt modelId="{F249157E-9A6D-4345-AE22-3CC79EF60E2F}" type="parTrans" cxnId="{21B200F8-F61F-4082-B004-8F225068CA36}">
      <dgm:prSet/>
      <dgm:spPr/>
      <dgm:t>
        <a:bodyPr/>
        <a:lstStyle/>
        <a:p>
          <a:endParaRPr lang="en-US"/>
        </a:p>
      </dgm:t>
    </dgm:pt>
    <dgm:pt modelId="{DFE944D4-6969-4290-A254-BC980C33DAC7}" type="sibTrans" cxnId="{21B200F8-F61F-4082-B004-8F225068CA36}">
      <dgm:prSet/>
      <dgm:spPr/>
      <dgm:t>
        <a:bodyPr/>
        <a:lstStyle/>
        <a:p>
          <a:endParaRPr lang="en-US"/>
        </a:p>
      </dgm:t>
    </dgm:pt>
    <dgm:pt modelId="{19D82B87-FC8B-4BB3-B456-BC9747EEAC97}">
      <dgm:prSet phldrT="[Text]" custT="1"/>
      <dgm:spPr/>
      <dgm:t>
        <a:bodyPr/>
        <a:lstStyle/>
        <a:p>
          <a:r>
            <a:rPr lang="en-GB" sz="1200" b="1" dirty="0">
              <a:latin typeface="Arial" pitchFamily="34" charset="0"/>
              <a:cs typeface="Arial" pitchFamily="34" charset="0"/>
            </a:rPr>
            <a:t>Environmental scanning</a:t>
          </a:r>
          <a:endParaRPr lang="en-US" sz="1200" b="1" dirty="0">
            <a:latin typeface="Arial" pitchFamily="34" charset="0"/>
            <a:cs typeface="Arial" pitchFamily="34" charset="0"/>
          </a:endParaRPr>
        </a:p>
      </dgm:t>
    </dgm:pt>
    <dgm:pt modelId="{F3873F62-56D1-451E-8590-AA232DDE55E8}" type="parTrans" cxnId="{A7CBDD77-BAB2-4F91-8CA2-FD2C80E81075}">
      <dgm:prSet/>
      <dgm:spPr/>
      <dgm:t>
        <a:bodyPr/>
        <a:lstStyle/>
        <a:p>
          <a:endParaRPr lang="en-US"/>
        </a:p>
      </dgm:t>
    </dgm:pt>
    <dgm:pt modelId="{78F9158A-F238-4FA5-920D-A1242239C605}" type="sibTrans" cxnId="{A7CBDD77-BAB2-4F91-8CA2-FD2C80E81075}">
      <dgm:prSet/>
      <dgm:spPr/>
      <dgm:t>
        <a:bodyPr/>
        <a:lstStyle/>
        <a:p>
          <a:endParaRPr lang="en-US"/>
        </a:p>
      </dgm:t>
    </dgm:pt>
    <dgm:pt modelId="{EF9ABB5F-68A6-4EF0-A156-EDBF394947BA}">
      <dgm:prSet phldrT="[Text]" custT="1"/>
      <dgm:spPr/>
      <dgm:t>
        <a:bodyPr/>
        <a:lstStyle/>
        <a:p>
          <a:r>
            <a:rPr lang="en-GB" sz="1800" b="1" dirty="0">
              <a:latin typeface="Arial" pitchFamily="34" charset="0"/>
              <a:cs typeface="Arial" pitchFamily="34" charset="0"/>
            </a:rPr>
            <a:t>Force control room</a:t>
          </a:r>
          <a:endParaRPr lang="en-US" sz="1800" b="1" dirty="0">
            <a:latin typeface="Arial" pitchFamily="34" charset="0"/>
            <a:cs typeface="Arial" pitchFamily="34" charset="0"/>
          </a:endParaRPr>
        </a:p>
      </dgm:t>
    </dgm:pt>
    <dgm:pt modelId="{7211A999-CD70-4189-AD11-57FAAB957BEC}" type="parTrans" cxnId="{96E163EB-616F-4BF6-91F7-066897AD2DC3}">
      <dgm:prSet/>
      <dgm:spPr/>
      <dgm:t>
        <a:bodyPr/>
        <a:lstStyle/>
        <a:p>
          <a:endParaRPr lang="en-US"/>
        </a:p>
      </dgm:t>
    </dgm:pt>
    <dgm:pt modelId="{45A1A372-5FC6-4CF4-ADE3-9356759F62B1}" type="sibTrans" cxnId="{96E163EB-616F-4BF6-91F7-066897AD2DC3}">
      <dgm:prSet/>
      <dgm:spPr/>
      <dgm:t>
        <a:bodyPr/>
        <a:lstStyle/>
        <a:p>
          <a:endParaRPr lang="en-US"/>
        </a:p>
      </dgm:t>
    </dgm:pt>
    <dgm:pt modelId="{C80A23B2-E9F0-4B6F-B942-EA7C1706AE25}">
      <dgm:prSet custT="1"/>
      <dgm:spPr/>
      <dgm:t>
        <a:bodyPr/>
        <a:lstStyle/>
        <a:p>
          <a:r>
            <a:rPr lang="en-GB" sz="1400" b="1" dirty="0">
              <a:latin typeface="Arial" pitchFamily="34" charset="0"/>
              <a:cs typeface="Arial" pitchFamily="34" charset="0"/>
            </a:rPr>
            <a:t>Other agencies</a:t>
          </a:r>
          <a:endParaRPr lang="en-US" sz="1400" b="1" dirty="0">
            <a:latin typeface="Arial" pitchFamily="34" charset="0"/>
            <a:cs typeface="Arial" pitchFamily="34" charset="0"/>
          </a:endParaRPr>
        </a:p>
      </dgm:t>
    </dgm:pt>
    <dgm:pt modelId="{B4207577-BCDF-40A1-BE93-51E476989C75}" type="parTrans" cxnId="{423BF187-B5E4-498D-8367-65BD792111A9}">
      <dgm:prSet/>
      <dgm:spPr/>
      <dgm:t>
        <a:bodyPr/>
        <a:lstStyle/>
        <a:p>
          <a:endParaRPr lang="en-US"/>
        </a:p>
      </dgm:t>
    </dgm:pt>
    <dgm:pt modelId="{05288689-434D-4DC0-8894-86C9110C067A}" type="sibTrans" cxnId="{423BF187-B5E4-498D-8367-65BD792111A9}">
      <dgm:prSet/>
      <dgm:spPr/>
      <dgm:t>
        <a:bodyPr/>
        <a:lstStyle/>
        <a:p>
          <a:endParaRPr lang="en-US"/>
        </a:p>
      </dgm:t>
    </dgm:pt>
    <dgm:pt modelId="{DA59206E-EAA0-4972-8BFB-51984E9AF111}" type="pres">
      <dgm:prSet presAssocID="{01B29845-5A1B-4F61-A079-1CC82AFCCE44}" presName="composite" presStyleCnt="0">
        <dgm:presLayoutVars>
          <dgm:chMax val="1"/>
          <dgm:dir/>
          <dgm:resizeHandles val="exact"/>
        </dgm:presLayoutVars>
      </dgm:prSet>
      <dgm:spPr/>
      <dgm:t>
        <a:bodyPr/>
        <a:lstStyle/>
        <a:p>
          <a:endParaRPr lang="en-US"/>
        </a:p>
      </dgm:t>
    </dgm:pt>
    <dgm:pt modelId="{EE89D38A-9044-411C-8DC2-77EEFBBBB20B}" type="pres">
      <dgm:prSet presAssocID="{01B29845-5A1B-4F61-A079-1CC82AFCCE44}" presName="radial" presStyleCnt="0">
        <dgm:presLayoutVars>
          <dgm:animLvl val="ctr"/>
        </dgm:presLayoutVars>
      </dgm:prSet>
      <dgm:spPr/>
    </dgm:pt>
    <dgm:pt modelId="{65D72513-EA47-4D52-86E8-2A2A985C9CAD}" type="pres">
      <dgm:prSet presAssocID="{081426AC-CC04-42A1-849E-82ECB353BDCB}" presName="centerShape" presStyleLbl="vennNode1" presStyleIdx="0" presStyleCnt="6"/>
      <dgm:spPr/>
      <dgm:t>
        <a:bodyPr/>
        <a:lstStyle/>
        <a:p>
          <a:endParaRPr lang="en-US"/>
        </a:p>
      </dgm:t>
    </dgm:pt>
    <dgm:pt modelId="{C5EFE441-CFA6-49CB-8331-5EF7620685DB}" type="pres">
      <dgm:prSet presAssocID="{C60C854A-03CD-4C18-AEC3-17F6559E23B8}" presName="node" presStyleLbl="vennNode1" presStyleIdx="1" presStyleCnt="6" custScaleX="134380" custScaleY="109416" custRadScaleRad="99241" custRadScaleInc="-2208">
        <dgm:presLayoutVars>
          <dgm:bulletEnabled val="1"/>
        </dgm:presLayoutVars>
      </dgm:prSet>
      <dgm:spPr/>
      <dgm:t>
        <a:bodyPr/>
        <a:lstStyle/>
        <a:p>
          <a:endParaRPr lang="en-US"/>
        </a:p>
      </dgm:t>
    </dgm:pt>
    <dgm:pt modelId="{D4CE1B55-945A-43F2-A0FC-B0E48CEFD4EB}" type="pres">
      <dgm:prSet presAssocID="{D90F2D8D-F999-4FC2-8371-935654239CE9}" presName="node" presStyleLbl="vennNode1" presStyleIdx="2" presStyleCnt="6" custScaleX="136313" custScaleY="121230" custRadScaleRad="112159" custRadScaleInc="-3348">
        <dgm:presLayoutVars>
          <dgm:bulletEnabled val="1"/>
        </dgm:presLayoutVars>
      </dgm:prSet>
      <dgm:spPr/>
      <dgm:t>
        <a:bodyPr/>
        <a:lstStyle/>
        <a:p>
          <a:endParaRPr lang="en-US"/>
        </a:p>
      </dgm:t>
    </dgm:pt>
    <dgm:pt modelId="{0CDA3A5C-7288-4A68-98F3-FE5A7880076B}" type="pres">
      <dgm:prSet presAssocID="{19D82B87-FC8B-4BB3-B456-BC9747EEAC97}" presName="node" presStyleLbl="vennNode1" presStyleIdx="3" presStyleCnt="6" custScaleX="128443" custScaleY="114712" custRadScaleRad="91445" custRadScaleInc="-789">
        <dgm:presLayoutVars>
          <dgm:bulletEnabled val="1"/>
        </dgm:presLayoutVars>
      </dgm:prSet>
      <dgm:spPr/>
      <dgm:t>
        <a:bodyPr/>
        <a:lstStyle/>
        <a:p>
          <a:endParaRPr lang="en-US"/>
        </a:p>
      </dgm:t>
    </dgm:pt>
    <dgm:pt modelId="{C86B25AB-2680-426B-95ED-04865495BE1D}" type="pres">
      <dgm:prSet presAssocID="{EF9ABB5F-68A6-4EF0-A156-EDBF394947BA}" presName="node" presStyleLbl="vennNode1" presStyleIdx="4" presStyleCnt="6" custScaleX="136432" custScaleY="119415" custRadScaleRad="103441" custRadScaleInc="648">
        <dgm:presLayoutVars>
          <dgm:bulletEnabled val="1"/>
        </dgm:presLayoutVars>
      </dgm:prSet>
      <dgm:spPr/>
      <dgm:t>
        <a:bodyPr/>
        <a:lstStyle/>
        <a:p>
          <a:endParaRPr lang="en-US"/>
        </a:p>
      </dgm:t>
    </dgm:pt>
    <dgm:pt modelId="{7B0A5D6A-BEC9-47A7-A43A-19EB0E9A5E90}" type="pres">
      <dgm:prSet presAssocID="{C80A23B2-E9F0-4B6F-B942-EA7C1706AE25}" presName="node" presStyleLbl="vennNode1" presStyleIdx="5" presStyleCnt="6" custScaleX="138581" custScaleY="124573" custRadScaleRad="117322" custRadScaleInc="1126">
        <dgm:presLayoutVars>
          <dgm:bulletEnabled val="1"/>
        </dgm:presLayoutVars>
      </dgm:prSet>
      <dgm:spPr/>
      <dgm:t>
        <a:bodyPr/>
        <a:lstStyle/>
        <a:p>
          <a:endParaRPr lang="en-US"/>
        </a:p>
      </dgm:t>
    </dgm:pt>
  </dgm:ptLst>
  <dgm:cxnLst>
    <dgm:cxn modelId="{423BF187-B5E4-498D-8367-65BD792111A9}" srcId="{081426AC-CC04-42A1-849E-82ECB353BDCB}" destId="{C80A23B2-E9F0-4B6F-B942-EA7C1706AE25}" srcOrd="4" destOrd="0" parTransId="{B4207577-BCDF-40A1-BE93-51E476989C75}" sibTransId="{05288689-434D-4DC0-8894-86C9110C067A}"/>
    <dgm:cxn modelId="{21B200F8-F61F-4082-B004-8F225068CA36}" srcId="{081426AC-CC04-42A1-849E-82ECB353BDCB}" destId="{D90F2D8D-F999-4FC2-8371-935654239CE9}" srcOrd="1" destOrd="0" parTransId="{F249157E-9A6D-4345-AE22-3CC79EF60E2F}" sibTransId="{DFE944D4-6969-4290-A254-BC980C33DAC7}"/>
    <dgm:cxn modelId="{17C1F5AA-209A-4955-9B01-DCAE5E7B1077}" type="presOf" srcId="{081426AC-CC04-42A1-849E-82ECB353BDCB}" destId="{65D72513-EA47-4D52-86E8-2A2A985C9CAD}" srcOrd="0" destOrd="0" presId="urn:microsoft.com/office/officeart/2005/8/layout/radial3"/>
    <dgm:cxn modelId="{A7CBDD77-BAB2-4F91-8CA2-FD2C80E81075}" srcId="{081426AC-CC04-42A1-849E-82ECB353BDCB}" destId="{19D82B87-FC8B-4BB3-B456-BC9747EEAC97}" srcOrd="2" destOrd="0" parTransId="{F3873F62-56D1-451E-8590-AA232DDE55E8}" sibTransId="{78F9158A-F238-4FA5-920D-A1242239C605}"/>
    <dgm:cxn modelId="{5225D0FE-0B74-4D66-99F4-9BCA06DC6FB0}" type="presOf" srcId="{C60C854A-03CD-4C18-AEC3-17F6559E23B8}" destId="{C5EFE441-CFA6-49CB-8331-5EF7620685DB}" srcOrd="0" destOrd="0" presId="urn:microsoft.com/office/officeart/2005/8/layout/radial3"/>
    <dgm:cxn modelId="{8D064EAD-72F5-43EF-ACCC-5764ECC26EAC}" srcId="{01B29845-5A1B-4F61-A079-1CC82AFCCE44}" destId="{081426AC-CC04-42A1-849E-82ECB353BDCB}" srcOrd="0" destOrd="0" parTransId="{ABF22FDC-E66B-4812-BA05-6D40953B3C08}" sibTransId="{C7613D8A-D3C7-4E67-BE14-7DD5FFDFF47A}"/>
    <dgm:cxn modelId="{62D91FB6-AD16-480F-99C7-35BC3021834E}" type="presOf" srcId="{01B29845-5A1B-4F61-A079-1CC82AFCCE44}" destId="{DA59206E-EAA0-4972-8BFB-51984E9AF111}" srcOrd="0" destOrd="0" presId="urn:microsoft.com/office/officeart/2005/8/layout/radial3"/>
    <dgm:cxn modelId="{75F04A1B-A33F-4A26-8977-75CF586F25AA}" type="presOf" srcId="{D90F2D8D-F999-4FC2-8371-935654239CE9}" destId="{D4CE1B55-945A-43F2-A0FC-B0E48CEFD4EB}" srcOrd="0" destOrd="0" presId="urn:microsoft.com/office/officeart/2005/8/layout/radial3"/>
    <dgm:cxn modelId="{E090F89D-91C9-4911-9935-72EA3024E7B0}" type="presOf" srcId="{C80A23B2-E9F0-4B6F-B942-EA7C1706AE25}" destId="{7B0A5D6A-BEC9-47A7-A43A-19EB0E9A5E90}" srcOrd="0" destOrd="0" presId="urn:microsoft.com/office/officeart/2005/8/layout/radial3"/>
    <dgm:cxn modelId="{6FD6D062-322F-4E3D-AA9B-06E319CDD3C4}" type="presOf" srcId="{19D82B87-FC8B-4BB3-B456-BC9747EEAC97}" destId="{0CDA3A5C-7288-4A68-98F3-FE5A7880076B}" srcOrd="0" destOrd="0" presId="urn:microsoft.com/office/officeart/2005/8/layout/radial3"/>
    <dgm:cxn modelId="{47B1EFA0-A225-449D-873D-2C35C9CC13B4}" srcId="{081426AC-CC04-42A1-849E-82ECB353BDCB}" destId="{C60C854A-03CD-4C18-AEC3-17F6559E23B8}" srcOrd="0" destOrd="0" parTransId="{397C1A86-10C6-4E1E-A8E1-7D8558650247}" sibTransId="{67275D15-0528-4F0D-B697-42C32E1CAF49}"/>
    <dgm:cxn modelId="{96E163EB-616F-4BF6-91F7-066897AD2DC3}" srcId="{081426AC-CC04-42A1-849E-82ECB353BDCB}" destId="{EF9ABB5F-68A6-4EF0-A156-EDBF394947BA}" srcOrd="3" destOrd="0" parTransId="{7211A999-CD70-4189-AD11-57FAAB957BEC}" sibTransId="{45A1A372-5FC6-4CF4-ADE3-9356759F62B1}"/>
    <dgm:cxn modelId="{FF1CDCAE-171C-44EC-BD72-F844B2673B50}" type="presOf" srcId="{EF9ABB5F-68A6-4EF0-A156-EDBF394947BA}" destId="{C86B25AB-2680-426B-95ED-04865495BE1D}" srcOrd="0" destOrd="0" presId="urn:microsoft.com/office/officeart/2005/8/layout/radial3"/>
    <dgm:cxn modelId="{A72AAAEF-DCCE-4D7C-BE02-5CD926F01F98}" type="presParOf" srcId="{DA59206E-EAA0-4972-8BFB-51984E9AF111}" destId="{EE89D38A-9044-411C-8DC2-77EEFBBBB20B}" srcOrd="0" destOrd="0" presId="urn:microsoft.com/office/officeart/2005/8/layout/radial3"/>
    <dgm:cxn modelId="{CD6E801D-F04B-454A-822F-7F2D1383D759}" type="presParOf" srcId="{EE89D38A-9044-411C-8DC2-77EEFBBBB20B}" destId="{65D72513-EA47-4D52-86E8-2A2A985C9CAD}" srcOrd="0" destOrd="0" presId="urn:microsoft.com/office/officeart/2005/8/layout/radial3"/>
    <dgm:cxn modelId="{C0514DE5-C7E5-4C8D-8A98-B3AB28D2F051}" type="presParOf" srcId="{EE89D38A-9044-411C-8DC2-77EEFBBBB20B}" destId="{C5EFE441-CFA6-49CB-8331-5EF7620685DB}" srcOrd="1" destOrd="0" presId="urn:microsoft.com/office/officeart/2005/8/layout/radial3"/>
    <dgm:cxn modelId="{043CC9A4-05A0-46E2-B54E-B2780162E3BD}" type="presParOf" srcId="{EE89D38A-9044-411C-8DC2-77EEFBBBB20B}" destId="{D4CE1B55-945A-43F2-A0FC-B0E48CEFD4EB}" srcOrd="2" destOrd="0" presId="urn:microsoft.com/office/officeart/2005/8/layout/radial3"/>
    <dgm:cxn modelId="{77AC2F71-0C37-4984-BC2A-9428625969E8}" type="presParOf" srcId="{EE89D38A-9044-411C-8DC2-77EEFBBBB20B}" destId="{0CDA3A5C-7288-4A68-98F3-FE5A7880076B}" srcOrd="3" destOrd="0" presId="urn:microsoft.com/office/officeart/2005/8/layout/radial3"/>
    <dgm:cxn modelId="{1F9984F4-6A55-4877-9011-3FB92309AFDA}" type="presParOf" srcId="{EE89D38A-9044-411C-8DC2-77EEFBBBB20B}" destId="{C86B25AB-2680-426B-95ED-04865495BE1D}" srcOrd="4" destOrd="0" presId="urn:microsoft.com/office/officeart/2005/8/layout/radial3"/>
    <dgm:cxn modelId="{A24AC740-9F8D-49A7-9C4C-476D07BCC2B1}" type="presParOf" srcId="{EE89D38A-9044-411C-8DC2-77EEFBBBB20B}" destId="{7B0A5D6A-BEC9-47A7-A43A-19EB0E9A5E90}" srcOrd="5"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1B29845-5A1B-4F61-A079-1CC82AFCCE44}"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081426AC-CC04-42A1-849E-82ECB353BDCB}">
      <dgm:prSet phldrT="[Text]" custT="1"/>
      <dgm:spPr>
        <a:solidFill>
          <a:srgbClr val="000099">
            <a:alpha val="50000"/>
          </a:srgbClr>
        </a:solidFill>
      </dgm:spPr>
      <dgm:t>
        <a:bodyPr/>
        <a:lstStyle/>
        <a:p>
          <a:r>
            <a:rPr lang="en-GB" sz="2400" b="1" dirty="0">
              <a:solidFill>
                <a:schemeClr val="bg1"/>
              </a:solidFill>
              <a:effectLst>
                <a:outerShdw blurRad="38100" dist="38100" dir="2700000" algn="tl">
                  <a:srgbClr val="000000">
                    <a:alpha val="43137"/>
                  </a:srgbClr>
                </a:outerShdw>
              </a:effectLst>
              <a:latin typeface="Arial" pitchFamily="34" charset="0"/>
              <a:cs typeface="Arial" pitchFamily="34" charset="0"/>
            </a:rPr>
            <a:t>Other  sources of Intelligence</a:t>
          </a:r>
          <a:endParaRPr lang="en-US" sz="2400" b="1" dirty="0">
            <a:solidFill>
              <a:schemeClr val="bg1"/>
            </a:solidFill>
            <a:effectLst>
              <a:outerShdw blurRad="38100" dist="38100" dir="2700000" algn="tl">
                <a:srgbClr val="000000">
                  <a:alpha val="43137"/>
                </a:srgbClr>
              </a:outerShdw>
            </a:effectLst>
            <a:latin typeface="Arial" pitchFamily="34" charset="0"/>
            <a:cs typeface="Arial" pitchFamily="34" charset="0"/>
          </a:endParaRPr>
        </a:p>
      </dgm:t>
    </dgm:pt>
    <dgm:pt modelId="{ABF22FDC-E66B-4812-BA05-6D40953B3C08}" type="parTrans" cxnId="{8D064EAD-72F5-43EF-ACCC-5764ECC26EAC}">
      <dgm:prSet/>
      <dgm:spPr/>
      <dgm:t>
        <a:bodyPr/>
        <a:lstStyle/>
        <a:p>
          <a:endParaRPr lang="en-US"/>
        </a:p>
      </dgm:t>
    </dgm:pt>
    <dgm:pt modelId="{C7613D8A-D3C7-4E67-BE14-7DD5FFDFF47A}" type="sibTrans" cxnId="{8D064EAD-72F5-43EF-ACCC-5764ECC26EAC}">
      <dgm:prSet/>
      <dgm:spPr/>
      <dgm:t>
        <a:bodyPr/>
        <a:lstStyle/>
        <a:p>
          <a:endParaRPr lang="en-US"/>
        </a:p>
      </dgm:t>
    </dgm:pt>
    <dgm:pt modelId="{C60C854A-03CD-4C18-AEC3-17F6559E23B8}">
      <dgm:prSet phldrT="[Text]" custT="1"/>
      <dgm:spPr/>
      <dgm:t>
        <a:bodyPr/>
        <a:lstStyle/>
        <a:p>
          <a:r>
            <a:rPr lang="en-GB" sz="1800" b="1" dirty="0" err="1">
              <a:latin typeface="Arial" pitchFamily="34" charset="0"/>
              <a:cs typeface="Arial" pitchFamily="34" charset="0"/>
            </a:rPr>
            <a:t>CHIS</a:t>
          </a:r>
          <a:endParaRPr lang="en-GB" sz="1800" b="1" dirty="0">
            <a:latin typeface="Arial" pitchFamily="34" charset="0"/>
            <a:cs typeface="Arial" pitchFamily="34" charset="0"/>
          </a:endParaRPr>
        </a:p>
      </dgm:t>
    </dgm:pt>
    <dgm:pt modelId="{397C1A86-10C6-4E1E-A8E1-7D8558650247}" type="parTrans" cxnId="{47B1EFA0-A225-449D-873D-2C35C9CC13B4}">
      <dgm:prSet/>
      <dgm:spPr/>
      <dgm:t>
        <a:bodyPr/>
        <a:lstStyle/>
        <a:p>
          <a:endParaRPr lang="en-US"/>
        </a:p>
      </dgm:t>
    </dgm:pt>
    <dgm:pt modelId="{67275D15-0528-4F0D-B697-42C32E1CAF49}" type="sibTrans" cxnId="{47B1EFA0-A225-449D-873D-2C35C9CC13B4}">
      <dgm:prSet/>
      <dgm:spPr/>
      <dgm:t>
        <a:bodyPr/>
        <a:lstStyle/>
        <a:p>
          <a:endParaRPr lang="en-US"/>
        </a:p>
      </dgm:t>
    </dgm:pt>
    <dgm:pt modelId="{D90F2D8D-F999-4FC2-8371-935654239CE9}">
      <dgm:prSet phldrT="[Text]" custT="1"/>
      <dgm:spPr/>
      <dgm:t>
        <a:bodyPr/>
        <a:lstStyle/>
        <a:p>
          <a:r>
            <a:rPr lang="en-GB" sz="1800" b="1" dirty="0">
              <a:latin typeface="Arial" pitchFamily="34" charset="0"/>
              <a:cs typeface="Arial" pitchFamily="34" charset="0"/>
            </a:rPr>
            <a:t>Crime recording</a:t>
          </a:r>
          <a:endParaRPr lang="en-US" sz="1800" b="1" dirty="0">
            <a:latin typeface="Arial" pitchFamily="34" charset="0"/>
            <a:cs typeface="Arial" pitchFamily="34" charset="0"/>
          </a:endParaRPr>
        </a:p>
      </dgm:t>
    </dgm:pt>
    <dgm:pt modelId="{F249157E-9A6D-4345-AE22-3CC79EF60E2F}" type="parTrans" cxnId="{21B200F8-F61F-4082-B004-8F225068CA36}">
      <dgm:prSet/>
      <dgm:spPr/>
      <dgm:t>
        <a:bodyPr/>
        <a:lstStyle/>
        <a:p>
          <a:endParaRPr lang="en-US"/>
        </a:p>
      </dgm:t>
    </dgm:pt>
    <dgm:pt modelId="{DFE944D4-6969-4290-A254-BC980C33DAC7}" type="sibTrans" cxnId="{21B200F8-F61F-4082-B004-8F225068CA36}">
      <dgm:prSet/>
      <dgm:spPr/>
      <dgm:t>
        <a:bodyPr/>
        <a:lstStyle/>
        <a:p>
          <a:endParaRPr lang="en-US"/>
        </a:p>
      </dgm:t>
    </dgm:pt>
    <dgm:pt modelId="{19D82B87-FC8B-4BB3-B456-BC9747EEAC97}">
      <dgm:prSet phldrT="[Text]" custT="1"/>
      <dgm:spPr/>
      <dgm:t>
        <a:bodyPr/>
        <a:lstStyle/>
        <a:p>
          <a:r>
            <a:rPr lang="en-GB" sz="1400" b="1" dirty="0">
              <a:latin typeface="Arial" pitchFamily="34" charset="0"/>
              <a:cs typeface="Arial" pitchFamily="34" charset="0"/>
            </a:rPr>
            <a:t>Intrusive or directed surveillance</a:t>
          </a:r>
          <a:endParaRPr lang="en-US" sz="1400" b="1" dirty="0">
            <a:latin typeface="Arial" pitchFamily="34" charset="0"/>
            <a:cs typeface="Arial" pitchFamily="34" charset="0"/>
          </a:endParaRPr>
        </a:p>
      </dgm:t>
    </dgm:pt>
    <dgm:pt modelId="{F3873F62-56D1-451E-8590-AA232DDE55E8}" type="parTrans" cxnId="{A7CBDD77-BAB2-4F91-8CA2-FD2C80E81075}">
      <dgm:prSet/>
      <dgm:spPr/>
      <dgm:t>
        <a:bodyPr/>
        <a:lstStyle/>
        <a:p>
          <a:endParaRPr lang="en-US"/>
        </a:p>
      </dgm:t>
    </dgm:pt>
    <dgm:pt modelId="{78F9158A-F238-4FA5-920D-A1242239C605}" type="sibTrans" cxnId="{A7CBDD77-BAB2-4F91-8CA2-FD2C80E81075}">
      <dgm:prSet/>
      <dgm:spPr/>
      <dgm:t>
        <a:bodyPr/>
        <a:lstStyle/>
        <a:p>
          <a:endParaRPr lang="en-US"/>
        </a:p>
      </dgm:t>
    </dgm:pt>
    <dgm:pt modelId="{EF9ABB5F-68A6-4EF0-A156-EDBF394947BA}">
      <dgm:prSet phldrT="[Text]" custT="1"/>
      <dgm:spPr/>
      <dgm:t>
        <a:bodyPr/>
        <a:lstStyle/>
        <a:p>
          <a:r>
            <a:rPr lang="en-GB" sz="1800" b="1" dirty="0">
              <a:latin typeface="Arial" pitchFamily="34" charset="0"/>
              <a:cs typeface="Arial" pitchFamily="34" charset="0"/>
            </a:rPr>
            <a:t>SYS/SIS</a:t>
          </a:r>
        </a:p>
        <a:p>
          <a:r>
            <a:rPr lang="en-GB" sz="1800" b="1" dirty="0">
              <a:latin typeface="Arial" pitchFamily="34" charset="0"/>
              <a:cs typeface="Arial" pitchFamily="34" charset="0"/>
            </a:rPr>
            <a:t>Other National Units</a:t>
          </a:r>
        </a:p>
        <a:p>
          <a:endParaRPr lang="en-US" sz="1800" b="1" dirty="0">
            <a:latin typeface="Arial" pitchFamily="34" charset="0"/>
            <a:cs typeface="Arial" pitchFamily="34" charset="0"/>
          </a:endParaRPr>
        </a:p>
      </dgm:t>
    </dgm:pt>
    <dgm:pt modelId="{7211A999-CD70-4189-AD11-57FAAB957BEC}" type="parTrans" cxnId="{96E163EB-616F-4BF6-91F7-066897AD2DC3}">
      <dgm:prSet/>
      <dgm:spPr/>
      <dgm:t>
        <a:bodyPr/>
        <a:lstStyle/>
        <a:p>
          <a:endParaRPr lang="en-US"/>
        </a:p>
      </dgm:t>
    </dgm:pt>
    <dgm:pt modelId="{45A1A372-5FC6-4CF4-ADE3-9356759F62B1}" type="sibTrans" cxnId="{96E163EB-616F-4BF6-91F7-066897AD2DC3}">
      <dgm:prSet/>
      <dgm:spPr/>
      <dgm:t>
        <a:bodyPr/>
        <a:lstStyle/>
        <a:p>
          <a:endParaRPr lang="en-US"/>
        </a:p>
      </dgm:t>
    </dgm:pt>
    <dgm:pt modelId="{C80A23B2-E9F0-4B6F-B942-EA7C1706AE25}">
      <dgm:prSet custT="1"/>
      <dgm:spPr/>
      <dgm:t>
        <a:bodyPr/>
        <a:lstStyle/>
        <a:p>
          <a:r>
            <a:rPr lang="en-GB" sz="1400" b="1" dirty="0">
              <a:latin typeface="Arial" pitchFamily="34" charset="0"/>
              <a:cs typeface="Arial" pitchFamily="34" charset="0"/>
            </a:rPr>
            <a:t>Other agencies</a:t>
          </a:r>
        </a:p>
        <a:p>
          <a:r>
            <a:rPr lang="en-GB" sz="1400" b="1" dirty="0">
              <a:latin typeface="Arial" pitchFamily="34" charset="0"/>
              <a:cs typeface="Arial" pitchFamily="34" charset="0"/>
            </a:rPr>
            <a:t>e.g.  </a:t>
          </a:r>
          <a:r>
            <a:rPr lang="en-GB" sz="1400" b="1" dirty="0" err="1">
              <a:latin typeface="Arial" pitchFamily="34" charset="0"/>
              <a:cs typeface="Arial" pitchFamily="34" charset="0"/>
            </a:rPr>
            <a:t>UKIS</a:t>
          </a:r>
          <a:endParaRPr lang="en-US" sz="1400" b="1" dirty="0">
            <a:latin typeface="Arial" pitchFamily="34" charset="0"/>
            <a:cs typeface="Arial" pitchFamily="34" charset="0"/>
          </a:endParaRPr>
        </a:p>
      </dgm:t>
    </dgm:pt>
    <dgm:pt modelId="{B4207577-BCDF-40A1-BE93-51E476989C75}" type="parTrans" cxnId="{423BF187-B5E4-498D-8367-65BD792111A9}">
      <dgm:prSet/>
      <dgm:spPr/>
      <dgm:t>
        <a:bodyPr/>
        <a:lstStyle/>
        <a:p>
          <a:endParaRPr lang="en-US"/>
        </a:p>
      </dgm:t>
    </dgm:pt>
    <dgm:pt modelId="{05288689-434D-4DC0-8894-86C9110C067A}" type="sibTrans" cxnId="{423BF187-B5E4-498D-8367-65BD792111A9}">
      <dgm:prSet/>
      <dgm:spPr/>
      <dgm:t>
        <a:bodyPr/>
        <a:lstStyle/>
        <a:p>
          <a:endParaRPr lang="en-US"/>
        </a:p>
      </dgm:t>
    </dgm:pt>
    <dgm:pt modelId="{9E1535EE-45C3-49DE-B201-46DB9B87E579}">
      <dgm:prSet custT="1"/>
      <dgm:spPr/>
      <dgm:t>
        <a:bodyPr/>
        <a:lstStyle/>
        <a:p>
          <a:r>
            <a:rPr lang="en-GB" sz="1600" b="1" dirty="0">
              <a:latin typeface="Arial" pitchFamily="34" charset="0"/>
              <a:cs typeface="Arial" pitchFamily="34" charset="0"/>
            </a:rPr>
            <a:t>Field enquiries</a:t>
          </a:r>
          <a:endParaRPr lang="en-US" sz="1600" b="1" dirty="0">
            <a:latin typeface="Arial" pitchFamily="34" charset="0"/>
            <a:cs typeface="Arial" pitchFamily="34" charset="0"/>
          </a:endParaRPr>
        </a:p>
      </dgm:t>
    </dgm:pt>
    <dgm:pt modelId="{4B32CE3C-FEDA-49A3-9C83-207DB7875CAA}" type="parTrans" cxnId="{B4C7CC0C-1E07-4DAF-A0CF-3FF0EA6DE747}">
      <dgm:prSet/>
      <dgm:spPr/>
      <dgm:t>
        <a:bodyPr/>
        <a:lstStyle/>
        <a:p>
          <a:endParaRPr lang="en-US"/>
        </a:p>
      </dgm:t>
    </dgm:pt>
    <dgm:pt modelId="{217DEA84-0FCD-4AD3-8A2E-C334C0B60817}" type="sibTrans" cxnId="{B4C7CC0C-1E07-4DAF-A0CF-3FF0EA6DE747}">
      <dgm:prSet/>
      <dgm:spPr/>
      <dgm:t>
        <a:bodyPr/>
        <a:lstStyle/>
        <a:p>
          <a:endParaRPr lang="en-US"/>
        </a:p>
      </dgm:t>
    </dgm:pt>
    <dgm:pt modelId="{DA59206E-EAA0-4972-8BFB-51984E9AF111}" type="pres">
      <dgm:prSet presAssocID="{01B29845-5A1B-4F61-A079-1CC82AFCCE44}" presName="composite" presStyleCnt="0">
        <dgm:presLayoutVars>
          <dgm:chMax val="1"/>
          <dgm:dir/>
          <dgm:resizeHandles val="exact"/>
        </dgm:presLayoutVars>
      </dgm:prSet>
      <dgm:spPr/>
      <dgm:t>
        <a:bodyPr/>
        <a:lstStyle/>
        <a:p>
          <a:endParaRPr lang="en-US"/>
        </a:p>
      </dgm:t>
    </dgm:pt>
    <dgm:pt modelId="{EE89D38A-9044-411C-8DC2-77EEFBBBB20B}" type="pres">
      <dgm:prSet presAssocID="{01B29845-5A1B-4F61-A079-1CC82AFCCE44}" presName="radial" presStyleCnt="0">
        <dgm:presLayoutVars>
          <dgm:animLvl val="ctr"/>
        </dgm:presLayoutVars>
      </dgm:prSet>
      <dgm:spPr/>
    </dgm:pt>
    <dgm:pt modelId="{65D72513-EA47-4D52-86E8-2A2A985C9CAD}" type="pres">
      <dgm:prSet presAssocID="{081426AC-CC04-42A1-849E-82ECB353BDCB}" presName="centerShape" presStyleLbl="vennNode1" presStyleIdx="0" presStyleCnt="7"/>
      <dgm:spPr/>
      <dgm:t>
        <a:bodyPr/>
        <a:lstStyle/>
        <a:p>
          <a:endParaRPr lang="en-US"/>
        </a:p>
      </dgm:t>
    </dgm:pt>
    <dgm:pt modelId="{C5EFE441-CFA6-49CB-8331-5EF7620685DB}" type="pres">
      <dgm:prSet presAssocID="{C60C854A-03CD-4C18-AEC3-17F6559E23B8}" presName="node" presStyleLbl="vennNode1" presStyleIdx="1" presStyleCnt="7" custScaleX="134380" custScaleY="109416" custRadScaleRad="99241" custRadScaleInc="-2208">
        <dgm:presLayoutVars>
          <dgm:bulletEnabled val="1"/>
        </dgm:presLayoutVars>
      </dgm:prSet>
      <dgm:spPr/>
      <dgm:t>
        <a:bodyPr/>
        <a:lstStyle/>
        <a:p>
          <a:endParaRPr lang="en-US"/>
        </a:p>
      </dgm:t>
    </dgm:pt>
    <dgm:pt modelId="{D4CE1B55-945A-43F2-A0FC-B0E48CEFD4EB}" type="pres">
      <dgm:prSet presAssocID="{D90F2D8D-F999-4FC2-8371-935654239CE9}" presName="node" presStyleLbl="vennNode1" presStyleIdx="2" presStyleCnt="7" custScaleX="136313" custScaleY="121230" custRadScaleRad="112159" custRadScaleInc="-3348">
        <dgm:presLayoutVars>
          <dgm:bulletEnabled val="1"/>
        </dgm:presLayoutVars>
      </dgm:prSet>
      <dgm:spPr/>
      <dgm:t>
        <a:bodyPr/>
        <a:lstStyle/>
        <a:p>
          <a:endParaRPr lang="en-US"/>
        </a:p>
      </dgm:t>
    </dgm:pt>
    <dgm:pt modelId="{0CDA3A5C-7288-4A68-98F3-FE5A7880076B}" type="pres">
      <dgm:prSet presAssocID="{19D82B87-FC8B-4BB3-B456-BC9747EEAC97}" presName="node" presStyleLbl="vennNode1" presStyleIdx="3" presStyleCnt="7" custScaleX="117803" custScaleY="112051" custRadScaleRad="105132" custRadScaleInc="-2288">
        <dgm:presLayoutVars>
          <dgm:bulletEnabled val="1"/>
        </dgm:presLayoutVars>
      </dgm:prSet>
      <dgm:spPr/>
      <dgm:t>
        <a:bodyPr/>
        <a:lstStyle/>
        <a:p>
          <a:endParaRPr lang="en-US"/>
        </a:p>
      </dgm:t>
    </dgm:pt>
    <dgm:pt modelId="{C86B25AB-2680-426B-95ED-04865495BE1D}" type="pres">
      <dgm:prSet presAssocID="{EF9ABB5F-68A6-4EF0-A156-EDBF394947BA}" presName="node" presStyleLbl="vennNode1" presStyleIdx="4" presStyleCnt="7" custScaleX="136432" custScaleY="119415" custRadScaleRad="103441" custRadScaleInc="648">
        <dgm:presLayoutVars>
          <dgm:bulletEnabled val="1"/>
        </dgm:presLayoutVars>
      </dgm:prSet>
      <dgm:spPr/>
      <dgm:t>
        <a:bodyPr/>
        <a:lstStyle/>
        <a:p>
          <a:endParaRPr lang="en-US"/>
        </a:p>
      </dgm:t>
    </dgm:pt>
    <dgm:pt modelId="{7B0A5D6A-BEC9-47A7-A43A-19EB0E9A5E90}" type="pres">
      <dgm:prSet presAssocID="{C80A23B2-E9F0-4B6F-B942-EA7C1706AE25}" presName="node" presStyleLbl="vennNode1" presStyleIdx="5" presStyleCnt="7" custScaleX="115822" custScaleY="109105" custRadScaleRad="112950" custRadScaleInc="6926">
        <dgm:presLayoutVars>
          <dgm:bulletEnabled val="1"/>
        </dgm:presLayoutVars>
      </dgm:prSet>
      <dgm:spPr/>
      <dgm:t>
        <a:bodyPr/>
        <a:lstStyle/>
        <a:p>
          <a:endParaRPr lang="en-US"/>
        </a:p>
      </dgm:t>
    </dgm:pt>
    <dgm:pt modelId="{C3D35E5D-AB80-4FC1-BB85-D258DC6001EF}" type="pres">
      <dgm:prSet presAssocID="{9E1535EE-45C3-49DE-B201-46DB9B87E579}" presName="node" presStyleLbl="vennNode1" presStyleIdx="6" presStyleCnt="7" custScaleX="135270" custScaleY="118254" custRadScaleRad="110850" custRadScaleInc="-5314">
        <dgm:presLayoutVars>
          <dgm:bulletEnabled val="1"/>
        </dgm:presLayoutVars>
      </dgm:prSet>
      <dgm:spPr/>
      <dgm:t>
        <a:bodyPr/>
        <a:lstStyle/>
        <a:p>
          <a:endParaRPr lang="en-US"/>
        </a:p>
      </dgm:t>
    </dgm:pt>
  </dgm:ptLst>
  <dgm:cxnLst>
    <dgm:cxn modelId="{423BF187-B5E4-498D-8367-65BD792111A9}" srcId="{081426AC-CC04-42A1-849E-82ECB353BDCB}" destId="{C80A23B2-E9F0-4B6F-B942-EA7C1706AE25}" srcOrd="4" destOrd="0" parTransId="{B4207577-BCDF-40A1-BE93-51E476989C75}" sibTransId="{05288689-434D-4DC0-8894-86C9110C067A}"/>
    <dgm:cxn modelId="{21B200F8-F61F-4082-B004-8F225068CA36}" srcId="{081426AC-CC04-42A1-849E-82ECB353BDCB}" destId="{D90F2D8D-F999-4FC2-8371-935654239CE9}" srcOrd="1" destOrd="0" parTransId="{F249157E-9A6D-4345-AE22-3CC79EF60E2F}" sibTransId="{DFE944D4-6969-4290-A254-BC980C33DAC7}"/>
    <dgm:cxn modelId="{B04D5AAB-F20A-4F9A-92A9-82409152E23E}" type="presOf" srcId="{C60C854A-03CD-4C18-AEC3-17F6559E23B8}" destId="{C5EFE441-CFA6-49CB-8331-5EF7620685DB}" srcOrd="0" destOrd="0" presId="urn:microsoft.com/office/officeart/2005/8/layout/radial3"/>
    <dgm:cxn modelId="{7C037DCF-925D-4EA2-BE8B-588EA708B259}" type="presOf" srcId="{9E1535EE-45C3-49DE-B201-46DB9B87E579}" destId="{C3D35E5D-AB80-4FC1-BB85-D258DC6001EF}" srcOrd="0" destOrd="0" presId="urn:microsoft.com/office/officeart/2005/8/layout/radial3"/>
    <dgm:cxn modelId="{113981DA-408D-4A77-A676-A69F5B7B0EEE}" type="presOf" srcId="{EF9ABB5F-68A6-4EF0-A156-EDBF394947BA}" destId="{C86B25AB-2680-426B-95ED-04865495BE1D}" srcOrd="0" destOrd="0" presId="urn:microsoft.com/office/officeart/2005/8/layout/radial3"/>
    <dgm:cxn modelId="{A7CBDD77-BAB2-4F91-8CA2-FD2C80E81075}" srcId="{081426AC-CC04-42A1-849E-82ECB353BDCB}" destId="{19D82B87-FC8B-4BB3-B456-BC9747EEAC97}" srcOrd="2" destOrd="0" parTransId="{F3873F62-56D1-451E-8590-AA232DDE55E8}" sibTransId="{78F9158A-F238-4FA5-920D-A1242239C605}"/>
    <dgm:cxn modelId="{CBFE0879-4138-4FA0-9BF4-9775E1E809EB}" type="presOf" srcId="{C80A23B2-E9F0-4B6F-B942-EA7C1706AE25}" destId="{7B0A5D6A-BEC9-47A7-A43A-19EB0E9A5E90}" srcOrd="0" destOrd="0" presId="urn:microsoft.com/office/officeart/2005/8/layout/radial3"/>
    <dgm:cxn modelId="{11B0F5C7-6CBD-4B7A-A7EA-B6A568A5CF5E}" type="presOf" srcId="{081426AC-CC04-42A1-849E-82ECB353BDCB}" destId="{65D72513-EA47-4D52-86E8-2A2A985C9CAD}" srcOrd="0" destOrd="0" presId="urn:microsoft.com/office/officeart/2005/8/layout/radial3"/>
    <dgm:cxn modelId="{8A018740-16F3-4AFC-B4C7-097EF636A574}" type="presOf" srcId="{01B29845-5A1B-4F61-A079-1CC82AFCCE44}" destId="{DA59206E-EAA0-4972-8BFB-51984E9AF111}" srcOrd="0" destOrd="0" presId="urn:microsoft.com/office/officeart/2005/8/layout/radial3"/>
    <dgm:cxn modelId="{F975A44C-654E-4747-84E3-3BEAED8B497F}" type="presOf" srcId="{D90F2D8D-F999-4FC2-8371-935654239CE9}" destId="{D4CE1B55-945A-43F2-A0FC-B0E48CEFD4EB}" srcOrd="0" destOrd="0" presId="urn:microsoft.com/office/officeart/2005/8/layout/radial3"/>
    <dgm:cxn modelId="{8D064EAD-72F5-43EF-ACCC-5764ECC26EAC}" srcId="{01B29845-5A1B-4F61-A079-1CC82AFCCE44}" destId="{081426AC-CC04-42A1-849E-82ECB353BDCB}" srcOrd="0" destOrd="0" parTransId="{ABF22FDC-E66B-4812-BA05-6D40953B3C08}" sibTransId="{C7613D8A-D3C7-4E67-BE14-7DD5FFDFF47A}"/>
    <dgm:cxn modelId="{FB2BFA30-5FAB-4B83-8DA5-2570CF8F7A24}" type="presOf" srcId="{19D82B87-FC8B-4BB3-B456-BC9747EEAC97}" destId="{0CDA3A5C-7288-4A68-98F3-FE5A7880076B}" srcOrd="0" destOrd="0" presId="urn:microsoft.com/office/officeart/2005/8/layout/radial3"/>
    <dgm:cxn modelId="{B4C7CC0C-1E07-4DAF-A0CF-3FF0EA6DE747}" srcId="{081426AC-CC04-42A1-849E-82ECB353BDCB}" destId="{9E1535EE-45C3-49DE-B201-46DB9B87E579}" srcOrd="5" destOrd="0" parTransId="{4B32CE3C-FEDA-49A3-9C83-207DB7875CAA}" sibTransId="{217DEA84-0FCD-4AD3-8A2E-C334C0B60817}"/>
    <dgm:cxn modelId="{47B1EFA0-A225-449D-873D-2C35C9CC13B4}" srcId="{081426AC-CC04-42A1-849E-82ECB353BDCB}" destId="{C60C854A-03CD-4C18-AEC3-17F6559E23B8}" srcOrd="0" destOrd="0" parTransId="{397C1A86-10C6-4E1E-A8E1-7D8558650247}" sibTransId="{67275D15-0528-4F0D-B697-42C32E1CAF49}"/>
    <dgm:cxn modelId="{96E163EB-616F-4BF6-91F7-066897AD2DC3}" srcId="{081426AC-CC04-42A1-849E-82ECB353BDCB}" destId="{EF9ABB5F-68A6-4EF0-A156-EDBF394947BA}" srcOrd="3" destOrd="0" parTransId="{7211A999-CD70-4189-AD11-57FAAB957BEC}" sibTransId="{45A1A372-5FC6-4CF4-ADE3-9356759F62B1}"/>
    <dgm:cxn modelId="{FAA9F3BE-E12B-4DC6-9CD8-A14B0446E7EB}" type="presParOf" srcId="{DA59206E-EAA0-4972-8BFB-51984E9AF111}" destId="{EE89D38A-9044-411C-8DC2-77EEFBBBB20B}" srcOrd="0" destOrd="0" presId="urn:microsoft.com/office/officeart/2005/8/layout/radial3"/>
    <dgm:cxn modelId="{7591FC20-5B99-467F-9FE2-C5731A603925}" type="presParOf" srcId="{EE89D38A-9044-411C-8DC2-77EEFBBBB20B}" destId="{65D72513-EA47-4D52-86E8-2A2A985C9CAD}" srcOrd="0" destOrd="0" presId="urn:microsoft.com/office/officeart/2005/8/layout/radial3"/>
    <dgm:cxn modelId="{A57C3F49-C53A-4724-8621-17D3EF4836E2}" type="presParOf" srcId="{EE89D38A-9044-411C-8DC2-77EEFBBBB20B}" destId="{C5EFE441-CFA6-49CB-8331-5EF7620685DB}" srcOrd="1" destOrd="0" presId="urn:microsoft.com/office/officeart/2005/8/layout/radial3"/>
    <dgm:cxn modelId="{BC4AEED6-8EC7-4EC7-9B8A-A5C2BB19F483}" type="presParOf" srcId="{EE89D38A-9044-411C-8DC2-77EEFBBBB20B}" destId="{D4CE1B55-945A-43F2-A0FC-B0E48CEFD4EB}" srcOrd="2" destOrd="0" presId="urn:microsoft.com/office/officeart/2005/8/layout/radial3"/>
    <dgm:cxn modelId="{4DB597AF-D0C6-494A-B9D9-8385EA571C3D}" type="presParOf" srcId="{EE89D38A-9044-411C-8DC2-77EEFBBBB20B}" destId="{0CDA3A5C-7288-4A68-98F3-FE5A7880076B}" srcOrd="3" destOrd="0" presId="urn:microsoft.com/office/officeart/2005/8/layout/radial3"/>
    <dgm:cxn modelId="{B9425FF0-A6D5-4DFE-A6C3-F64F5F4C410F}" type="presParOf" srcId="{EE89D38A-9044-411C-8DC2-77EEFBBBB20B}" destId="{C86B25AB-2680-426B-95ED-04865495BE1D}" srcOrd="4" destOrd="0" presId="urn:microsoft.com/office/officeart/2005/8/layout/radial3"/>
    <dgm:cxn modelId="{61EAEF6F-289C-41BF-96FD-12A56BFE3EA0}" type="presParOf" srcId="{EE89D38A-9044-411C-8DC2-77EEFBBBB20B}" destId="{7B0A5D6A-BEC9-47A7-A43A-19EB0E9A5E90}" srcOrd="5" destOrd="0" presId="urn:microsoft.com/office/officeart/2005/8/layout/radial3"/>
    <dgm:cxn modelId="{E3AAD9A4-5CB1-4A54-B4D0-10BF052DDC95}" type="presParOf" srcId="{EE89D38A-9044-411C-8DC2-77EEFBBBB20B}" destId="{C3D35E5D-AB80-4FC1-BB85-D258DC6001EF}"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37E86-A20B-4987-9ECA-78AF17BB6B17}">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C117DC-EFED-4CD8-B56B-AD1980CE9D82}">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dirty="0"/>
            <a:t>Spoke of the dangers of:</a:t>
          </a:r>
          <a:endParaRPr lang="en-US" sz="2700" kern="1200" dirty="0"/>
        </a:p>
      </dsp:txBody>
      <dsp:txXfrm>
        <a:off x="0" y="623"/>
        <a:ext cx="6492875" cy="1020830"/>
      </dsp:txXfrm>
    </dsp:sp>
    <dsp:sp modelId="{0D1529C5-7CCD-4407-AEE6-E645A730DAED}">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CAB35-B92E-4A2D-9C7D-A5C83A760AF6}">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a:t>Overreaction, </a:t>
          </a:r>
          <a:endParaRPr lang="en-US" sz="2700" kern="1200"/>
        </a:p>
      </dsp:txBody>
      <dsp:txXfrm>
        <a:off x="0" y="1021453"/>
        <a:ext cx="6492875" cy="1020830"/>
      </dsp:txXfrm>
    </dsp:sp>
    <dsp:sp modelId="{2253335D-607A-42DA-BAA9-642C6324277A}">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312AC-A844-47AB-AE30-29E77F3D4182}">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a:t>Over reliance on military force</a:t>
          </a:r>
          <a:endParaRPr lang="en-US" sz="2700" kern="1200"/>
        </a:p>
      </dsp:txBody>
      <dsp:txXfrm>
        <a:off x="0" y="2042284"/>
        <a:ext cx="6492875" cy="1020830"/>
      </dsp:txXfrm>
    </dsp:sp>
    <dsp:sp modelId="{EFE96BE3-8281-4B13-8FAE-08D8252069B8}">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2681A0-48FB-490C-AD3A-6F5E4C68814A}">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a:t>Measures that involve curtailment of democracy,</a:t>
          </a:r>
          <a:endParaRPr lang="en-US" sz="2700" kern="1200"/>
        </a:p>
      </dsp:txBody>
      <dsp:txXfrm>
        <a:off x="0" y="3063115"/>
        <a:ext cx="6492875" cy="1020830"/>
      </dsp:txXfrm>
    </dsp:sp>
    <dsp:sp modelId="{93372E29-E0E2-49F4-BA5C-2C5FCC044D20}">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FC17D-22F5-4B21-9DB0-804177F01B78}">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a:t>Abuses of Human rights and the Rule of law and the threat that these pose to democracy.</a:t>
          </a:r>
          <a:endParaRPr lang="en-US" sz="2700" kern="120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6D2F-E8B6-46F0-8A61-82807CE9429A}">
      <dsp:nvSpPr>
        <dsp:cNvPr id="0" name=""/>
        <dsp:cNvSpPr/>
      </dsp:nvSpPr>
      <dsp:spPr>
        <a:xfrm>
          <a:off x="0" y="819903"/>
          <a:ext cx="2093294" cy="132924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DCD6742-5144-4969-A1E3-1A1D0E8D1A07}">
      <dsp:nvSpPr>
        <dsp:cNvPr id="0" name=""/>
        <dsp:cNvSpPr/>
      </dsp:nvSpPr>
      <dsp:spPr>
        <a:xfrm>
          <a:off x="232588" y="1040862"/>
          <a:ext cx="2093294" cy="132924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Overreaction?</a:t>
          </a:r>
          <a:endParaRPr lang="en-US" sz="1900" kern="1200"/>
        </a:p>
      </dsp:txBody>
      <dsp:txXfrm>
        <a:off x="271520" y="1079794"/>
        <a:ext cx="2015430" cy="1251378"/>
      </dsp:txXfrm>
    </dsp:sp>
    <dsp:sp modelId="{62DF8865-9D77-4FA5-B9EA-F88E0F229D37}">
      <dsp:nvSpPr>
        <dsp:cNvPr id="0" name=""/>
        <dsp:cNvSpPr/>
      </dsp:nvSpPr>
      <dsp:spPr>
        <a:xfrm>
          <a:off x="2558471" y="819903"/>
          <a:ext cx="2093294" cy="132924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4078C62-BA3E-41A4-BE6B-59A7E4BF854E}">
      <dsp:nvSpPr>
        <dsp:cNvPr id="0" name=""/>
        <dsp:cNvSpPr/>
      </dsp:nvSpPr>
      <dsp:spPr>
        <a:xfrm>
          <a:off x="2791059" y="1040862"/>
          <a:ext cx="2093294" cy="132924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Over reliance on military force?</a:t>
          </a:r>
          <a:endParaRPr lang="en-US" sz="1900" kern="1200"/>
        </a:p>
      </dsp:txBody>
      <dsp:txXfrm>
        <a:off x="2829991" y="1079794"/>
        <a:ext cx="2015430" cy="1251378"/>
      </dsp:txXfrm>
    </dsp:sp>
    <dsp:sp modelId="{5467EA46-C8EB-44E8-8AFE-19D924368285}">
      <dsp:nvSpPr>
        <dsp:cNvPr id="0" name=""/>
        <dsp:cNvSpPr/>
      </dsp:nvSpPr>
      <dsp:spPr>
        <a:xfrm>
          <a:off x="5116942" y="819903"/>
          <a:ext cx="2093294" cy="132924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80C9EE1-8755-49D1-820F-05A0EE62F357}">
      <dsp:nvSpPr>
        <dsp:cNvPr id="0" name=""/>
        <dsp:cNvSpPr/>
      </dsp:nvSpPr>
      <dsp:spPr>
        <a:xfrm>
          <a:off x="5349531" y="1040862"/>
          <a:ext cx="2093294" cy="132924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Curtailment of democracy, Human rights and the Rule of law?</a:t>
          </a:r>
          <a:endParaRPr lang="en-US" sz="1900" kern="1200"/>
        </a:p>
      </dsp:txBody>
      <dsp:txXfrm>
        <a:off x="5388463" y="1079794"/>
        <a:ext cx="2015430" cy="1251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3B5C0-CA6B-4010-A29A-C533B13E761C}">
      <dsp:nvSpPr>
        <dsp:cNvPr id="0" name=""/>
        <dsp:cNvSpPr/>
      </dsp:nvSpPr>
      <dsp:spPr>
        <a:xfrm>
          <a:off x="0" y="420528"/>
          <a:ext cx="7696200" cy="102075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dirty="0">
              <a:solidFill>
                <a:schemeClr val="bg1"/>
              </a:solidFill>
            </a:rPr>
            <a:t>Following the Cold War MI5 were handed the intelligence function for Countering the PIRA on the UK mainland previously the responsibility of the Metropolitan Police Special Branch (MPSB)</a:t>
          </a:r>
          <a:endParaRPr lang="en-US" sz="1800" kern="1200" dirty="0">
            <a:solidFill>
              <a:schemeClr val="bg1"/>
            </a:solidFill>
          </a:endParaRPr>
        </a:p>
      </dsp:txBody>
      <dsp:txXfrm>
        <a:off x="49829" y="470357"/>
        <a:ext cx="7596542" cy="921093"/>
      </dsp:txXfrm>
    </dsp:sp>
    <dsp:sp modelId="{39BE01B5-BC02-453D-A93C-31D398B90DE6}">
      <dsp:nvSpPr>
        <dsp:cNvPr id="0" name=""/>
        <dsp:cNvSpPr/>
      </dsp:nvSpPr>
      <dsp:spPr>
        <a:xfrm>
          <a:off x="0" y="1493120"/>
          <a:ext cx="7696200" cy="1020751"/>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dirty="0">
              <a:solidFill>
                <a:schemeClr val="bg1"/>
              </a:solidFill>
            </a:rPr>
            <a:t>They quickly Identified significant Intelligence ‘gaps’ and working in partnership with the Metropolitan Police’s Anti Terrorist Branch had substantial successes in capturing key PIRA suspects planning terrorist attacks.</a:t>
          </a:r>
          <a:r>
            <a:rPr lang="en-GB" sz="1800" kern="1200" dirty="0">
              <a:solidFill>
                <a:schemeClr val="bg1"/>
              </a:solidFill>
              <a:latin typeface="Century Gothic" panose="020B0502020202020204"/>
            </a:rPr>
            <a:t> </a:t>
          </a:r>
          <a:endParaRPr lang="en-US" sz="1800" kern="1200" dirty="0">
            <a:solidFill>
              <a:schemeClr val="bg1"/>
            </a:solidFill>
          </a:endParaRPr>
        </a:p>
      </dsp:txBody>
      <dsp:txXfrm>
        <a:off x="49829" y="1542949"/>
        <a:ext cx="7596542" cy="921093"/>
      </dsp:txXfrm>
    </dsp:sp>
    <dsp:sp modelId="{3B6980C2-1F5C-4167-B681-BA17D0528B20}">
      <dsp:nvSpPr>
        <dsp:cNvPr id="0" name=""/>
        <dsp:cNvSpPr/>
      </dsp:nvSpPr>
      <dsp:spPr>
        <a:xfrm>
          <a:off x="0" y="2565711"/>
          <a:ext cx="7696200" cy="1020751"/>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dirty="0">
              <a:solidFill>
                <a:schemeClr val="bg1"/>
              </a:solidFill>
            </a:rPr>
            <a:t>Arguably these successes led to the PIRA ceasefire of 1994 and paved the way for the ‘Peace Process’.</a:t>
          </a:r>
          <a:r>
            <a:rPr lang="en-GB" sz="1800" kern="1200" dirty="0">
              <a:solidFill>
                <a:schemeClr val="bg1"/>
              </a:solidFill>
              <a:latin typeface="Century Gothic" panose="020B0502020202020204"/>
            </a:rPr>
            <a:t> </a:t>
          </a:r>
          <a:endParaRPr lang="en-US" sz="1800" kern="1200" dirty="0">
            <a:solidFill>
              <a:schemeClr val="bg1"/>
            </a:solidFill>
          </a:endParaRPr>
        </a:p>
      </dsp:txBody>
      <dsp:txXfrm>
        <a:off x="49829" y="2615540"/>
        <a:ext cx="7596542" cy="9210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6E42F-3CCA-495D-9575-2F222DECE1AA}">
      <dsp:nvSpPr>
        <dsp:cNvPr id="0" name=""/>
        <dsp:cNvSpPr/>
      </dsp:nvSpPr>
      <dsp:spPr>
        <a:xfrm>
          <a:off x="0" y="562"/>
          <a:ext cx="4534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7AFEC2-A44C-4BA5-9B91-202B36AE54BB}">
      <dsp:nvSpPr>
        <dsp:cNvPr id="0" name=""/>
        <dsp:cNvSpPr/>
      </dsp:nvSpPr>
      <dsp:spPr>
        <a:xfrm>
          <a:off x="0" y="562"/>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Body Scanners,</a:t>
          </a:r>
          <a:endParaRPr lang="en-US" sz="3000" kern="1200"/>
        </a:p>
      </dsp:txBody>
      <dsp:txXfrm>
        <a:off x="0" y="562"/>
        <a:ext cx="4534600" cy="657820"/>
      </dsp:txXfrm>
    </dsp:sp>
    <dsp:sp modelId="{D9D356F6-AA89-440B-A02D-6818B0E78328}">
      <dsp:nvSpPr>
        <dsp:cNvPr id="0" name=""/>
        <dsp:cNvSpPr/>
      </dsp:nvSpPr>
      <dsp:spPr>
        <a:xfrm>
          <a:off x="0" y="658382"/>
          <a:ext cx="4534600" cy="0"/>
        </a:xfrm>
        <a:prstGeom prst="line">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w="6350" cap="flat" cmpd="sng" algn="ctr">
          <a:solidFill>
            <a:schemeClr val="accent2">
              <a:hueOff val="-242561"/>
              <a:satOff val="-13988"/>
              <a:lumOff val="143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DB568E-7101-4FF3-BBDF-688AC5033223}">
      <dsp:nvSpPr>
        <dsp:cNvPr id="0" name=""/>
        <dsp:cNvSpPr/>
      </dsp:nvSpPr>
      <dsp:spPr>
        <a:xfrm>
          <a:off x="0" y="658382"/>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Section 44 Terrorism Act, </a:t>
          </a:r>
          <a:endParaRPr lang="en-US" sz="3000" kern="1200"/>
        </a:p>
      </dsp:txBody>
      <dsp:txXfrm>
        <a:off x="0" y="658382"/>
        <a:ext cx="4534600" cy="657820"/>
      </dsp:txXfrm>
    </dsp:sp>
    <dsp:sp modelId="{58A084D4-3152-4711-B587-BB1D05BF60CB}">
      <dsp:nvSpPr>
        <dsp:cNvPr id="0" name=""/>
        <dsp:cNvSpPr/>
      </dsp:nvSpPr>
      <dsp:spPr>
        <a:xfrm>
          <a:off x="0" y="1316202"/>
          <a:ext cx="4534600"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27F9715-D285-4130-A3C6-54A520F481B2}">
      <dsp:nvSpPr>
        <dsp:cNvPr id="0" name=""/>
        <dsp:cNvSpPr/>
      </dsp:nvSpPr>
      <dsp:spPr>
        <a:xfrm>
          <a:off x="0" y="1316202"/>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Schedule 7 Terrorism Act,</a:t>
          </a:r>
          <a:endParaRPr lang="en-US" sz="3000" kern="1200"/>
        </a:p>
      </dsp:txBody>
      <dsp:txXfrm>
        <a:off x="0" y="1316202"/>
        <a:ext cx="4534600" cy="657820"/>
      </dsp:txXfrm>
    </dsp:sp>
    <dsp:sp modelId="{B387E533-EAAC-409C-B957-33883AF5BA26}">
      <dsp:nvSpPr>
        <dsp:cNvPr id="0" name=""/>
        <dsp:cNvSpPr/>
      </dsp:nvSpPr>
      <dsp:spPr>
        <a:xfrm>
          <a:off x="0" y="1974022"/>
          <a:ext cx="4534600"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444AD8-3358-4242-9C1E-40098FEAA055}">
      <dsp:nvSpPr>
        <dsp:cNvPr id="0" name=""/>
        <dsp:cNvSpPr/>
      </dsp:nvSpPr>
      <dsp:spPr>
        <a:xfrm>
          <a:off x="0" y="1974022"/>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CONTEST (PREVENT),</a:t>
          </a:r>
          <a:endParaRPr lang="en-US" sz="3000" kern="1200"/>
        </a:p>
      </dsp:txBody>
      <dsp:txXfrm>
        <a:off x="0" y="1974022"/>
        <a:ext cx="4534600" cy="657820"/>
      </dsp:txXfrm>
    </dsp:sp>
    <dsp:sp modelId="{8B65F70B-202D-4574-8908-0CD98158419B}">
      <dsp:nvSpPr>
        <dsp:cNvPr id="0" name=""/>
        <dsp:cNvSpPr/>
      </dsp:nvSpPr>
      <dsp:spPr>
        <a:xfrm>
          <a:off x="0" y="2631843"/>
          <a:ext cx="4534600"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DCC8F57-B042-489E-9CC1-CD48143DA216}">
      <dsp:nvSpPr>
        <dsp:cNvPr id="0" name=""/>
        <dsp:cNvSpPr/>
      </dsp:nvSpPr>
      <dsp:spPr>
        <a:xfrm>
          <a:off x="0" y="2631843"/>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CT Network,</a:t>
          </a:r>
          <a:endParaRPr lang="en-US" sz="3000" kern="1200"/>
        </a:p>
      </dsp:txBody>
      <dsp:txXfrm>
        <a:off x="0" y="2631843"/>
        <a:ext cx="4534600" cy="657820"/>
      </dsp:txXfrm>
    </dsp:sp>
    <dsp:sp modelId="{71BEC75E-9B9A-4390-B6AD-2CCA2EC97A5D}">
      <dsp:nvSpPr>
        <dsp:cNvPr id="0" name=""/>
        <dsp:cNvSpPr/>
      </dsp:nvSpPr>
      <dsp:spPr>
        <a:xfrm>
          <a:off x="0" y="3289663"/>
          <a:ext cx="4534600" cy="0"/>
        </a:xfrm>
        <a:prstGeom prst="line">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w="6350" cap="flat" cmpd="sng" algn="ctr">
          <a:solidFill>
            <a:schemeClr val="accent2">
              <a:hueOff val="-1212803"/>
              <a:satOff val="-69940"/>
              <a:lumOff val="71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4E76488-1092-4936-9718-1BB28FF22BA1}">
      <dsp:nvSpPr>
        <dsp:cNvPr id="0" name=""/>
        <dsp:cNvSpPr/>
      </dsp:nvSpPr>
      <dsp:spPr>
        <a:xfrm>
          <a:off x="0" y="3289663"/>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ANPR</a:t>
          </a:r>
          <a:endParaRPr lang="en-US" sz="3000" kern="1200"/>
        </a:p>
      </dsp:txBody>
      <dsp:txXfrm>
        <a:off x="0" y="3289663"/>
        <a:ext cx="4534600" cy="657820"/>
      </dsp:txXfrm>
    </dsp:sp>
    <dsp:sp modelId="{37B62C8C-672F-4DEE-BE75-384897F153DD}">
      <dsp:nvSpPr>
        <dsp:cNvPr id="0" name=""/>
        <dsp:cNvSpPr/>
      </dsp:nvSpPr>
      <dsp:spPr>
        <a:xfrm>
          <a:off x="0" y="3947483"/>
          <a:ext cx="4534600"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2EEE38-36F6-40EC-9A14-5444ED877B51}">
      <dsp:nvSpPr>
        <dsp:cNvPr id="0" name=""/>
        <dsp:cNvSpPr/>
      </dsp:nvSpPr>
      <dsp:spPr>
        <a:xfrm>
          <a:off x="0" y="3947483"/>
          <a:ext cx="4534600" cy="65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a:t>CCTV</a:t>
          </a:r>
          <a:endParaRPr lang="en-US" sz="3000" kern="1200"/>
        </a:p>
      </dsp:txBody>
      <dsp:txXfrm>
        <a:off x="0" y="3947483"/>
        <a:ext cx="4534600" cy="6578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0E330-A440-4BD9-BAD1-6A881A5EACC2}">
      <dsp:nvSpPr>
        <dsp:cNvPr id="0" name=""/>
        <dsp:cNvSpPr/>
      </dsp:nvSpPr>
      <dsp:spPr>
        <a:xfrm>
          <a:off x="0" y="512"/>
          <a:ext cx="4534600" cy="7058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1CEA0-F243-40EF-BB51-7F58EAC37B00}">
      <dsp:nvSpPr>
        <dsp:cNvPr id="0" name=""/>
        <dsp:cNvSpPr/>
      </dsp:nvSpPr>
      <dsp:spPr>
        <a:xfrm>
          <a:off x="213509" y="159321"/>
          <a:ext cx="388199" cy="388199"/>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1AFD78-9B6E-4D11-B9C5-01EAE7D2ED1F}">
      <dsp:nvSpPr>
        <dsp:cNvPr id="0" name=""/>
        <dsp:cNvSpPr/>
      </dsp:nvSpPr>
      <dsp:spPr>
        <a:xfrm>
          <a:off x="815218" y="512"/>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a:lnSpc>
              <a:spcPct val="100000"/>
            </a:lnSpc>
            <a:spcBef>
              <a:spcPct val="0"/>
            </a:spcBef>
            <a:spcAft>
              <a:spcPct val="35000"/>
            </a:spcAft>
          </a:pPr>
          <a:r>
            <a:rPr lang="en-GB" sz="1600" kern="1200" dirty="0"/>
            <a:t>Defined Terrorism *</a:t>
          </a:r>
          <a:endParaRPr lang="en-US" sz="1600" kern="1200" dirty="0"/>
        </a:p>
      </dsp:txBody>
      <dsp:txXfrm>
        <a:off x="815218" y="512"/>
        <a:ext cx="3719381" cy="705816"/>
      </dsp:txXfrm>
    </dsp:sp>
    <dsp:sp modelId="{278EBEC0-B630-4564-8D78-B0E41D25FEEB}">
      <dsp:nvSpPr>
        <dsp:cNvPr id="0" name=""/>
        <dsp:cNvSpPr/>
      </dsp:nvSpPr>
      <dsp:spPr>
        <a:xfrm>
          <a:off x="0" y="882783"/>
          <a:ext cx="4534600" cy="7058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A2FEB9-908F-4A89-AB56-34E3ECC64E9E}">
      <dsp:nvSpPr>
        <dsp:cNvPr id="0" name=""/>
        <dsp:cNvSpPr/>
      </dsp:nvSpPr>
      <dsp:spPr>
        <a:xfrm>
          <a:off x="213509" y="1041592"/>
          <a:ext cx="388199" cy="388199"/>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DF5DD3-6E37-4E84-99B4-504885A6AEF0}">
      <dsp:nvSpPr>
        <dsp:cNvPr id="0" name=""/>
        <dsp:cNvSpPr/>
      </dsp:nvSpPr>
      <dsp:spPr>
        <a:xfrm>
          <a:off x="815218" y="882783"/>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a:lnSpc>
              <a:spcPct val="100000"/>
            </a:lnSpc>
            <a:spcBef>
              <a:spcPct val="0"/>
            </a:spcBef>
            <a:spcAft>
              <a:spcPct val="35000"/>
            </a:spcAft>
          </a:pPr>
          <a:r>
            <a:rPr lang="en-GB" sz="1600" kern="1200" dirty="0"/>
            <a:t>Outlawed ‘Proscribed Organisations’</a:t>
          </a:r>
          <a:endParaRPr lang="en-US" sz="1600" kern="1200" dirty="0"/>
        </a:p>
      </dsp:txBody>
      <dsp:txXfrm>
        <a:off x="815218" y="882783"/>
        <a:ext cx="3719381" cy="705816"/>
      </dsp:txXfrm>
    </dsp:sp>
    <dsp:sp modelId="{D82DDF3A-ED61-4B91-8C07-D1B0DA113D5F}">
      <dsp:nvSpPr>
        <dsp:cNvPr id="0" name=""/>
        <dsp:cNvSpPr/>
      </dsp:nvSpPr>
      <dsp:spPr>
        <a:xfrm>
          <a:off x="0" y="1765054"/>
          <a:ext cx="4534600" cy="7058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38D06-5456-4873-8AE0-65E929B2AD54}">
      <dsp:nvSpPr>
        <dsp:cNvPr id="0" name=""/>
        <dsp:cNvSpPr/>
      </dsp:nvSpPr>
      <dsp:spPr>
        <a:xfrm>
          <a:off x="213509" y="1923863"/>
          <a:ext cx="388199" cy="388199"/>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34952B-FE39-4F54-B790-314DD7A08FFC}">
      <dsp:nvSpPr>
        <dsp:cNvPr id="0" name=""/>
        <dsp:cNvSpPr/>
      </dsp:nvSpPr>
      <dsp:spPr>
        <a:xfrm>
          <a:off x="815218" y="1765054"/>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a:lnSpc>
              <a:spcPct val="100000"/>
            </a:lnSpc>
            <a:spcBef>
              <a:spcPct val="0"/>
            </a:spcBef>
            <a:spcAft>
              <a:spcPct val="35000"/>
            </a:spcAft>
          </a:pPr>
          <a:r>
            <a:rPr lang="en-GB" sz="1600" kern="1200" dirty="0"/>
            <a:t>Provided new Stop and Search Powers</a:t>
          </a:r>
          <a:endParaRPr lang="en-US" sz="1600" kern="1200" dirty="0"/>
        </a:p>
      </dsp:txBody>
      <dsp:txXfrm>
        <a:off x="815218" y="1765054"/>
        <a:ext cx="3719381" cy="705816"/>
      </dsp:txXfrm>
    </dsp:sp>
    <dsp:sp modelId="{7D0BF549-5096-4408-A034-3F9780775B6E}">
      <dsp:nvSpPr>
        <dsp:cNvPr id="0" name=""/>
        <dsp:cNvSpPr/>
      </dsp:nvSpPr>
      <dsp:spPr>
        <a:xfrm>
          <a:off x="0" y="2647326"/>
          <a:ext cx="4534600" cy="7058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828FC-495E-45C6-A90F-96EE530F75EE}">
      <dsp:nvSpPr>
        <dsp:cNvPr id="0" name=""/>
        <dsp:cNvSpPr/>
      </dsp:nvSpPr>
      <dsp:spPr>
        <a:xfrm>
          <a:off x="213509" y="2806134"/>
          <a:ext cx="388199" cy="388199"/>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025D6-F736-442F-9F6C-E0BE9787A7F5}">
      <dsp:nvSpPr>
        <dsp:cNvPr id="0" name=""/>
        <dsp:cNvSpPr/>
      </dsp:nvSpPr>
      <dsp:spPr>
        <a:xfrm>
          <a:off x="815218" y="2647326"/>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a:lnSpc>
              <a:spcPct val="100000"/>
            </a:lnSpc>
            <a:spcBef>
              <a:spcPct val="0"/>
            </a:spcBef>
            <a:spcAft>
              <a:spcPct val="35000"/>
            </a:spcAft>
          </a:pPr>
          <a:r>
            <a:rPr lang="en-GB" sz="1600" kern="1200" dirty="0"/>
            <a:t>Provided new Border Powers</a:t>
          </a:r>
          <a:endParaRPr lang="en-US" sz="1600" kern="1200" dirty="0"/>
        </a:p>
      </dsp:txBody>
      <dsp:txXfrm>
        <a:off x="815218" y="2647326"/>
        <a:ext cx="3719381" cy="705816"/>
      </dsp:txXfrm>
    </dsp:sp>
    <dsp:sp modelId="{1973DD03-7E9E-44CA-A722-2A55153C6A97}">
      <dsp:nvSpPr>
        <dsp:cNvPr id="0" name=""/>
        <dsp:cNvSpPr/>
      </dsp:nvSpPr>
      <dsp:spPr>
        <a:xfrm>
          <a:off x="0" y="3529597"/>
          <a:ext cx="4534600" cy="70581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4867E-BFD7-4FA5-9999-C64E6FC80582}">
      <dsp:nvSpPr>
        <dsp:cNvPr id="0" name=""/>
        <dsp:cNvSpPr/>
      </dsp:nvSpPr>
      <dsp:spPr>
        <a:xfrm>
          <a:off x="213509" y="3688405"/>
          <a:ext cx="388199" cy="388199"/>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898EA8-A53C-4CA8-82FF-1F800E4CCAE5}">
      <dsp:nvSpPr>
        <dsp:cNvPr id="0" name=""/>
        <dsp:cNvSpPr/>
      </dsp:nvSpPr>
      <dsp:spPr>
        <a:xfrm>
          <a:off x="815218" y="3529597"/>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a:lnSpc>
              <a:spcPct val="100000"/>
            </a:lnSpc>
            <a:spcBef>
              <a:spcPct val="0"/>
            </a:spcBef>
            <a:spcAft>
              <a:spcPct val="35000"/>
            </a:spcAft>
          </a:pPr>
          <a:r>
            <a:rPr lang="en-GB" sz="1600" kern="1200" dirty="0"/>
            <a:t>Provided new offences of Weapons handling/Training</a:t>
          </a:r>
          <a:endParaRPr lang="en-US" sz="1600" kern="1200" dirty="0"/>
        </a:p>
      </dsp:txBody>
      <dsp:txXfrm>
        <a:off x="815218" y="3529597"/>
        <a:ext cx="3719381" cy="705816"/>
      </dsp:txXfrm>
    </dsp:sp>
    <dsp:sp modelId="{FB17329C-DC15-4421-9456-8EFE516196C3}">
      <dsp:nvSpPr>
        <dsp:cNvPr id="0" name=""/>
        <dsp:cNvSpPr/>
      </dsp:nvSpPr>
      <dsp:spPr>
        <a:xfrm>
          <a:off x="0" y="4411868"/>
          <a:ext cx="4534600" cy="7058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C9BED-147B-4B91-A9ED-A14B4A7DE20E}">
      <dsp:nvSpPr>
        <dsp:cNvPr id="0" name=""/>
        <dsp:cNvSpPr/>
      </dsp:nvSpPr>
      <dsp:spPr>
        <a:xfrm>
          <a:off x="213509" y="4570677"/>
          <a:ext cx="388199" cy="388199"/>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3BFEE-8E5A-458C-92AB-AFF9E0D6E747}">
      <dsp:nvSpPr>
        <dsp:cNvPr id="0" name=""/>
        <dsp:cNvSpPr/>
      </dsp:nvSpPr>
      <dsp:spPr>
        <a:xfrm>
          <a:off x="815218" y="4411868"/>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a:lnSpc>
              <a:spcPct val="100000"/>
            </a:lnSpc>
            <a:spcBef>
              <a:spcPct val="0"/>
            </a:spcBef>
            <a:spcAft>
              <a:spcPct val="35000"/>
            </a:spcAft>
          </a:pPr>
          <a:r>
            <a:rPr lang="en-GB" sz="1600" kern="1200" dirty="0"/>
            <a:t>Introduced new ‘fund raising’ offences </a:t>
          </a:r>
          <a:endParaRPr lang="en-US" sz="1600" kern="1200" dirty="0"/>
        </a:p>
      </dsp:txBody>
      <dsp:txXfrm>
        <a:off x="815218" y="4411868"/>
        <a:ext cx="3719381" cy="705816"/>
      </dsp:txXfrm>
    </dsp:sp>
    <dsp:sp modelId="{43C9FC78-4765-4EFC-AFBE-9999FCC53287}">
      <dsp:nvSpPr>
        <dsp:cNvPr id="0" name=""/>
        <dsp:cNvSpPr/>
      </dsp:nvSpPr>
      <dsp:spPr>
        <a:xfrm>
          <a:off x="0" y="5294139"/>
          <a:ext cx="4534600" cy="7058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8E780-C284-42D8-98ED-561E35065E56}">
      <dsp:nvSpPr>
        <dsp:cNvPr id="0" name=""/>
        <dsp:cNvSpPr/>
      </dsp:nvSpPr>
      <dsp:spPr>
        <a:xfrm>
          <a:off x="213509" y="5452948"/>
          <a:ext cx="388199" cy="38819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EE1A8D-0E5B-4FA6-AD2C-40BF858A3D6C}">
      <dsp:nvSpPr>
        <dsp:cNvPr id="0" name=""/>
        <dsp:cNvSpPr/>
      </dsp:nvSpPr>
      <dsp:spPr>
        <a:xfrm>
          <a:off x="815218" y="5294139"/>
          <a:ext cx="3719381" cy="70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699" tIns="74699" rIns="74699" bIns="74699" numCol="1" spcCol="1270" anchor="ctr" anchorCtr="0">
          <a:noAutofit/>
        </a:bodyPr>
        <a:lstStyle/>
        <a:p>
          <a:pPr lvl="0" algn="l" defTabSz="711200" rtl="0">
            <a:lnSpc>
              <a:spcPct val="90000"/>
            </a:lnSpc>
            <a:spcBef>
              <a:spcPct val="0"/>
            </a:spcBef>
            <a:spcAft>
              <a:spcPct val="35000"/>
            </a:spcAft>
          </a:pPr>
          <a:r>
            <a:rPr lang="en-GB" sz="1600" kern="1200" dirty="0">
              <a:latin typeface="Century Gothic" panose="020B0502020202020204"/>
            </a:rPr>
            <a:t>Introduced 'snooping charter re mobile telephone data</a:t>
          </a:r>
        </a:p>
      </dsp:txBody>
      <dsp:txXfrm>
        <a:off x="815218" y="5294139"/>
        <a:ext cx="3719381" cy="7058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73BD7-FAE0-494A-9AFB-F824984EF2F9}">
      <dsp:nvSpPr>
        <dsp:cNvPr id="0" name=""/>
        <dsp:cNvSpPr/>
      </dsp:nvSpPr>
      <dsp:spPr>
        <a:xfrm>
          <a:off x="0" y="562"/>
          <a:ext cx="4534600" cy="13156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55007-5F45-49A0-A488-94A011C2E565}">
      <dsp:nvSpPr>
        <dsp:cNvPr id="0" name=""/>
        <dsp:cNvSpPr/>
      </dsp:nvSpPr>
      <dsp:spPr>
        <a:xfrm>
          <a:off x="397981" y="296581"/>
          <a:ext cx="723602" cy="723602"/>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70C4B3-832B-4C8D-9393-07D944DF8E27}">
      <dsp:nvSpPr>
        <dsp:cNvPr id="0" name=""/>
        <dsp:cNvSpPr/>
      </dsp:nvSpPr>
      <dsp:spPr>
        <a:xfrm>
          <a:off x="1519564" y="562"/>
          <a:ext cx="3015035" cy="1315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39" tIns="139239" rIns="139239" bIns="139239" numCol="1" spcCol="1270" anchor="ctr" anchorCtr="0">
          <a:noAutofit/>
        </a:bodyPr>
        <a:lstStyle/>
        <a:p>
          <a:pPr lvl="0" algn="l" defTabSz="800100">
            <a:lnSpc>
              <a:spcPct val="90000"/>
            </a:lnSpc>
            <a:spcBef>
              <a:spcPct val="0"/>
            </a:spcBef>
            <a:spcAft>
              <a:spcPct val="35000"/>
            </a:spcAft>
          </a:pPr>
          <a:r>
            <a:rPr lang="en-GB" sz="1800" kern="1200"/>
            <a:t>Allegations that Police Officers abused this power as it required no ‘Reasonable Suspicion’ </a:t>
          </a:r>
          <a:endParaRPr lang="en-US" sz="1800" kern="1200"/>
        </a:p>
      </dsp:txBody>
      <dsp:txXfrm>
        <a:off x="1519564" y="562"/>
        <a:ext cx="3015035" cy="1315640"/>
      </dsp:txXfrm>
    </dsp:sp>
    <dsp:sp modelId="{C3521EC4-2EDD-48C5-B69D-7CCDB20535EA}">
      <dsp:nvSpPr>
        <dsp:cNvPr id="0" name=""/>
        <dsp:cNvSpPr/>
      </dsp:nvSpPr>
      <dsp:spPr>
        <a:xfrm>
          <a:off x="0" y="1645112"/>
          <a:ext cx="4534600" cy="13156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BACF1-51B4-4523-9A34-5DA3F53DC86A}">
      <dsp:nvSpPr>
        <dsp:cNvPr id="0" name=""/>
        <dsp:cNvSpPr/>
      </dsp:nvSpPr>
      <dsp:spPr>
        <a:xfrm>
          <a:off x="397981" y="1941131"/>
          <a:ext cx="723602" cy="723602"/>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FB9C37-E01A-410A-8AC9-B820778B307A}">
      <dsp:nvSpPr>
        <dsp:cNvPr id="0" name=""/>
        <dsp:cNvSpPr/>
      </dsp:nvSpPr>
      <dsp:spPr>
        <a:xfrm>
          <a:off x="1519564" y="1645112"/>
          <a:ext cx="3015035" cy="1315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39" tIns="139239" rIns="139239" bIns="139239" numCol="1" spcCol="1270" anchor="ctr" anchorCtr="0">
          <a:noAutofit/>
        </a:bodyPr>
        <a:lstStyle/>
        <a:p>
          <a:pPr lvl="0" algn="l" defTabSz="800100">
            <a:lnSpc>
              <a:spcPct val="90000"/>
            </a:lnSpc>
            <a:spcBef>
              <a:spcPct val="0"/>
            </a:spcBef>
            <a:spcAft>
              <a:spcPct val="35000"/>
            </a:spcAft>
          </a:pPr>
          <a:r>
            <a:rPr lang="en-GB" sz="1800" kern="1200"/>
            <a:t>Less than 1% of stops under this power resulted in arrest</a:t>
          </a:r>
          <a:endParaRPr lang="en-US" sz="1800" kern="1200"/>
        </a:p>
      </dsp:txBody>
      <dsp:txXfrm>
        <a:off x="1519564" y="1645112"/>
        <a:ext cx="3015035" cy="1315640"/>
      </dsp:txXfrm>
    </dsp:sp>
    <dsp:sp modelId="{448EF03B-1D51-4164-8B2F-E37582C6E0F6}">
      <dsp:nvSpPr>
        <dsp:cNvPr id="0" name=""/>
        <dsp:cNvSpPr/>
      </dsp:nvSpPr>
      <dsp:spPr>
        <a:xfrm>
          <a:off x="0" y="3289663"/>
          <a:ext cx="4534600" cy="13156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F8794-6565-4DF6-B768-1376F3239F7A}">
      <dsp:nvSpPr>
        <dsp:cNvPr id="0" name=""/>
        <dsp:cNvSpPr/>
      </dsp:nvSpPr>
      <dsp:spPr>
        <a:xfrm>
          <a:off x="397981" y="3585682"/>
          <a:ext cx="723602" cy="723602"/>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DFED0A-EE52-423B-826C-3266FDDCE9C7}">
      <dsp:nvSpPr>
        <dsp:cNvPr id="0" name=""/>
        <dsp:cNvSpPr/>
      </dsp:nvSpPr>
      <dsp:spPr>
        <a:xfrm>
          <a:off x="1519564" y="3289663"/>
          <a:ext cx="3015035" cy="1315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39" tIns="139239" rIns="139239" bIns="139239" numCol="1" spcCol="1270" anchor="ctr" anchorCtr="0">
          <a:noAutofit/>
        </a:bodyPr>
        <a:lstStyle/>
        <a:p>
          <a:pPr lvl="0" algn="l" defTabSz="800100">
            <a:lnSpc>
              <a:spcPct val="90000"/>
            </a:lnSpc>
            <a:spcBef>
              <a:spcPct val="0"/>
            </a:spcBef>
            <a:spcAft>
              <a:spcPct val="35000"/>
            </a:spcAft>
          </a:pPr>
          <a:r>
            <a:rPr lang="en-GB" sz="1800" kern="1200"/>
            <a:t>Many Photographers, tourists and train-spotters were stopped</a:t>
          </a:r>
          <a:endParaRPr lang="en-US" sz="1800" kern="1200"/>
        </a:p>
      </dsp:txBody>
      <dsp:txXfrm>
        <a:off x="1519564" y="3289663"/>
        <a:ext cx="3015035" cy="13156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79C2F-477B-461A-8850-D998766C5276}">
      <dsp:nvSpPr>
        <dsp:cNvPr id="0" name=""/>
        <dsp:cNvSpPr/>
      </dsp:nvSpPr>
      <dsp:spPr>
        <a:xfrm>
          <a:off x="7737" y="304796"/>
          <a:ext cx="2312573" cy="378426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solidFill>
                <a:schemeClr val="bg1"/>
              </a:solidFill>
            </a:rPr>
            <a:t>Section 44 was Replaced via a Parliamentary Remedial Order</a:t>
          </a:r>
          <a:r>
            <a:rPr lang="en-GB" sz="1300" kern="1200" dirty="0">
              <a:solidFill>
                <a:schemeClr val="bg1"/>
              </a:solidFill>
            </a:rPr>
            <a:t>.</a:t>
          </a:r>
          <a:endParaRPr lang="en-US" sz="1300" kern="1200" dirty="0">
            <a:solidFill>
              <a:schemeClr val="bg1"/>
            </a:solidFill>
          </a:endParaRPr>
        </a:p>
      </dsp:txBody>
      <dsp:txXfrm>
        <a:off x="75470" y="372529"/>
        <a:ext cx="2177107" cy="3648797"/>
      </dsp:txXfrm>
    </dsp:sp>
    <dsp:sp modelId="{42F81B3B-E2A3-458A-B11F-521713774951}">
      <dsp:nvSpPr>
        <dsp:cNvPr id="0" name=""/>
        <dsp:cNvSpPr/>
      </dsp:nvSpPr>
      <dsp:spPr>
        <a:xfrm>
          <a:off x="2523817" y="1910169"/>
          <a:ext cx="490265" cy="573518"/>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2523817" y="2024873"/>
        <a:ext cx="343186" cy="344110"/>
      </dsp:txXfrm>
    </dsp:sp>
    <dsp:sp modelId="{7CF55B35-825D-4FFD-A5D9-0D90BD0B164F}">
      <dsp:nvSpPr>
        <dsp:cNvPr id="0" name=""/>
        <dsp:cNvSpPr/>
      </dsp:nvSpPr>
      <dsp:spPr>
        <a:xfrm>
          <a:off x="3245340" y="808711"/>
          <a:ext cx="2312573" cy="2776434"/>
        </a:xfrm>
        <a:prstGeom prst="roundRect">
          <a:avLst>
            <a:gd name="adj" fmla="val 10000"/>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It States that:</a:t>
          </a:r>
          <a:endParaRPr lang="en-US" sz="5300" kern="1200" dirty="0">
            <a:solidFill>
              <a:schemeClr val="bg1"/>
            </a:solidFill>
          </a:endParaRPr>
        </a:p>
      </dsp:txBody>
      <dsp:txXfrm>
        <a:off x="3313073" y="876444"/>
        <a:ext cx="2177107" cy="2640968"/>
      </dsp:txXfrm>
    </dsp:sp>
    <dsp:sp modelId="{565EC3CE-34F9-4B1B-A9CC-DC393C47959E}">
      <dsp:nvSpPr>
        <dsp:cNvPr id="0" name=""/>
        <dsp:cNvSpPr/>
      </dsp:nvSpPr>
      <dsp:spPr>
        <a:xfrm>
          <a:off x="5761420" y="1910169"/>
          <a:ext cx="490265" cy="573518"/>
        </a:xfrm>
        <a:prstGeom prst="rightArrow">
          <a:avLst>
            <a:gd name="adj1" fmla="val 60000"/>
            <a:gd name="adj2" fmla="val 5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5761420" y="2024873"/>
        <a:ext cx="343186" cy="344110"/>
      </dsp:txXfrm>
    </dsp:sp>
    <dsp:sp modelId="{8436C57D-5059-4C6F-8AD7-41D4154EE4CD}">
      <dsp:nvSpPr>
        <dsp:cNvPr id="0" name=""/>
        <dsp:cNvSpPr/>
      </dsp:nvSpPr>
      <dsp:spPr>
        <a:xfrm>
          <a:off x="6482943" y="43543"/>
          <a:ext cx="2312573" cy="4306770"/>
        </a:xfrm>
        <a:prstGeom prst="roundRect">
          <a:avLst>
            <a:gd name="adj" fmla="val 1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rPr>
            <a:t>"</a:t>
          </a:r>
          <a:r>
            <a:rPr lang="en-GB" sz="2000" kern="1200" dirty="0">
              <a:solidFill>
                <a:schemeClr val="bg1"/>
              </a:solidFill>
            </a:rPr>
            <a:t>Authorising Officers should only use the power when they </a:t>
          </a:r>
          <a:r>
            <a:rPr lang="en-GB" sz="2000" b="1" kern="1200" dirty="0">
              <a:solidFill>
                <a:schemeClr val="bg1"/>
              </a:solidFill>
            </a:rPr>
            <a:t>reasonably suspect </a:t>
          </a:r>
          <a:r>
            <a:rPr lang="en-GB" sz="2000" kern="1200" dirty="0">
              <a:solidFill>
                <a:schemeClr val="bg1"/>
              </a:solidFill>
            </a:rPr>
            <a:t>that an act of terrorism will take place, and he / she considers it </a:t>
          </a:r>
          <a:r>
            <a:rPr lang="en-GB" sz="2000" b="1" kern="1200" dirty="0">
              <a:solidFill>
                <a:schemeClr val="bg1"/>
              </a:solidFill>
            </a:rPr>
            <a:t>necessary </a:t>
          </a:r>
          <a:r>
            <a:rPr lang="en-GB" sz="2000" kern="1200" dirty="0">
              <a:solidFill>
                <a:schemeClr val="bg1"/>
              </a:solidFill>
            </a:rPr>
            <a:t>to prevent such an act".</a:t>
          </a:r>
          <a:endParaRPr lang="en-US" sz="2000" kern="1200" dirty="0">
            <a:solidFill>
              <a:schemeClr val="bg1"/>
            </a:solidFill>
          </a:endParaRPr>
        </a:p>
      </dsp:txBody>
      <dsp:txXfrm>
        <a:off x="6550676" y="111276"/>
        <a:ext cx="2177107" cy="41713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6BF52-8643-40F8-B20B-3D22F35A8954}">
      <dsp:nvSpPr>
        <dsp:cNvPr id="0" name=""/>
        <dsp:cNvSpPr/>
      </dsp:nvSpPr>
      <dsp:spPr>
        <a:xfrm>
          <a:off x="1063108" y="632643"/>
          <a:ext cx="1731375" cy="1731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445917-4E5E-4346-B974-DAA1B67524C8}">
      <dsp:nvSpPr>
        <dsp:cNvPr id="0" name=""/>
        <dsp:cNvSpPr/>
      </dsp:nvSpPr>
      <dsp:spPr>
        <a:xfrm>
          <a:off x="5045" y="2796791"/>
          <a:ext cx="384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a:t>Even though Lord Lloyds review of Terrorism Legislation and the Introduction of the Terrorism Act 2000 was supposed to bring terrorism legislation together more legislation was introduced following the 9/11 attacks most notably:</a:t>
          </a:r>
          <a:endParaRPr lang="en-US" sz="1200" kern="1200"/>
        </a:p>
      </dsp:txBody>
      <dsp:txXfrm>
        <a:off x="5045" y="2796791"/>
        <a:ext cx="3847500" cy="720000"/>
      </dsp:txXfrm>
    </dsp:sp>
    <dsp:sp modelId="{BC061582-B1A4-4BA8-BA98-9AEF61E837EB}">
      <dsp:nvSpPr>
        <dsp:cNvPr id="0" name=""/>
        <dsp:cNvSpPr/>
      </dsp:nvSpPr>
      <dsp:spPr>
        <a:xfrm>
          <a:off x="5583920" y="632643"/>
          <a:ext cx="1731375" cy="1731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F8D92-5037-42FD-8A82-D70DEF88E741}">
      <dsp:nvSpPr>
        <dsp:cNvPr id="0" name=""/>
        <dsp:cNvSpPr/>
      </dsp:nvSpPr>
      <dsp:spPr>
        <a:xfrm>
          <a:off x="4525858" y="2796791"/>
          <a:ext cx="384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a:t>The Anti Terrorism Crime and Security Act 2001</a:t>
          </a:r>
          <a:endParaRPr lang="en-US" sz="1200" kern="1200"/>
        </a:p>
      </dsp:txBody>
      <dsp:txXfrm>
        <a:off x="4525858" y="2796791"/>
        <a:ext cx="38475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257E-97AF-4218-AC8B-DD60524F0DD5}">
      <dsp:nvSpPr>
        <dsp:cNvPr id="0" name=""/>
        <dsp:cNvSpPr/>
      </dsp:nvSpPr>
      <dsp:spPr>
        <a:xfrm>
          <a:off x="0" y="14176"/>
          <a:ext cx="4534600" cy="225707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solidFill>
                <a:schemeClr val="bg1"/>
              </a:solidFill>
            </a:rPr>
            <a:t>This Act permitted the Home Secretary to indefinitely detain without charge or trial foreign nationals suspected of terrorism.</a:t>
          </a:r>
          <a:endParaRPr lang="en-US" sz="2200" kern="1200" dirty="0">
            <a:solidFill>
              <a:schemeClr val="bg1"/>
            </a:solidFill>
          </a:endParaRPr>
        </a:p>
      </dsp:txBody>
      <dsp:txXfrm>
        <a:off x="110181" y="124357"/>
        <a:ext cx="4314238" cy="2036714"/>
      </dsp:txXfrm>
    </dsp:sp>
    <dsp:sp modelId="{915BDC5B-4F4B-4A65-8233-0D884BC76296}">
      <dsp:nvSpPr>
        <dsp:cNvPr id="0" name=""/>
        <dsp:cNvSpPr/>
      </dsp:nvSpPr>
      <dsp:spPr>
        <a:xfrm>
          <a:off x="0" y="2334613"/>
          <a:ext cx="4534600" cy="2257076"/>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en-GB" sz="2200" kern="1200" dirty="0">
              <a:solidFill>
                <a:schemeClr val="bg1"/>
              </a:solidFill>
            </a:rPr>
            <a:t>The Tory/Lib Dem Coalition scrapped Control Orders which had been ruled unlawful by the House of Lords and replaced them with Terrorism Prevention and Investigation Measures (TPIM’s)</a:t>
          </a:r>
          <a:r>
            <a:rPr lang="en-GB" sz="2200" kern="1200" dirty="0">
              <a:solidFill>
                <a:schemeClr val="bg1"/>
              </a:solidFill>
              <a:latin typeface="Century Gothic" panose="020B0502020202020204"/>
            </a:rPr>
            <a:t> </a:t>
          </a:r>
          <a:endParaRPr lang="en-US" sz="2200" kern="1200" dirty="0">
            <a:solidFill>
              <a:schemeClr val="bg1"/>
            </a:solidFill>
          </a:endParaRPr>
        </a:p>
      </dsp:txBody>
      <dsp:txXfrm>
        <a:off x="110181" y="2444794"/>
        <a:ext cx="4314238" cy="203671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66E1FD-36F2-4FA8-852F-11CACF841142}">
      <dsp:nvSpPr>
        <dsp:cNvPr id="0" name=""/>
        <dsp:cNvSpPr/>
      </dsp:nvSpPr>
      <dsp:spPr>
        <a:xfrm>
          <a:off x="0" y="0"/>
          <a:ext cx="7828156" cy="1201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A43FD3-E6B8-4506-838E-F34271D73ED0}">
      <dsp:nvSpPr>
        <dsp:cNvPr id="0" name=""/>
        <dsp:cNvSpPr/>
      </dsp:nvSpPr>
      <dsp:spPr>
        <a:xfrm>
          <a:off x="363444" y="272700"/>
          <a:ext cx="660807" cy="6608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F1FB03-6446-4C3A-968D-061BDE46A547}">
      <dsp:nvSpPr>
        <dsp:cNvPr id="0" name=""/>
        <dsp:cNvSpPr/>
      </dsp:nvSpPr>
      <dsp:spPr>
        <a:xfrm>
          <a:off x="1387695" y="2370"/>
          <a:ext cx="6440460" cy="12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155" tIns="127155" rIns="127155" bIns="127155" numCol="1" spcCol="1270" anchor="ctr" anchorCtr="0">
          <a:noAutofit/>
        </a:bodyPr>
        <a:lstStyle/>
        <a:p>
          <a:pPr lvl="0" algn="l" defTabSz="1066800">
            <a:lnSpc>
              <a:spcPct val="100000"/>
            </a:lnSpc>
            <a:spcBef>
              <a:spcPct val="0"/>
            </a:spcBef>
            <a:spcAft>
              <a:spcPct val="35000"/>
            </a:spcAft>
          </a:pPr>
          <a:r>
            <a:rPr lang="en-GB" sz="2400" kern="1200" dirty="0"/>
            <a:t>'Do not overreact that is what the terrorists want you to do'</a:t>
          </a:r>
          <a:endParaRPr lang="en-US" sz="2400" kern="1200" dirty="0"/>
        </a:p>
      </dsp:txBody>
      <dsp:txXfrm>
        <a:off x="1387695" y="2370"/>
        <a:ext cx="6440460" cy="1201467"/>
      </dsp:txXfrm>
    </dsp:sp>
    <dsp:sp modelId="{D66174E5-566A-49E3-A87A-F5F0979FBFA9}">
      <dsp:nvSpPr>
        <dsp:cNvPr id="0" name=""/>
        <dsp:cNvSpPr/>
      </dsp:nvSpPr>
      <dsp:spPr>
        <a:xfrm>
          <a:off x="0" y="1504205"/>
          <a:ext cx="7828156" cy="1201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BDEA6C-1E2E-41A2-B370-5FFF946B03D4}">
      <dsp:nvSpPr>
        <dsp:cNvPr id="0" name=""/>
        <dsp:cNvSpPr/>
      </dsp:nvSpPr>
      <dsp:spPr>
        <a:xfrm>
          <a:off x="363444" y="1774535"/>
          <a:ext cx="660807" cy="660807"/>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6290FD-EE4A-4DC5-BEAF-F744077D9B0C}">
      <dsp:nvSpPr>
        <dsp:cNvPr id="0" name=""/>
        <dsp:cNvSpPr/>
      </dsp:nvSpPr>
      <dsp:spPr>
        <a:xfrm>
          <a:off x="1387695" y="1504205"/>
          <a:ext cx="6440460" cy="12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155" tIns="127155" rIns="127155" bIns="127155" numCol="1" spcCol="1270" anchor="ctr" anchorCtr="0">
          <a:noAutofit/>
        </a:bodyPr>
        <a:lstStyle/>
        <a:p>
          <a:pPr lvl="0" algn="l" defTabSz="1066800">
            <a:lnSpc>
              <a:spcPct val="100000"/>
            </a:lnSpc>
            <a:spcBef>
              <a:spcPct val="0"/>
            </a:spcBef>
            <a:spcAft>
              <a:spcPct val="35000"/>
            </a:spcAft>
          </a:pPr>
          <a:r>
            <a:rPr lang="en-GB" sz="2400" kern="1200" dirty="0"/>
            <a:t>'Do not leave a festering mess for your successors'</a:t>
          </a:r>
          <a:endParaRPr lang="en-US" sz="2400" kern="1200" dirty="0"/>
        </a:p>
      </dsp:txBody>
      <dsp:txXfrm>
        <a:off x="1387695" y="1504205"/>
        <a:ext cx="6440460" cy="1201467"/>
      </dsp:txXfrm>
    </dsp:sp>
    <dsp:sp modelId="{5C752022-9142-4A95-9813-204B93510738}">
      <dsp:nvSpPr>
        <dsp:cNvPr id="0" name=""/>
        <dsp:cNvSpPr/>
      </dsp:nvSpPr>
      <dsp:spPr>
        <a:xfrm>
          <a:off x="0" y="3006040"/>
          <a:ext cx="7828156" cy="1201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FA125-8830-4559-9BA8-2443DC62771A}">
      <dsp:nvSpPr>
        <dsp:cNvPr id="0" name=""/>
        <dsp:cNvSpPr/>
      </dsp:nvSpPr>
      <dsp:spPr>
        <a:xfrm>
          <a:off x="363444" y="3276370"/>
          <a:ext cx="660807" cy="66080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0526A1-3E13-4E8C-ACBC-4C07520B69C2}">
      <dsp:nvSpPr>
        <dsp:cNvPr id="0" name=""/>
        <dsp:cNvSpPr/>
      </dsp:nvSpPr>
      <dsp:spPr>
        <a:xfrm>
          <a:off x="1387695" y="3006040"/>
          <a:ext cx="6440460" cy="12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155" tIns="127155" rIns="127155" bIns="127155" numCol="1" spcCol="1270" anchor="ctr" anchorCtr="0">
          <a:noAutofit/>
        </a:bodyPr>
        <a:lstStyle/>
        <a:p>
          <a:pPr lvl="0" algn="l" defTabSz="1066800">
            <a:lnSpc>
              <a:spcPct val="100000"/>
            </a:lnSpc>
            <a:spcBef>
              <a:spcPct val="0"/>
            </a:spcBef>
            <a:spcAft>
              <a:spcPct val="35000"/>
            </a:spcAft>
          </a:pPr>
          <a:r>
            <a:rPr lang="en-US" sz="2400" kern="1200" dirty="0">
              <a:latin typeface="Century Gothic" panose="020B0502020202020204"/>
            </a:rPr>
            <a:t>'Try not to do anything stupid'</a:t>
          </a:r>
        </a:p>
      </dsp:txBody>
      <dsp:txXfrm>
        <a:off x="1387695" y="3006040"/>
        <a:ext cx="6440460" cy="1201467"/>
      </dsp:txXfrm>
    </dsp:sp>
    <dsp:sp modelId="{02B37C2E-4D0F-4F96-A639-F1F5C44B64D1}">
      <dsp:nvSpPr>
        <dsp:cNvPr id="0" name=""/>
        <dsp:cNvSpPr/>
      </dsp:nvSpPr>
      <dsp:spPr>
        <a:xfrm>
          <a:off x="0" y="4507875"/>
          <a:ext cx="7828156" cy="1201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CCBFE-E3AF-4F55-9F8A-81114EF2BCE4}">
      <dsp:nvSpPr>
        <dsp:cNvPr id="0" name=""/>
        <dsp:cNvSpPr/>
      </dsp:nvSpPr>
      <dsp:spPr>
        <a:xfrm>
          <a:off x="363444" y="4778205"/>
          <a:ext cx="660807" cy="66080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7D78DB-1430-40ED-94DD-246D7734DCED}">
      <dsp:nvSpPr>
        <dsp:cNvPr id="0" name=""/>
        <dsp:cNvSpPr/>
      </dsp:nvSpPr>
      <dsp:spPr>
        <a:xfrm>
          <a:off x="1387695" y="4507875"/>
          <a:ext cx="6440460" cy="120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155" tIns="127155" rIns="127155" bIns="127155" numCol="1" spcCol="1270" anchor="ctr" anchorCtr="0">
          <a:noAutofit/>
        </a:bodyPr>
        <a:lstStyle/>
        <a:p>
          <a:pPr lvl="0" algn="l" defTabSz="977900" rtl="0">
            <a:lnSpc>
              <a:spcPct val="90000"/>
            </a:lnSpc>
            <a:spcBef>
              <a:spcPct val="0"/>
            </a:spcBef>
            <a:spcAft>
              <a:spcPct val="35000"/>
            </a:spcAft>
          </a:pPr>
          <a:r>
            <a:rPr lang="en-US" sz="2200" kern="1200" dirty="0">
              <a:latin typeface="Century Gothic" panose="020B0502020202020204"/>
            </a:rPr>
            <a:t>Contribute toward finding a balance between protecting a community and keeping its confidence'</a:t>
          </a:r>
        </a:p>
      </dsp:txBody>
      <dsp:txXfrm>
        <a:off x="1387695" y="4507875"/>
        <a:ext cx="6440460" cy="12014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72513-EA47-4D52-86E8-2A2A985C9CAD}">
      <dsp:nvSpPr>
        <dsp:cNvPr id="0" name=""/>
        <dsp:cNvSpPr/>
      </dsp:nvSpPr>
      <dsp:spPr>
        <a:xfrm>
          <a:off x="2439625" y="1159357"/>
          <a:ext cx="2767674" cy="2767674"/>
        </a:xfrm>
        <a:prstGeom prst="ellipse">
          <a:avLst/>
        </a:prstGeom>
        <a:solidFill>
          <a:srgbClr val="000099">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chemeClr val="bg1"/>
              </a:solidFill>
              <a:effectLst>
                <a:outerShdw blurRad="38100" dist="38100" dir="2700000" algn="tl">
                  <a:srgbClr val="000000">
                    <a:alpha val="43137"/>
                  </a:srgbClr>
                </a:outerShdw>
              </a:effectLst>
              <a:latin typeface="Arial" pitchFamily="34" charset="0"/>
              <a:cs typeface="Arial" pitchFamily="34" charset="0"/>
            </a:rPr>
            <a:t>Security Service Act 1989</a:t>
          </a:r>
          <a:endParaRPr lang="en-US" sz="2400" b="1" kern="1200" dirty="0">
            <a:solidFill>
              <a:schemeClr val="bg1"/>
            </a:solidFill>
            <a:effectLst>
              <a:outerShdw blurRad="38100" dist="38100" dir="2700000" algn="tl">
                <a:srgbClr val="000000">
                  <a:alpha val="43137"/>
                </a:srgbClr>
              </a:outerShdw>
            </a:effectLst>
            <a:latin typeface="Arial" pitchFamily="34" charset="0"/>
            <a:cs typeface="Arial" pitchFamily="34" charset="0"/>
          </a:endParaRPr>
        </a:p>
      </dsp:txBody>
      <dsp:txXfrm>
        <a:off x="2844941" y="1564673"/>
        <a:ext cx="1957042" cy="1957042"/>
      </dsp:txXfrm>
    </dsp:sp>
    <dsp:sp modelId="{C5EFE441-CFA6-49CB-8331-5EF7620685DB}">
      <dsp:nvSpPr>
        <dsp:cNvPr id="0" name=""/>
        <dsp:cNvSpPr/>
      </dsp:nvSpPr>
      <dsp:spPr>
        <a:xfrm>
          <a:off x="2884437" y="1"/>
          <a:ext cx="1859600" cy="151413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Espionage</a:t>
          </a:r>
          <a:endParaRPr lang="en-US" sz="1800" b="1" kern="1200" dirty="0">
            <a:latin typeface="Arial" pitchFamily="34" charset="0"/>
            <a:cs typeface="Arial" pitchFamily="34" charset="0"/>
          </a:endParaRPr>
        </a:p>
      </dsp:txBody>
      <dsp:txXfrm>
        <a:off x="3156769" y="221742"/>
        <a:ext cx="1314936" cy="1070657"/>
      </dsp:txXfrm>
    </dsp:sp>
    <dsp:sp modelId="{D4CE1B55-945A-43F2-A0FC-B0E48CEFD4EB}">
      <dsp:nvSpPr>
        <dsp:cNvPr id="0" name=""/>
        <dsp:cNvSpPr/>
      </dsp:nvSpPr>
      <dsp:spPr>
        <a:xfrm>
          <a:off x="4705318" y="1000126"/>
          <a:ext cx="2021523" cy="167762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Sabotage</a:t>
          </a:r>
          <a:endParaRPr lang="en-US" sz="1800" b="1" kern="1200" dirty="0">
            <a:latin typeface="Arial" pitchFamily="34" charset="0"/>
            <a:cs typeface="Arial" pitchFamily="34" charset="0"/>
          </a:endParaRPr>
        </a:p>
      </dsp:txBody>
      <dsp:txXfrm>
        <a:off x="5001363" y="1245809"/>
        <a:ext cx="1429433" cy="1186260"/>
      </dsp:txXfrm>
    </dsp:sp>
    <dsp:sp modelId="{0CDA3A5C-7288-4A68-98F3-FE5A7880076B}">
      <dsp:nvSpPr>
        <dsp:cNvPr id="0" name=""/>
        <dsp:cNvSpPr/>
      </dsp:nvSpPr>
      <dsp:spPr>
        <a:xfrm>
          <a:off x="4058544" y="3214708"/>
          <a:ext cx="1777442" cy="15874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Terrorism</a:t>
          </a:r>
          <a:endParaRPr lang="en-US" sz="1800" b="1" kern="1200" dirty="0">
            <a:latin typeface="Arial" pitchFamily="34" charset="0"/>
            <a:cs typeface="Arial" pitchFamily="34" charset="0"/>
          </a:endParaRPr>
        </a:p>
      </dsp:txBody>
      <dsp:txXfrm>
        <a:off x="4318844" y="3447181"/>
        <a:ext cx="1256842" cy="1122481"/>
      </dsp:txXfrm>
    </dsp:sp>
    <dsp:sp modelId="{C86B25AB-2680-426B-95ED-04865495BE1D}">
      <dsp:nvSpPr>
        <dsp:cNvPr id="0" name=""/>
        <dsp:cNvSpPr/>
      </dsp:nvSpPr>
      <dsp:spPr>
        <a:xfrm>
          <a:off x="1772520" y="3173557"/>
          <a:ext cx="1887997" cy="165250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a:latin typeface="Arial" pitchFamily="34" charset="0"/>
              <a:cs typeface="Arial" pitchFamily="34" charset="0"/>
            </a:rPr>
            <a:t>Counter Proliferation</a:t>
          </a:r>
        </a:p>
        <a:p>
          <a:pPr lvl="0" algn="ctr" defTabSz="755650">
            <a:lnSpc>
              <a:spcPct val="90000"/>
            </a:lnSpc>
            <a:spcBef>
              <a:spcPct val="0"/>
            </a:spcBef>
            <a:spcAft>
              <a:spcPct val="35000"/>
            </a:spcAft>
          </a:pPr>
          <a:r>
            <a:rPr lang="en-GB" sz="1700" b="1" kern="1200" dirty="0">
              <a:latin typeface="Arial" pitchFamily="34" charset="0"/>
              <a:cs typeface="Arial" pitchFamily="34" charset="0"/>
            </a:rPr>
            <a:t>Against WMD </a:t>
          </a:r>
          <a:endParaRPr lang="en-US" sz="1700" b="1" kern="1200" dirty="0">
            <a:latin typeface="Arial" pitchFamily="34" charset="0"/>
            <a:cs typeface="Arial" pitchFamily="34" charset="0"/>
          </a:endParaRPr>
        </a:p>
      </dsp:txBody>
      <dsp:txXfrm>
        <a:off x="2049011" y="3415561"/>
        <a:ext cx="1335015" cy="1168501"/>
      </dsp:txXfrm>
    </dsp:sp>
    <dsp:sp modelId="{7B0A5D6A-BEC9-47A7-A43A-19EB0E9A5E90}">
      <dsp:nvSpPr>
        <dsp:cNvPr id="0" name=""/>
        <dsp:cNvSpPr/>
      </dsp:nvSpPr>
      <dsp:spPr>
        <a:xfrm>
          <a:off x="772385" y="1000135"/>
          <a:ext cx="2103086" cy="17238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a:latin typeface="Arial" pitchFamily="34" charset="0"/>
              <a:cs typeface="Arial" pitchFamily="34" charset="0"/>
            </a:rPr>
            <a:t>Undermine or overthrow parliamentary democracy</a:t>
          </a:r>
          <a:endParaRPr lang="en-US" sz="1600" b="1" kern="1200" dirty="0">
            <a:latin typeface="Arial" pitchFamily="34" charset="0"/>
            <a:cs typeface="Arial" pitchFamily="34" charset="0"/>
          </a:endParaRPr>
        </a:p>
      </dsp:txBody>
      <dsp:txXfrm>
        <a:off x="1080375" y="1252592"/>
        <a:ext cx="1487106" cy="12189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72513-EA47-4D52-86E8-2A2A985C9CAD}">
      <dsp:nvSpPr>
        <dsp:cNvPr id="0" name=""/>
        <dsp:cNvSpPr/>
      </dsp:nvSpPr>
      <dsp:spPr>
        <a:xfrm>
          <a:off x="2738809" y="1159356"/>
          <a:ext cx="2767674" cy="2767674"/>
        </a:xfrm>
        <a:prstGeom prst="ellipse">
          <a:avLst/>
        </a:prstGeom>
        <a:solidFill>
          <a:srgbClr val="000099">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chemeClr val="bg1"/>
              </a:solidFill>
              <a:effectLst>
                <a:outerShdw blurRad="38100" dist="38100" dir="2700000" algn="tl">
                  <a:srgbClr val="000000">
                    <a:alpha val="43137"/>
                  </a:srgbClr>
                </a:outerShdw>
              </a:effectLst>
              <a:latin typeface="Arial" pitchFamily="34" charset="0"/>
              <a:cs typeface="Arial" pitchFamily="34" charset="0"/>
            </a:rPr>
            <a:t>Open sources of Intelligence</a:t>
          </a:r>
          <a:endParaRPr lang="en-US" sz="2400" b="1" kern="1200" dirty="0">
            <a:solidFill>
              <a:schemeClr val="bg1"/>
            </a:solidFill>
            <a:effectLst>
              <a:outerShdw blurRad="38100" dist="38100" dir="2700000" algn="tl">
                <a:srgbClr val="000000">
                  <a:alpha val="43137"/>
                </a:srgbClr>
              </a:outerShdw>
            </a:effectLst>
            <a:latin typeface="Arial" pitchFamily="34" charset="0"/>
            <a:cs typeface="Arial" pitchFamily="34" charset="0"/>
          </a:endParaRPr>
        </a:p>
      </dsp:txBody>
      <dsp:txXfrm>
        <a:off x="3144125" y="1564672"/>
        <a:ext cx="1957042" cy="1957042"/>
      </dsp:txXfrm>
    </dsp:sp>
    <dsp:sp modelId="{C5EFE441-CFA6-49CB-8331-5EF7620685DB}">
      <dsp:nvSpPr>
        <dsp:cNvPr id="0" name=""/>
        <dsp:cNvSpPr/>
      </dsp:nvSpPr>
      <dsp:spPr>
        <a:xfrm>
          <a:off x="3143274" y="0"/>
          <a:ext cx="1859600" cy="151413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Crime</a:t>
          </a:r>
        </a:p>
        <a:p>
          <a:pPr lvl="0" algn="ctr" defTabSz="800100">
            <a:lnSpc>
              <a:spcPct val="90000"/>
            </a:lnSpc>
            <a:spcBef>
              <a:spcPct val="0"/>
            </a:spcBef>
            <a:spcAft>
              <a:spcPct val="35000"/>
            </a:spcAft>
          </a:pPr>
          <a:r>
            <a:rPr lang="en-GB" sz="1800" b="1" kern="1200" dirty="0">
              <a:latin typeface="Arial" pitchFamily="34" charset="0"/>
              <a:cs typeface="Arial" pitchFamily="34" charset="0"/>
            </a:rPr>
            <a:t>stoppers</a:t>
          </a:r>
          <a:endParaRPr lang="en-US" sz="1800" b="1" kern="1200" dirty="0">
            <a:latin typeface="Arial" pitchFamily="34" charset="0"/>
            <a:cs typeface="Arial" pitchFamily="34" charset="0"/>
          </a:endParaRPr>
        </a:p>
      </dsp:txBody>
      <dsp:txXfrm>
        <a:off x="3415606" y="221741"/>
        <a:ext cx="1314936" cy="1070657"/>
      </dsp:txXfrm>
    </dsp:sp>
    <dsp:sp modelId="{D4CE1B55-945A-43F2-A0FC-B0E48CEFD4EB}">
      <dsp:nvSpPr>
        <dsp:cNvPr id="0" name=""/>
        <dsp:cNvSpPr/>
      </dsp:nvSpPr>
      <dsp:spPr>
        <a:xfrm>
          <a:off x="5072087" y="1000126"/>
          <a:ext cx="1886349" cy="167762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Letters</a:t>
          </a:r>
          <a:endParaRPr lang="en-US" sz="1800" b="1" kern="1200" dirty="0">
            <a:latin typeface="Arial" pitchFamily="34" charset="0"/>
            <a:cs typeface="Arial" pitchFamily="34" charset="0"/>
          </a:endParaRPr>
        </a:p>
      </dsp:txBody>
      <dsp:txXfrm>
        <a:off x="5348336" y="1245808"/>
        <a:ext cx="1333851" cy="1186261"/>
      </dsp:txXfrm>
    </dsp:sp>
    <dsp:sp modelId="{0CDA3A5C-7288-4A68-98F3-FE5A7880076B}">
      <dsp:nvSpPr>
        <dsp:cNvPr id="0" name=""/>
        <dsp:cNvSpPr/>
      </dsp:nvSpPr>
      <dsp:spPr>
        <a:xfrm>
          <a:off x="4214841" y="3071823"/>
          <a:ext cx="1777441" cy="158742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b="1" kern="1200" dirty="0">
              <a:latin typeface="Arial" pitchFamily="34" charset="0"/>
              <a:cs typeface="Arial" pitchFamily="34" charset="0"/>
            </a:rPr>
            <a:t>Environmental scanning</a:t>
          </a:r>
          <a:endParaRPr lang="en-US" sz="1200" b="1" kern="1200" dirty="0">
            <a:latin typeface="Arial" pitchFamily="34" charset="0"/>
            <a:cs typeface="Arial" pitchFamily="34" charset="0"/>
          </a:endParaRPr>
        </a:p>
      </dsp:txBody>
      <dsp:txXfrm>
        <a:off x="4475141" y="3304296"/>
        <a:ext cx="1256841" cy="1122481"/>
      </dsp:txXfrm>
    </dsp:sp>
    <dsp:sp modelId="{C86B25AB-2680-426B-95ED-04865495BE1D}">
      <dsp:nvSpPr>
        <dsp:cNvPr id="0" name=""/>
        <dsp:cNvSpPr/>
      </dsp:nvSpPr>
      <dsp:spPr>
        <a:xfrm>
          <a:off x="2071704" y="3173557"/>
          <a:ext cx="1887996" cy="165250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Force control room</a:t>
          </a:r>
          <a:endParaRPr lang="en-US" sz="1800" b="1" kern="1200" dirty="0">
            <a:latin typeface="Arial" pitchFamily="34" charset="0"/>
            <a:cs typeface="Arial" pitchFamily="34" charset="0"/>
          </a:endParaRPr>
        </a:p>
      </dsp:txBody>
      <dsp:txXfrm>
        <a:off x="2348195" y="3415561"/>
        <a:ext cx="1335014" cy="1168501"/>
      </dsp:txXfrm>
    </dsp:sp>
    <dsp:sp modelId="{7B0A5D6A-BEC9-47A7-A43A-19EB0E9A5E90}">
      <dsp:nvSpPr>
        <dsp:cNvPr id="0" name=""/>
        <dsp:cNvSpPr/>
      </dsp:nvSpPr>
      <dsp:spPr>
        <a:xfrm>
          <a:off x="1164244" y="1000135"/>
          <a:ext cx="1917735" cy="172388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a:latin typeface="Arial" pitchFamily="34" charset="0"/>
              <a:cs typeface="Arial" pitchFamily="34" charset="0"/>
            </a:rPr>
            <a:t>Other agencies</a:t>
          </a:r>
          <a:endParaRPr lang="en-US" sz="1400" b="1" kern="1200" dirty="0">
            <a:latin typeface="Arial" pitchFamily="34" charset="0"/>
            <a:cs typeface="Arial" pitchFamily="34" charset="0"/>
          </a:endParaRPr>
        </a:p>
      </dsp:txBody>
      <dsp:txXfrm>
        <a:off x="1445090" y="1252592"/>
        <a:ext cx="1356043" cy="121897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72513-EA47-4D52-86E8-2A2A985C9CAD}">
      <dsp:nvSpPr>
        <dsp:cNvPr id="0" name=""/>
        <dsp:cNvSpPr/>
      </dsp:nvSpPr>
      <dsp:spPr>
        <a:xfrm>
          <a:off x="2776822" y="1037998"/>
          <a:ext cx="2668996" cy="2668996"/>
        </a:xfrm>
        <a:prstGeom prst="ellipse">
          <a:avLst/>
        </a:prstGeom>
        <a:solidFill>
          <a:srgbClr val="000099">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b="1" kern="1200" dirty="0">
              <a:solidFill>
                <a:schemeClr val="bg1"/>
              </a:solidFill>
              <a:effectLst>
                <a:outerShdw blurRad="38100" dist="38100" dir="2700000" algn="tl">
                  <a:srgbClr val="000000">
                    <a:alpha val="43137"/>
                  </a:srgbClr>
                </a:outerShdw>
              </a:effectLst>
              <a:latin typeface="Arial" pitchFamily="34" charset="0"/>
              <a:cs typeface="Arial" pitchFamily="34" charset="0"/>
            </a:rPr>
            <a:t>Other  sources of Intelligence</a:t>
          </a:r>
          <a:endParaRPr lang="en-US" sz="2400" b="1" kern="1200" dirty="0">
            <a:solidFill>
              <a:schemeClr val="bg1"/>
            </a:solidFill>
            <a:effectLst>
              <a:outerShdw blurRad="38100" dist="38100" dir="2700000" algn="tl">
                <a:srgbClr val="000000">
                  <a:alpha val="43137"/>
                </a:srgbClr>
              </a:outerShdw>
            </a:effectLst>
            <a:latin typeface="Arial" pitchFamily="34" charset="0"/>
            <a:cs typeface="Arial" pitchFamily="34" charset="0"/>
          </a:endParaRPr>
        </a:p>
      </dsp:txBody>
      <dsp:txXfrm>
        <a:off x="3167687" y="1428863"/>
        <a:ext cx="1887266" cy="1887266"/>
      </dsp:txXfrm>
    </dsp:sp>
    <dsp:sp modelId="{C5EFE441-CFA6-49CB-8331-5EF7620685DB}">
      <dsp:nvSpPr>
        <dsp:cNvPr id="0" name=""/>
        <dsp:cNvSpPr/>
      </dsp:nvSpPr>
      <dsp:spPr>
        <a:xfrm>
          <a:off x="3174790" y="-82057"/>
          <a:ext cx="1793298" cy="146015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err="1">
              <a:latin typeface="Arial" pitchFamily="34" charset="0"/>
              <a:cs typeface="Arial" pitchFamily="34" charset="0"/>
            </a:rPr>
            <a:t>CHIS</a:t>
          </a:r>
          <a:endParaRPr lang="en-GB" sz="1800" b="1" kern="1200" dirty="0">
            <a:latin typeface="Arial" pitchFamily="34" charset="0"/>
            <a:cs typeface="Arial" pitchFamily="34" charset="0"/>
          </a:endParaRPr>
        </a:p>
      </dsp:txBody>
      <dsp:txXfrm>
        <a:off x="3437412" y="131778"/>
        <a:ext cx="1268054" cy="1032484"/>
      </dsp:txXfrm>
    </dsp:sp>
    <dsp:sp modelId="{D4CE1B55-945A-43F2-A0FC-B0E48CEFD4EB}">
      <dsp:nvSpPr>
        <dsp:cNvPr id="0" name=""/>
        <dsp:cNvSpPr/>
      </dsp:nvSpPr>
      <dsp:spPr>
        <a:xfrm>
          <a:off x="4854858" y="530275"/>
          <a:ext cx="1819094" cy="161781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Crime recording</a:t>
          </a:r>
          <a:endParaRPr lang="en-US" sz="1800" b="1" kern="1200" dirty="0">
            <a:latin typeface="Arial" pitchFamily="34" charset="0"/>
            <a:cs typeface="Arial" pitchFamily="34" charset="0"/>
          </a:endParaRPr>
        </a:p>
      </dsp:txBody>
      <dsp:txXfrm>
        <a:off x="5121258" y="767198"/>
        <a:ext cx="1286294" cy="1143966"/>
      </dsp:txXfrm>
    </dsp:sp>
    <dsp:sp modelId="{0CDA3A5C-7288-4A68-98F3-FE5A7880076B}">
      <dsp:nvSpPr>
        <dsp:cNvPr id="0" name=""/>
        <dsp:cNvSpPr/>
      </dsp:nvSpPr>
      <dsp:spPr>
        <a:xfrm>
          <a:off x="4929231" y="2500327"/>
          <a:ext cx="1572078" cy="14953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a:latin typeface="Arial" pitchFamily="34" charset="0"/>
              <a:cs typeface="Arial" pitchFamily="34" charset="0"/>
            </a:rPr>
            <a:t>Intrusive or directed surveillance</a:t>
          </a:r>
          <a:endParaRPr lang="en-US" sz="1400" b="1" kern="1200" dirty="0">
            <a:latin typeface="Arial" pitchFamily="34" charset="0"/>
            <a:cs typeface="Arial" pitchFamily="34" charset="0"/>
          </a:endParaRPr>
        </a:p>
      </dsp:txBody>
      <dsp:txXfrm>
        <a:off x="5159456" y="2719311"/>
        <a:ext cx="1111628" cy="1057350"/>
      </dsp:txXfrm>
    </dsp:sp>
    <dsp:sp modelId="{C86B25AB-2680-426B-95ED-04865495BE1D}">
      <dsp:nvSpPr>
        <dsp:cNvPr id="0" name=""/>
        <dsp:cNvSpPr/>
      </dsp:nvSpPr>
      <dsp:spPr>
        <a:xfrm>
          <a:off x="3188778" y="3313831"/>
          <a:ext cx="1820682" cy="159359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a:latin typeface="Arial" pitchFamily="34" charset="0"/>
              <a:cs typeface="Arial" pitchFamily="34" charset="0"/>
            </a:rPr>
            <a:t>SYS/SIS</a:t>
          </a:r>
        </a:p>
        <a:p>
          <a:pPr lvl="0" algn="ctr" defTabSz="800100">
            <a:lnSpc>
              <a:spcPct val="90000"/>
            </a:lnSpc>
            <a:spcBef>
              <a:spcPct val="0"/>
            </a:spcBef>
            <a:spcAft>
              <a:spcPct val="35000"/>
            </a:spcAft>
          </a:pPr>
          <a:r>
            <a:rPr lang="en-GB" sz="1800" b="1" kern="1200" dirty="0">
              <a:latin typeface="Arial" pitchFamily="34" charset="0"/>
              <a:cs typeface="Arial" pitchFamily="34" charset="0"/>
            </a:rPr>
            <a:t>Other National Units</a:t>
          </a:r>
        </a:p>
        <a:p>
          <a:pPr lvl="0" algn="ctr" defTabSz="800100">
            <a:lnSpc>
              <a:spcPct val="90000"/>
            </a:lnSpc>
            <a:spcBef>
              <a:spcPct val="0"/>
            </a:spcBef>
            <a:spcAft>
              <a:spcPct val="35000"/>
            </a:spcAft>
          </a:pPr>
          <a:endParaRPr lang="en-US" sz="1800" b="1" kern="1200" dirty="0">
            <a:latin typeface="Arial" pitchFamily="34" charset="0"/>
            <a:cs typeface="Arial" pitchFamily="34" charset="0"/>
          </a:endParaRPr>
        </a:p>
      </dsp:txBody>
      <dsp:txXfrm>
        <a:off x="3455411" y="3547207"/>
        <a:ext cx="1287416" cy="1126839"/>
      </dsp:txXfrm>
    </dsp:sp>
    <dsp:sp modelId="{7B0A5D6A-BEC9-47A7-A43A-19EB0E9A5E90}">
      <dsp:nvSpPr>
        <dsp:cNvPr id="0" name=""/>
        <dsp:cNvSpPr/>
      </dsp:nvSpPr>
      <dsp:spPr>
        <a:xfrm>
          <a:off x="1571639" y="2500317"/>
          <a:ext cx="1545642" cy="145600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a:latin typeface="Arial" pitchFamily="34" charset="0"/>
              <a:cs typeface="Arial" pitchFamily="34" charset="0"/>
            </a:rPr>
            <a:t>Other agencies</a:t>
          </a:r>
        </a:p>
        <a:p>
          <a:pPr lvl="0" algn="ctr" defTabSz="622300">
            <a:lnSpc>
              <a:spcPct val="90000"/>
            </a:lnSpc>
            <a:spcBef>
              <a:spcPct val="0"/>
            </a:spcBef>
            <a:spcAft>
              <a:spcPct val="35000"/>
            </a:spcAft>
          </a:pPr>
          <a:r>
            <a:rPr lang="en-GB" sz="1400" b="1" kern="1200" dirty="0">
              <a:latin typeface="Arial" pitchFamily="34" charset="0"/>
              <a:cs typeface="Arial" pitchFamily="34" charset="0"/>
            </a:rPr>
            <a:t>e.g.  </a:t>
          </a:r>
          <a:r>
            <a:rPr lang="en-GB" sz="1400" b="1" kern="1200" dirty="0" err="1">
              <a:latin typeface="Arial" pitchFamily="34" charset="0"/>
              <a:cs typeface="Arial" pitchFamily="34" charset="0"/>
            </a:rPr>
            <a:t>UKIS</a:t>
          </a:r>
          <a:endParaRPr lang="en-US" sz="1400" b="1" kern="1200" dirty="0">
            <a:latin typeface="Arial" pitchFamily="34" charset="0"/>
            <a:cs typeface="Arial" pitchFamily="34" charset="0"/>
          </a:endParaRPr>
        </a:p>
      </dsp:txBody>
      <dsp:txXfrm>
        <a:off x="1797993" y="2713544"/>
        <a:ext cx="1092934" cy="1029550"/>
      </dsp:txXfrm>
    </dsp:sp>
    <dsp:sp modelId="{C3D35E5D-AB80-4FC1-BB85-D258DC6001EF}">
      <dsp:nvSpPr>
        <dsp:cNvPr id="0" name=""/>
        <dsp:cNvSpPr/>
      </dsp:nvSpPr>
      <dsp:spPr>
        <a:xfrm>
          <a:off x="1489147" y="714386"/>
          <a:ext cx="1805175" cy="157809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a:latin typeface="Arial" pitchFamily="34" charset="0"/>
              <a:cs typeface="Arial" pitchFamily="34" charset="0"/>
            </a:rPr>
            <a:t>Field enquiries</a:t>
          </a:r>
          <a:endParaRPr lang="en-US" sz="1600" b="1" kern="1200" dirty="0">
            <a:latin typeface="Arial" pitchFamily="34" charset="0"/>
            <a:cs typeface="Arial" pitchFamily="34" charset="0"/>
          </a:endParaRPr>
        </a:p>
      </dsp:txBody>
      <dsp:txXfrm>
        <a:off x="1753509" y="945493"/>
        <a:ext cx="1276451" cy="11158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51720C-12BE-4F0C-AAA2-0E96FEDE4455}" type="datetimeFigureOut">
              <a:rPr lang="en-GB" smtClean="0"/>
              <a:t>25/10/2021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A30C3D-58F2-4C88-AB21-9B94ED449491}" type="slidenum">
              <a:rPr lang="en-GB" smtClean="0"/>
              <a:t>‹#›</a:t>
            </a:fld>
            <a:endParaRPr lang="en-GB"/>
          </a:p>
        </p:txBody>
      </p:sp>
    </p:spTree>
    <p:extLst>
      <p:ext uri="{BB962C8B-B14F-4D97-AF65-F5344CB8AC3E}">
        <p14:creationId xmlns:p14="http://schemas.microsoft.com/office/powerpoint/2010/main" val="3309932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errorismlegislationreviewer.independent.gov.uk/category/reports/" TargetMode="External"/><Relationship Id="rId7" Type="http://schemas.openxmlformats.org/officeDocument/2006/relationships/hyperlink" Target="https://twitter.com/"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errorismlegislationreviewer.independent.gov.uk/category/feature/" TargetMode="External"/><Relationship Id="rId5" Type="http://schemas.openxmlformats.org/officeDocument/2006/relationships/hyperlink" Target="https://terrorismlegislationreviewer.independent.gov.uk/category/speeches/" TargetMode="External"/><Relationship Id="rId4" Type="http://schemas.openxmlformats.org/officeDocument/2006/relationships/hyperlink" Target="https://terrorismlegislationreviewer.independent.gov.uk/category/evidence/" TargetMode="Externa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equalityhumanrights.com/en/our-human-rights-work/monitoring-and-promoting-un-treaties/international-convention-elimination-all" TargetMode="External"/><Relationship Id="rId3" Type="http://schemas.openxmlformats.org/officeDocument/2006/relationships/hyperlink" Target="https://www.equalityhumanrights.com/en/human-rights-act/article-6-right-fair-trial" TargetMode="External"/><Relationship Id="rId7" Type="http://schemas.openxmlformats.org/officeDocument/2006/relationships/hyperlink" Target="https://www.equalityhumanrights.com/en/advice-and-guidance/race-discrimination"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equalityhumanrights.com/en/what-european-convention-human-rights" TargetMode="External"/><Relationship Id="rId5" Type="http://schemas.openxmlformats.org/officeDocument/2006/relationships/hyperlink" Target="https://www.equalityhumanrights.com/en/what-are-human-rights/what-universal-declaration-human-rights" TargetMode="External"/><Relationship Id="rId4" Type="http://schemas.openxmlformats.org/officeDocument/2006/relationships/hyperlink" Target="https://www.equalityhumanrights.com/en/human-rights-act/article-3-freedom-torture-and-inhuman-or-degrading-treatment" TargetMode="External"/><Relationship Id="rId9" Type="http://schemas.openxmlformats.org/officeDocument/2006/relationships/hyperlink" Target="https://www.equalityhumanrights.com/en/what-are-human-rights/how-are-your-rights-protected/what-european-court-human-rights"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Well, when we look at terrorism and human rights and there's a dilemma for governments, of course, to provide safety and security for its inhabitants,</a:t>
            </a:r>
          </a:p>
          <a:p>
            <a:pPr algn="l"/>
            <a:r>
              <a:rPr lang="en-GB" b="0" i="0" dirty="0">
                <a:solidFill>
                  <a:srgbClr val="464646"/>
                </a:solidFill>
                <a:effectLst/>
                <a:latin typeface="Segoe UI" panose="020B0502040204020203" pitchFamily="34" charset="0"/>
              </a:rPr>
              <a:t>but also to protect human rights and allow us to have the freedom of speech and freedom of movement that that type of thing which we are used to</a:t>
            </a:r>
            <a:r>
              <a:rPr lang="en-GB" b="0" i="0" dirty="0" smtClean="0">
                <a:solidFill>
                  <a:srgbClr val="464646"/>
                </a:solidFill>
                <a:effectLst/>
                <a:latin typeface="Segoe UI" panose="020B0502040204020203" pitchFamily="34" charset="0"/>
              </a:rPr>
              <a:t>.</a:t>
            </a:r>
          </a:p>
          <a:p>
            <a:pPr algn="r"/>
            <a:endParaRPr lang="en-GB" b="0" i="0" dirty="0" smtClean="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Today, we are going to look at police and terrorism and human rights and the challenges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really for keeping people safe whilst maintaining people's civil and human rights.</a:t>
            </a:r>
            <a:endParaRPr lang="en-GB" b="0" i="0" dirty="0" smtClean="0">
              <a:solidFill>
                <a:srgbClr val="767676"/>
              </a:solidFill>
              <a:effectLst/>
              <a:latin typeface="Segoe UI" panose="020B0502040204020203" pitchFamily="34" charset="0"/>
            </a:endParaRPr>
          </a:p>
          <a:p>
            <a:pPr algn="r"/>
            <a:endParaRPr lang="en-GB" b="0" i="0" dirty="0" smtClean="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Typically, the introduction of the military or some sort of strong arm police and tactic.</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we should also consider, of course, legislation brought in by governments to tackle terrorism,</a:t>
            </a:r>
            <a:endParaRPr lang="en-GB" b="0" i="0" dirty="0" smtClean="0">
              <a:solidFill>
                <a:srgbClr val="767676"/>
              </a:solidFill>
              <a:effectLst/>
              <a:latin typeface="Segoe UI" panose="020B0502040204020203" pitchFamily="34" charset="0"/>
            </a:endParaRPr>
          </a:p>
          <a:p>
            <a:pPr algn="r"/>
            <a:endParaRPr lang="en-GB" b="0" i="0" dirty="0" smtClean="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such as in the U.K., the Terrorism Act 2000. </a:t>
            </a:r>
          </a:p>
          <a:p>
            <a:pPr algn="l"/>
            <a:r>
              <a:rPr lang="en-GB" b="0" i="0" dirty="0" smtClean="0">
                <a:solidFill>
                  <a:srgbClr val="464646"/>
                </a:solidFill>
                <a:effectLst/>
                <a:latin typeface="Segoe UI" panose="020B0502040204020203" pitchFamily="34" charset="0"/>
              </a:rPr>
              <a:t>Now, when we looked at definitional issues, we should also think about the checks carried out at our airports or when people come into the country,</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of course, they may be stopped for a variety of reasons, one of which might be to check if they are involved in terrorism or if they are a terrorist.</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of course, if you think if we stick to the airport, of course, whilst we go in through the heavy security at airports since 9/11,</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we may be asked to go through scanners and that type of thing to ensure that we're not carrying any dodgy goods.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If I can use the term dodgy goods and of course,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we've also seen increased powers of stop and search in the U.K., in particular with regard to terrorism,</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where on some occasions the officer will carrying out the stops and the searches,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do not require any reasonable grounds or don't have to have any suspicion that somebody is carrying something that's prohibited.</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 simple fact that they are that that is a threat from terrorism is sufficient to stop and search them.</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of course. Some would say that this is an infringement on our civil liberties.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what we've found historically, of course,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is that following an attack such as the World Trade Centre attack or the London Underground attacks, there is they swell in public support.</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a majority of the public supports the introduction of legislation.</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the public's memory can be quite short and. Sometimes if we look at  the public shortly after the introduction of legislation,</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there might be less supportive because the harshness of the visions that they might have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seen on the television sets or read in the newspapers has worn off to some extent. And sometimes the public have short memories.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I ask the question on a number of occasions regarding where we generally remember the London Underground attacks,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if we old enough, which obviously I think most of us are.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if we ask the question about the liquid air airline plot or Operation Overt, as it was called, many people don't recognize what that means.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that was a plot here in the U.K., too, to kill in the region of 3000 people on a number of aircraft flying across the Atlantic at the same time.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they were going to target eight aircraft in different U.K. airports.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They're all destined for America. And when they were all in the air at a given time, the bombers were going to blow the aircraft out of the sky.</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As I say, killing in the range of 3000 people. Unfortunately, that was that attack was thwarted by the security services.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many people don't even remember that, which was all over our newspapers at the time, all over our TV news.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At the time. But many people have forgotten that instance.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that's just supportive. What I'm saying is the public memory, our memory sometimes can be short.</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maybe that's a psychological issue where we actually push out bad memories out of our out of our minds and try to forget them.</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Tony Blair is related to this when he was talking about support for the introduction of terrorist measures and terrorist legislation.</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Well, when we look at terrorism and human rights and there's a dilemma for governments, of course, to provide safety and security for its inhabitants,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also to protect human rights and allow us to have the freedom of speech and freedom of movement that that type of thing which we are used to.</a:t>
            </a:r>
            <a:endParaRPr lang="en-GB" b="0" i="0" dirty="0" smtClean="0">
              <a:solidFill>
                <a:srgbClr val="767676"/>
              </a:solidFill>
              <a:effectLst/>
              <a:latin typeface="Segoe UI" panose="020B0502040204020203" pitchFamily="34" charset="0"/>
            </a:endParaRPr>
          </a:p>
          <a:p>
            <a:pPr algn="l"/>
            <a:endParaRPr lang="en-GB" b="0" i="0" dirty="0">
              <a:solidFill>
                <a:srgbClr val="464646"/>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a:t>
            </a:fld>
            <a:endParaRPr lang="en-GB"/>
          </a:p>
        </p:txBody>
      </p:sp>
    </p:spTree>
    <p:extLst>
      <p:ext uri="{BB962C8B-B14F-4D97-AF65-F5344CB8AC3E}">
        <p14:creationId xmlns:p14="http://schemas.microsoft.com/office/powerpoint/2010/main" val="2821759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January to June 1939 there were 127 bombings in which one person was killed and fifty-five injured. These were perpetrated by the Irish Republican Army (IRA).</a:t>
            </a:r>
          </a:p>
          <a:p>
            <a:pPr eaLnBrk="1" hangingPunct="1">
              <a:spcBef>
                <a:spcPct val="0"/>
              </a:spcBef>
            </a:pPr>
            <a:endParaRPr lang="en-GB" altLang="en-US" dirty="0"/>
          </a:p>
          <a:p>
            <a:pPr eaLnBrk="1" hangingPunct="1">
              <a:spcBef>
                <a:spcPct val="0"/>
              </a:spcBef>
            </a:pPr>
            <a:r>
              <a:rPr lang="en-GB" altLang="en-US" dirty="0"/>
              <a:t>In August a bicycle bomb in Coventry killed five and injured eighty. The Coventry bombing occurred weeks before the outbreak of WWII and as a result was quickly forgotten about.  However, throughout the duration of WWII the IRA undertook a number of active operations in England.</a:t>
            </a:r>
          </a:p>
          <a:p>
            <a:pPr eaLnBrk="1" hangingPunct="1">
              <a:spcBef>
                <a:spcPct val="0"/>
              </a:spcBef>
            </a:pPr>
            <a:endParaRPr lang="en-GB" altLang="en-US" dirty="0"/>
          </a:p>
          <a:p>
            <a:pPr eaLnBrk="1" hangingPunct="1">
              <a:spcBef>
                <a:spcPct val="0"/>
              </a:spcBef>
            </a:pPr>
            <a:r>
              <a:rPr lang="en-GB" altLang="en-US" dirty="0"/>
              <a:t>Prevention of Violence (Temporary Provision) Act of 1939. The Act was intended to last for two years, but it was reviewed yearly until 1954</a:t>
            </a:r>
          </a:p>
          <a:p>
            <a:pPr eaLnBrk="1" hangingPunct="1">
              <a:spcBef>
                <a:spcPct val="0"/>
              </a:spcBef>
            </a:pPr>
            <a:endParaRPr lang="en-GB" altLang="en-US" dirty="0"/>
          </a:p>
          <a:p>
            <a:pPr eaLnBrk="1" hangingPunct="1">
              <a:spcBef>
                <a:spcPct val="0"/>
              </a:spcBef>
            </a:pPr>
            <a:r>
              <a:rPr lang="en-GB" altLang="en-US" dirty="0"/>
              <a:t>The Act gave wide powers of search to the Police. The power of detention for five days (previously unheard of). Power of immediate deportation by the Home Secretary suspected IRA sympathisers could be required to register with the Police 	</a:t>
            </a:r>
          </a:p>
          <a:p>
            <a:pPr eaLnBrk="1" hangingPunct="1">
              <a:spcBef>
                <a:spcPct val="0"/>
              </a:spcBef>
            </a:pPr>
            <a:endParaRPr lang="en-GB" altLang="en-US" dirty="0"/>
          </a:p>
          <a:p>
            <a:pPr eaLnBrk="1" hangingPunct="1">
              <a:spcBef>
                <a:spcPct val="0"/>
              </a:spcBef>
            </a:pPr>
            <a:r>
              <a:rPr lang="en-GB" altLang="en-US" dirty="0"/>
              <a:t>As a result of these powers hundreds of Irishmen were deported to Ireland where the majority were immediately interned.  Many were jailed in England.  Two, Peter Barnes and Frank McCormick, were hanged for the Coventry Street bombings   </a:t>
            </a:r>
          </a:p>
          <a:p>
            <a:pPr eaLnBrk="1" hangingPunct="1">
              <a:spcBef>
                <a:spcPct val="0"/>
              </a:spcBef>
            </a:pPr>
            <a:endParaRPr lang="en-GB" altLang="en-US" dirty="0"/>
          </a:p>
          <a:p>
            <a:pPr eaLnBrk="1" hangingPunct="1">
              <a:spcBef>
                <a:spcPct val="0"/>
              </a:spcBef>
            </a:pPr>
            <a:endParaRPr lang="en-GB" altLang="en-US" sz="1400" dirty="0"/>
          </a:p>
          <a:p>
            <a:pPr eaLnBrk="1" hangingPunct="1">
              <a:spcBef>
                <a:spcPct val="0"/>
              </a:spcBef>
            </a:pPr>
            <a:endParaRPr lang="en-GB" altLang="en-US" sz="1400" dirty="0"/>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3</a:t>
            </a:fld>
            <a:endParaRPr lang="en-GB"/>
          </a:p>
        </p:txBody>
      </p:sp>
    </p:spTree>
    <p:extLst>
      <p:ext uri="{BB962C8B-B14F-4D97-AF65-F5344CB8AC3E}">
        <p14:creationId xmlns:p14="http://schemas.microsoft.com/office/powerpoint/2010/main" val="2797812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F9CC1B0-6C0E-4F90-AFD3-75B6941169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43834A23-34B4-4649-8281-FA9FE28232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The 1989 act was in force for 12 years, and was very much focused on countering Irish Related Terrorism (IRT) activity, until the introduction of The Terrorism Act 2000 on the 19</a:t>
            </a:r>
            <a:r>
              <a:rPr lang="en-GB" altLang="en-US" baseline="30000" dirty="0"/>
              <a:t>th</a:t>
            </a:r>
            <a:r>
              <a:rPr lang="en-GB" altLang="en-US" dirty="0"/>
              <a:t> February 2001. </a:t>
            </a:r>
          </a:p>
          <a:p>
            <a:pPr eaLnBrk="1" hangingPunct="1">
              <a:spcBef>
                <a:spcPct val="0"/>
              </a:spcBef>
            </a:pPr>
            <a:endParaRPr lang="en-GB" altLang="en-US" dirty="0"/>
          </a:p>
          <a:p>
            <a:pPr eaLnBrk="1" hangingPunct="1">
              <a:spcBef>
                <a:spcPct val="0"/>
              </a:spcBef>
            </a:pPr>
            <a:r>
              <a:rPr lang="en-GB" altLang="en-US" dirty="0"/>
              <a:t>The legislation throughout had a common theme – it was a temporary provision and as such had to be renewed on a regular basis.</a:t>
            </a:r>
          </a:p>
          <a:p>
            <a:pPr eaLnBrk="1" hangingPunct="1">
              <a:spcBef>
                <a:spcPct val="0"/>
              </a:spcBef>
            </a:pPr>
            <a:endParaRPr lang="en-GB" altLang="en-US" dirty="0"/>
          </a:p>
          <a:p>
            <a:pPr eaLnBrk="1" hangingPunct="1">
              <a:spcBef>
                <a:spcPct val="0"/>
              </a:spcBef>
            </a:pPr>
            <a:r>
              <a:rPr lang="en-GB" altLang="en-US" dirty="0"/>
              <a:t>Pictures:</a:t>
            </a:r>
          </a:p>
          <a:p>
            <a:pPr eaLnBrk="1" hangingPunct="1">
              <a:spcBef>
                <a:spcPct val="0"/>
              </a:spcBef>
            </a:pPr>
            <a:r>
              <a:rPr lang="en-GB" altLang="en-US" dirty="0"/>
              <a:t>Far left = Harrods bombing</a:t>
            </a:r>
          </a:p>
          <a:p>
            <a:pPr eaLnBrk="1" hangingPunct="1">
              <a:spcBef>
                <a:spcPct val="0"/>
              </a:spcBef>
            </a:pPr>
            <a:r>
              <a:rPr lang="en-GB" altLang="en-US" dirty="0"/>
              <a:t>Left of dates= Lord Mountbatten murdered by IRA </a:t>
            </a:r>
          </a:p>
          <a:p>
            <a:pPr eaLnBrk="1" hangingPunct="1">
              <a:spcBef>
                <a:spcPct val="0"/>
              </a:spcBef>
            </a:pPr>
            <a:r>
              <a:rPr lang="en-GB" altLang="en-US" dirty="0"/>
              <a:t>Right of dates = Hyde Park bombing</a:t>
            </a:r>
          </a:p>
          <a:p>
            <a:pPr eaLnBrk="1" hangingPunct="1">
              <a:spcBef>
                <a:spcPct val="0"/>
              </a:spcBef>
            </a:pPr>
            <a:r>
              <a:rPr lang="en-GB" altLang="en-US" dirty="0"/>
              <a:t>Far Right = Newspaper article of Brighton Hotel Bombing (Conservatory Party Conference)</a:t>
            </a:r>
          </a:p>
        </p:txBody>
      </p:sp>
      <p:sp>
        <p:nvSpPr>
          <p:cNvPr id="10244" name="Slide Number Placeholder 3">
            <a:extLst>
              <a:ext uri="{FF2B5EF4-FFF2-40B4-BE49-F238E27FC236}">
                <a16:creationId xmlns:a16="http://schemas.microsoft.com/office/drawing/2014/main" id="{D97560C7-83A2-4BE3-BB5A-C1DF513DFB4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9775" indent="-282575">
              <a:spcBef>
                <a:spcPct val="30000"/>
              </a:spcBef>
              <a:defRPr sz="1200">
                <a:solidFill>
                  <a:schemeClr val="tx1"/>
                </a:solidFill>
                <a:latin typeface="Calibri" panose="020F0502020204030204" pitchFamily="34" charset="0"/>
              </a:defRPr>
            </a:lvl2pPr>
            <a:lvl3pPr marL="1138238" indent="-227013">
              <a:spcBef>
                <a:spcPct val="30000"/>
              </a:spcBef>
              <a:defRPr sz="1200">
                <a:solidFill>
                  <a:schemeClr val="tx1"/>
                </a:solidFill>
                <a:latin typeface="Calibri" panose="020F0502020204030204" pitchFamily="34" charset="0"/>
              </a:defRPr>
            </a:lvl3pPr>
            <a:lvl4pPr marL="1593850" indent="-227013">
              <a:spcBef>
                <a:spcPct val="30000"/>
              </a:spcBef>
              <a:defRPr sz="1200">
                <a:solidFill>
                  <a:schemeClr val="tx1"/>
                </a:solidFill>
                <a:latin typeface="Calibri" panose="020F0502020204030204" pitchFamily="34" charset="0"/>
              </a:defRPr>
            </a:lvl4pPr>
            <a:lvl5pPr marL="2049463" indent="-227013">
              <a:spcBef>
                <a:spcPct val="30000"/>
              </a:spcBef>
              <a:defRPr sz="1200">
                <a:solidFill>
                  <a:schemeClr val="tx1"/>
                </a:solidFill>
                <a:latin typeface="Calibri" panose="020F0502020204030204" pitchFamily="34" charset="0"/>
              </a:defRPr>
            </a:lvl5pPr>
            <a:lvl6pPr marL="2506663" indent="-227013" eaLnBrk="0" fontAlgn="base" hangingPunct="0">
              <a:spcBef>
                <a:spcPct val="30000"/>
              </a:spcBef>
              <a:spcAft>
                <a:spcPct val="0"/>
              </a:spcAft>
              <a:defRPr sz="1200">
                <a:solidFill>
                  <a:schemeClr val="tx1"/>
                </a:solidFill>
                <a:latin typeface="Calibri" panose="020F0502020204030204" pitchFamily="34" charset="0"/>
              </a:defRPr>
            </a:lvl6pPr>
            <a:lvl7pPr marL="2963863" indent="-227013" eaLnBrk="0" fontAlgn="base" hangingPunct="0">
              <a:spcBef>
                <a:spcPct val="30000"/>
              </a:spcBef>
              <a:spcAft>
                <a:spcPct val="0"/>
              </a:spcAft>
              <a:defRPr sz="1200">
                <a:solidFill>
                  <a:schemeClr val="tx1"/>
                </a:solidFill>
                <a:latin typeface="Calibri" panose="020F0502020204030204" pitchFamily="34" charset="0"/>
              </a:defRPr>
            </a:lvl7pPr>
            <a:lvl8pPr marL="3421063" indent="-227013" eaLnBrk="0" fontAlgn="base" hangingPunct="0">
              <a:spcBef>
                <a:spcPct val="30000"/>
              </a:spcBef>
              <a:spcAft>
                <a:spcPct val="0"/>
              </a:spcAft>
              <a:defRPr sz="1200">
                <a:solidFill>
                  <a:schemeClr val="tx1"/>
                </a:solidFill>
                <a:latin typeface="Calibri" panose="020F0502020204030204" pitchFamily="34" charset="0"/>
              </a:defRPr>
            </a:lvl8pPr>
            <a:lvl9pPr marL="3878263" indent="-227013"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753A4A5-28C8-4DF6-AF64-D9D3ACD5529C}" type="slidenum">
              <a:rPr lang="en-GB" altLang="en-US">
                <a:latin typeface="Arial" panose="020B0604020202020204" pitchFamily="34" charset="0"/>
              </a:rPr>
              <a:pPr eaLnBrk="1" hangingPunct="1">
                <a:spcBef>
                  <a:spcPct val="0"/>
                </a:spcBef>
              </a:pPr>
              <a:t>4</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5186D44-97E7-4565-818F-ED0D997064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66A4930-A9C4-4D27-843A-9ACB4A6F028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r>
              <a:rPr lang="en-GB" altLang="en-US" dirty="0"/>
              <a:t>One of the ideas regarding the introduction of the 2000 Act was to bring terrorism legislation under one Act, making it simpler to use. Came into force on 19/02/2001 </a:t>
            </a:r>
            <a:endParaRPr lang="en-GB" altLang="en-US" b="1" dirty="0"/>
          </a:p>
          <a:p>
            <a:pPr eaLnBrk="1" hangingPunct="1">
              <a:lnSpc>
                <a:spcPct val="90000"/>
              </a:lnSpc>
              <a:spcBef>
                <a:spcPct val="0"/>
              </a:spcBef>
            </a:pPr>
            <a:r>
              <a:rPr lang="en-GB" altLang="en-US" b="1" dirty="0"/>
              <a:t>Places terrorism legislation on a permanent basis</a:t>
            </a:r>
          </a:p>
          <a:p>
            <a:pPr eaLnBrk="1" hangingPunct="1">
              <a:lnSpc>
                <a:spcPct val="90000"/>
              </a:lnSpc>
              <a:spcBef>
                <a:spcPct val="0"/>
              </a:spcBef>
            </a:pPr>
            <a:endParaRPr lang="en-GB" altLang="en-US" b="1" dirty="0"/>
          </a:p>
          <a:p>
            <a:pPr eaLnBrk="1" hangingPunct="1">
              <a:lnSpc>
                <a:spcPct val="90000"/>
              </a:lnSpc>
              <a:spcBef>
                <a:spcPct val="0"/>
              </a:spcBef>
            </a:pPr>
            <a:r>
              <a:rPr lang="en-GB" altLang="en-US" b="1" dirty="0"/>
              <a:t>Subject to annual review and report to Parliament, not annual renewal</a:t>
            </a:r>
          </a:p>
          <a:p>
            <a:pPr eaLnBrk="1" hangingPunct="1">
              <a:lnSpc>
                <a:spcPct val="90000"/>
              </a:lnSpc>
              <a:spcBef>
                <a:spcPct val="0"/>
              </a:spcBef>
            </a:pPr>
            <a:endParaRPr lang="en-GB" altLang="en-US" b="1" dirty="0"/>
          </a:p>
          <a:p>
            <a:pPr eaLnBrk="1" hangingPunct="1">
              <a:lnSpc>
                <a:spcPct val="90000"/>
              </a:lnSpc>
              <a:spcBef>
                <a:spcPct val="0"/>
              </a:spcBef>
            </a:pPr>
            <a:r>
              <a:rPr lang="en-GB" altLang="en-US" b="1" dirty="0"/>
              <a:t>Secretary of State can proscribe organisations</a:t>
            </a:r>
          </a:p>
          <a:p>
            <a:pPr eaLnBrk="1" hangingPunct="1">
              <a:spcBef>
                <a:spcPct val="0"/>
              </a:spcBef>
            </a:pPr>
            <a:endParaRPr lang="en-GB" altLang="en-US" dirty="0"/>
          </a:p>
          <a:p>
            <a:pPr eaLnBrk="1" hangingPunct="1">
              <a:spcBef>
                <a:spcPct val="0"/>
              </a:spcBef>
            </a:pPr>
            <a:r>
              <a:rPr lang="en-GB" altLang="en-US" dirty="0"/>
              <a:t>However, history repeats its self and after the attacks on the World Trade Centre in New York and the Pentagon in Washington, The Anti-Terrorism, Crime and Security Act 2001 (ATCSA) was rushed through Parliament and came into force in November of that year.  At first glance the ATCSA 2001 is an amendment to possibly three Acts rolled into one. </a:t>
            </a:r>
          </a:p>
          <a:p>
            <a:pPr eaLnBrk="1" hangingPunct="1">
              <a:spcBef>
                <a:spcPct val="0"/>
              </a:spcBef>
            </a:pPr>
            <a:endParaRPr lang="en-GB" altLang="en-US" dirty="0"/>
          </a:p>
          <a:p>
            <a:pPr eaLnBrk="1" hangingPunct="1">
              <a:spcBef>
                <a:spcPct val="0"/>
              </a:spcBef>
            </a:pPr>
            <a:r>
              <a:rPr lang="en-GB" altLang="en-US" dirty="0"/>
              <a:t>The Anti-Terrorism section amends some of 2000 Act, in particular the extended powers of stop and search within Schedule 7, of the 2000 Act to include internal flights.</a:t>
            </a:r>
          </a:p>
          <a:p>
            <a:pPr eaLnBrk="1" hangingPunct="1">
              <a:spcBef>
                <a:spcPct val="0"/>
              </a:spcBef>
            </a:pPr>
            <a:endParaRPr lang="en-GB" altLang="en-US" dirty="0"/>
          </a:p>
          <a:p>
            <a:pPr eaLnBrk="1" hangingPunct="1">
              <a:spcBef>
                <a:spcPct val="0"/>
              </a:spcBef>
            </a:pPr>
            <a:r>
              <a:rPr lang="en-GB" altLang="en-US" dirty="0"/>
              <a:t>Immediately this came into force it watered down the initial concept of having simplified the terrorism legislation and things became more complicated with the introduction of The Prevention of Terrorism Act 2005.  This legislation created control orders – effectively a house arrest for suspected terrorists.  This was repealed and replaced with the Terrorism Prevention &amp; Investigation Measures Act 2011.</a:t>
            </a:r>
          </a:p>
          <a:p>
            <a:pPr eaLnBrk="1" hangingPunct="1">
              <a:spcBef>
                <a:spcPct val="0"/>
              </a:spcBef>
            </a:pPr>
            <a:endParaRPr lang="en-GB" altLang="en-US" dirty="0"/>
          </a:p>
          <a:p>
            <a:pPr eaLnBrk="1" hangingPunct="1">
              <a:spcBef>
                <a:spcPct val="0"/>
              </a:spcBef>
            </a:pPr>
            <a:r>
              <a:rPr lang="en-GB" altLang="en-US" dirty="0"/>
              <a:t>Yet it did not stop there, we now have The Terrorism Act 2006 which has introduced some 9 new terrorism offences and amends some of the 2000 Act powers.</a:t>
            </a:r>
          </a:p>
          <a:p>
            <a:pPr eaLnBrk="1" hangingPunct="1">
              <a:spcBef>
                <a:spcPct val="0"/>
              </a:spcBef>
            </a:pPr>
            <a:endParaRPr lang="en-GB" altLang="en-US" dirty="0"/>
          </a:p>
          <a:p>
            <a:pPr eaLnBrk="1" hangingPunct="1">
              <a:spcBef>
                <a:spcPct val="0"/>
              </a:spcBef>
            </a:pPr>
            <a:r>
              <a:rPr lang="en-GB" altLang="en-US" dirty="0"/>
              <a:t>And was likely to continue in this vain for some time to come, it was envisaged that sometime in 2007 a consolidation was to take place of all terrorism legislation to come under on Act – As you can see this never happened!</a:t>
            </a:r>
          </a:p>
          <a:p>
            <a:pPr eaLnBrk="1" hangingPunct="1">
              <a:spcBef>
                <a:spcPct val="0"/>
              </a:spcBef>
            </a:pPr>
            <a:endParaRPr lang="en-GB" altLang="en-US" dirty="0"/>
          </a:p>
          <a:p>
            <a:pPr eaLnBrk="1" hangingPunct="1">
              <a:spcBef>
                <a:spcPct val="0"/>
              </a:spcBef>
            </a:pPr>
            <a:r>
              <a:rPr lang="en-GB" altLang="en-US" dirty="0"/>
              <a:t>The CT Act 2008, introduced ‘Part IV’ notifications – A requirement for persons convicted under CT legislation to be registered.  Similar to Registered Sex Offenders, for example the need for them to live at approved premises, have their photographs taken and regularly updated, to report to a police station under certain circumstances.</a:t>
            </a:r>
          </a:p>
          <a:p>
            <a:pPr eaLnBrk="1" hangingPunct="1">
              <a:spcBef>
                <a:spcPct val="0"/>
              </a:spcBef>
            </a:pPr>
            <a:endParaRPr lang="en-GB" altLang="en-US" dirty="0"/>
          </a:p>
          <a:p>
            <a:pPr eaLnBrk="1" hangingPunct="1">
              <a:spcBef>
                <a:spcPct val="0"/>
              </a:spcBef>
            </a:pPr>
            <a:r>
              <a:rPr lang="en-GB" altLang="en-US" dirty="0"/>
              <a:t>The Terrorist Asset freezing etc. Act 2010 has little or no bearing on Police work and was introduced to allow the treasury to freeze bank accounts of suspected terrorists.  However, it is anti-terrorism legislation. </a:t>
            </a:r>
          </a:p>
          <a:p>
            <a:pPr eaLnBrk="1" hangingPunct="1">
              <a:spcBef>
                <a:spcPct val="0"/>
              </a:spcBef>
            </a:pPr>
            <a:endParaRPr lang="en-GB" altLang="en-US" dirty="0"/>
          </a:p>
          <a:p>
            <a:pPr eaLnBrk="1" hangingPunct="1">
              <a:spcBef>
                <a:spcPct val="0"/>
              </a:spcBef>
            </a:pPr>
            <a:r>
              <a:rPr lang="en-GB" altLang="en-US" dirty="0"/>
              <a:t>Terrorist Prevention &amp; Investigation Measures Act 2011 – the replacement for the Prevention Of Terrorism ACT 2005 – TPIMs replaced control orders. Persons who can not be charged and brought before a court may be subject to a TPIM measure i.e. relocate to a certain part of the country, restriction on association, restriction on mobile phones, restriction on bank accounts, restriction on computer use, restrictions on travel. </a:t>
            </a:r>
          </a:p>
          <a:p>
            <a:pPr eaLnBrk="1" hangingPunct="1">
              <a:spcBef>
                <a:spcPct val="0"/>
              </a:spcBef>
            </a:pPr>
            <a:endParaRPr lang="en-GB" altLang="en-US" dirty="0"/>
          </a:p>
          <a:p>
            <a:pPr eaLnBrk="1" hangingPunct="1">
              <a:spcBef>
                <a:spcPct val="0"/>
              </a:spcBef>
            </a:pPr>
            <a:r>
              <a:rPr lang="en-GB" altLang="en-US" dirty="0"/>
              <a:t>Anti-Social behaviour, Crime &amp; Policing Act 2014 – Although not obviously terrorism related, this piece of legislation had a massive impact upon Schedule 7 of the Terrorism Act and it created the accredited role of accredited Examining Officer and Review Officer in the Ports environment – as well as other CT Ports policing changes.  Also made changes to retention of CT suspect bio-data. </a:t>
            </a:r>
          </a:p>
          <a:p>
            <a:pPr eaLnBrk="1" hangingPunct="1">
              <a:spcBef>
                <a:spcPct val="0"/>
              </a:spcBef>
            </a:pPr>
            <a:endParaRPr lang="en-GB" altLang="en-US" dirty="0"/>
          </a:p>
          <a:p>
            <a:pPr eaLnBrk="1" hangingPunct="1">
              <a:spcBef>
                <a:spcPct val="0"/>
              </a:spcBef>
            </a:pPr>
            <a:r>
              <a:rPr lang="en-GB" altLang="en-US" dirty="0"/>
              <a:t>CT &amp; Security Act 2015 – this legislation made amendments to parts of the terrorism Act 2000 and Aviation Security Act 1982 to deal with travellers.  Most importantly it brought in a lot of PREVENT directives to Higher Education &amp; Further Education organisations.  </a:t>
            </a:r>
          </a:p>
          <a:p>
            <a:pPr eaLnBrk="1" hangingPunct="1">
              <a:spcBef>
                <a:spcPct val="0"/>
              </a:spcBef>
            </a:pPr>
            <a:r>
              <a:rPr lang="en-GB" altLang="en-US" dirty="0"/>
              <a:t>Also Schedule 1 – Ports power to temporary prevent persons suspected of terrorism related activity (taking place outside of the UK) from travelling by seizing their travel documents</a:t>
            </a:r>
          </a:p>
          <a:p>
            <a:pPr eaLnBrk="1" hangingPunct="1">
              <a:spcBef>
                <a:spcPct val="0"/>
              </a:spcBef>
            </a:pPr>
            <a:r>
              <a:rPr lang="en-GB" altLang="en-US" dirty="0"/>
              <a:t>Schedule 2 – Power to impose a temporary exclusion order on persons considered of risk from entering the country.</a:t>
            </a:r>
          </a:p>
          <a:p>
            <a:pPr eaLnBrk="1" hangingPunct="1">
              <a:spcBef>
                <a:spcPct val="0"/>
              </a:spcBef>
            </a:pPr>
            <a:endParaRPr lang="en-GB" altLang="en-US" dirty="0"/>
          </a:p>
          <a:p>
            <a:pPr eaLnBrk="1" hangingPunct="1">
              <a:spcBef>
                <a:spcPct val="0"/>
              </a:spcBef>
            </a:pPr>
            <a:r>
              <a:rPr lang="en-GB" altLang="en-US" dirty="0"/>
              <a:t>CT and Border Security Act 2019 – the main elements designed to give enhanced powers at ports have yet to be enacted (February 2020) as parliament are waiting for time and opportunity to enact it.</a:t>
            </a:r>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FC4FE2D9-0C88-4B38-B5B0-D829A87EA2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5D3ED1-E929-4D3F-8C95-F08FD5935984}" type="slidenum">
              <a:rPr lang="en-GB" altLang="en-US"/>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4A2B68A-F6C9-4B20-A8CE-0BFF60927D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E1453D32-1244-44B5-AF98-48D41B4D3F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From the website of the Independent Reviewer: ‘</a:t>
            </a:r>
            <a:r>
              <a:rPr lang="en-GB" altLang="en-US" i="1" dirty="0"/>
              <a:t>The Independent Reviewer’s role is to inform the public and political debate on anti-terrorism law in the United Kingdom.  I do this in the regular </a:t>
            </a:r>
            <a:r>
              <a:rPr lang="en-GB" altLang="en-US" i="1" dirty="0">
                <a:hlinkClick r:id="rId3"/>
              </a:rPr>
              <a:t>reports</a:t>
            </a:r>
            <a:r>
              <a:rPr lang="en-GB" altLang="en-US" i="1" dirty="0"/>
              <a:t> that are prepared for the Home Secretary or Treasury and then laid before Parliament, in </a:t>
            </a:r>
            <a:r>
              <a:rPr lang="en-GB" altLang="en-US" i="1" dirty="0">
                <a:hlinkClick r:id="rId4"/>
              </a:rPr>
              <a:t>evidence to parliamentary committees</a:t>
            </a:r>
            <a:r>
              <a:rPr lang="en-GB" altLang="en-US" i="1" dirty="0"/>
              <a:t>, in </a:t>
            </a:r>
            <a:r>
              <a:rPr lang="en-GB" altLang="en-US" i="1" dirty="0">
                <a:hlinkClick r:id="rId5"/>
              </a:rPr>
              <a:t>articles and speeches</a:t>
            </a:r>
            <a:r>
              <a:rPr lang="en-GB" altLang="en-US" i="1" dirty="0"/>
              <a:t>, in media interviews and debates, in </a:t>
            </a:r>
            <a:r>
              <a:rPr lang="en-GB" altLang="en-US" i="1" dirty="0">
                <a:hlinkClick r:id="rId6"/>
              </a:rPr>
              <a:t>posts</a:t>
            </a:r>
            <a:r>
              <a:rPr lang="en-GB" altLang="en-US" i="1" dirty="0"/>
              <a:t> on this website and via </a:t>
            </a:r>
            <a:r>
              <a:rPr lang="en-GB" altLang="en-US" i="1" dirty="0">
                <a:hlinkClick r:id="rId7"/>
              </a:rPr>
              <a:t>twitter </a:t>
            </a:r>
            <a:r>
              <a:rPr lang="en-GB" altLang="en-US" i="1" dirty="0"/>
              <a:t>(@terrorwatchdog)’.</a:t>
            </a:r>
            <a:endParaRPr lang="en-GB" altLang="en-US" dirty="0"/>
          </a:p>
          <a:p>
            <a:pPr eaLnBrk="1" hangingPunct="1"/>
            <a:endParaRPr lang="en-GB" altLang="en-US" dirty="0"/>
          </a:p>
          <a:p>
            <a:pPr eaLnBrk="1" hangingPunct="1"/>
            <a:r>
              <a:rPr lang="en-GB" altLang="en-US" dirty="0"/>
              <a:t>For more information please see their website https://terrorismlegislationreviewer.independent.gov.uk/about-me/ </a:t>
            </a:r>
          </a:p>
          <a:p>
            <a:pPr eaLnBrk="1" hangingPunct="1"/>
            <a:endParaRPr lang="en-GB" altLang="en-US" dirty="0"/>
          </a:p>
          <a:p>
            <a:pPr eaLnBrk="1" hangingPunct="1"/>
            <a:endParaRPr lang="en-GB" altLang="en-US" dirty="0"/>
          </a:p>
          <a:p>
            <a:pPr eaLnBrk="1" hangingPunct="1"/>
            <a:r>
              <a:rPr lang="en-GB" altLang="en-US" dirty="0"/>
              <a:t>Lord </a:t>
            </a:r>
            <a:r>
              <a:rPr lang="en-GB" altLang="en-US" dirty="0" smtClean="0"/>
              <a:t>Carlisle </a:t>
            </a:r>
            <a:r>
              <a:rPr lang="en-GB" altLang="en-US" dirty="0"/>
              <a:t>– The first independent reviewer.</a:t>
            </a:r>
          </a:p>
          <a:p>
            <a:pPr eaLnBrk="1" hangingPunct="1"/>
            <a:r>
              <a:rPr lang="en-GB" altLang="en-US" dirty="0"/>
              <a:t>2</a:t>
            </a:r>
            <a:r>
              <a:rPr lang="en-GB" altLang="en-US" baseline="30000" dirty="0"/>
              <a:t>nd</a:t>
            </a:r>
            <a:r>
              <a:rPr lang="en-GB" altLang="en-US" dirty="0"/>
              <a:t> reviewer – David Anderson QC – writes a review of legislation which can be found on his website on line.  Retired from post Feb 2017</a:t>
            </a:r>
          </a:p>
          <a:p>
            <a:pPr eaLnBrk="1" hangingPunct="1"/>
            <a:r>
              <a:rPr lang="en-GB" altLang="en-US" dirty="0"/>
              <a:t>3</a:t>
            </a:r>
            <a:r>
              <a:rPr lang="en-GB" altLang="en-US" baseline="30000" dirty="0"/>
              <a:t>rd</a:t>
            </a:r>
            <a:r>
              <a:rPr lang="en-GB" altLang="en-US" dirty="0"/>
              <a:t> reviewer – Max Hill Feb 2017 to Autumn 2018</a:t>
            </a:r>
          </a:p>
          <a:p>
            <a:pPr eaLnBrk="1" hangingPunct="1"/>
            <a:r>
              <a:rPr lang="en-GB" altLang="en-US" dirty="0"/>
              <a:t>4</a:t>
            </a:r>
            <a:r>
              <a:rPr lang="en-GB" altLang="en-US" baseline="30000" dirty="0"/>
              <a:t>th</a:t>
            </a:r>
            <a:r>
              <a:rPr lang="en-GB" altLang="en-US" dirty="0"/>
              <a:t> reviewer - Jonathan Hall QC was appointed by the home secretary in May 2019</a:t>
            </a:r>
          </a:p>
        </p:txBody>
      </p:sp>
      <p:sp>
        <p:nvSpPr>
          <p:cNvPr id="14340" name="Slide Number Placeholder 3">
            <a:extLst>
              <a:ext uri="{FF2B5EF4-FFF2-40B4-BE49-F238E27FC236}">
                <a16:creationId xmlns:a16="http://schemas.microsoft.com/office/drawing/2014/main" id="{5F3DF932-E472-4C48-9F88-DE0A646ED25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9300" indent="-287338">
              <a:spcBef>
                <a:spcPct val="30000"/>
              </a:spcBef>
              <a:defRPr sz="1200">
                <a:solidFill>
                  <a:schemeClr val="tx1"/>
                </a:solidFill>
                <a:latin typeface="Calibri" panose="020F0502020204030204" pitchFamily="34" charset="0"/>
              </a:defRPr>
            </a:lvl2pPr>
            <a:lvl3pPr marL="1152525" indent="-230188">
              <a:spcBef>
                <a:spcPct val="30000"/>
              </a:spcBef>
              <a:defRPr sz="1200">
                <a:solidFill>
                  <a:schemeClr val="tx1"/>
                </a:solidFill>
                <a:latin typeface="Calibri" panose="020F0502020204030204" pitchFamily="34" charset="0"/>
              </a:defRPr>
            </a:lvl3pPr>
            <a:lvl4pPr marL="1614488" indent="-230188">
              <a:spcBef>
                <a:spcPct val="30000"/>
              </a:spcBef>
              <a:defRPr sz="1200">
                <a:solidFill>
                  <a:schemeClr val="tx1"/>
                </a:solidFill>
                <a:latin typeface="Calibri" panose="020F0502020204030204" pitchFamily="34" charset="0"/>
              </a:defRPr>
            </a:lvl4pPr>
            <a:lvl5pPr marL="2074863" indent="-230188">
              <a:spcBef>
                <a:spcPct val="30000"/>
              </a:spcBef>
              <a:defRPr sz="1200">
                <a:solidFill>
                  <a:schemeClr val="tx1"/>
                </a:solidFill>
                <a:latin typeface="Calibri" panose="020F0502020204030204" pitchFamily="34" charset="0"/>
              </a:defRPr>
            </a:lvl5pPr>
            <a:lvl6pPr marL="2532063" indent="-230188" eaLnBrk="0" fontAlgn="base" hangingPunct="0">
              <a:spcBef>
                <a:spcPct val="30000"/>
              </a:spcBef>
              <a:spcAft>
                <a:spcPct val="0"/>
              </a:spcAft>
              <a:defRPr sz="1200">
                <a:solidFill>
                  <a:schemeClr val="tx1"/>
                </a:solidFill>
                <a:latin typeface="Calibri" panose="020F0502020204030204" pitchFamily="34" charset="0"/>
              </a:defRPr>
            </a:lvl6pPr>
            <a:lvl7pPr marL="2989263" indent="-230188" eaLnBrk="0" fontAlgn="base" hangingPunct="0">
              <a:spcBef>
                <a:spcPct val="30000"/>
              </a:spcBef>
              <a:spcAft>
                <a:spcPct val="0"/>
              </a:spcAft>
              <a:defRPr sz="1200">
                <a:solidFill>
                  <a:schemeClr val="tx1"/>
                </a:solidFill>
                <a:latin typeface="Calibri" panose="020F0502020204030204" pitchFamily="34" charset="0"/>
              </a:defRPr>
            </a:lvl7pPr>
            <a:lvl8pPr marL="3446463" indent="-230188" eaLnBrk="0" fontAlgn="base" hangingPunct="0">
              <a:spcBef>
                <a:spcPct val="30000"/>
              </a:spcBef>
              <a:spcAft>
                <a:spcPct val="0"/>
              </a:spcAft>
              <a:defRPr sz="1200">
                <a:solidFill>
                  <a:schemeClr val="tx1"/>
                </a:solidFill>
                <a:latin typeface="Calibri" panose="020F0502020204030204" pitchFamily="34" charset="0"/>
              </a:defRPr>
            </a:lvl8pPr>
            <a:lvl9pPr marL="3903663" indent="-230188"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D145628-9B56-4447-BEE9-D633B6DBD40B}" type="slidenum">
              <a:rPr lang="en-GB" altLang="en-US">
                <a:latin typeface="Arial" panose="020B0604020202020204" pitchFamily="34" charset="0"/>
              </a:rPr>
              <a:pPr eaLnBrk="1" hangingPunct="1">
                <a:spcBef>
                  <a:spcPct val="0"/>
                </a:spcBef>
              </a:pPr>
              <a:t>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https://www.citizensadvice.org.uk/law-and-courts/civil-rights/human-rights/what-rights-are-protected-under-the-human-rights-act/</a:t>
            </a:r>
          </a:p>
          <a:p>
            <a:r>
              <a:rPr lang="en-GB" dirty="0"/>
              <a:t>https://www.equalityhumanrights.com/en/what-are-human-rights/history-human-rights-Britain</a:t>
            </a:r>
          </a:p>
          <a:p>
            <a:endParaRPr lang="en-GB" dirty="0"/>
          </a:p>
          <a:p>
            <a:pPr algn="l"/>
            <a:r>
              <a:rPr lang="en-GB" b="0" i="0" dirty="0">
                <a:solidFill>
                  <a:srgbClr val="364546"/>
                </a:solidFill>
                <a:effectLst/>
                <a:latin typeface="Roboto Slab"/>
              </a:rPr>
              <a:t>1215: the Magna Carta</a:t>
            </a:r>
          </a:p>
          <a:p>
            <a:pPr algn="l"/>
            <a:r>
              <a:rPr lang="en-GB" b="0" i="0" dirty="0">
                <a:solidFill>
                  <a:srgbClr val="364546"/>
                </a:solidFill>
                <a:effectLst/>
                <a:latin typeface="Roboto" panose="02000000000000000000" pitchFamily="2" charset="0"/>
              </a:rPr>
              <a:t>This English Charter acknowledged for the first time that subjects of the crown had legal rights and that laws could apply to kings and queens too. The Magna Carta was also the first step in giving us the right to a trial by a jury of our peers.</a:t>
            </a:r>
          </a:p>
          <a:p>
            <a:pPr algn="l"/>
            <a:r>
              <a:rPr lang="en-GB" b="0" i="0" dirty="0">
                <a:solidFill>
                  <a:srgbClr val="364546"/>
                </a:solidFill>
                <a:effectLst/>
                <a:latin typeface="Roboto Slab"/>
              </a:rPr>
              <a:t>1679: Habeas Corpus Act</a:t>
            </a:r>
          </a:p>
          <a:p>
            <a:pPr algn="l"/>
            <a:r>
              <a:rPr lang="en-GB" b="0" i="0" dirty="0">
                <a:solidFill>
                  <a:srgbClr val="364546"/>
                </a:solidFill>
                <a:effectLst/>
                <a:latin typeface="Roboto" panose="02000000000000000000" pitchFamily="2" charset="0"/>
              </a:rPr>
              <a:t>Another crucial step towards the </a:t>
            </a:r>
            <a:r>
              <a:rPr lang="en-GB" b="0" i="0" u="sng" dirty="0">
                <a:solidFill>
                  <a:srgbClr val="0B4E60"/>
                </a:solidFill>
                <a:effectLst/>
                <a:latin typeface="Roboto" panose="02000000000000000000" pitchFamily="2" charset="0"/>
                <a:hlinkClick r:id="rId3"/>
              </a:rPr>
              <a:t>right to a fair trial</a:t>
            </a:r>
            <a:r>
              <a:rPr lang="en-GB" b="0" i="0" dirty="0">
                <a:solidFill>
                  <a:srgbClr val="364546"/>
                </a:solidFill>
                <a:effectLst/>
                <a:latin typeface="Roboto" panose="02000000000000000000" pitchFamily="2" charset="0"/>
              </a:rPr>
              <a:t>, this law protected and extended the right of a detained person to go before a judge to determine whether the detention was legal.</a:t>
            </a:r>
          </a:p>
          <a:p>
            <a:pPr algn="l"/>
            <a:r>
              <a:rPr lang="en-GB" b="0" i="0" dirty="0">
                <a:solidFill>
                  <a:srgbClr val="364546"/>
                </a:solidFill>
                <a:effectLst/>
                <a:latin typeface="Roboto Slab"/>
              </a:rPr>
              <a:t>1689: English Bill of Rights</a:t>
            </a:r>
          </a:p>
          <a:p>
            <a:pPr algn="l"/>
            <a:r>
              <a:rPr lang="en-GB" b="0" i="0" dirty="0">
                <a:solidFill>
                  <a:srgbClr val="364546"/>
                </a:solidFill>
                <a:effectLst/>
                <a:latin typeface="Roboto" panose="02000000000000000000" pitchFamily="2" charset="0"/>
              </a:rPr>
              <a:t>The Bill was a landmark moment in the political history of Britain because it limited the powers of the monarch and set out the rights of Parliament. It included the freedom to petition the monarch (a step towards political protest rights); the freedom from cruel and unusual punishments (the forerunner to the </a:t>
            </a:r>
            <a:r>
              <a:rPr lang="en-GB" b="0" i="0" u="sng" dirty="0">
                <a:solidFill>
                  <a:srgbClr val="0B4E60"/>
                </a:solidFill>
                <a:effectLst/>
                <a:latin typeface="Roboto" panose="02000000000000000000" pitchFamily="2" charset="0"/>
                <a:hlinkClick r:id="rId4"/>
              </a:rPr>
              <a:t>ban on torture in our Human Rights Act</a:t>
            </a:r>
            <a:r>
              <a:rPr lang="en-GB" b="0" i="0" dirty="0">
                <a:solidFill>
                  <a:srgbClr val="364546"/>
                </a:solidFill>
                <a:effectLst/>
                <a:latin typeface="Roboto" panose="02000000000000000000" pitchFamily="2" charset="0"/>
              </a:rPr>
              <a:t>) and the freedom from being fined without trial.</a:t>
            </a:r>
          </a:p>
          <a:p>
            <a:pPr algn="l"/>
            <a:r>
              <a:rPr lang="en-GB" b="0" i="0" dirty="0">
                <a:solidFill>
                  <a:srgbClr val="364546"/>
                </a:solidFill>
                <a:effectLst/>
                <a:latin typeface="Roboto Slab"/>
              </a:rPr>
              <a:t>1948: Universal Declaration of Human Rights</a:t>
            </a:r>
          </a:p>
          <a:p>
            <a:pPr algn="l"/>
            <a:r>
              <a:rPr lang="en-GB" b="0" i="0" dirty="0">
                <a:solidFill>
                  <a:srgbClr val="364546"/>
                </a:solidFill>
                <a:effectLst/>
                <a:latin typeface="Roboto" panose="02000000000000000000" pitchFamily="2" charset="0"/>
              </a:rPr>
              <a:t>The </a:t>
            </a:r>
            <a:r>
              <a:rPr lang="en-GB" b="0" i="0" u="sng" dirty="0">
                <a:solidFill>
                  <a:srgbClr val="0B4E60"/>
                </a:solidFill>
                <a:effectLst/>
                <a:latin typeface="Roboto" panose="02000000000000000000" pitchFamily="2" charset="0"/>
                <a:hlinkClick r:id="rId5"/>
              </a:rPr>
              <a:t>Universal Declaration of Human Rights</a:t>
            </a:r>
            <a:r>
              <a:rPr lang="en-GB" b="0" i="0" dirty="0">
                <a:solidFill>
                  <a:srgbClr val="364546"/>
                </a:solidFill>
                <a:effectLst/>
                <a:latin typeface="Roboto" panose="02000000000000000000" pitchFamily="2" charset="0"/>
              </a:rPr>
              <a:t> is the foundation for modern human rights. After the Second World War, the international community recognised the need for a collective expression of human rights. Adopted by the General Assembly of the United Nations in 1948, the declaration sets out a range of rights and freedoms to which everyone, everywhere in the world, is entitled.</a:t>
            </a:r>
          </a:p>
          <a:p>
            <a:pPr algn="l"/>
            <a:r>
              <a:rPr lang="en-GB" b="0" i="0" dirty="0">
                <a:solidFill>
                  <a:srgbClr val="364546"/>
                </a:solidFill>
                <a:effectLst/>
                <a:latin typeface="Roboto Slab"/>
              </a:rPr>
              <a:t>1950: the European Convention on Human Rights</a:t>
            </a:r>
          </a:p>
          <a:p>
            <a:pPr algn="l"/>
            <a:r>
              <a:rPr lang="en-GB" b="0" i="0" dirty="0">
                <a:solidFill>
                  <a:srgbClr val="364546"/>
                </a:solidFill>
                <a:effectLst/>
                <a:latin typeface="Roboto" panose="02000000000000000000" pitchFamily="2" charset="0"/>
              </a:rPr>
              <a:t>Members of the Council of Europe used the Universal Declaration of Human Rights to draw up this treaty to secure basic rights both for their own citizens and for other nationalities within their borders. The Convention was signed in Rome in 1950, ratified by the UK in 1951 and came into force in 1953. Unlike the Universal Declaration, the </a:t>
            </a:r>
            <a:r>
              <a:rPr lang="en-GB" b="0" i="0" u="sng" dirty="0">
                <a:solidFill>
                  <a:srgbClr val="0B4E60"/>
                </a:solidFill>
                <a:effectLst/>
                <a:latin typeface="Roboto" panose="02000000000000000000" pitchFamily="2" charset="0"/>
                <a:hlinkClick r:id="rId6"/>
              </a:rPr>
              <a:t>European Convention on Human Rights</a:t>
            </a:r>
            <a:r>
              <a:rPr lang="en-GB" b="0" i="0" dirty="0">
                <a:solidFill>
                  <a:srgbClr val="364546"/>
                </a:solidFill>
                <a:effectLst/>
                <a:latin typeface="Roboto" panose="02000000000000000000" pitchFamily="2" charset="0"/>
              </a:rPr>
              <a:t> contains rights which can be relied on in a court of law.</a:t>
            </a:r>
          </a:p>
          <a:p>
            <a:pPr algn="l"/>
            <a:r>
              <a:rPr lang="en-GB" b="0" i="0" dirty="0">
                <a:solidFill>
                  <a:srgbClr val="364546"/>
                </a:solidFill>
                <a:effectLst/>
                <a:latin typeface="Roboto Slab"/>
              </a:rPr>
              <a:t>1965: Race Relations Act</a:t>
            </a:r>
          </a:p>
          <a:p>
            <a:pPr algn="l"/>
            <a:r>
              <a:rPr lang="en-GB" b="0" i="0" dirty="0">
                <a:solidFill>
                  <a:srgbClr val="364546"/>
                </a:solidFill>
                <a:effectLst/>
                <a:latin typeface="Roboto" panose="02000000000000000000" pitchFamily="2" charset="0"/>
              </a:rPr>
              <a:t>This was the first legislation in the UK to address </a:t>
            </a:r>
            <a:r>
              <a:rPr lang="en-GB" b="0" i="0" u="sng" dirty="0">
                <a:solidFill>
                  <a:srgbClr val="0B4E60"/>
                </a:solidFill>
                <a:effectLst/>
                <a:latin typeface="Roboto" panose="02000000000000000000" pitchFamily="2" charset="0"/>
                <a:hlinkClick r:id="rId7"/>
              </a:rPr>
              <a:t>racial discrimination</a:t>
            </a:r>
            <a:r>
              <a:rPr lang="en-GB" b="0" i="0" dirty="0">
                <a:solidFill>
                  <a:srgbClr val="364546"/>
                </a:solidFill>
                <a:effectLst/>
                <a:latin typeface="Roboto" panose="02000000000000000000" pitchFamily="2" charset="0"/>
              </a:rPr>
              <a:t>. Although it was criticised because it only covered discrimination in specified public places, the act laid the foundations for more effective legislation. It also set up the Race Relations Board to consider complaints brought under the act.</a:t>
            </a:r>
          </a:p>
          <a:p>
            <a:pPr algn="l"/>
            <a:r>
              <a:rPr lang="en-GB" b="0" i="0" dirty="0">
                <a:solidFill>
                  <a:srgbClr val="364546"/>
                </a:solidFill>
                <a:effectLst/>
                <a:latin typeface="Roboto Slab"/>
              </a:rPr>
              <a:t>1965: International Convention on the Elimination of All Forms of Racial Discrimination</a:t>
            </a:r>
          </a:p>
          <a:p>
            <a:pPr algn="l"/>
            <a:r>
              <a:rPr lang="en-GB" b="0" i="0" dirty="0">
                <a:solidFill>
                  <a:srgbClr val="364546"/>
                </a:solidFill>
                <a:effectLst/>
                <a:latin typeface="Roboto" panose="02000000000000000000" pitchFamily="2" charset="0"/>
              </a:rPr>
              <a:t>This was the first human rights treaty adopted by the United Nations (UN). The </a:t>
            </a:r>
            <a:r>
              <a:rPr lang="en-GB" b="0" i="0" u="sng" dirty="0">
                <a:solidFill>
                  <a:srgbClr val="0B4E60"/>
                </a:solidFill>
                <a:effectLst/>
                <a:latin typeface="Roboto" panose="02000000000000000000" pitchFamily="2" charset="0"/>
                <a:hlinkClick r:id="rId8"/>
              </a:rPr>
              <a:t>International Convention on the Elimination of All Forms of Racial Discrimination (CERD)</a:t>
            </a:r>
            <a:r>
              <a:rPr lang="en-GB" b="0" i="0" dirty="0">
                <a:solidFill>
                  <a:srgbClr val="364546"/>
                </a:solidFill>
                <a:effectLst/>
                <a:latin typeface="Roboto" panose="02000000000000000000" pitchFamily="2" charset="0"/>
              </a:rPr>
              <a:t> defines what constitutes race discrimination and sets out a comprehensive framework for ensuring that civil, political, economic and social rights are enjoyed by all, without distinction of race, colour, descent or national or ethnic origin. The convention is the international human rights treaty that sets out a comprehensive framework for ensuring that civil, political, economic and social rights are enjoyed by all, without distinction of race, colour, descent or national or ethnic origin. The UK ratified CERD in 1969.</a:t>
            </a:r>
          </a:p>
          <a:p>
            <a:pPr algn="l"/>
            <a:r>
              <a:rPr lang="en-GB" b="0" i="0" dirty="0">
                <a:solidFill>
                  <a:srgbClr val="364546"/>
                </a:solidFill>
                <a:effectLst/>
                <a:latin typeface="Roboto Slab"/>
              </a:rPr>
              <a:t>1966: UK signs up to the European Court of Human Rights</a:t>
            </a:r>
          </a:p>
          <a:p>
            <a:pPr algn="l"/>
            <a:r>
              <a:rPr lang="en-GB" b="0" i="0" dirty="0">
                <a:solidFill>
                  <a:srgbClr val="364546"/>
                </a:solidFill>
                <a:effectLst/>
                <a:latin typeface="Roboto" panose="02000000000000000000" pitchFamily="2" charset="0"/>
              </a:rPr>
              <a:t>Six years after the </a:t>
            </a:r>
            <a:r>
              <a:rPr lang="en-GB" b="0" i="0" u="sng" dirty="0">
                <a:solidFill>
                  <a:srgbClr val="0B4E60"/>
                </a:solidFill>
                <a:effectLst/>
                <a:latin typeface="Roboto" panose="02000000000000000000" pitchFamily="2" charset="0"/>
                <a:hlinkClick r:id="rId9"/>
              </a:rPr>
              <a:t>European Court of Human Rights</a:t>
            </a:r>
            <a:r>
              <a:rPr lang="en-GB" b="0" i="0" dirty="0">
                <a:solidFill>
                  <a:srgbClr val="364546"/>
                </a:solidFill>
                <a:effectLst/>
                <a:latin typeface="Roboto" panose="02000000000000000000" pitchFamily="2" charset="0"/>
              </a:rPr>
              <a:t> was created, the UK granted what is known as ‘individual petition’ - the right for people to take their cases directly to the court in Strasbourg.</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7</a:t>
            </a:fld>
            <a:endParaRPr lang="en-GB"/>
          </a:p>
        </p:txBody>
      </p:sp>
    </p:spTree>
    <p:extLst>
      <p:ext uri="{BB962C8B-B14F-4D97-AF65-F5344CB8AC3E}">
        <p14:creationId xmlns:p14="http://schemas.microsoft.com/office/powerpoint/2010/main" val="3805774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Paul Wilkinson in 2007 spoke about the dangers from governments of  overreaction and overreliance on military force.</a:t>
            </a:r>
          </a:p>
          <a:p>
            <a:pPr algn="l"/>
            <a:r>
              <a:rPr lang="en-GB" b="0" i="0" dirty="0">
                <a:solidFill>
                  <a:srgbClr val="464646"/>
                </a:solidFill>
                <a:effectLst/>
                <a:latin typeface="Segoe UI" panose="020B0502040204020203" pitchFamily="34" charset="0"/>
              </a:rPr>
              <a:t>And we've seen the introduction of the military force in in Ireland, in Afghanistan, in Iraq.</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Measures that involve the curtailment of democracy. what does that mean then?</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means, of course, doing things outside of the law, which takes away democracy from people such as the freedom of speech,</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 ability to go and speak at Hyde Park Corner over it might be an abuse of</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human rights and the rule of law and the threat that these posed to democracy.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Well, what was all that about? Well, that's about locking people up, say, basically without trial.</a:t>
            </a:r>
          </a:p>
          <a:p>
            <a:pPr algn="l"/>
            <a:r>
              <a:rPr lang="en-GB" b="0" i="0" dirty="0">
                <a:solidFill>
                  <a:srgbClr val="464646"/>
                </a:solidFill>
                <a:effectLst/>
                <a:latin typeface="Segoe UI" panose="020B0502040204020203" pitchFamily="34" charset="0"/>
              </a:rPr>
              <a:t>And we're all entitled, of course, to a trial such as Paul Wilkinson talking of this</a:t>
            </a:r>
            <a:r>
              <a:rPr lang="en-GB" b="0" i="0" dirty="0" smtClean="0">
                <a:solidFill>
                  <a:srgbClr val="464646"/>
                </a:solidFill>
                <a:effectLst/>
                <a:latin typeface="Segoe UI" panose="020B0502040204020203" pitchFamily="34" charset="0"/>
              </a:rPr>
              <a:t>.</a:t>
            </a:r>
          </a:p>
          <a:p>
            <a:pPr algn="l"/>
            <a:endParaRPr lang="en-GB" b="0" i="0" dirty="0" smtClean="0">
              <a:solidFill>
                <a:srgbClr val="464646"/>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8</a:t>
            </a:fld>
            <a:endParaRPr lang="en-GB"/>
          </a:p>
        </p:txBody>
      </p:sp>
    </p:spTree>
    <p:extLst>
      <p:ext uri="{BB962C8B-B14F-4D97-AF65-F5344CB8AC3E}">
        <p14:creationId xmlns:p14="http://schemas.microsoft.com/office/powerpoint/2010/main" val="1002506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smtClean="0">
                <a:solidFill>
                  <a:srgbClr val="464646"/>
                </a:solidFill>
                <a:effectLst/>
                <a:latin typeface="Segoe UI" panose="020B0502040204020203" pitchFamily="34" charset="0"/>
              </a:rPr>
              <a:t>And we can. Start off by looking at Northern Ireland and we have spoken quite a bit about Northern Ireland.</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we can look at discrimination in Northern Ireland in nineteen sixty six.</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 Catholic minority population was discriminated against politically, socially and economically.</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Many had no vote as they were not ratepayers.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if we go back to, you know, before women had the vote, before that we fought for the rights of women to have to have the vote.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After that, of course, unless you're a home owner, you couldn't vote in in England,</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Wales, and of course, that was changed to allow all adults the ability to vote.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Well, in Northern Ireland in 1966, if you weren't a ratepayer, you weren't entitled to vote.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electoral wards were gerrymandered so that even there where there was a Catholic majority, there was still a Protestant council.</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that gerrymander maundering. You might have heard that term before.</a:t>
            </a:r>
            <a:endParaRPr lang="en-GB" b="0" i="0" dirty="0" smtClean="0">
              <a:solidFill>
                <a:srgbClr val="767676"/>
              </a:solidFill>
              <a:effectLst/>
              <a:latin typeface="Segoe UI" panose="020B0502040204020203" pitchFamily="34" charset="0"/>
            </a:endParaRPr>
          </a:p>
          <a:p>
            <a:pPr algn="r"/>
            <a:endParaRPr lang="en-GB" b="0" i="0" dirty="0" smtClean="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It essentially means moving the boundaries of Wards two to.</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Encompass areas that would vote for the people you want to vote for.</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this is a Catholic area,</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they'd expand the ward to cover a Protestant part of Northern Ireland so that the Protestant vote would outvote the Catholic majority.</a:t>
            </a:r>
            <a:endParaRPr lang="en-GB" b="0" i="0" dirty="0" smtClean="0">
              <a:solidFill>
                <a:srgbClr val="767676"/>
              </a:solidFill>
              <a:effectLst/>
              <a:latin typeface="Segoe UI" panose="020B0502040204020203" pitchFamily="34" charset="0"/>
            </a:endParaRPr>
          </a:p>
          <a:p>
            <a:pPr algn="r"/>
            <a:endParaRPr lang="en-GB" b="0" i="0" dirty="0" smtClean="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they would. That's called gerrymandering. The move it off the boundaries of voting boundaries.</a:t>
            </a:r>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9</a:t>
            </a:fld>
            <a:endParaRPr lang="en-GB"/>
          </a:p>
        </p:txBody>
      </p:sp>
    </p:spTree>
    <p:extLst>
      <p:ext uri="{BB962C8B-B14F-4D97-AF65-F5344CB8AC3E}">
        <p14:creationId xmlns:p14="http://schemas.microsoft.com/office/powerpoint/2010/main" val="2516936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smtClean="0">
                <a:solidFill>
                  <a:srgbClr val="464646"/>
                </a:solidFill>
                <a:effectLst/>
                <a:latin typeface="Segoe UI" panose="020B0502040204020203" pitchFamily="34" charset="0"/>
              </a:rPr>
              <a:t>Well, more discrimination, of course, in the allocation of housing, in employment.</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People</a:t>
            </a:r>
            <a:r>
              <a:rPr lang="en-GB" b="0" i="0" baseline="0" dirty="0" smtClean="0">
                <a:solidFill>
                  <a:srgbClr val="464646"/>
                </a:solidFill>
                <a:effectLst/>
                <a:latin typeface="Segoe UI" panose="020B0502040204020203" pitchFamily="34" charset="0"/>
              </a:rPr>
              <a:t> from </a:t>
            </a:r>
            <a:r>
              <a:rPr lang="en-GB" b="0" i="0" dirty="0" smtClean="0">
                <a:solidFill>
                  <a:srgbClr val="464646"/>
                </a:solidFill>
                <a:effectLst/>
                <a:latin typeface="Segoe UI" panose="020B0502040204020203" pitchFamily="34" charset="0"/>
              </a:rPr>
              <a:t>West Belfast when they went for jobs, were asked</a:t>
            </a:r>
            <a:r>
              <a:rPr lang="en-GB" b="0" i="0" baseline="0" dirty="0" smtClean="0">
                <a:solidFill>
                  <a:srgbClr val="464646"/>
                </a:solidFill>
                <a:effectLst/>
                <a:latin typeface="Segoe UI" panose="020B0502040204020203" pitchFamily="34" charset="0"/>
              </a:rPr>
              <a:t> i</a:t>
            </a:r>
            <a:r>
              <a:rPr lang="en-GB" b="0" i="0" dirty="0" smtClean="0">
                <a:solidFill>
                  <a:srgbClr val="464646"/>
                </a:solidFill>
                <a:effectLst/>
                <a:latin typeface="Segoe UI" panose="020B0502040204020203" pitchFamily="34" charset="0"/>
              </a:rPr>
              <a:t>f they were Catholic, not whether they had any qualifications, if they said they were Catholic.</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 job was not available.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a:t>
            </a:r>
            <a:r>
              <a:rPr lang="en-GB" b="0" i="0" dirty="0" err="1" smtClean="0">
                <a:solidFill>
                  <a:srgbClr val="464646"/>
                </a:solidFill>
                <a:effectLst/>
                <a:latin typeface="Segoe UI" panose="020B0502040204020203" pitchFamily="34" charset="0"/>
              </a:rPr>
              <a:t>Harner</a:t>
            </a:r>
            <a:r>
              <a:rPr lang="en-GB" b="0" i="0" dirty="0" smtClean="0">
                <a:solidFill>
                  <a:srgbClr val="464646"/>
                </a:solidFill>
                <a:effectLst/>
                <a:latin typeface="Segoe UI" panose="020B0502040204020203" pitchFamily="34" charset="0"/>
              </a:rPr>
              <a:t>, Wolf, the shipbuilders are the workforce of a hundred thousand people and only 400 of these workers were Catholic.. This is the shipyard that built the Titanic.</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the Catholic community described itself as an oppressed minority.</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they did really have plenty to be angry about.</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They demanded civil rights. The products Protestant majority resisted.</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many Catholics were persecuted. Their home homes are burned down. Many were driven from areas in which they lived.</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of course, the Catholic community blamed the police, who were largely Protestant, for not taking action when this sectarian violence took place.</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of course, we mentioned previously, didn't we, that the Royal Ulster Constabulary,</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as was then, now replaced by the police service of Northern Ireland, was in the majority.</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Protestant and unionists in it, in its thoughts.</a:t>
            </a:r>
            <a:endParaRPr lang="en-GB" b="0" i="0" dirty="0" smtClean="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they did little to protect the Catholic community that were persecuted.</a:t>
            </a:r>
            <a:endParaRPr lang="en-GB" b="0" i="0" dirty="0" smtClean="0">
              <a:solidFill>
                <a:srgbClr val="767676"/>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10"/>
          </p:nvPr>
        </p:nvSpPr>
        <p:spPr/>
        <p:txBody>
          <a:bodyPr/>
          <a:lstStyle/>
          <a:p>
            <a:fld id="{D6A30C3D-58F2-4C88-AB21-9B94ED449491}" type="slidenum">
              <a:rPr lang="en-GB" smtClean="0"/>
              <a:t>10</a:t>
            </a:fld>
            <a:endParaRPr lang="en-GB"/>
          </a:p>
        </p:txBody>
      </p:sp>
    </p:spTree>
    <p:extLst>
      <p:ext uri="{BB962C8B-B14F-4D97-AF65-F5344CB8AC3E}">
        <p14:creationId xmlns:p14="http://schemas.microsoft.com/office/powerpoint/2010/main" val="3873501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And the sight of these heavily armed troops on civilian streets didn't go down well from either side.</a:t>
            </a:r>
          </a:p>
          <a:p>
            <a:pPr algn="l"/>
            <a:r>
              <a:rPr lang="en-GB" b="0" i="0" dirty="0">
                <a:solidFill>
                  <a:srgbClr val="464646"/>
                </a:solidFill>
                <a:effectLst/>
                <a:latin typeface="Segoe UI" panose="020B0502040204020203" pitchFamily="34" charset="0"/>
              </a:rPr>
              <a:t>And a number of events took place during early 1970 that shifted the moods of Northern Ireland, the communities of Northern Ireland.</a:t>
            </a:r>
          </a:p>
          <a:p>
            <a:pPr algn="l"/>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 first one of these was Operation Motorman,</a:t>
            </a:r>
            <a:r>
              <a:rPr lang="en-GB" b="0" i="0" dirty="0">
                <a:solidFill>
                  <a:srgbClr val="767676"/>
                </a:solidFill>
                <a:effectLst/>
                <a:latin typeface="Segoe UI" panose="020B0502040204020203" pitchFamily="34" charset="0"/>
              </a:rPr>
              <a:t> </a:t>
            </a:r>
            <a:r>
              <a:rPr lang="en-GB" b="0" i="0" dirty="0">
                <a:solidFill>
                  <a:srgbClr val="464646"/>
                </a:solidFill>
                <a:effectLst/>
                <a:latin typeface="Segoe UI" panose="020B0502040204020203" pitchFamily="34" charset="0"/>
              </a:rPr>
              <a:t>which saw the deployment of  31000 troops tasked with tearing down barricades and protecting Catholic no go areas.</a:t>
            </a:r>
          </a:p>
          <a:p>
            <a:pPr algn="l"/>
            <a:r>
              <a:rPr lang="en-GB" b="0" i="0" dirty="0">
                <a:solidFill>
                  <a:srgbClr val="464646"/>
                </a:solidFill>
                <a:effectLst/>
                <a:latin typeface="Segoe UI" panose="020B0502040204020203" pitchFamily="34" charset="0"/>
              </a:rPr>
              <a:t>Motorman involved internment without trial.</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Almost entirely against Catholics and Bloody Sunday, of course, where British soldiers shot dead 13 people doing a civil rights march.</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these are the three points that changed community</a:t>
            </a:r>
            <a:r>
              <a:rPr lang="en-GB" b="0" i="0" dirty="0" smtClean="0">
                <a:solidFill>
                  <a:srgbClr val="464646"/>
                </a:solidFill>
                <a:effectLst/>
                <a:latin typeface="Segoe UI" panose="020B0502040204020203" pitchFamily="34" charset="0"/>
              </a:rPr>
              <a:t>.</a:t>
            </a:r>
          </a:p>
          <a:p>
            <a:pPr algn="l"/>
            <a:r>
              <a:rPr lang="en-GB" b="0" i="0" dirty="0" smtClean="0">
                <a:solidFill>
                  <a:srgbClr val="464646"/>
                </a:solidFill>
                <a:effectLst/>
                <a:latin typeface="Segoe UI" panose="020B0502040204020203" pitchFamily="34" charset="0"/>
              </a:rPr>
              <a:t>Well, of course, the British army requested by senior RUC officers as riot rioting grew and grew and went beyond the control of the police.</a:t>
            </a:r>
          </a:p>
          <a:p>
            <a:pPr algn="l"/>
            <a:endParaRPr lang="en-GB" b="0" i="0" dirty="0" smtClean="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Still on going with recent years soldiers being called up for crimes they committed during the Troubles. </a:t>
            </a:r>
            <a:endParaRPr lang="en-GB" b="0" i="0" dirty="0" smtClean="0">
              <a:solidFill>
                <a:srgbClr val="767676"/>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D6A30C3D-58F2-4C88-AB21-9B94ED449491}" type="slidenum">
              <a:rPr lang="en-GB" smtClean="0"/>
              <a:t>11</a:t>
            </a:fld>
            <a:endParaRPr lang="en-GB"/>
          </a:p>
        </p:txBody>
      </p:sp>
    </p:spTree>
    <p:extLst>
      <p:ext uri="{BB962C8B-B14F-4D97-AF65-F5344CB8AC3E}">
        <p14:creationId xmlns:p14="http://schemas.microsoft.com/office/powerpoint/2010/main" val="51625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if we think back to Wilkinson, he talked about an overreaction, overreliance on military force and curtailment of democracy,</a:t>
            </a:r>
          </a:p>
          <a:p>
            <a:pPr algn="l"/>
            <a:r>
              <a:rPr lang="en-GB" b="0" i="0" dirty="0">
                <a:solidFill>
                  <a:srgbClr val="464646"/>
                </a:solidFill>
                <a:effectLst/>
                <a:latin typeface="Segoe UI" panose="020B0502040204020203" pitchFamily="34" charset="0"/>
              </a:rPr>
              <a:t>human rights and the rule of law.</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Of course, the British government in 1970 arguably has done all these things.</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as it overreacted by 31000 troops.</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Rather a lot of troops and military force.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Yes. They use military force. And they could tell that democracy by your course in turning these people who they suspect of being terrorists.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one might add that their intelligence services weren't as good as they might have been.</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many of those people who were interned were released in the days and weeks following the operation to scoop them all up, shall we say.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Well, the effects on the communities, of course, are that they become stigmatized, that they become resentful.</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It's both the support for terrorist groups. In other words, people see the hopelessness of the injustice with which they are being treated.</a:t>
            </a:r>
          </a:p>
          <a:p>
            <a:pPr algn="l"/>
            <a:r>
              <a:rPr lang="en-GB" b="0" i="0" dirty="0">
                <a:solidFill>
                  <a:srgbClr val="464646"/>
                </a:solidFill>
                <a:effectLst/>
                <a:latin typeface="Segoe UI" panose="020B0502040204020203" pitchFamily="34" charset="0"/>
              </a:rPr>
              <a:t>And one might add that their intelligence services weren't as good as they might have been.</a:t>
            </a:r>
          </a:p>
          <a:p>
            <a:pPr algn="l"/>
            <a:r>
              <a:rPr lang="en-GB" b="0" i="0" dirty="0">
                <a:solidFill>
                  <a:srgbClr val="464646"/>
                </a:solidFill>
                <a:effectLst/>
                <a:latin typeface="Segoe UI" panose="020B0502040204020203" pitchFamily="34" charset="0"/>
              </a:rPr>
              <a:t>And many of those people who were interned were released in the days and weeks following the operation to scoop them all up, shall we say.</a:t>
            </a:r>
          </a:p>
          <a:p>
            <a:pPr algn="l"/>
            <a:endParaRPr lang="en-GB" b="0" i="0" dirty="0">
              <a:solidFill>
                <a:srgbClr val="464646"/>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12</a:t>
            </a:fld>
            <a:endParaRPr lang="en-GB"/>
          </a:p>
        </p:txBody>
      </p:sp>
    </p:spTree>
    <p:extLst>
      <p:ext uri="{BB962C8B-B14F-4D97-AF65-F5344CB8AC3E}">
        <p14:creationId xmlns:p14="http://schemas.microsoft.com/office/powerpoint/2010/main" val="430177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Well, the effects on the communities, of course, are that they become stigmatized, that they become resentful.</a:t>
            </a:r>
          </a:p>
          <a:p>
            <a:pPr algn="l"/>
            <a:r>
              <a:rPr lang="en-GB" b="0" i="0" dirty="0">
                <a:solidFill>
                  <a:srgbClr val="464646"/>
                </a:solidFill>
                <a:effectLst/>
                <a:latin typeface="Segoe UI" panose="020B0502040204020203" pitchFamily="34" charset="0"/>
              </a:rPr>
              <a:t>It's both the support for terrorist groups. In other words, people see the hopelessness of the and the injustice with which they are being treated.</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so they think, well, actually, I'm going to join the group that APPAR opposed to the British army and the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British government who are who are overreacting in such a heavy handed manner.</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it creates something called a suspect community where the rest of the rest of the community</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of the United Kingdom or England and Wales suspected that every Irish person they met,</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13</a:t>
            </a:fld>
            <a:endParaRPr lang="en-GB"/>
          </a:p>
        </p:txBody>
      </p:sp>
    </p:spTree>
    <p:extLst>
      <p:ext uri="{BB962C8B-B14F-4D97-AF65-F5344CB8AC3E}">
        <p14:creationId xmlns:p14="http://schemas.microsoft.com/office/powerpoint/2010/main" val="708193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o was combined military and police that the combined military and police approach failed to deal with </a:t>
            </a:r>
            <a:r>
              <a:rPr lang="en-GB" b="0" i="0" dirty="0" smtClean="0">
                <a:solidFill>
                  <a:srgbClr val="464646"/>
                </a:solidFill>
                <a:effectLst/>
                <a:latin typeface="Segoe UI" panose="020B0502040204020203" pitchFamily="34" charset="0"/>
              </a:rPr>
              <a:t>PIRA are </a:t>
            </a:r>
            <a:r>
              <a:rPr lang="en-GB" b="0" i="0" dirty="0">
                <a:solidFill>
                  <a:srgbClr val="464646"/>
                </a:solidFill>
                <a:effectLst/>
                <a:latin typeface="Segoe UI" panose="020B0502040204020203" pitchFamily="34" charset="0"/>
              </a:rPr>
              <a:t>there arguably some successes.</a:t>
            </a:r>
          </a:p>
          <a:p>
            <a:pPr algn="l"/>
            <a:r>
              <a:rPr lang="en-GB" b="0" i="0" dirty="0">
                <a:solidFill>
                  <a:srgbClr val="464646"/>
                </a:solidFill>
                <a:effectLst/>
                <a:latin typeface="Segoe UI" panose="020B0502040204020203" pitchFamily="34" charset="0"/>
              </a:rPr>
              <a:t>The numbers of those killed as a result of terrorist attacks are reduced significantly.</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in 1972, which is the highest number of deaths in a year, there were 467 deaths.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by the late, late 80s and 90s, there were less than Andrea. It's still an awful waste of life, an awful lot of people.</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But </a:t>
            </a:r>
            <a:r>
              <a:rPr lang="en-GB" b="0" i="0" dirty="0">
                <a:solidFill>
                  <a:srgbClr val="464646"/>
                </a:solidFill>
                <a:effectLst/>
                <a:latin typeface="Segoe UI" panose="020B0502040204020203" pitchFamily="34" charset="0"/>
              </a:rPr>
              <a:t>certainly. Greatly reduced from 1972.</a:t>
            </a:r>
            <a:r>
              <a:rPr lang="en-GB" b="0" i="0" dirty="0">
                <a:solidFill>
                  <a:srgbClr val="767676"/>
                </a:solidFill>
                <a:effectLst/>
                <a:latin typeface="Segoe UI" panose="020B0502040204020203" pitchFamily="34" charset="0"/>
              </a:rPr>
              <a:t> </a:t>
            </a:r>
          </a:p>
          <a:p>
            <a:pPr algn="l"/>
            <a:r>
              <a:rPr lang="en-GB" b="0" i="0" dirty="0">
                <a:solidFill>
                  <a:srgbClr val="464646"/>
                </a:solidFill>
                <a:effectLst/>
                <a:latin typeface="Segoe UI" panose="020B0502040204020203" pitchFamily="34" charset="0"/>
              </a:rPr>
              <a:t>And it prevented escalate the escalation of the troubles to a civil war, which was a real threat around those early 1970's.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There was a real threat that island befall into civil war between the Republicans and the unionists.</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the Republicans, of course, wanted to break away from Westminster and the unionists wanted to stay under the under the UK government.</a:t>
            </a:r>
          </a:p>
          <a:p>
            <a:pPr algn="l"/>
            <a:r>
              <a:rPr lang="en-GB" b="0" i="0" dirty="0">
                <a:solidFill>
                  <a:srgbClr val="464646"/>
                </a:solidFill>
                <a:effectLst/>
                <a:latin typeface="Segoe UI" panose="020B0502040204020203" pitchFamily="34" charset="0"/>
              </a:rPr>
              <a:t>So it did prevent certainly made prevented that civil war from taking place, </a:t>
            </a:r>
            <a:r>
              <a:rPr lang="en-GB" b="0" i="0" dirty="0" smtClean="0">
                <a:solidFill>
                  <a:srgbClr val="464646"/>
                </a:solidFill>
                <a:effectLst/>
                <a:latin typeface="Segoe UI" panose="020B0502040204020203" pitchFamily="34" charset="0"/>
              </a:rPr>
              <a:t>which </a:t>
            </a:r>
            <a:r>
              <a:rPr lang="en-GB" b="0" i="0" dirty="0">
                <a:solidFill>
                  <a:srgbClr val="464646"/>
                </a:solidFill>
                <a:effectLst/>
                <a:latin typeface="Segoe UI" panose="020B0502040204020203" pitchFamily="34" charset="0"/>
              </a:rPr>
              <a:t>indirectly allowed the peace process </a:t>
            </a:r>
            <a:r>
              <a:rPr lang="en-GB" b="0" i="0" dirty="0" smtClean="0">
                <a:solidFill>
                  <a:srgbClr val="464646"/>
                </a:solidFill>
                <a:effectLst/>
                <a:latin typeface="Segoe UI" panose="020B0502040204020203" pitchFamily="34" charset="0"/>
              </a:rPr>
              <a:t>to </a:t>
            </a:r>
            <a:r>
              <a:rPr lang="en-GB" b="0" i="0" dirty="0">
                <a:solidFill>
                  <a:srgbClr val="464646"/>
                </a:solidFill>
                <a:effectLst/>
                <a:latin typeface="Segoe UI" panose="020B0502040204020203" pitchFamily="34" charset="0"/>
              </a:rPr>
              <a:t>be successful.</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There's a little bit about Northern </a:t>
            </a:r>
            <a:r>
              <a:rPr lang="en-GB" b="0" i="0" dirty="0" smtClean="0">
                <a:solidFill>
                  <a:srgbClr val="464646"/>
                </a:solidFill>
                <a:effectLst/>
                <a:latin typeface="Segoe UI" panose="020B0502040204020203" pitchFamily="34" charset="0"/>
              </a:rPr>
              <a:t>Ireland</a:t>
            </a:r>
            <a:r>
              <a:rPr lang="en-GB" b="0" i="0" dirty="0">
                <a:solidFill>
                  <a:srgbClr val="464646"/>
                </a:solidFill>
                <a:effectLst/>
                <a:latin typeface="Segoe UI" panose="020B0502040204020203" pitchFamily="34" charset="0"/>
              </a:rPr>
              <a:t>, but more importantly, it's about those things that Wilkinson were talking about,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you know, discrimination, overreaction, use of military force and breaching the rule of law and the UK government.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We could say in Northern Ireland did all of those things to the detriment of largely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 Catholic community without any thought really about their human rights.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when we think about policing terrorism to start off, we think about the UK, US counter-terrorism network and.</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14</a:t>
            </a:fld>
            <a:endParaRPr lang="en-GB"/>
          </a:p>
        </p:txBody>
      </p:sp>
    </p:spTree>
    <p:extLst>
      <p:ext uri="{BB962C8B-B14F-4D97-AF65-F5344CB8AC3E}">
        <p14:creationId xmlns:p14="http://schemas.microsoft.com/office/powerpoint/2010/main" val="4243370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So when we think about policing terrorism to start off, we think about the UK, US counter-terrorism network and.</a:t>
            </a:r>
          </a:p>
          <a:p>
            <a:pPr algn="l"/>
            <a:r>
              <a:rPr lang="en-GB" b="0" i="0" dirty="0">
                <a:solidFill>
                  <a:srgbClr val="464646"/>
                </a:solidFill>
                <a:effectLst/>
                <a:latin typeface="Segoe UI" panose="020B0502040204020203" pitchFamily="34" charset="0"/>
              </a:rPr>
              <a:t>If we think to start with Scotland Yard's anti-terrorist branch, or S.O. 13,</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as it was called, it's now called S 015 and is referred to as the counterterrorism command or SO15.</a:t>
            </a:r>
          </a:p>
          <a:p>
            <a:r>
              <a:rPr lang="en-GB" dirty="0"/>
              <a:t>Other names – Bomb squad.</a:t>
            </a:r>
          </a:p>
        </p:txBody>
      </p:sp>
      <p:sp>
        <p:nvSpPr>
          <p:cNvPr id="4" name="Slide Number Placeholder 3"/>
          <p:cNvSpPr>
            <a:spLocks noGrp="1"/>
          </p:cNvSpPr>
          <p:nvPr>
            <p:ph type="sldNum" sz="quarter" idx="5"/>
          </p:nvPr>
        </p:nvSpPr>
        <p:spPr/>
        <p:txBody>
          <a:bodyPr/>
          <a:lstStyle/>
          <a:p>
            <a:fld id="{D6A30C3D-58F2-4C88-AB21-9B94ED449491}" type="slidenum">
              <a:rPr lang="en-GB" smtClean="0"/>
              <a:t>15</a:t>
            </a:fld>
            <a:endParaRPr lang="en-GB"/>
          </a:p>
        </p:txBody>
      </p:sp>
    </p:spTree>
    <p:extLst>
      <p:ext uri="{BB962C8B-B14F-4D97-AF65-F5344CB8AC3E}">
        <p14:creationId xmlns:p14="http://schemas.microsoft.com/office/powerpoint/2010/main" val="4281082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If we think to start with Scotland Yard's anti-terrorist branch, or S.O. 13,</a:t>
            </a:r>
          </a:p>
          <a:p>
            <a:pPr algn="l"/>
            <a:r>
              <a:rPr lang="en-GB" b="0" i="0" dirty="0">
                <a:solidFill>
                  <a:srgbClr val="464646"/>
                </a:solidFill>
                <a:effectLst/>
                <a:latin typeface="Segoe UI" panose="020B0502040204020203" pitchFamily="34" charset="0"/>
              </a:rPr>
              <a:t>as it was called, it's now called S 015 and is referred to as the counterterrorism command.</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Because the main burden of containing and defeating terrorists lies with the police as the methods used and used</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to detect and prosecute persons for terrorism are similar to those used to detect and prosecute criminality.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terrorism really is a form of crime. See the different terrorist offenses.</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They are criminal offenses. It is criminality. It is crime.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to this end, prior to the events of the London Underground bombing.</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National responsibility for the investigation of terrorism allied with Scotland Yard Yard's anti-terrorist branch,</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which was a section and part of the Metropolitan Police Service,</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16</a:t>
            </a:fld>
            <a:endParaRPr lang="en-GB"/>
          </a:p>
        </p:txBody>
      </p:sp>
    </p:spTree>
    <p:extLst>
      <p:ext uri="{BB962C8B-B14F-4D97-AF65-F5344CB8AC3E}">
        <p14:creationId xmlns:p14="http://schemas.microsoft.com/office/powerpoint/2010/main" val="19069142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smtClean="0">
                <a:solidFill>
                  <a:srgbClr val="464646"/>
                </a:solidFill>
                <a:effectLst/>
                <a:latin typeface="Segoe UI" panose="020B0502040204020203" pitchFamily="34" charset="0"/>
              </a:rPr>
              <a:t>The </a:t>
            </a:r>
            <a:r>
              <a:rPr lang="en-GB" b="0" i="0" dirty="0">
                <a:solidFill>
                  <a:srgbClr val="464646"/>
                </a:solidFill>
                <a:effectLst/>
                <a:latin typeface="Segoe UI" panose="020B0502040204020203" pitchFamily="34" charset="0"/>
              </a:rPr>
              <a:t>partnership forged between the anti-terrorist branch, as was and </a:t>
            </a:r>
            <a:r>
              <a:rPr lang="en-GB" b="0" i="0" dirty="0" smtClean="0">
                <a:solidFill>
                  <a:srgbClr val="464646"/>
                </a:solidFill>
                <a:effectLst/>
                <a:latin typeface="Segoe UI" panose="020B0502040204020203" pitchFamily="34" charset="0"/>
              </a:rPr>
              <a:t>MI5,</a:t>
            </a: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supported by the Met Police Special Branch, had reaped rewards as the combination of the intelligence agencies,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together with a specialist knowledge relating to terrorist modus operandi or methods, weapons tactics,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bomb disposal and bomb scene management skills possessed </a:t>
            </a:r>
            <a:r>
              <a:rPr lang="en-GB" b="0" i="0" dirty="0" smtClean="0">
                <a:solidFill>
                  <a:srgbClr val="464646"/>
                </a:solidFill>
                <a:effectLst/>
                <a:latin typeface="Segoe UI" panose="020B0502040204020203" pitchFamily="34" charset="0"/>
              </a:rPr>
              <a:t>by </a:t>
            </a:r>
            <a:r>
              <a:rPr lang="en-GB" b="0" i="0" dirty="0">
                <a:solidFill>
                  <a:srgbClr val="464646"/>
                </a:solidFill>
                <a:effectLst/>
                <a:latin typeface="Segoe UI" panose="020B0502040204020203" pitchFamily="34" charset="0"/>
              </a:rPr>
              <a:t>the specialist resources within the anti-terrorist branch paid off.</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What does that mean? What it means is there's a intelligence capability with the Metrically Special Branch and MI5 who deal with developing.</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I find it intelligence and developing intelligence. And then we've got the anti-terrorist branch.</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You have the physical skills and attributes to go out and arrest people and convict them at courts.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Or one part of that is covert, i.e. the Special Branch work on the </a:t>
            </a:r>
            <a:r>
              <a:rPr lang="en-GB" b="0" i="0" dirty="0" smtClean="0">
                <a:solidFill>
                  <a:srgbClr val="464646"/>
                </a:solidFill>
                <a:effectLst/>
                <a:latin typeface="Segoe UI" panose="020B0502040204020203" pitchFamily="34" charset="0"/>
              </a:rPr>
              <a:t>MI5 </a:t>
            </a:r>
            <a:r>
              <a:rPr lang="en-GB" b="0" i="0" dirty="0">
                <a:solidFill>
                  <a:srgbClr val="464646"/>
                </a:solidFill>
                <a:effectLst/>
                <a:latin typeface="Segoe UI" panose="020B0502040204020203" pitchFamily="34" charset="0"/>
              </a:rPr>
              <a:t>work is covert.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It's secret. We don't want people to know about it.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the other part about it, the part play pay played here by the anti-terrorist branch is very overt.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the intelligence is gathered until they think they have sufficient evidence.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then, of course, the anti-terrorist branch would go and carry out searches </a:t>
            </a:r>
            <a:r>
              <a:rPr lang="en-GB" b="0" i="0" dirty="0" smtClean="0">
                <a:solidFill>
                  <a:srgbClr val="464646"/>
                </a:solidFill>
                <a:effectLst/>
                <a:latin typeface="Segoe UI" panose="020B0502040204020203" pitchFamily="34" charset="0"/>
              </a:rPr>
              <a:t>of </a:t>
            </a:r>
            <a:r>
              <a:rPr lang="en-GB" b="0" i="0" dirty="0">
                <a:solidFill>
                  <a:srgbClr val="464646"/>
                </a:solidFill>
                <a:effectLst/>
                <a:latin typeface="Segoe UI" panose="020B0502040204020203" pitchFamily="34" charset="0"/>
              </a:rPr>
              <a:t>addresses, arrest people,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take them to police stations and interview them, take them to court and convict them, hopefully.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as a cover, a secret world of the Special Branch and AM five and the open world of the work of the anti-terrorist branch,</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which would be, of course, reported in the in the media massively.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that's the combination, the partnership between the anti-terrorist branch and </a:t>
            </a:r>
            <a:r>
              <a:rPr lang="en-GB" b="0" i="0" dirty="0" smtClean="0">
                <a:solidFill>
                  <a:srgbClr val="464646"/>
                </a:solidFill>
                <a:effectLst/>
                <a:latin typeface="Segoe UI" panose="020B0502040204020203" pitchFamily="34" charset="0"/>
              </a:rPr>
              <a:t> Mi5 and </a:t>
            </a:r>
            <a:r>
              <a:rPr lang="en-GB" b="0" i="0" dirty="0">
                <a:solidFill>
                  <a:srgbClr val="464646"/>
                </a:solidFill>
                <a:effectLst/>
                <a:latin typeface="Segoe UI" panose="020B0502040204020203" pitchFamily="34" charset="0"/>
              </a:rPr>
              <a:t>a special branch.</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17</a:t>
            </a:fld>
            <a:endParaRPr lang="en-GB"/>
          </a:p>
        </p:txBody>
      </p:sp>
    </p:spTree>
    <p:extLst>
      <p:ext uri="{BB962C8B-B14F-4D97-AF65-F5344CB8AC3E}">
        <p14:creationId xmlns:p14="http://schemas.microsoft.com/office/powerpoint/2010/main" val="36210595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So that's the combination, the partnership between the anti-terrorist branch and M-I five and a special branch.</a:t>
            </a:r>
          </a:p>
          <a:p>
            <a:pPr algn="l"/>
            <a:r>
              <a:rPr lang="en-GB" b="0" i="0" dirty="0">
                <a:solidFill>
                  <a:srgbClr val="464646"/>
                </a:solidFill>
                <a:effectLst/>
                <a:latin typeface="Segoe UI" panose="020B0502040204020203" pitchFamily="34" charset="0"/>
              </a:rPr>
              <a:t>Well, arguably it was the success of that partnership and the successful prosecution of a</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number of key provisional IRA players that brought about the ceasefire called in 1994,</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which ultimately led to the peace process following the election of the Labour government in 1997.</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18</a:t>
            </a:fld>
            <a:endParaRPr lang="en-GB"/>
          </a:p>
        </p:txBody>
      </p:sp>
    </p:spTree>
    <p:extLst>
      <p:ext uri="{BB962C8B-B14F-4D97-AF65-F5344CB8AC3E}">
        <p14:creationId xmlns:p14="http://schemas.microsoft.com/office/powerpoint/2010/main" val="29041220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0" i="0" dirty="0">
                <a:solidFill>
                  <a:srgbClr val="464646"/>
                </a:solidFill>
                <a:effectLst/>
                <a:latin typeface="Segoe UI" panose="020B0502040204020203" pitchFamily="34" charset="0"/>
              </a:rPr>
              <a:t>Well, not Northern Ireland terrorist campaigns of the 70s, 80s and 90s.</a:t>
            </a:r>
          </a:p>
          <a:p>
            <a:pPr algn="l"/>
            <a:r>
              <a:rPr lang="en-GB" b="0" i="0" dirty="0" smtClean="0">
                <a:solidFill>
                  <a:srgbClr val="464646"/>
                </a:solidFill>
                <a:effectLst/>
                <a:latin typeface="Segoe UI" panose="020B0502040204020203" pitchFamily="34" charset="0"/>
              </a:rPr>
              <a:t>Lessons </a:t>
            </a:r>
            <a:r>
              <a:rPr lang="en-GB" b="0" i="0" dirty="0">
                <a:solidFill>
                  <a:srgbClr val="464646"/>
                </a:solidFill>
                <a:effectLst/>
                <a:latin typeface="Segoe UI" panose="020B0502040204020203" pitchFamily="34" charset="0"/>
              </a:rPr>
              <a:t>learned? Well, certainly lessons were learned from the police, from the criminal justice system,</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from </a:t>
            </a:r>
            <a:r>
              <a:rPr lang="en-GB" b="0" i="0" dirty="0">
                <a:solidFill>
                  <a:srgbClr val="464646"/>
                </a:solidFill>
                <a:effectLst/>
                <a:latin typeface="Segoe UI" panose="020B0502040204020203" pitchFamily="34" charset="0"/>
              </a:rPr>
              <a:t>community leaders, intelligence officers and from politicians.</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a:t>
            </a:r>
            <a:r>
              <a:rPr lang="en-GB" b="0" i="0" dirty="0">
                <a:solidFill>
                  <a:srgbClr val="464646"/>
                </a:solidFill>
                <a:effectLst/>
                <a:latin typeface="Segoe UI" panose="020B0502040204020203" pitchFamily="34" charset="0"/>
              </a:rPr>
              <a:t>everyone really learned a lot from those campaigns.</a:t>
            </a:r>
            <a:endParaRPr lang="en-GB" b="0" i="0" dirty="0">
              <a:solidFill>
                <a:srgbClr val="767676"/>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19</a:t>
            </a:fld>
            <a:endParaRPr lang="en-GB"/>
          </a:p>
        </p:txBody>
      </p:sp>
    </p:spTree>
    <p:extLst>
      <p:ext uri="{BB962C8B-B14F-4D97-AF65-F5344CB8AC3E}">
        <p14:creationId xmlns:p14="http://schemas.microsoft.com/office/powerpoint/2010/main" val="6872532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Well, not Northern Ireland terrorist campaigns of the 70s, 80s and 90s.</a:t>
            </a:r>
          </a:p>
          <a:p>
            <a:pPr algn="l"/>
            <a:r>
              <a:rPr lang="en-GB" b="0" i="0" dirty="0" smtClean="0">
                <a:solidFill>
                  <a:srgbClr val="464646"/>
                </a:solidFill>
                <a:effectLst/>
                <a:latin typeface="Segoe UI" panose="020B0502040204020203" pitchFamily="34" charset="0"/>
              </a:rPr>
              <a:t>Lessons </a:t>
            </a:r>
            <a:r>
              <a:rPr lang="en-GB" b="0" i="0" dirty="0">
                <a:solidFill>
                  <a:srgbClr val="464646"/>
                </a:solidFill>
                <a:effectLst/>
                <a:latin typeface="Segoe UI" panose="020B0502040204020203" pitchFamily="34" charset="0"/>
              </a:rPr>
              <a:t>learned? Well, certainly lessons were learned from the police, from the criminal justice system,</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from </a:t>
            </a:r>
            <a:r>
              <a:rPr lang="en-GB" b="0" i="0" dirty="0">
                <a:solidFill>
                  <a:srgbClr val="464646"/>
                </a:solidFill>
                <a:effectLst/>
                <a:latin typeface="Segoe UI" panose="020B0502040204020203" pitchFamily="34" charset="0"/>
              </a:rPr>
              <a:t>community leaders, intelligence officers and from politicians.</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a:t>
            </a:r>
            <a:r>
              <a:rPr lang="en-GB" b="0" i="0" dirty="0">
                <a:solidFill>
                  <a:srgbClr val="464646"/>
                </a:solidFill>
                <a:effectLst/>
                <a:latin typeface="Segoe UI" panose="020B0502040204020203" pitchFamily="34" charset="0"/>
              </a:rPr>
              <a:t>everyone really learned a lot from those campaigns.</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Following </a:t>
            </a:r>
            <a:r>
              <a:rPr lang="en-GB" b="0" i="0" dirty="0">
                <a:solidFill>
                  <a:srgbClr val="464646"/>
                </a:solidFill>
                <a:effectLst/>
                <a:latin typeface="Segoe UI" panose="020B0502040204020203" pitchFamily="34" charset="0"/>
              </a:rPr>
              <a:t>its success, of course, of gathering intelligence against the provisional IRA,</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there </a:t>
            </a:r>
            <a:r>
              <a:rPr lang="en-GB" b="0" i="0" dirty="0">
                <a:solidFill>
                  <a:srgbClr val="464646"/>
                </a:solidFill>
                <a:effectLst/>
                <a:latin typeface="Segoe UI" panose="020B0502040204020203" pitchFamily="34" charset="0"/>
              </a:rPr>
              <a:t>was something of a lull in terrorist activity in in the U.K. and there were calls</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for </a:t>
            </a:r>
            <a:r>
              <a:rPr lang="en-GB" b="0" i="0" dirty="0">
                <a:solidFill>
                  <a:srgbClr val="464646"/>
                </a:solidFill>
                <a:effectLst/>
                <a:latin typeface="Segoe UI" panose="020B0502040204020203" pitchFamily="34" charset="0"/>
              </a:rPr>
              <a:t>the M-I five security service as they called to be used to tackle serious crime.</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Most </a:t>
            </a:r>
            <a:r>
              <a:rPr lang="en-GB" b="0" i="0" dirty="0">
                <a:solidFill>
                  <a:srgbClr val="464646"/>
                </a:solidFill>
                <a:effectLst/>
                <a:latin typeface="Segoe UI" panose="020B0502040204020203" pitchFamily="34" charset="0"/>
              </a:rPr>
              <a:t>significantly, the illicit drug trade.</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a:t>
            </a:r>
            <a:r>
              <a:rPr lang="en-GB" b="0" i="0" dirty="0">
                <a:solidFill>
                  <a:srgbClr val="464646"/>
                </a:solidFill>
                <a:effectLst/>
                <a:latin typeface="Segoe UI" panose="020B0502040204020203" pitchFamily="34" charset="0"/>
              </a:rPr>
              <a:t>importation of </a:t>
            </a:r>
            <a:r>
              <a:rPr lang="en-GB" b="0" i="0" dirty="0" smtClean="0">
                <a:solidFill>
                  <a:srgbClr val="464646"/>
                </a:solidFill>
                <a:effectLst/>
                <a:latin typeface="Segoe UI" panose="020B0502040204020203" pitchFamily="34" charset="0"/>
              </a:rPr>
              <a:t>class </a:t>
            </a:r>
            <a:r>
              <a:rPr lang="en-GB" b="0" i="0" dirty="0">
                <a:solidFill>
                  <a:srgbClr val="464646"/>
                </a:solidFill>
                <a:effectLst/>
                <a:latin typeface="Segoe UI" panose="020B0502040204020203" pitchFamily="34" charset="0"/>
              </a:rPr>
              <a:t>drugs in particular, however, was M-I five focused upon serious crime.</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 </a:t>
            </a:r>
            <a:r>
              <a:rPr lang="en-GB" b="0" i="0" dirty="0">
                <a:solidFill>
                  <a:srgbClr val="464646"/>
                </a:solidFill>
                <a:effectLst/>
                <a:latin typeface="Segoe UI" panose="020B0502040204020203" pitchFamily="34" charset="0"/>
              </a:rPr>
              <a:t>Provisional IRA and more likely the real IRA. As a result, they neglected to identify.</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a:t>
            </a:r>
            <a:r>
              <a:rPr lang="en-GB" b="0" i="0" dirty="0">
                <a:solidFill>
                  <a:srgbClr val="464646"/>
                </a:solidFill>
                <a:effectLst/>
                <a:latin typeface="Segoe UI" panose="020B0502040204020203" pitchFamily="34" charset="0"/>
              </a:rPr>
              <a:t>what I'm trying to say actually is, am I five were focused upon the illicit drug trade, the activities of </a:t>
            </a:r>
            <a:r>
              <a:rPr lang="en-GB" b="0" i="0" dirty="0" smtClean="0">
                <a:solidFill>
                  <a:srgbClr val="464646"/>
                </a:solidFill>
                <a:effectLst/>
                <a:latin typeface="Segoe UI" panose="020B0502040204020203" pitchFamily="34" charset="0"/>
              </a:rPr>
              <a:t>PIRA were </a:t>
            </a:r>
            <a:r>
              <a:rPr lang="en-GB" b="0" i="0" dirty="0">
                <a:solidFill>
                  <a:srgbClr val="464646"/>
                </a:solidFill>
                <a:effectLst/>
                <a:latin typeface="Segoe UI" panose="020B0502040204020203" pitchFamily="34" charset="0"/>
              </a:rPr>
              <a:t>easing.</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20</a:t>
            </a:fld>
            <a:endParaRPr lang="en-GB"/>
          </a:p>
        </p:txBody>
      </p:sp>
    </p:spTree>
    <p:extLst>
      <p:ext uri="{BB962C8B-B14F-4D97-AF65-F5344CB8AC3E}">
        <p14:creationId xmlns:p14="http://schemas.microsoft.com/office/powerpoint/2010/main" val="11010611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And as a result, </a:t>
            </a:r>
            <a:r>
              <a:rPr lang="en-GB" b="0" i="0" dirty="0" smtClean="0">
                <a:solidFill>
                  <a:srgbClr val="464646"/>
                </a:solidFill>
                <a:effectLst/>
                <a:latin typeface="Segoe UI" panose="020B0502040204020203" pitchFamily="34" charset="0"/>
              </a:rPr>
              <a:t>MI5 </a:t>
            </a:r>
            <a:r>
              <a:rPr lang="en-GB" b="0" i="0" dirty="0">
                <a:solidFill>
                  <a:srgbClr val="464646"/>
                </a:solidFill>
                <a:effectLst/>
                <a:latin typeface="Segoe UI" panose="020B0502040204020203" pitchFamily="34" charset="0"/>
              </a:rPr>
              <a:t>took their eye off the ball of terrorism and failed to identify the emergence of al-Qaeda and its affiliated groups.</a:t>
            </a:r>
          </a:p>
          <a:p>
            <a:pPr algn="l"/>
            <a:r>
              <a:rPr lang="en-GB" b="0" i="0" dirty="0" smtClean="0">
                <a:solidFill>
                  <a:srgbClr val="464646"/>
                </a:solidFill>
                <a:effectLst/>
                <a:latin typeface="Segoe UI" panose="020B0502040204020203" pitchFamily="34" charset="0"/>
              </a:rPr>
              <a:t>So </a:t>
            </a:r>
            <a:r>
              <a:rPr lang="en-GB" b="0" i="0" dirty="0">
                <a:solidFill>
                  <a:srgbClr val="464646"/>
                </a:solidFill>
                <a:effectLst/>
                <a:latin typeface="Segoe UI" panose="020B0502040204020203" pitchFamily="34" charset="0"/>
              </a:rPr>
              <a:t>it was focused more on crime,</a:t>
            </a:r>
          </a:p>
          <a:p>
            <a:pPr algn="r"/>
            <a:endParaRPr lang="en-GB" b="0" i="0" dirty="0">
              <a:solidFill>
                <a:srgbClr val="46464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PIRA and didn't </a:t>
            </a:r>
            <a:r>
              <a:rPr lang="en-GB" b="0" i="0" dirty="0">
                <a:solidFill>
                  <a:srgbClr val="464646"/>
                </a:solidFill>
                <a:effectLst/>
                <a:latin typeface="Segoe UI" panose="020B0502040204020203" pitchFamily="34" charset="0"/>
              </a:rPr>
              <a:t>really see what was going on under their noses and the emerges the emergence of Islamist crime.</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We </a:t>
            </a:r>
            <a:r>
              <a:rPr lang="en-GB" b="0" i="0" dirty="0">
                <a:solidFill>
                  <a:srgbClr val="464646"/>
                </a:solidFill>
                <a:effectLst/>
                <a:latin typeface="Segoe UI" panose="020B0502040204020203" pitchFamily="34" charset="0"/>
              </a:rPr>
              <a:t>saw then, of course, the contemporary wave of Islamism, which brought which was brought about by the success of the Iranian Revolution in 1979 and</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 </a:t>
            </a:r>
            <a:r>
              <a:rPr lang="en-GB" b="0" i="0" dirty="0">
                <a:solidFill>
                  <a:srgbClr val="464646"/>
                </a:solidFill>
                <a:effectLst/>
                <a:latin typeface="Segoe UI" panose="020B0502040204020203" pitchFamily="34" charset="0"/>
              </a:rPr>
              <a:t>multi national campaign against the Soviets in Afghanistan between 1979 and 1989.</a:t>
            </a:r>
          </a:p>
          <a:p>
            <a:endParaRPr lang="en-GB" dirty="0"/>
          </a:p>
          <a:p>
            <a:pPr algn="l"/>
            <a:r>
              <a:rPr lang="en-GB" b="0" i="0" dirty="0">
                <a:solidFill>
                  <a:srgbClr val="464646"/>
                </a:solidFill>
                <a:effectLst/>
                <a:latin typeface="Segoe UI" panose="020B0502040204020203" pitchFamily="34" charset="0"/>
              </a:rPr>
              <a:t>We saw then, of course, the contemporary wave of Islamism, which brought which was brought about by the success of the Iranian Revolution in 1979 and</a:t>
            </a:r>
          </a:p>
          <a:p>
            <a:pPr algn="l"/>
            <a:r>
              <a:rPr lang="en-GB" b="0" i="0" dirty="0" smtClean="0">
                <a:solidFill>
                  <a:srgbClr val="464646"/>
                </a:solidFill>
                <a:effectLst/>
                <a:latin typeface="Segoe UI" panose="020B0502040204020203" pitchFamily="34" charset="0"/>
              </a:rPr>
              <a:t>the </a:t>
            </a:r>
            <a:r>
              <a:rPr lang="en-GB" b="0" i="0" dirty="0">
                <a:solidFill>
                  <a:srgbClr val="464646"/>
                </a:solidFill>
                <a:effectLst/>
                <a:latin typeface="Segoe UI" panose="020B0502040204020203" pitchFamily="34" charset="0"/>
              </a:rPr>
              <a:t>multi national campaign against the Soviets in Afghanistan between 1979 and 1989.</a:t>
            </a:r>
          </a:p>
          <a:p>
            <a:pPr algn="l"/>
            <a:r>
              <a:rPr lang="en-GB" b="0" i="0" dirty="0" smtClean="0">
                <a:solidFill>
                  <a:srgbClr val="464646"/>
                </a:solidFill>
                <a:effectLst/>
                <a:latin typeface="Segoe UI" panose="020B0502040204020203" pitchFamily="34" charset="0"/>
              </a:rPr>
              <a:t>And </a:t>
            </a:r>
            <a:r>
              <a:rPr lang="en-GB" b="0" i="0" dirty="0">
                <a:solidFill>
                  <a:srgbClr val="464646"/>
                </a:solidFill>
                <a:effectLst/>
                <a:latin typeface="Segoe UI" panose="020B0502040204020203" pitchFamily="34" charset="0"/>
              </a:rPr>
              <a:t>this is still in the minds of many young Muslims that they could take on the U.S.</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So </a:t>
            </a:r>
            <a:r>
              <a:rPr lang="en-GB" b="0" i="0" dirty="0">
                <a:solidFill>
                  <a:srgbClr val="464646"/>
                </a:solidFill>
                <a:effectLst/>
                <a:latin typeface="Segoe UI" panose="020B0502040204020203" pitchFamily="34" charset="0"/>
              </a:rPr>
              <a:t>if you remember or if you've read about it and if you haven't, I urge you to.</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 </a:t>
            </a:r>
            <a:r>
              <a:rPr lang="en-GB" b="0" i="0" dirty="0">
                <a:solidFill>
                  <a:srgbClr val="464646"/>
                </a:solidFill>
                <a:effectLst/>
                <a:latin typeface="Segoe UI" panose="020B0502040204020203" pitchFamily="34" charset="0"/>
              </a:rPr>
              <a:t>Soviets actually left Afghanistan in a in a sort of stalemate.</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They </a:t>
            </a:r>
            <a:r>
              <a:rPr lang="en-GB" b="0" i="0" dirty="0">
                <a:solidFill>
                  <a:srgbClr val="464646"/>
                </a:solidFill>
                <a:effectLst/>
                <a:latin typeface="Segoe UI" panose="020B0502040204020203" pitchFamily="34" charset="0"/>
              </a:rPr>
              <a:t>turned the tanks around and drove out. Well, the young Afghani Muslims saw that as a great success against a great nation.</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a:t>
            </a:r>
            <a:r>
              <a:rPr lang="en-GB" b="0" i="0" dirty="0">
                <a:solidFill>
                  <a:srgbClr val="464646"/>
                </a:solidFill>
                <a:effectLst/>
                <a:latin typeface="Segoe UI" panose="020B0502040204020203" pitchFamily="34" charset="0"/>
              </a:rPr>
              <a:t>with that success behind them, they thought that they could take on the America Americans.</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And </a:t>
            </a:r>
            <a:r>
              <a:rPr lang="en-GB" b="0" i="0" dirty="0">
                <a:solidFill>
                  <a:srgbClr val="464646"/>
                </a:solidFill>
                <a:effectLst/>
                <a:latin typeface="Segoe UI" panose="020B0502040204020203" pitchFamily="34" charset="0"/>
              </a:rPr>
              <a:t>what they were attracted by the ideology as the ideology would, again,</a:t>
            </a:r>
            <a:endParaRPr lang="en-GB" b="0" i="0" dirty="0">
              <a:solidFill>
                <a:srgbClr val="767676"/>
              </a:solidFill>
              <a:effectLst/>
              <a:latin typeface="Segoe UI" panose="020B0502040204020203" pitchFamily="34" charset="0"/>
            </a:endParaRPr>
          </a:p>
          <a:p>
            <a:pPr algn="l"/>
            <a:r>
              <a:rPr lang="en-GB" b="0" i="0" dirty="0" smtClean="0">
                <a:solidFill>
                  <a:srgbClr val="464646"/>
                </a:solidFill>
                <a:effectLst/>
                <a:latin typeface="Segoe UI" panose="020B0502040204020203" pitchFamily="34" charset="0"/>
              </a:rPr>
              <a:t>from </a:t>
            </a:r>
            <a:r>
              <a:rPr lang="en-GB" b="0" i="0" dirty="0">
                <a:solidFill>
                  <a:srgbClr val="464646"/>
                </a:solidFill>
                <a:effectLst/>
                <a:latin typeface="Segoe UI" panose="020B0502040204020203" pitchFamily="34" charset="0"/>
              </a:rPr>
              <a:t>the definition of a global jihad that appealed to a wide and disparate following in the Muslim world.</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21</a:t>
            </a:fld>
            <a:endParaRPr lang="en-GB"/>
          </a:p>
        </p:txBody>
      </p:sp>
    </p:spTree>
    <p:extLst>
      <p:ext uri="{BB962C8B-B14F-4D97-AF65-F5344CB8AC3E}">
        <p14:creationId xmlns:p14="http://schemas.microsoft.com/office/powerpoint/2010/main" val="35545284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And from this, of course, we saw the birth of al-Qaeda. Excuse me.</a:t>
            </a:r>
          </a:p>
          <a:p>
            <a:pPr algn="r"/>
            <a:r>
              <a:rPr lang="en-GB" b="0" i="0" dirty="0">
                <a:solidFill>
                  <a:srgbClr val="464646"/>
                </a:solidFill>
                <a:effectLst/>
                <a:latin typeface="Segoe UI" panose="020B0502040204020203" pitchFamily="34" charset="0"/>
              </a:rPr>
              <a:t>21:49</a:t>
            </a:r>
          </a:p>
          <a:p>
            <a:pPr algn="l"/>
            <a:r>
              <a:rPr lang="en-GB" b="0" i="0" dirty="0">
                <a:solidFill>
                  <a:srgbClr val="464646"/>
                </a:solidFill>
                <a:effectLst/>
                <a:latin typeface="Segoe UI" panose="020B0502040204020203" pitchFamily="34" charset="0"/>
              </a:rPr>
              <a:t>So following the Soviet withdrawal, as I mentioned. From Afghanistan in 1989, the group that is we all </a:t>
            </a:r>
            <a:r>
              <a:rPr lang="en-GB" b="0" i="0" dirty="0" smtClean="0">
                <a:solidFill>
                  <a:srgbClr val="464646"/>
                </a:solidFill>
                <a:effectLst/>
                <a:latin typeface="Segoe UI" panose="020B0502040204020203" pitchFamily="34" charset="0"/>
              </a:rPr>
              <a:t>now </a:t>
            </a:r>
            <a:r>
              <a:rPr lang="en-GB" b="0" i="0" dirty="0">
                <a:solidFill>
                  <a:srgbClr val="464646"/>
                </a:solidFill>
                <a:effectLst/>
                <a:latin typeface="Segoe UI" panose="020B0502040204020203" pitchFamily="34" charset="0"/>
              </a:rPr>
              <a:t>know is al-Qaeda.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21:55</a:t>
            </a:r>
          </a:p>
          <a:p>
            <a:pPr algn="l"/>
            <a:r>
              <a:rPr lang="en-GB" b="0" i="0" dirty="0">
                <a:solidFill>
                  <a:srgbClr val="464646"/>
                </a:solidFill>
                <a:effectLst/>
                <a:latin typeface="Segoe UI" panose="020B0502040204020203" pitchFamily="34" charset="0"/>
              </a:rPr>
              <a:t>al-Qaeda also Silber to give it his full name. And that actually translated means the solid base.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22:07</a:t>
            </a:r>
          </a:p>
          <a:p>
            <a:pPr algn="l"/>
            <a:r>
              <a:rPr lang="en-GB" b="0" i="0" dirty="0">
                <a:solidFill>
                  <a:srgbClr val="464646"/>
                </a:solidFill>
                <a:effectLst/>
                <a:latin typeface="Segoe UI" panose="020B0502040204020203" pitchFamily="34" charset="0"/>
              </a:rPr>
              <a:t>And this group began to support and assist local jihadist groups who oppose their governments in Muslim countries such as Algeria, Bosnia, Chechnya,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22:14</a:t>
            </a:r>
          </a:p>
          <a:p>
            <a:pPr algn="l"/>
            <a:r>
              <a:rPr lang="en-GB" b="0" i="0" dirty="0">
                <a:solidFill>
                  <a:srgbClr val="464646"/>
                </a:solidFill>
                <a:effectLst/>
                <a:latin typeface="Segoe UI" panose="020B0502040204020203" pitchFamily="34" charset="0"/>
              </a:rPr>
              <a:t>before developing its own operational capability in close cooperation with a number of Egyptian terrorist groups such as Egyptian Islamic Jihad,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22:25</a:t>
            </a:r>
          </a:p>
          <a:p>
            <a:pPr algn="l"/>
            <a:r>
              <a:rPr lang="en-GB" b="0" i="0" dirty="0">
                <a:solidFill>
                  <a:srgbClr val="464646"/>
                </a:solidFill>
                <a:effectLst/>
                <a:latin typeface="Segoe UI" panose="020B0502040204020203" pitchFamily="34" charset="0"/>
              </a:rPr>
              <a:t>Islamic group of </a:t>
            </a:r>
            <a:r>
              <a:rPr lang="en-GB" b="0" i="0" dirty="0" err="1">
                <a:solidFill>
                  <a:srgbClr val="464646"/>
                </a:solidFill>
                <a:effectLst/>
                <a:latin typeface="Segoe UI" panose="020B0502040204020203" pitchFamily="34" charset="0"/>
              </a:rPr>
              <a:t>Jey</a:t>
            </a:r>
            <a:r>
              <a:rPr lang="en-GB" b="0" i="0" dirty="0">
                <a:solidFill>
                  <a:srgbClr val="464646"/>
                </a:solidFill>
                <a:effectLst/>
                <a:latin typeface="Segoe UI" panose="020B0502040204020203" pitchFamily="34" charset="0"/>
              </a:rPr>
              <a:t>, Egypt, and they together simply became al-Qaida.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22:36</a:t>
            </a:r>
          </a:p>
          <a:p>
            <a:pPr algn="l"/>
            <a:r>
              <a:rPr lang="en-GB" b="0" i="0" dirty="0">
                <a:solidFill>
                  <a:srgbClr val="464646"/>
                </a:solidFill>
                <a:effectLst/>
                <a:latin typeface="Segoe UI" panose="020B0502040204020203" pitchFamily="34" charset="0"/>
              </a:rPr>
              <a:t>So this was the birth of al-Qaida. Of course, some of these countries are just looking at the Muslim countries I mentioned Algeria,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22:42</a:t>
            </a:r>
          </a:p>
          <a:p>
            <a:pPr algn="l"/>
            <a:r>
              <a:rPr lang="en-GB" b="0" i="0" dirty="0">
                <a:solidFill>
                  <a:srgbClr val="464646"/>
                </a:solidFill>
                <a:effectLst/>
                <a:latin typeface="Segoe UI" panose="020B0502040204020203" pitchFamily="34" charset="0"/>
              </a:rPr>
              <a:t>Bosnia, Chechnya, these were countries that were largely occupied or colonized.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22:55</a:t>
            </a:r>
          </a:p>
          <a:p>
            <a:pPr algn="l"/>
            <a:r>
              <a:rPr lang="en-GB" b="0" i="0" dirty="0">
                <a:solidFill>
                  <a:srgbClr val="464646"/>
                </a:solidFill>
                <a:effectLst/>
                <a:latin typeface="Segoe UI" panose="020B0502040204020203" pitchFamily="34" charset="0"/>
              </a:rPr>
              <a:t>And that's where the opposition to governments came from with young Muslims.</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22</a:t>
            </a:fld>
            <a:endParaRPr lang="en-GB"/>
          </a:p>
        </p:txBody>
      </p:sp>
    </p:spTree>
    <p:extLst>
      <p:ext uri="{BB962C8B-B14F-4D97-AF65-F5344CB8AC3E}">
        <p14:creationId xmlns:p14="http://schemas.microsoft.com/office/powerpoint/2010/main" val="10325059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Well, the transformation of al-Qaeda from the supporter of facilitator seen as seen during its early days to become an operational organization.</a:t>
            </a:r>
          </a:p>
          <a:p>
            <a:pPr algn="r"/>
            <a:r>
              <a:rPr lang="en-GB" b="0" i="0" dirty="0">
                <a:solidFill>
                  <a:srgbClr val="464646"/>
                </a:solidFill>
                <a:effectLst/>
                <a:latin typeface="Segoe UI" panose="020B0502040204020203" pitchFamily="34" charset="0"/>
              </a:rPr>
              <a:t>23:10</a:t>
            </a:r>
          </a:p>
          <a:p>
            <a:pPr algn="l"/>
            <a:r>
              <a:rPr lang="en-GB" b="0" i="0" dirty="0">
                <a:solidFill>
                  <a:srgbClr val="464646"/>
                </a:solidFill>
                <a:effectLst/>
                <a:latin typeface="Segoe UI" panose="020B0502040204020203" pitchFamily="34" charset="0"/>
              </a:rPr>
              <a:t>Of course, culminated in the attacks on the Twin Towers during which.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23:22</a:t>
            </a:r>
          </a:p>
          <a:p>
            <a:pPr algn="l"/>
            <a:r>
              <a:rPr lang="en-GB" b="0" i="0" dirty="0">
                <a:solidFill>
                  <a:srgbClr val="464646"/>
                </a:solidFill>
                <a:effectLst/>
                <a:latin typeface="Segoe UI" panose="020B0502040204020203" pitchFamily="34" charset="0"/>
              </a:rPr>
              <a:t>By recruiting Western educated Islamists, they are able to strike deep inside the West.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23:27</a:t>
            </a:r>
          </a:p>
          <a:p>
            <a:pPr algn="l"/>
            <a:r>
              <a:rPr lang="en-GB" b="0" i="0" dirty="0">
                <a:solidFill>
                  <a:srgbClr val="464646"/>
                </a:solidFill>
                <a:effectLst/>
                <a:latin typeface="Segoe UI" panose="020B0502040204020203" pitchFamily="34" charset="0"/>
              </a:rPr>
              <a:t>So if we looked at the people who carried out the 9/11 attacks, we will find that they were almost all born in Saudi Arabia.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23:34</a:t>
            </a:r>
          </a:p>
          <a:p>
            <a:pPr algn="l"/>
            <a:r>
              <a:rPr lang="en-GB" b="0" i="0" dirty="0">
                <a:solidFill>
                  <a:srgbClr val="464646"/>
                </a:solidFill>
                <a:effectLst/>
                <a:latin typeface="Segoe UI" panose="020B0502040204020203" pitchFamily="34" charset="0"/>
              </a:rPr>
              <a:t>But almost all went to America or Europe for their education, went to university, were a well educated.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23:44</a:t>
            </a:r>
          </a:p>
          <a:p>
            <a:pPr algn="l"/>
            <a:r>
              <a:rPr lang="en-GB" b="0" i="0" dirty="0">
                <a:solidFill>
                  <a:srgbClr val="464646"/>
                </a:solidFill>
                <a:effectLst/>
                <a:latin typeface="Segoe UI" panose="020B0502040204020203" pitchFamily="34" charset="0"/>
              </a:rPr>
              <a:t>Before getting back together to carry out the attacks and the resulting focus on the world's security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23:55</a:t>
            </a:r>
          </a:p>
          <a:p>
            <a:pPr algn="l"/>
            <a:r>
              <a:rPr lang="en-GB" b="0" i="0" dirty="0">
                <a:solidFill>
                  <a:srgbClr val="464646"/>
                </a:solidFill>
                <a:effectLst/>
                <a:latin typeface="Segoe UI" panose="020B0502040204020203" pitchFamily="34" charset="0"/>
              </a:rPr>
              <a:t>service forced the organization to switch their attention to countries where it was easier to operate,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24:02</a:t>
            </a:r>
          </a:p>
          <a:p>
            <a:pPr algn="l"/>
            <a:r>
              <a:rPr lang="en-GB" b="0" i="0" dirty="0">
                <a:solidFill>
                  <a:srgbClr val="464646"/>
                </a:solidFill>
                <a:effectLst/>
                <a:latin typeface="Segoe UI" panose="020B0502040204020203" pitchFamily="34" charset="0"/>
              </a:rPr>
              <a:t>such as Indonesia, Pakistan and Chechnya. So following the attacks on the World Trade </a:t>
            </a:r>
            <a:r>
              <a:rPr lang="en-GB" b="0" i="0" dirty="0" err="1">
                <a:solidFill>
                  <a:srgbClr val="464646"/>
                </a:solidFill>
                <a:effectLst/>
                <a:latin typeface="Segoe UI" panose="020B0502040204020203" pitchFamily="34" charset="0"/>
              </a:rPr>
              <a:t>Center</a:t>
            </a:r>
            <a:r>
              <a:rPr lang="en-GB" b="0" i="0" dirty="0">
                <a:solidFill>
                  <a:srgbClr val="464646"/>
                </a:solidFill>
                <a:effectLst/>
                <a:latin typeface="Segoe UI" panose="020B0502040204020203" pitchFamily="34" charset="0"/>
              </a:rPr>
              <a:t>, of course,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24:07</a:t>
            </a:r>
          </a:p>
          <a:p>
            <a:pPr algn="l"/>
            <a:r>
              <a:rPr lang="en-GB" b="0" i="0" dirty="0">
                <a:solidFill>
                  <a:srgbClr val="464646"/>
                </a:solidFill>
                <a:effectLst/>
                <a:latin typeface="Segoe UI" panose="020B0502040204020203" pitchFamily="34" charset="0"/>
              </a:rPr>
              <a:t>the entire world was now fully aware of al-Qaida and its objectives and its tactics and its strategy.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24:14</a:t>
            </a:r>
          </a:p>
          <a:p>
            <a:pPr algn="l"/>
            <a:r>
              <a:rPr lang="en-GB" b="0" i="0" dirty="0">
                <a:solidFill>
                  <a:srgbClr val="464646"/>
                </a:solidFill>
                <a:effectLst/>
                <a:latin typeface="Segoe UI" panose="020B0502040204020203" pitchFamily="34" charset="0"/>
              </a:rPr>
              <a:t>And so they, of course, moved their activities elsewhere where they were likely to get away with things with a little bit less focus upon themselves.</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23</a:t>
            </a:fld>
            <a:endParaRPr lang="en-GB"/>
          </a:p>
        </p:txBody>
      </p:sp>
    </p:spTree>
    <p:extLst>
      <p:ext uri="{BB962C8B-B14F-4D97-AF65-F5344CB8AC3E}">
        <p14:creationId xmlns:p14="http://schemas.microsoft.com/office/powerpoint/2010/main" val="1646926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B40AB2D-FB93-439F-A2BE-9011E1195858}" type="slidenum">
              <a:rPr lang="en-GB" altLang="en-US">
                <a:solidFill>
                  <a:prstClr val="black"/>
                </a:solidFill>
              </a:rPr>
              <a:pPr eaLnBrk="1" hangingPunct="1"/>
              <a:t>25</a:t>
            </a:fld>
            <a:endParaRPr lang="en-GB" altLang="en-US">
              <a:solidFill>
                <a:prstClr val="black"/>
              </a:solidFill>
            </a:endParaRPr>
          </a:p>
        </p:txBody>
      </p:sp>
      <p:sp>
        <p:nvSpPr>
          <p:cNvPr id="3072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F54373A3-C028-490D-AC04-A0E2A387761E}" type="slidenum">
              <a:rPr lang="en-US" altLang="en-US" sz="1200">
                <a:solidFill>
                  <a:prstClr val="black"/>
                </a:solidFill>
                <a:cs typeface="Arial" charset="0"/>
              </a:rPr>
              <a:pPr algn="r" eaLnBrk="1" fontAlgn="base" hangingPunct="1">
                <a:spcBef>
                  <a:spcPct val="0"/>
                </a:spcBef>
                <a:spcAft>
                  <a:spcPct val="0"/>
                </a:spcAft>
              </a:pPr>
              <a:t>25</a:t>
            </a:fld>
            <a:endParaRPr lang="en-US" altLang="en-US" sz="1200">
              <a:solidFill>
                <a:prstClr val="black"/>
              </a:solidFill>
              <a:cs typeface="Arial" charset="0"/>
            </a:endParaRPr>
          </a:p>
        </p:txBody>
      </p:sp>
      <p:sp>
        <p:nvSpPr>
          <p:cNvPr id="30724" name="Rectangle 2"/>
          <p:cNvSpPr>
            <a:spLocks noGrp="1" noRot="1" noChangeAspect="1" noChangeArrowheads="1" noTextEdit="1"/>
          </p:cNvSpPr>
          <p:nvPr>
            <p:ph type="sldImg"/>
          </p:nvPr>
        </p:nvSpPr>
        <p:spPr>
          <a:ln/>
        </p:spPr>
      </p:sp>
      <p:sp>
        <p:nvSpPr>
          <p:cNvPr id="3072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600" b="0" i="0" dirty="0">
                <a:solidFill>
                  <a:srgbClr val="464646"/>
                </a:solidFill>
                <a:effectLst/>
                <a:latin typeface="Segoe UI" panose="020B0502040204020203" pitchFamily="34" charset="0"/>
              </a:rPr>
              <a:t>So we've seen a change in threat in terrorism over the last 30 years from Irish Republican</a:t>
            </a:r>
          </a:p>
          <a:p>
            <a:pPr algn="l"/>
            <a:r>
              <a:rPr lang="en-GB" sz="1600" b="0" i="0" dirty="0">
                <a:solidFill>
                  <a:srgbClr val="464646"/>
                </a:solidFill>
                <a:effectLst/>
                <a:latin typeface="Segoe UI" panose="020B0502040204020203" pitchFamily="34" charset="0"/>
              </a:rPr>
              <a:t>terrorism that want a united Ireland hierarchical organizational structure use coded warnings.</a:t>
            </a:r>
            <a:endParaRPr lang="en-GB" sz="1600" b="0" i="0" dirty="0">
              <a:solidFill>
                <a:srgbClr val="767676"/>
              </a:solidFill>
              <a:effectLst/>
              <a:latin typeface="Segoe UI" panose="020B0502040204020203" pitchFamily="34" charset="0"/>
            </a:endParaRPr>
          </a:p>
          <a:p>
            <a:pPr algn="l"/>
            <a:r>
              <a:rPr lang="en-GB" sz="1600" b="0" i="0" dirty="0">
                <a:solidFill>
                  <a:srgbClr val="464646"/>
                </a:solidFill>
                <a:effectLst/>
                <a:latin typeface="Segoe UI" panose="020B0502040204020203" pitchFamily="34" charset="0"/>
              </a:rPr>
              <a:t>Didn't use suicide bombers were more likely to plant a bomb</a:t>
            </a:r>
          </a:p>
          <a:p>
            <a:pPr algn="l"/>
            <a:r>
              <a:rPr lang="en-GB" sz="1600" b="0" i="0" dirty="0">
                <a:solidFill>
                  <a:srgbClr val="464646"/>
                </a:solidFill>
                <a:effectLst/>
                <a:latin typeface="Segoe UI" panose="020B0502040204020203" pitchFamily="34" charset="0"/>
              </a:rPr>
              <a:t>And in a very organized infrastructure which incorporated training units.</a:t>
            </a:r>
            <a:endParaRPr lang="en-GB" sz="1600" b="0" i="0" dirty="0">
              <a:solidFill>
                <a:srgbClr val="767676"/>
              </a:solidFill>
              <a:effectLst/>
              <a:latin typeface="Segoe UI" panose="020B0502040204020203" pitchFamily="34" charset="0"/>
            </a:endParaRPr>
          </a:p>
          <a:p>
            <a:pPr algn="l"/>
            <a:r>
              <a:rPr lang="en-GB" sz="1600" b="0" i="0" dirty="0">
                <a:solidFill>
                  <a:srgbClr val="464646"/>
                </a:solidFill>
                <a:effectLst/>
                <a:latin typeface="Segoe UI" panose="020B0502040204020203" pitchFamily="34" charset="0"/>
              </a:rPr>
              <a:t>Recruitment units, financial units, weapons procurement.</a:t>
            </a:r>
            <a:endParaRPr lang="en-GB" sz="1600" b="0" i="0" dirty="0">
              <a:solidFill>
                <a:srgbClr val="767676"/>
              </a:solidFill>
              <a:effectLst/>
              <a:latin typeface="Segoe UI" panose="020B0502040204020203" pitchFamily="34" charset="0"/>
            </a:endParaRPr>
          </a:p>
          <a:p>
            <a:pPr algn="l"/>
            <a:r>
              <a:rPr lang="en-GB" sz="1600" b="0" i="0" dirty="0">
                <a:solidFill>
                  <a:srgbClr val="464646"/>
                </a:solidFill>
                <a:effectLst/>
                <a:latin typeface="Segoe UI" panose="020B0502040204020203" pitchFamily="34" charset="0"/>
              </a:rPr>
              <a:t>A very organized structure. And, of course, they targeted generally.</a:t>
            </a:r>
            <a:endParaRPr lang="en-GB" sz="1600" b="0" i="0" dirty="0">
              <a:solidFill>
                <a:srgbClr val="767676"/>
              </a:solidFill>
              <a:effectLst/>
              <a:latin typeface="Segoe UI" panose="020B0502040204020203" pitchFamily="34" charset="0"/>
            </a:endParaRPr>
          </a:p>
          <a:p>
            <a:pPr algn="l"/>
            <a:r>
              <a:rPr lang="en-GB" sz="1600" b="0" i="0" dirty="0">
                <a:solidFill>
                  <a:srgbClr val="464646"/>
                </a:solidFill>
                <a:effectLst/>
                <a:latin typeface="Segoe UI" panose="020B0502040204020203" pitchFamily="34" charset="0"/>
              </a:rPr>
              <a:t>They targeted the military or the police or buildings and structures.</a:t>
            </a:r>
            <a:endParaRPr lang="en-GB" sz="1600" b="0" i="0" dirty="0">
              <a:solidFill>
                <a:srgbClr val="767676"/>
              </a:solidFill>
              <a:effectLst/>
              <a:latin typeface="Segoe UI" panose="020B0502040204020203" pitchFamily="34" charset="0"/>
            </a:endParaRPr>
          </a:p>
          <a:p>
            <a:pPr algn="r"/>
            <a:endParaRPr lang="en-GB" sz="1600" b="0" i="0" dirty="0">
              <a:solidFill>
                <a:srgbClr val="464646"/>
              </a:solidFill>
              <a:effectLst/>
              <a:latin typeface="Segoe UI" panose="020B0502040204020203" pitchFamily="34" charset="0"/>
            </a:endParaRPr>
          </a:p>
          <a:p>
            <a:pPr algn="l"/>
            <a:r>
              <a:rPr lang="en-GB" sz="1600" b="0" i="0" dirty="0">
                <a:solidFill>
                  <a:srgbClr val="464646"/>
                </a:solidFill>
                <a:effectLst/>
                <a:latin typeface="Segoe UI" panose="020B0502040204020203" pitchFamily="34" charset="0"/>
              </a:rPr>
              <a:t>And they didn't really aim to kill people. However, if there were collect collateral deaths, then so be it.</a:t>
            </a:r>
            <a:endParaRPr lang="en-GB" sz="1600" b="0" i="0" dirty="0">
              <a:solidFill>
                <a:srgbClr val="767676"/>
              </a:solidFill>
              <a:effectLst/>
              <a:latin typeface="Segoe UI" panose="020B0502040204020203" pitchFamily="34" charset="0"/>
            </a:endParaRPr>
          </a:p>
          <a:p>
            <a:pPr algn="l"/>
            <a:r>
              <a:rPr lang="en-GB" sz="1600" b="0" i="0" dirty="0">
                <a:solidFill>
                  <a:srgbClr val="464646"/>
                </a:solidFill>
                <a:effectLst/>
                <a:latin typeface="Segoe UI" panose="020B0502040204020203" pitchFamily="34" charset="0"/>
              </a:rPr>
              <a:t>And of course, they were throughout their existence almost from 1969 in a dialog with Her Majesty's government.</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25:36</a:t>
            </a:r>
          </a:p>
          <a:p>
            <a:pPr algn="l"/>
            <a:r>
              <a:rPr lang="en-GB" sz="1600" b="0" i="0" dirty="0">
                <a:solidFill>
                  <a:srgbClr val="464646"/>
                </a:solidFill>
                <a:effectLst/>
                <a:latin typeface="Segoe UI" panose="020B0502040204020203" pitchFamily="34" charset="0"/>
              </a:rPr>
              <a:t>So there would be some sort of discussion of trying to get some peace,</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25:45</a:t>
            </a:r>
          </a:p>
          <a:p>
            <a:pPr algn="l"/>
            <a:r>
              <a:rPr lang="en-GB" sz="1600" b="0" i="0" dirty="0">
                <a:solidFill>
                  <a:srgbClr val="464646"/>
                </a:solidFill>
                <a:effectLst/>
                <a:latin typeface="Segoe UI" panose="020B0502040204020203" pitchFamily="34" charset="0"/>
              </a:rPr>
              <a:t>which were typically the psyche would be that that pyro would sit down with the government to try to thrash out a peace agreement at</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25:50</a:t>
            </a:r>
          </a:p>
          <a:p>
            <a:pPr algn="l"/>
            <a:r>
              <a:rPr lang="en-GB" sz="1600" b="0" i="0" dirty="0">
                <a:solidFill>
                  <a:srgbClr val="464646"/>
                </a:solidFill>
                <a:effectLst/>
                <a:latin typeface="Segoe UI" panose="020B0502040204020203" pitchFamily="34" charset="0"/>
              </a:rPr>
              <a:t>some stage that that discussion would break down and response to the breakdown of the discussion would be another series of attacks.</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26:00</a:t>
            </a:r>
          </a:p>
          <a:p>
            <a:pPr algn="l"/>
            <a:r>
              <a:rPr lang="en-GB" sz="1600" b="0" i="0" dirty="0">
                <a:solidFill>
                  <a:srgbClr val="464646"/>
                </a:solidFill>
                <a:effectLst/>
                <a:latin typeface="Segoe UI" panose="020B0502040204020203" pitchFamily="34" charset="0"/>
              </a:rPr>
              <a:t>And then after that serious attacks, they'd get back together again to try to come to a peace agreement.</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26:10</a:t>
            </a:r>
          </a:p>
          <a:p>
            <a:pPr algn="l"/>
            <a:r>
              <a:rPr lang="en-GB" sz="1600" b="0" i="0" dirty="0">
                <a:solidFill>
                  <a:srgbClr val="464646"/>
                </a:solidFill>
                <a:effectLst/>
                <a:latin typeface="Segoe UI" panose="020B0502040204020203" pitchFamily="34" charset="0"/>
              </a:rPr>
              <a:t>And that sort of cycle would repeat itself over and over again until nineteen ninety seven.</a:t>
            </a:r>
          </a:p>
          <a:p>
            <a:pPr algn="r"/>
            <a:r>
              <a:rPr lang="en-GB" sz="1600" b="0" i="0" dirty="0">
                <a:solidFill>
                  <a:srgbClr val="464646"/>
                </a:solidFill>
                <a:effectLst/>
                <a:latin typeface="Segoe UI" panose="020B0502040204020203" pitchFamily="34" charset="0"/>
              </a:rPr>
              <a:t>26:17</a:t>
            </a:r>
          </a:p>
          <a:p>
            <a:pPr algn="l"/>
            <a:r>
              <a:rPr lang="en-GB" sz="1600" b="0" i="0" dirty="0">
                <a:solidFill>
                  <a:srgbClr val="464646"/>
                </a:solidFill>
                <a:effectLst/>
                <a:latin typeface="Segoe UI" panose="020B0502040204020203" pitchFamily="34" charset="0"/>
              </a:rPr>
              <a:t>And this was all, of course, part of </a:t>
            </a:r>
            <a:r>
              <a:rPr lang="en-GB" sz="1600" b="0" i="0" dirty="0" smtClean="0">
                <a:solidFill>
                  <a:srgbClr val="464646"/>
                </a:solidFill>
                <a:effectLst/>
                <a:latin typeface="Segoe UI" panose="020B0502040204020203" pitchFamily="34" charset="0"/>
              </a:rPr>
              <a:t>PIRA </a:t>
            </a:r>
            <a:r>
              <a:rPr lang="en-GB" sz="1600" b="0" i="0" dirty="0">
                <a:solidFill>
                  <a:srgbClr val="464646"/>
                </a:solidFill>
                <a:effectLst/>
                <a:latin typeface="Segoe UI" panose="020B0502040204020203" pitchFamily="34" charset="0"/>
              </a:rPr>
              <a:t>strategy to sort of wear down the opposition until the British government thought we</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26:23</a:t>
            </a:r>
          </a:p>
          <a:p>
            <a:pPr algn="l"/>
            <a:r>
              <a:rPr lang="en-GB" sz="1600" b="0" i="0" dirty="0">
                <a:solidFill>
                  <a:srgbClr val="464646"/>
                </a:solidFill>
                <a:effectLst/>
                <a:latin typeface="Segoe UI" panose="020B0502040204020203" pitchFamily="34" charset="0"/>
              </a:rPr>
              <a:t>cannot any longer put the money and the resources and the effort into </a:t>
            </a:r>
            <a:r>
              <a:rPr lang="en-GB" sz="1600" b="0" i="0" dirty="0" smtClean="0">
                <a:solidFill>
                  <a:srgbClr val="464646"/>
                </a:solidFill>
                <a:effectLst/>
                <a:latin typeface="Segoe UI" panose="020B0502040204020203" pitchFamily="34" charset="0"/>
              </a:rPr>
              <a:t>winning </a:t>
            </a:r>
            <a:r>
              <a:rPr lang="en-GB" sz="1600" b="0" i="0" dirty="0">
                <a:solidFill>
                  <a:srgbClr val="464646"/>
                </a:solidFill>
                <a:effectLst/>
                <a:latin typeface="Segoe UI" panose="020B0502040204020203" pitchFamily="34" charset="0"/>
              </a:rPr>
              <a:t>this battle.</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26:32</a:t>
            </a:r>
          </a:p>
          <a:p>
            <a:pPr algn="l"/>
            <a:r>
              <a:rPr lang="en-GB" sz="1600" b="0" i="0" dirty="0">
                <a:solidFill>
                  <a:srgbClr val="464646"/>
                </a:solidFill>
                <a:effectLst/>
                <a:latin typeface="Segoe UI" panose="020B0502040204020203" pitchFamily="34" charset="0"/>
              </a:rPr>
              <a:t>So we'll agree to something less than we would have done previously come to sort some sort of compromise.</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26:40</a:t>
            </a:r>
          </a:p>
          <a:p>
            <a:pPr algn="l"/>
            <a:r>
              <a:rPr lang="en-GB" sz="1600" b="0" i="0" dirty="0">
                <a:solidFill>
                  <a:srgbClr val="464646"/>
                </a:solidFill>
                <a:effectLst/>
                <a:latin typeface="Segoe UI" panose="020B0502040204020203" pitchFamily="34" charset="0"/>
              </a:rPr>
              <a:t>So that's the Irish Republican terrorism.</a:t>
            </a:r>
          </a:p>
          <a:p>
            <a:pPr defTabSz="912813" eaLnBrk="1" hangingPunct="1">
              <a:lnSpc>
                <a:spcPct val="80000"/>
              </a:lnSpc>
            </a:pPr>
            <a:endParaRPr lang="en-GB" altLang="en-US" sz="1100" b="1" dirty="0"/>
          </a:p>
          <a:p>
            <a:pPr defTabSz="912813" eaLnBrk="1" hangingPunct="1">
              <a:lnSpc>
                <a:spcPct val="80000"/>
              </a:lnSpc>
            </a:pPr>
            <a:endParaRPr lang="en-GB" altLang="en-US" sz="1100" b="1" dirty="0"/>
          </a:p>
          <a:p>
            <a:pPr defTabSz="912813" eaLnBrk="1" hangingPunct="1">
              <a:lnSpc>
                <a:spcPct val="80000"/>
              </a:lnSpc>
            </a:pPr>
            <a:endParaRPr lang="en-GB" altLang="en-US" sz="1100" b="1" dirty="0"/>
          </a:p>
          <a:p>
            <a:pPr defTabSz="912813" eaLnBrk="1" hangingPunct="1">
              <a:lnSpc>
                <a:spcPct val="80000"/>
              </a:lnSpc>
            </a:pPr>
            <a:endParaRPr lang="en-GB" altLang="en-US" sz="1100" dirty="0"/>
          </a:p>
          <a:p>
            <a:pPr defTabSz="912813" eaLnBrk="1" hangingPunct="1">
              <a:lnSpc>
                <a:spcPct val="80000"/>
              </a:lnSpc>
            </a:pPr>
            <a:r>
              <a:rPr lang="en-GB" altLang="en-US" sz="1100" dirty="0"/>
              <a:t>We can see here how the threat SB was countering, was changing over time and SB needed to evolve in its methods, practices and thinking to meet this new threat. </a:t>
            </a:r>
          </a:p>
          <a:p>
            <a:pPr defTabSz="912813" eaLnBrk="1" hangingPunct="1">
              <a:lnSpc>
                <a:spcPct val="80000"/>
              </a:lnSpc>
            </a:pPr>
            <a:endParaRPr lang="en-GB" altLang="en-US" sz="1100" dirty="0"/>
          </a:p>
          <a:p>
            <a:pPr defTabSz="912813" eaLnBrk="1" hangingPunct="1">
              <a:lnSpc>
                <a:spcPct val="80000"/>
              </a:lnSpc>
            </a:pPr>
            <a:r>
              <a:rPr lang="en-GB" altLang="en-US" sz="1100" dirty="0"/>
              <a:t>The UK was always considered as a safe haven due to its asylum and immigration policy. </a:t>
            </a:r>
          </a:p>
          <a:p>
            <a:pPr defTabSz="912813" eaLnBrk="1" hangingPunct="1">
              <a:lnSpc>
                <a:spcPct val="80000"/>
              </a:lnSpc>
            </a:pPr>
            <a:r>
              <a:rPr lang="en-GB" altLang="en-US" sz="1100" dirty="0"/>
              <a:t>In the aftermath of 9/11 and the UK’s involvement in military action in Afghanistan, it became clear that British interest were a priority target for AQ and associated networks:</a:t>
            </a:r>
          </a:p>
          <a:p>
            <a:pPr defTabSz="912813" eaLnBrk="1" hangingPunct="1">
              <a:lnSpc>
                <a:spcPct val="80000"/>
              </a:lnSpc>
              <a:buFontTx/>
              <a:buChar char="•"/>
            </a:pPr>
            <a:r>
              <a:rPr lang="en-GB" altLang="en-US" sz="1100" dirty="0"/>
              <a:t>A number of public statements by UBL, singled out Britain for criticism and encouraged attacks against UK</a:t>
            </a:r>
          </a:p>
          <a:p>
            <a:pPr defTabSz="912813" eaLnBrk="1" hangingPunct="1">
              <a:lnSpc>
                <a:spcPct val="80000"/>
              </a:lnSpc>
              <a:buFontTx/>
              <a:buChar char="•"/>
            </a:pPr>
            <a:r>
              <a:rPr lang="en-GB" altLang="en-US" sz="1100" dirty="0"/>
              <a:t>Disrupted plots overseas in 2001/2002 showed British targets being identified for attack especially Singapore and Gibraltar</a:t>
            </a:r>
          </a:p>
          <a:p>
            <a:pPr defTabSz="912813" eaLnBrk="1" hangingPunct="1">
              <a:lnSpc>
                <a:spcPct val="80000"/>
              </a:lnSpc>
              <a:buFontTx/>
              <a:buChar char="•"/>
            </a:pPr>
            <a:r>
              <a:rPr lang="en-GB" altLang="en-US" sz="1100" dirty="0"/>
              <a:t>The attacks in Istanbul in 2003 on HSBC and British Consulate which were the 1</a:t>
            </a:r>
            <a:r>
              <a:rPr lang="en-GB" altLang="en-US" sz="1100" baseline="30000" dirty="0"/>
              <a:t>st</a:t>
            </a:r>
            <a:r>
              <a:rPr lang="en-GB" altLang="en-US" sz="1100" dirty="0"/>
              <a:t> successful attacks against British interest</a:t>
            </a:r>
          </a:p>
          <a:p>
            <a:pPr defTabSz="912813" eaLnBrk="1" hangingPunct="1">
              <a:lnSpc>
                <a:spcPct val="80000"/>
              </a:lnSpc>
            </a:pPr>
            <a:endParaRPr lang="en-GB" altLang="en-US" sz="1100" dirty="0"/>
          </a:p>
          <a:p>
            <a:pPr defTabSz="912813" eaLnBrk="1" hangingPunct="1">
              <a:lnSpc>
                <a:spcPct val="80000"/>
              </a:lnSpc>
            </a:pPr>
            <a:r>
              <a:rPr lang="en-GB" altLang="en-US" sz="1100" dirty="0"/>
              <a:t>Asylum dispersal post 2002 placed enclaves of asylum seekers into various pockets around the country.</a:t>
            </a:r>
          </a:p>
          <a:p>
            <a:pPr defTabSz="912813" eaLnBrk="1" hangingPunct="1">
              <a:lnSpc>
                <a:spcPct val="80000"/>
              </a:lnSpc>
            </a:pPr>
            <a:endParaRPr lang="en-GB" altLang="en-US" sz="1100" dirty="0"/>
          </a:p>
          <a:p>
            <a:pPr defTabSz="912813" eaLnBrk="1" hangingPunct="1">
              <a:lnSpc>
                <a:spcPct val="80000"/>
              </a:lnSpc>
            </a:pPr>
            <a:r>
              <a:rPr lang="en-GB" altLang="en-US" sz="1100" dirty="0"/>
              <a:t>USA very tight security especially at border control. UK is associate of the US and border control not as tight due to asylum and immigration laws and can therefore be more easily targeted and still harm western interests extending to USA. </a:t>
            </a:r>
          </a:p>
          <a:p>
            <a:pPr defTabSz="912813" eaLnBrk="1" hangingPunct="1">
              <a:lnSpc>
                <a:spcPct val="80000"/>
              </a:lnSpc>
            </a:pPr>
            <a:endParaRPr lang="en-GB" altLang="en-US" sz="1100" dirty="0"/>
          </a:p>
          <a:p>
            <a:pPr defTabSz="912813" eaLnBrk="1" hangingPunct="1">
              <a:lnSpc>
                <a:spcPct val="80000"/>
              </a:lnSpc>
            </a:pPr>
            <a:r>
              <a:rPr lang="en-GB" altLang="en-US" sz="1100" dirty="0"/>
              <a:t>It quickly became clear from emerging intelligence that the UK itself was a target and a growing number of plots were revealed between 2002 and 2004. By summer 2002 there were clear signs that Algerian Extremists Networks that had previously used the UK as a safe haven, were now planning attacks here!!!! ( (</a:t>
            </a:r>
            <a:r>
              <a:rPr lang="en-GB" altLang="en-US" sz="1100" b="1" dirty="0"/>
              <a:t>THE THREAT HAS CHANGED AGAIN</a:t>
            </a:r>
            <a:r>
              <a:rPr lang="en-GB" altLang="en-US" sz="1100" dirty="0"/>
              <a:t>!)</a:t>
            </a:r>
          </a:p>
          <a:p>
            <a:pPr defTabSz="912813" eaLnBrk="1" hangingPunct="1">
              <a:lnSpc>
                <a:spcPct val="80000"/>
              </a:lnSpc>
            </a:pPr>
            <a:endParaRPr lang="en-GB" altLang="en-US" sz="1100" dirty="0"/>
          </a:p>
        </p:txBody>
      </p:sp>
    </p:spTree>
    <p:extLst>
      <p:ext uri="{BB962C8B-B14F-4D97-AF65-F5344CB8AC3E}">
        <p14:creationId xmlns:p14="http://schemas.microsoft.com/office/powerpoint/2010/main" val="18878910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B40AB2D-FB93-439F-A2BE-9011E1195858}" type="slidenum">
              <a:rPr lang="en-GB" altLang="en-US">
                <a:solidFill>
                  <a:prstClr val="black"/>
                </a:solidFill>
              </a:rPr>
              <a:pPr eaLnBrk="1" hangingPunct="1"/>
              <a:t>26</a:t>
            </a:fld>
            <a:endParaRPr lang="en-GB" altLang="en-US">
              <a:solidFill>
                <a:prstClr val="black"/>
              </a:solidFill>
            </a:endParaRPr>
          </a:p>
        </p:txBody>
      </p:sp>
      <p:sp>
        <p:nvSpPr>
          <p:cNvPr id="3072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F54373A3-C028-490D-AC04-A0E2A387761E}" type="slidenum">
              <a:rPr lang="en-US" altLang="en-US" sz="1200">
                <a:solidFill>
                  <a:prstClr val="black"/>
                </a:solidFill>
                <a:cs typeface="Arial" charset="0"/>
              </a:rPr>
              <a:pPr algn="r" eaLnBrk="1" fontAlgn="base" hangingPunct="1">
                <a:spcBef>
                  <a:spcPct val="0"/>
                </a:spcBef>
                <a:spcAft>
                  <a:spcPct val="0"/>
                </a:spcAft>
              </a:pPr>
              <a:t>26</a:t>
            </a:fld>
            <a:endParaRPr lang="en-US" altLang="en-US" sz="1200">
              <a:solidFill>
                <a:prstClr val="black"/>
              </a:solidFill>
              <a:cs typeface="Arial" charset="0"/>
            </a:endParaRPr>
          </a:p>
        </p:txBody>
      </p:sp>
      <p:sp>
        <p:nvSpPr>
          <p:cNvPr id="30724" name="Rectangle 2"/>
          <p:cNvSpPr>
            <a:spLocks noGrp="1" noRot="1" noChangeAspect="1" noChangeArrowheads="1" noTextEdit="1"/>
          </p:cNvSpPr>
          <p:nvPr>
            <p:ph type="sldImg"/>
          </p:nvPr>
        </p:nvSpPr>
        <p:spPr>
          <a:ln/>
        </p:spPr>
      </p:sp>
      <p:sp>
        <p:nvSpPr>
          <p:cNvPr id="3072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600" b="0" i="0" dirty="0">
                <a:solidFill>
                  <a:srgbClr val="464646"/>
                </a:solidFill>
                <a:effectLst/>
                <a:latin typeface="Segoe UI" panose="020B0502040204020203" pitchFamily="34" charset="0"/>
              </a:rPr>
              <a:t>If we look at international terrorism or Islamist terrorism.</a:t>
            </a:r>
          </a:p>
          <a:p>
            <a:pPr algn="r"/>
            <a:r>
              <a:rPr lang="en-GB" sz="1600" b="0" i="0" dirty="0">
                <a:solidFill>
                  <a:srgbClr val="464646"/>
                </a:solidFill>
                <a:effectLst/>
                <a:latin typeface="Segoe UI" panose="020B0502040204020203" pitchFamily="34" charset="0"/>
              </a:rPr>
              <a:t>26:48</a:t>
            </a:r>
          </a:p>
          <a:p>
            <a:pPr algn="l"/>
            <a:r>
              <a:rPr lang="en-GB" sz="1600" b="0" i="0" dirty="0">
                <a:solidFill>
                  <a:srgbClr val="464646"/>
                </a:solidFill>
                <a:effectLst/>
                <a:latin typeface="Segoe UI" panose="020B0502040204020203" pitchFamily="34" charset="0"/>
              </a:rPr>
              <a:t>They are they're working on ideology, which is an interpretation of Islam.</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26:55</a:t>
            </a:r>
          </a:p>
          <a:p>
            <a:pPr algn="l"/>
            <a:r>
              <a:rPr lang="en-GB" sz="1600" b="0" i="0" dirty="0">
                <a:solidFill>
                  <a:srgbClr val="464646"/>
                </a:solidFill>
                <a:effectLst/>
                <a:latin typeface="Segoe UI" panose="020B0502040204020203" pitchFamily="34" charset="0"/>
              </a:rPr>
              <a:t>They are a disparate groups or individuals. We've seen individuals, many individuals carrying out attacks of recent years, the use of suicide bombers.</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27:01</a:t>
            </a:r>
          </a:p>
          <a:p>
            <a:pPr algn="l"/>
            <a:r>
              <a:rPr lang="en-GB" sz="1600" b="0" i="0" dirty="0">
                <a:solidFill>
                  <a:srgbClr val="464646"/>
                </a:solidFill>
                <a:effectLst/>
                <a:latin typeface="Segoe UI" panose="020B0502040204020203" pitchFamily="34" charset="0"/>
              </a:rPr>
              <a:t>They aim to kill as many people as they can on the basis of the more we kill, the more publicity we get.</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27:13</a:t>
            </a:r>
          </a:p>
          <a:p>
            <a:pPr algn="l"/>
            <a:r>
              <a:rPr lang="en-GB" sz="1600" b="0" i="0" dirty="0">
                <a:solidFill>
                  <a:srgbClr val="464646"/>
                </a:solidFill>
                <a:effectLst/>
                <a:latin typeface="Segoe UI" panose="020B0502040204020203" pitchFamily="34" charset="0"/>
              </a:rPr>
              <a:t>They got some vengeance against America and the West.</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27:19</a:t>
            </a:r>
          </a:p>
          <a:p>
            <a:pPr algn="l"/>
            <a:r>
              <a:rPr lang="en-GB" sz="1600" b="0" i="0" dirty="0">
                <a:solidFill>
                  <a:srgbClr val="464646"/>
                </a:solidFill>
                <a:effectLst/>
                <a:latin typeface="Segoe UI" panose="020B0502040204020203" pitchFamily="34" charset="0"/>
              </a:rPr>
              <a:t>And of course, they're not in dialog with anybody. Is there?</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27:25</a:t>
            </a:r>
          </a:p>
          <a:p>
            <a:pPr algn="l"/>
            <a:r>
              <a:rPr lang="en-GB" sz="1600" b="0" i="0" dirty="0">
                <a:solidFill>
                  <a:srgbClr val="464646"/>
                </a:solidFill>
                <a:effectLst/>
                <a:latin typeface="Segoe UI" panose="020B0502040204020203" pitchFamily="34" charset="0"/>
              </a:rPr>
              <a:t>There's no way that they want to sit down and discuss some sort of compromise and come to some sort of peace agreement.</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27:28</a:t>
            </a:r>
          </a:p>
          <a:p>
            <a:pPr algn="l"/>
            <a:r>
              <a:rPr lang="en-GB" sz="1600" b="0" i="0" dirty="0">
                <a:solidFill>
                  <a:srgbClr val="464646"/>
                </a:solidFill>
                <a:effectLst/>
                <a:latin typeface="Segoe UI" panose="020B0502040204020203" pitchFamily="34" charset="0"/>
              </a:rPr>
              <a:t>They want to create a caliphate, a global caliphate, which covers the Islamic world.</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27:37</a:t>
            </a:r>
          </a:p>
          <a:p>
            <a:pPr algn="l"/>
            <a:r>
              <a:rPr lang="en-GB" sz="1600" b="0" i="0" dirty="0">
                <a:solidFill>
                  <a:srgbClr val="464646"/>
                </a:solidFill>
                <a:effectLst/>
                <a:latin typeface="Segoe UI" panose="020B0502040204020203" pitchFamily="34" charset="0"/>
              </a:rPr>
              <a:t>And that's what they want then. And they're not a barter for it. And often we see, of course, post Osama bin Laden.</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27:45</a:t>
            </a:r>
          </a:p>
          <a:p>
            <a:pPr algn="l"/>
            <a:r>
              <a:rPr lang="en-GB" sz="1600" b="0" i="0" dirty="0">
                <a:solidFill>
                  <a:srgbClr val="464646"/>
                </a:solidFill>
                <a:effectLst/>
                <a:latin typeface="Segoe UI" panose="020B0502040204020203" pitchFamily="34" charset="0"/>
              </a:rPr>
              <a:t>It's the era we've seen local recruitments of small groups of young men such as the London Underground</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27:55</a:t>
            </a:r>
          </a:p>
          <a:p>
            <a:pPr algn="l"/>
            <a:r>
              <a:rPr lang="en-GB" sz="1600" b="0" i="0" dirty="0">
                <a:solidFill>
                  <a:srgbClr val="464646"/>
                </a:solidFill>
                <a:effectLst/>
                <a:latin typeface="Segoe UI" panose="020B0502040204020203" pitchFamily="34" charset="0"/>
              </a:rPr>
              <a:t>attackers recruited locally in the north of England and trained and carried out the attacks.</a:t>
            </a:r>
            <a:endParaRPr lang="en-GB" sz="1600" b="0" i="0" dirty="0">
              <a:solidFill>
                <a:srgbClr val="767676"/>
              </a:solidFill>
              <a:effectLst/>
              <a:latin typeface="Segoe UI" panose="020B0502040204020203" pitchFamily="34" charset="0"/>
            </a:endParaRPr>
          </a:p>
          <a:p>
            <a:pPr algn="r"/>
            <a:r>
              <a:rPr lang="en-GB" sz="1600" b="0" i="0" dirty="0">
                <a:solidFill>
                  <a:srgbClr val="464646"/>
                </a:solidFill>
                <a:effectLst/>
                <a:latin typeface="Segoe UI" panose="020B0502040204020203" pitchFamily="34" charset="0"/>
              </a:rPr>
              <a:t>28:02</a:t>
            </a:r>
          </a:p>
          <a:p>
            <a:pPr algn="l"/>
            <a:r>
              <a:rPr lang="en-GB" sz="1600" b="0" i="0" dirty="0">
                <a:solidFill>
                  <a:srgbClr val="464646"/>
                </a:solidFill>
                <a:effectLst/>
                <a:latin typeface="Segoe UI" panose="020B0502040204020203" pitchFamily="34" charset="0"/>
              </a:rPr>
              <a:t>And they've got this single narrative, which is what I've just covered about having the global caliphate.</a:t>
            </a:r>
          </a:p>
          <a:p>
            <a:pPr defTabSz="912813" eaLnBrk="1" hangingPunct="1">
              <a:lnSpc>
                <a:spcPct val="80000"/>
              </a:lnSpc>
            </a:pPr>
            <a:endParaRPr lang="en-GB" altLang="en-US" sz="1100" b="1"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C92A6CB-AA01-4D64-8D76-20EE85781F19}" type="slidenum">
              <a:rPr lang="en-GB" altLang="en-US">
                <a:solidFill>
                  <a:prstClr val="black"/>
                </a:solidFill>
              </a:rPr>
              <a:pPr eaLnBrk="1" hangingPunct="1"/>
              <a:t>27</a:t>
            </a:fld>
            <a:endParaRPr lang="en-GB" altLang="en-US">
              <a:solidFill>
                <a:prstClr val="black"/>
              </a:solidFill>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p:spPr>
        <p:txBody>
          <a:bodyPr/>
          <a:lstStyle/>
          <a:p>
            <a:pPr algn="l"/>
            <a:r>
              <a:rPr lang="en-GB" b="0" i="0" dirty="0">
                <a:solidFill>
                  <a:srgbClr val="464646"/>
                </a:solidFill>
                <a:effectLst/>
                <a:latin typeface="Segoe UI" panose="020B0502040204020203" pitchFamily="34" charset="0"/>
              </a:rPr>
              <a:t>Well, following the Cold War, which was the.</a:t>
            </a:r>
          </a:p>
          <a:p>
            <a:pPr algn="r"/>
            <a:r>
              <a:rPr lang="en-GB" b="0" i="0" dirty="0">
                <a:solidFill>
                  <a:srgbClr val="464646"/>
                </a:solidFill>
                <a:effectLst/>
                <a:latin typeface="Segoe UI" panose="020B0502040204020203" pitchFamily="34" charset="0"/>
              </a:rPr>
              <a:t>28:19</a:t>
            </a:r>
          </a:p>
          <a:p>
            <a:pPr algn="l"/>
            <a:r>
              <a:rPr lang="en-GB" b="0" i="0" dirty="0">
                <a:solidFill>
                  <a:srgbClr val="464646"/>
                </a:solidFill>
                <a:effectLst/>
                <a:latin typeface="Segoe UI" panose="020B0502040204020203" pitchFamily="34" charset="0"/>
              </a:rPr>
              <a:t>The communist bloc countries, of course, M-I five, were handed the intelligence function for counter in the provisional IRA on the UK mainland,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28:24</a:t>
            </a:r>
          </a:p>
          <a:p>
            <a:pPr algn="l"/>
            <a:r>
              <a:rPr lang="en-GB" b="0" i="0" dirty="0">
                <a:solidFill>
                  <a:srgbClr val="464646"/>
                </a:solidFill>
                <a:effectLst/>
                <a:latin typeface="Segoe UI" panose="020B0502040204020203" pitchFamily="34" charset="0"/>
              </a:rPr>
              <a:t>which had previously been the responsibility of the Metropolitan Police Special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28:34</a:t>
            </a:r>
          </a:p>
          <a:p>
            <a:pPr algn="l"/>
            <a:r>
              <a:rPr lang="en-GB" b="0" i="0" dirty="0">
                <a:solidFill>
                  <a:srgbClr val="464646"/>
                </a:solidFill>
                <a:effectLst/>
                <a:latin typeface="Segoe UI" panose="020B0502040204020203" pitchFamily="34" charset="0"/>
              </a:rPr>
              <a:t>They quickly identified significant intelligence gaps and working in partnership with the Metropolitan Police's anti-terrorist branch,</a:t>
            </a:r>
          </a:p>
          <a:p>
            <a:pPr algn="r"/>
            <a:r>
              <a:rPr lang="en-GB" b="0" i="0" dirty="0">
                <a:solidFill>
                  <a:srgbClr val="464646"/>
                </a:solidFill>
                <a:effectLst/>
                <a:latin typeface="Segoe UI" panose="020B0502040204020203" pitchFamily="34" charset="0"/>
              </a:rPr>
              <a:t>28:41</a:t>
            </a:r>
          </a:p>
          <a:p>
            <a:pPr algn="l"/>
            <a:r>
              <a:rPr lang="en-GB" b="0" i="0" dirty="0">
                <a:solidFill>
                  <a:srgbClr val="464646"/>
                </a:solidFill>
                <a:effectLst/>
                <a:latin typeface="Segoe UI" panose="020B0502040204020203" pitchFamily="34" charset="0"/>
              </a:rPr>
              <a:t>had substantial success in capturing Key Provisional IRA suspects, planning terrorist attacks.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28:50</a:t>
            </a:r>
          </a:p>
          <a:p>
            <a:pPr algn="l"/>
            <a:r>
              <a:rPr lang="en-GB" b="0" i="0" dirty="0">
                <a:solidFill>
                  <a:srgbClr val="464646"/>
                </a:solidFill>
                <a:effectLst/>
                <a:latin typeface="Segoe UI" panose="020B0502040204020203" pitchFamily="34" charset="0"/>
              </a:rPr>
              <a:t>And arguably these successes led to the Provisional IRA ceasefire of 1994, which paved the way for the peace process.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28:57</a:t>
            </a:r>
          </a:p>
          <a:p>
            <a:pPr algn="l"/>
            <a:r>
              <a:rPr lang="en-GB" b="0" i="0" dirty="0">
                <a:solidFill>
                  <a:srgbClr val="464646"/>
                </a:solidFill>
                <a:effectLst/>
                <a:latin typeface="Segoe UI" panose="020B0502040204020203" pitchFamily="34" charset="0"/>
              </a:rPr>
              <a:t>So we see the intelligence function, then that secret function, part of the function being moved from </a:t>
            </a:r>
            <a:r>
              <a:rPr lang="en-GB" b="0" i="0" dirty="0" err="1">
                <a:solidFill>
                  <a:srgbClr val="464646"/>
                </a:solidFill>
                <a:effectLst/>
                <a:latin typeface="Segoe UI" panose="020B0502040204020203" pitchFamily="34" charset="0"/>
              </a:rPr>
              <a:t>Matley</a:t>
            </a:r>
            <a:r>
              <a:rPr lang="en-GB" b="0" i="0" dirty="0">
                <a:solidFill>
                  <a:srgbClr val="464646"/>
                </a:solidFill>
                <a:effectLst/>
                <a:latin typeface="Segoe UI" panose="020B0502040204020203" pitchFamily="34" charset="0"/>
              </a:rPr>
              <a:t> Special Branch to M-I five.</a:t>
            </a:r>
          </a:p>
          <a:p>
            <a:pPr eaLnBrk="1" hangingPunct="1"/>
            <a:endParaRPr lang="en-US" alt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The invasion of Afghanistan that followed the Twin Towers attacks, of course, forced al-Qaeda to alter its hierarchical structure.</a:t>
            </a:r>
          </a:p>
          <a:p>
            <a:pPr algn="r"/>
            <a:r>
              <a:rPr lang="en-GB" b="0" i="0" dirty="0">
                <a:solidFill>
                  <a:srgbClr val="464646"/>
                </a:solidFill>
                <a:effectLst/>
                <a:latin typeface="Segoe UI" panose="020B0502040204020203" pitchFamily="34" charset="0"/>
              </a:rPr>
              <a:t>29:19</a:t>
            </a:r>
          </a:p>
          <a:p>
            <a:pPr algn="l"/>
            <a:r>
              <a:rPr lang="en-GB" b="0" i="0" dirty="0">
                <a:solidFill>
                  <a:srgbClr val="464646"/>
                </a:solidFill>
                <a:effectLst/>
                <a:latin typeface="Segoe UI" panose="020B0502040204020203" pitchFamily="34" charset="0"/>
              </a:rPr>
              <a:t>The head of which, of course, was Osama bin Laden into movement that comprised of loosely affiliated or localized groups.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29:28</a:t>
            </a:r>
          </a:p>
          <a:p>
            <a:pPr algn="l"/>
            <a:r>
              <a:rPr lang="en-GB" b="0" i="0" dirty="0">
                <a:solidFill>
                  <a:srgbClr val="464646"/>
                </a:solidFill>
                <a:effectLst/>
                <a:latin typeface="Segoe UI" panose="020B0502040204020203" pitchFamily="34" charset="0"/>
              </a:rPr>
              <a:t>And in order to continue to spread its ideology, to resort to intensive network.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29:38</a:t>
            </a:r>
          </a:p>
          <a:p>
            <a:pPr algn="l"/>
            <a:r>
              <a:rPr lang="en-GB" b="0" i="0" dirty="0">
                <a:solidFill>
                  <a:srgbClr val="464646"/>
                </a:solidFill>
                <a:effectLst/>
                <a:latin typeface="Segoe UI" panose="020B0502040204020203" pitchFamily="34" charset="0"/>
              </a:rPr>
              <a:t>And so we saw a change in structure from al-Qaeda, where they went from this hierarchical structure with bin Laden and al Zawahiri at the top of it.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29:43</a:t>
            </a:r>
          </a:p>
          <a:p>
            <a:pPr algn="l"/>
            <a:r>
              <a:rPr lang="en-GB" b="0" i="0" dirty="0">
                <a:solidFill>
                  <a:srgbClr val="464646"/>
                </a:solidFill>
                <a:effectLst/>
                <a:latin typeface="Segoe UI" panose="020B0502040204020203" pitchFamily="34" charset="0"/>
              </a:rPr>
              <a:t>And ah, and anecdotally, of course, it is said that prior to the 11th of September attacks,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29:53</a:t>
            </a:r>
          </a:p>
          <a:p>
            <a:pPr algn="l"/>
            <a:r>
              <a:rPr lang="en-GB" b="0" i="0" dirty="0">
                <a:solidFill>
                  <a:srgbClr val="464646"/>
                </a:solidFill>
                <a:effectLst/>
                <a:latin typeface="Segoe UI" panose="020B0502040204020203" pitchFamily="34" charset="0"/>
              </a:rPr>
              <a:t>those that carried out had to go to Pakistan and Afghanistan and actually sit down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30:01</a:t>
            </a:r>
          </a:p>
          <a:p>
            <a:pPr algn="l"/>
            <a:r>
              <a:rPr lang="en-GB" b="0" i="0" dirty="0">
                <a:solidFill>
                  <a:srgbClr val="464646"/>
                </a:solidFill>
                <a:effectLst/>
                <a:latin typeface="Segoe UI" panose="020B0502040204020203" pitchFamily="34" charset="0"/>
              </a:rPr>
              <a:t>with bin Laden and al-Zawahiri and get their blessing to carry out the attack.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30:07</a:t>
            </a:r>
          </a:p>
          <a:p>
            <a:pPr algn="l"/>
            <a:r>
              <a:rPr lang="en-GB" b="0" i="0" dirty="0">
                <a:solidFill>
                  <a:srgbClr val="464646"/>
                </a:solidFill>
                <a:effectLst/>
                <a:latin typeface="Segoe UI" panose="020B0502040204020203" pitchFamily="34" charset="0"/>
              </a:rPr>
              <a:t>And that was a typical sort of way for hierarchical structure, terrorist structures to work.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30:13</a:t>
            </a:r>
          </a:p>
          <a:p>
            <a:pPr algn="l"/>
            <a:r>
              <a:rPr lang="en-GB" b="0" i="0" dirty="0">
                <a:solidFill>
                  <a:srgbClr val="464646"/>
                </a:solidFill>
                <a:effectLst/>
                <a:latin typeface="Segoe UI" panose="020B0502040204020203" pitchFamily="34" charset="0"/>
              </a:rPr>
              <a:t>You have to go to the top man and ask the top minds for his blessing or her blessing to carry out an attack.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30:19</a:t>
            </a:r>
          </a:p>
          <a:p>
            <a:pPr algn="l"/>
            <a:r>
              <a:rPr lang="en-GB" b="0" i="0" dirty="0">
                <a:solidFill>
                  <a:srgbClr val="464646"/>
                </a:solidFill>
                <a:effectLst/>
                <a:latin typeface="Segoe UI" panose="020B0502040204020203" pitchFamily="34" charset="0"/>
              </a:rPr>
              <a:t>And of course, after the </a:t>
            </a:r>
            <a:r>
              <a:rPr lang="en-GB" b="0" i="0" dirty="0" err="1">
                <a:solidFill>
                  <a:srgbClr val="464646"/>
                </a:solidFill>
                <a:effectLst/>
                <a:latin typeface="Segoe UI" panose="020B0502040204020203" pitchFamily="34" charset="0"/>
              </a:rPr>
              <a:t>the</a:t>
            </a:r>
            <a:r>
              <a:rPr lang="en-GB" b="0" i="0" dirty="0">
                <a:solidFill>
                  <a:srgbClr val="464646"/>
                </a:solidFill>
                <a:effectLst/>
                <a:latin typeface="Segoe UI" panose="020B0502040204020203" pitchFamily="34" charset="0"/>
              </a:rPr>
              <a:t> Twin Towers attack and the invasion of Afghanistan and really the targeting of bin Laden and his and his close followers,</a:t>
            </a:r>
          </a:p>
          <a:p>
            <a:pPr algn="r"/>
            <a:r>
              <a:rPr lang="en-GB" b="0" i="0" dirty="0">
                <a:solidFill>
                  <a:srgbClr val="464646"/>
                </a:solidFill>
                <a:effectLst/>
                <a:latin typeface="Segoe UI" panose="020B0502040204020203" pitchFamily="34" charset="0"/>
              </a:rPr>
              <a:t>30:26</a:t>
            </a:r>
          </a:p>
          <a:p>
            <a:pPr algn="l"/>
            <a:r>
              <a:rPr lang="en-GB" b="0" i="0" dirty="0">
                <a:solidFill>
                  <a:srgbClr val="464646"/>
                </a:solidFill>
                <a:effectLst/>
                <a:latin typeface="Segoe UI" panose="020B0502040204020203" pitchFamily="34" charset="0"/>
              </a:rPr>
              <a:t>they weren't able to maintain this hierarchical structure,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30:38</a:t>
            </a:r>
          </a:p>
          <a:p>
            <a:pPr algn="l"/>
            <a:r>
              <a:rPr lang="en-GB" b="0" i="0" dirty="0">
                <a:solidFill>
                  <a:srgbClr val="464646"/>
                </a:solidFill>
                <a:effectLst/>
                <a:latin typeface="Segoe UI" panose="020B0502040204020203" pitchFamily="34" charset="0"/>
              </a:rPr>
              <a:t>structured organization because they didn't have access to computers and telephones and that type of thing.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30:41</a:t>
            </a:r>
          </a:p>
          <a:p>
            <a:pPr algn="l"/>
            <a:r>
              <a:rPr lang="en-GB" b="0" i="0" dirty="0">
                <a:solidFill>
                  <a:srgbClr val="464646"/>
                </a:solidFill>
                <a:effectLst/>
                <a:latin typeface="Segoe UI" panose="020B0502040204020203" pitchFamily="34" charset="0"/>
              </a:rPr>
              <a:t>That was communication was difficult. So they changed their structure to this loosely affiliated structure and asked small</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30:47</a:t>
            </a:r>
          </a:p>
          <a:p>
            <a:pPr algn="l"/>
            <a:r>
              <a:rPr lang="en-GB" b="0" i="0" dirty="0">
                <a:solidFill>
                  <a:srgbClr val="464646"/>
                </a:solidFill>
                <a:effectLst/>
                <a:latin typeface="Segoe UI" panose="020B0502040204020203" pitchFamily="34" charset="0"/>
              </a:rPr>
              <a:t>groups to get themselves together and carry out attacks in the name of al-Qaeda,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30:55</a:t>
            </a:r>
          </a:p>
          <a:p>
            <a:pPr algn="l"/>
            <a:r>
              <a:rPr lang="en-GB" b="0" i="0" dirty="0">
                <a:solidFill>
                  <a:srgbClr val="464646"/>
                </a:solidFill>
                <a:effectLst/>
                <a:latin typeface="Segoe UI" panose="020B0502040204020203" pitchFamily="34" charset="0"/>
              </a:rPr>
              <a:t>work into their ideology.</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28</a:t>
            </a:fld>
            <a:endParaRPr lang="en-GB"/>
          </a:p>
        </p:txBody>
      </p:sp>
    </p:spTree>
    <p:extLst>
      <p:ext uri="{BB962C8B-B14F-4D97-AF65-F5344CB8AC3E}">
        <p14:creationId xmlns:p14="http://schemas.microsoft.com/office/powerpoint/2010/main" val="28516542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64646"/>
                </a:solidFill>
                <a:effectLst/>
                <a:latin typeface="Segoe UI" panose="020B0502040204020203" pitchFamily="34" charset="0"/>
              </a:rPr>
              <a:t>So that had all the hallmarks of a Islamist al-Qaida attack.</a:t>
            </a:r>
          </a:p>
          <a:p>
            <a:pPr algn="r"/>
            <a:r>
              <a:rPr lang="en-GB" b="0" i="0" dirty="0">
                <a:solidFill>
                  <a:srgbClr val="464646"/>
                </a:solidFill>
                <a:effectLst/>
                <a:latin typeface="Segoe UI" panose="020B0502040204020203" pitchFamily="34" charset="0"/>
              </a:rPr>
              <a:t>31:55</a:t>
            </a:r>
          </a:p>
          <a:p>
            <a:pPr algn="l"/>
            <a:r>
              <a:rPr lang="en-GB" b="0" i="0" dirty="0">
                <a:solidFill>
                  <a:srgbClr val="464646"/>
                </a:solidFill>
                <a:effectLst/>
                <a:latin typeface="Segoe UI" panose="020B0502040204020203" pitchFamily="34" charset="0"/>
              </a:rPr>
              <a:t>So all whilst this is all going on and these groups are forming and becoming stronger and stronger,</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32:01</a:t>
            </a:r>
          </a:p>
          <a:p>
            <a:pPr algn="l"/>
            <a:r>
              <a:rPr lang="en-GB" b="0" i="0" dirty="0">
                <a:solidFill>
                  <a:srgbClr val="464646"/>
                </a:solidFill>
                <a:effectLst/>
                <a:latin typeface="Segoe UI" panose="020B0502040204020203" pitchFamily="34" charset="0"/>
              </a:rPr>
              <a:t>of course the government response is to create some units to.</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32:08</a:t>
            </a:r>
          </a:p>
          <a:p>
            <a:pPr algn="l"/>
            <a:r>
              <a:rPr lang="en-GB" b="0" i="0" dirty="0">
                <a:solidFill>
                  <a:srgbClr val="464646"/>
                </a:solidFill>
                <a:effectLst/>
                <a:latin typeface="Segoe UI" panose="020B0502040204020203" pitchFamily="34" charset="0"/>
              </a:rPr>
              <a:t>To have a better way to respond to attacks if and when they do happen.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32:14</a:t>
            </a:r>
          </a:p>
          <a:p>
            <a:pPr algn="l"/>
            <a:r>
              <a:rPr lang="en-GB" b="0" i="0" dirty="0">
                <a:solidFill>
                  <a:srgbClr val="464646"/>
                </a:solidFill>
                <a:effectLst/>
                <a:latin typeface="Segoe UI" panose="020B0502040204020203" pitchFamily="34" charset="0"/>
              </a:rPr>
              <a:t>And so they are. Their response was to create a siege to use and SETI use across the UK.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32:19</a:t>
            </a:r>
          </a:p>
          <a:p>
            <a:pPr algn="l"/>
            <a:r>
              <a:rPr lang="en-GB" b="0" i="0" dirty="0">
                <a:solidFill>
                  <a:srgbClr val="464646"/>
                </a:solidFill>
                <a:effectLst/>
                <a:latin typeface="Segoe UI" panose="020B0502040204020203" pitchFamily="34" charset="0"/>
              </a:rPr>
              <a:t>So if you remember right the beginning,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32:25</a:t>
            </a:r>
          </a:p>
          <a:p>
            <a:pPr algn="l"/>
            <a:r>
              <a:rPr lang="en-GB" b="0" i="0" dirty="0">
                <a:solidFill>
                  <a:srgbClr val="464646"/>
                </a:solidFill>
                <a:effectLst/>
                <a:latin typeface="Segoe UI" panose="020B0502040204020203" pitchFamily="34" charset="0"/>
              </a:rPr>
              <a:t>I talked about the anti-terrorist branch being a part of the Metropolitan Police and based in in Scotland Yard.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32:27</a:t>
            </a:r>
          </a:p>
          <a:p>
            <a:pPr algn="l"/>
            <a:r>
              <a:rPr lang="en-GB" b="0" i="0" dirty="0">
                <a:solidFill>
                  <a:srgbClr val="464646"/>
                </a:solidFill>
                <a:effectLst/>
                <a:latin typeface="Segoe UI" panose="020B0502040204020203" pitchFamily="34" charset="0"/>
              </a:rPr>
              <a:t>And now we see the government creating counter-terrorism units and counter-terrorism intelligence unit.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32:33</a:t>
            </a:r>
          </a:p>
          <a:p>
            <a:pPr algn="l"/>
            <a:r>
              <a:rPr lang="en-GB" b="0" i="0" dirty="0">
                <a:solidFill>
                  <a:srgbClr val="464646"/>
                </a:solidFill>
                <a:effectLst/>
                <a:latin typeface="Segoe UI" panose="020B0502040204020203" pitchFamily="34" charset="0"/>
              </a:rPr>
              <a:t>And each time I see so much, these Inspectorate of Constabularies recommended the regionalization of</a:t>
            </a:r>
          </a:p>
          <a:p>
            <a:pPr algn="r"/>
            <a:r>
              <a:rPr lang="en-GB" b="0" i="0" dirty="0">
                <a:solidFill>
                  <a:srgbClr val="464646"/>
                </a:solidFill>
                <a:effectLst/>
                <a:latin typeface="Segoe UI" panose="020B0502040204020203" pitchFamily="34" charset="0"/>
              </a:rPr>
              <a:t>32:40</a:t>
            </a:r>
          </a:p>
          <a:p>
            <a:pPr algn="l"/>
            <a:r>
              <a:rPr lang="en-GB" b="0" i="0" dirty="0">
                <a:solidFill>
                  <a:srgbClr val="464646"/>
                </a:solidFill>
                <a:effectLst/>
                <a:latin typeface="Segoe UI" panose="020B0502040204020203" pitchFamily="34" charset="0"/>
              </a:rPr>
              <a:t>counter-terrorism activity to provide coordination of intelligence gathering activity.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32:46</a:t>
            </a:r>
          </a:p>
          <a:p>
            <a:pPr algn="l"/>
            <a:r>
              <a:rPr lang="en-GB" b="0" i="0" dirty="0">
                <a:solidFill>
                  <a:srgbClr val="464646"/>
                </a:solidFill>
                <a:effectLst/>
                <a:latin typeface="Segoe UI" panose="020B0502040204020203" pitchFamily="34" charset="0"/>
              </a:rPr>
              <a:t>Saw the intelligence gathering and </a:t>
            </a:r>
            <a:r>
              <a:rPr lang="en-GB" b="0" i="0" dirty="0" err="1">
                <a:solidFill>
                  <a:srgbClr val="464646"/>
                </a:solidFill>
                <a:effectLst/>
                <a:latin typeface="Segoe UI" panose="020B0502040204020203" pitchFamily="34" charset="0"/>
              </a:rPr>
              <a:t>handlin</a:t>
            </a:r>
            <a:r>
              <a:rPr lang="en-GB" b="0" i="0" dirty="0">
                <a:solidFill>
                  <a:srgbClr val="464646"/>
                </a:solidFill>
                <a:effectLst/>
                <a:latin typeface="Segoe UI" panose="020B0502040204020203" pitchFamily="34" charset="0"/>
              </a:rPr>
              <a:t> would be carried out in accordance with something called the national intelligence model,</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32:56</a:t>
            </a:r>
          </a:p>
          <a:p>
            <a:pPr algn="l"/>
            <a:r>
              <a:rPr lang="en-GB" b="0" i="0" dirty="0">
                <a:solidFill>
                  <a:srgbClr val="464646"/>
                </a:solidFill>
                <a:effectLst/>
                <a:latin typeface="Segoe UI" panose="020B0502040204020203" pitchFamily="34" charset="0"/>
              </a:rPr>
              <a:t>which is just the way that the police deal with intelligence and through tasking and coordination.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33:05</a:t>
            </a:r>
          </a:p>
          <a:p>
            <a:pPr algn="l"/>
            <a:r>
              <a:rPr lang="en-GB" b="0" i="0" dirty="0">
                <a:solidFill>
                  <a:srgbClr val="464646"/>
                </a:solidFill>
                <a:effectLst/>
                <a:latin typeface="Segoe UI" panose="020B0502040204020203" pitchFamily="34" charset="0"/>
              </a:rPr>
              <a:t>They will provide regional strategic assessments of terrorism and other threats.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33:12</a:t>
            </a:r>
          </a:p>
          <a:p>
            <a:pPr algn="l"/>
            <a:r>
              <a:rPr lang="en-GB" b="0" i="0" dirty="0">
                <a:solidFill>
                  <a:srgbClr val="464646"/>
                </a:solidFill>
                <a:effectLst/>
                <a:latin typeface="Segoe UI" panose="020B0502040204020203" pitchFamily="34" charset="0"/>
              </a:rPr>
              <a:t>These are very wordy slides. But really what it means is that part of the national intelligence model is called </a:t>
            </a:r>
            <a:r>
              <a:rPr lang="en-GB" b="0" i="0" dirty="0" err="1">
                <a:solidFill>
                  <a:srgbClr val="464646"/>
                </a:solidFill>
                <a:effectLst/>
                <a:latin typeface="Segoe UI" panose="020B0502040204020203" pitchFamily="34" charset="0"/>
              </a:rPr>
              <a:t>taskin</a:t>
            </a:r>
            <a:r>
              <a:rPr lang="en-GB" b="0" i="0" dirty="0">
                <a:solidFill>
                  <a:srgbClr val="464646"/>
                </a:solidFill>
                <a:effectLst/>
                <a:latin typeface="Segoe UI" panose="020B0502040204020203" pitchFamily="34" charset="0"/>
              </a:rPr>
              <a:t> coordination,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33:16</a:t>
            </a:r>
          </a:p>
          <a:p>
            <a:pPr algn="l"/>
            <a:r>
              <a:rPr lang="en-GB" b="0" i="0" dirty="0">
                <a:solidFill>
                  <a:srgbClr val="464646"/>
                </a:solidFill>
                <a:effectLst/>
                <a:latin typeface="Segoe UI" panose="020B0502040204020203" pitchFamily="34" charset="0"/>
              </a:rPr>
              <a:t>which means that everybody will sit down together and say, what is our priority for the fourth forthcoming weeks or months?</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29</a:t>
            </a:fld>
            <a:endParaRPr lang="en-GB"/>
          </a:p>
        </p:txBody>
      </p:sp>
    </p:spTree>
    <p:extLst>
      <p:ext uri="{BB962C8B-B14F-4D97-AF65-F5344CB8AC3E}">
        <p14:creationId xmlns:p14="http://schemas.microsoft.com/office/powerpoint/2010/main" val="4437692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056B9F1-88BA-41F2-B7D4-EB3C7979CF05}" type="slidenum">
              <a:rPr lang="en-GB" altLang="en-US">
                <a:solidFill>
                  <a:prstClr val="black"/>
                </a:solidFill>
              </a:rPr>
              <a:pPr eaLnBrk="1" hangingPunct="1"/>
              <a:t>30</a:t>
            </a:fld>
            <a:endParaRPr lang="en-GB" altLang="en-US">
              <a:solidFill>
                <a:prstClr val="black"/>
              </a:solidFill>
            </a:endParaRPr>
          </a:p>
        </p:txBody>
      </p:sp>
      <p:sp>
        <p:nvSpPr>
          <p:cNvPr id="2969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EA54BB4D-F21D-4A57-A0B3-A8A0880D83EA}" type="slidenum">
              <a:rPr lang="en-US" altLang="en-US" sz="1200">
                <a:solidFill>
                  <a:prstClr val="black"/>
                </a:solidFill>
                <a:cs typeface="Arial" charset="0"/>
              </a:rPr>
              <a:pPr algn="r" eaLnBrk="1" fontAlgn="base" hangingPunct="1">
                <a:spcBef>
                  <a:spcPct val="0"/>
                </a:spcBef>
                <a:spcAft>
                  <a:spcPct val="0"/>
                </a:spcAft>
              </a:pPr>
              <a:t>30</a:t>
            </a:fld>
            <a:endParaRPr lang="en-US" altLang="en-US" sz="1200">
              <a:solidFill>
                <a:prstClr val="black"/>
              </a:solidFill>
              <a:cs typeface="Arial" charset="0"/>
            </a:endParaRPr>
          </a:p>
        </p:txBody>
      </p:sp>
      <p:sp>
        <p:nvSpPr>
          <p:cNvPr id="29700" name="Rectangle 2"/>
          <p:cNvSpPr>
            <a:spLocks noGrp="1" noRot="1" noChangeAspect="1" noChangeArrowheads="1" noTextEdit="1"/>
          </p:cNvSpPr>
          <p:nvPr>
            <p:ph type="sldImg"/>
          </p:nvPr>
        </p:nvSpPr>
        <p:spPr>
          <a:ln/>
        </p:spPr>
      </p:sp>
      <p:sp>
        <p:nvSpPr>
          <p:cNvPr id="2970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solidFill>
                  <a:srgbClr val="464646"/>
                </a:solidFill>
                <a:effectLst/>
                <a:latin typeface="Segoe UI" panose="020B0502040204020203" pitchFamily="34" charset="0"/>
              </a:rPr>
              <a:t>Well, as early as 2003 or just after the </a:t>
            </a:r>
            <a:r>
              <a:rPr lang="en-GB" b="0" i="0" dirty="0" err="1">
                <a:solidFill>
                  <a:srgbClr val="464646"/>
                </a:solidFill>
                <a:effectLst/>
                <a:latin typeface="Segoe UI" panose="020B0502040204020203" pitchFamily="34" charset="0"/>
              </a:rPr>
              <a:t>the</a:t>
            </a:r>
            <a:r>
              <a:rPr lang="en-GB" b="0" i="0" dirty="0">
                <a:solidFill>
                  <a:srgbClr val="464646"/>
                </a:solidFill>
                <a:effectLst/>
                <a:latin typeface="Segoe UI" panose="020B0502040204020203" pitchFamily="34" charset="0"/>
              </a:rPr>
              <a:t> 9/11 attacks, of course, the head of M-I five and the commissioner, the Metropolitan Police, who was.</a:t>
            </a: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Ian Blair at the time expressed the view that it was not if the UK was </a:t>
            </a:r>
            <a:r>
              <a:rPr lang="en-GB" b="0" i="0" dirty="0" err="1">
                <a:solidFill>
                  <a:srgbClr val="464646"/>
                </a:solidFill>
                <a:effectLst/>
                <a:latin typeface="Segoe UI" panose="020B0502040204020203" pitchFamily="34" charset="0"/>
              </a:rPr>
              <a:t>was</a:t>
            </a:r>
            <a:r>
              <a:rPr lang="en-GB" b="0" i="0" dirty="0">
                <a:solidFill>
                  <a:srgbClr val="464646"/>
                </a:solidFill>
                <a:effectLst/>
                <a:latin typeface="Segoe UI" panose="020B0502040204020203" pitchFamily="34" charset="0"/>
              </a:rPr>
              <a:t> ever attacked.</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But when they were going to be attacked because it was pretty obvious that Islamist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extremists would want to attack the UK as we were close affiliates of the Americans.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of course, those attacks took place on the 7th of July 2000 and five.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bore all the hallmarks of a typical AQ threat. No. No warnings, </a:t>
            </a:r>
            <a:r>
              <a:rPr lang="en-GB" b="0" i="0" dirty="0" err="1">
                <a:solidFill>
                  <a:srgbClr val="464646"/>
                </a:solidFill>
                <a:effectLst/>
                <a:latin typeface="Segoe UI" panose="020B0502040204020203" pitchFamily="34" charset="0"/>
              </a:rPr>
              <a:t>muskat</a:t>
            </a:r>
            <a:r>
              <a:rPr lang="en-GB" b="0" i="0" dirty="0">
                <a:solidFill>
                  <a:srgbClr val="464646"/>
                </a:solidFill>
                <a:effectLst/>
                <a:latin typeface="Segoe UI" panose="020B0502040204020203" pitchFamily="34" charset="0"/>
              </a:rPr>
              <a:t>, mass casualties to gain maximum publicity.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that had all the hallmarks of a Islamist al-Qaida attack.</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all whilst this is all going on and these groups are forming and becoming stronger and stronger,</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of course the government response is to create some units to.</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To have a better way to respond to attacks if and when they do happen.</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so they are. Their response was to create a siege to use and SETI use across the UK.</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if you remember right the beginning,</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I talked about the anti-terrorist branch being a part of the Metropolitan Police and based in in Scotland Yard.</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now we see the government creating counter-terrorism units and counter-terrorism intelligence unit.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each time I see so much, these Inspectorate of Constabularies recommended the regionalization of</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counter-terrorism activity to provide coordination of intelligence gathering activity.</a:t>
            </a:r>
            <a:endParaRPr lang="en-GB" b="0" i="0" dirty="0">
              <a:solidFill>
                <a:srgbClr val="767676"/>
              </a:solidFill>
              <a:effectLst/>
              <a:latin typeface="Segoe UI" panose="020B0502040204020203" pitchFamily="34" charset="0"/>
            </a:endParaRPr>
          </a:p>
          <a:p>
            <a:pPr algn="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Saw the intelligence gathering and </a:t>
            </a:r>
            <a:r>
              <a:rPr lang="en-GB" b="0" i="0" dirty="0" err="1">
                <a:solidFill>
                  <a:srgbClr val="464646"/>
                </a:solidFill>
                <a:effectLst/>
                <a:latin typeface="Segoe UI" panose="020B0502040204020203" pitchFamily="34" charset="0"/>
              </a:rPr>
              <a:t>handlin</a:t>
            </a:r>
            <a:r>
              <a:rPr lang="en-GB" b="0" i="0" dirty="0">
                <a:solidFill>
                  <a:srgbClr val="464646"/>
                </a:solidFill>
                <a:effectLst/>
                <a:latin typeface="Segoe UI" panose="020B0502040204020203" pitchFamily="34" charset="0"/>
              </a:rPr>
              <a:t> would be carried out in accordance with something called the national intelligence model,</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which is just the way that the police deal with intelligence and through tasking and coordination.</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They will provide regional strategic assessments of terrorism and other threats.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These are very wordy slides. But really what it means is that part of the national intelligence model is called </a:t>
            </a:r>
            <a:r>
              <a:rPr lang="en-GB" b="0" i="0" dirty="0" err="1">
                <a:solidFill>
                  <a:srgbClr val="464646"/>
                </a:solidFill>
                <a:effectLst/>
                <a:latin typeface="Segoe UI" panose="020B0502040204020203" pitchFamily="34" charset="0"/>
              </a:rPr>
              <a:t>taskin</a:t>
            </a:r>
            <a:r>
              <a:rPr lang="en-GB" b="0" i="0" dirty="0">
                <a:solidFill>
                  <a:srgbClr val="464646"/>
                </a:solidFill>
                <a:effectLst/>
                <a:latin typeface="Segoe UI" panose="020B0502040204020203" pitchFamily="34" charset="0"/>
              </a:rPr>
              <a:t> coordination,</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which means that everybody will sit down together and say, what is our priority for the fourth forthcoming weeks or months?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that's where we're going to put our resources from across the country so we can drag these resources from London.</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For example, if the threat was in Manchester,</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we could take resources from all around UK and put them to where the threat was so we could move resources around the country easily.</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of course, they'd all be trained to carry out the same roles.</a:t>
            </a:r>
          </a:p>
          <a:p>
            <a:pPr algn="l"/>
            <a:r>
              <a:rPr lang="en-GB" b="0" i="0" dirty="0">
                <a:solidFill>
                  <a:srgbClr val="464646"/>
                </a:solidFill>
                <a:effectLst/>
                <a:latin typeface="Segoe UI" panose="020B0502040204020203" pitchFamily="34" charset="0"/>
              </a:rPr>
              <a:t>And to provide strategic assessments of terrorism or other threats.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this is the back office function, if you like,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where we've got researchers and analysts looking at intelligence that's coming in to try to pre guess what the terrorist is going to do next.</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And a stand, a standardization of processes that are used by special branches and SETI use.</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that's the end of part one of terrorism and human rights,</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so we're going to carry on in part to where we'll be looking at those to use and SETI use in greater</a:t>
            </a:r>
            <a:endParaRPr lang="en-GB" b="0" i="0" dirty="0">
              <a:solidFill>
                <a:srgbClr val="76767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detail and asking some questions about how we manage human rights in the pollution of terrorism.</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31</a:t>
            </a:fld>
            <a:endParaRPr lang="en-GB"/>
          </a:p>
        </p:txBody>
      </p:sp>
    </p:spTree>
    <p:extLst>
      <p:ext uri="{BB962C8B-B14F-4D97-AF65-F5344CB8AC3E}">
        <p14:creationId xmlns:p14="http://schemas.microsoft.com/office/powerpoint/2010/main" val="24109971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Lo0ok at how many people have been killed by terrorist groups compared to other crimes such as DV; drug/gang related; Drink driving or other car offences. </a:t>
            </a:r>
          </a:p>
        </p:txBody>
      </p:sp>
      <p:sp>
        <p:nvSpPr>
          <p:cNvPr id="4" name="Slide Number Placeholder 3"/>
          <p:cNvSpPr>
            <a:spLocks noGrp="1"/>
          </p:cNvSpPr>
          <p:nvPr>
            <p:ph type="sldNum" sz="quarter" idx="5"/>
          </p:nvPr>
        </p:nvSpPr>
        <p:spPr/>
        <p:txBody>
          <a:bodyPr/>
          <a:lstStyle/>
          <a:p>
            <a:fld id="{D6A30C3D-58F2-4C88-AB21-9B94ED449491}" type="slidenum">
              <a:rPr lang="en-GB" smtClean="0"/>
              <a:t>33</a:t>
            </a:fld>
            <a:endParaRPr lang="en-GB"/>
          </a:p>
        </p:txBody>
      </p:sp>
    </p:spTree>
    <p:extLst>
      <p:ext uri="{BB962C8B-B14F-4D97-AF65-F5344CB8AC3E}">
        <p14:creationId xmlns:p14="http://schemas.microsoft.com/office/powerpoint/2010/main" val="41476189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PREVENT – prevent strand has been seen against human rights </a:t>
            </a:r>
          </a:p>
        </p:txBody>
      </p:sp>
      <p:sp>
        <p:nvSpPr>
          <p:cNvPr id="4" name="Slide Number Placeholder 3"/>
          <p:cNvSpPr>
            <a:spLocks noGrp="1"/>
          </p:cNvSpPr>
          <p:nvPr>
            <p:ph type="sldNum" sz="quarter" idx="5"/>
          </p:nvPr>
        </p:nvSpPr>
        <p:spPr/>
        <p:txBody>
          <a:bodyPr/>
          <a:lstStyle/>
          <a:p>
            <a:fld id="{D6A30C3D-58F2-4C88-AB21-9B94ED449491}" type="slidenum">
              <a:rPr lang="en-GB" smtClean="0"/>
              <a:t>36</a:t>
            </a:fld>
            <a:endParaRPr lang="en-GB"/>
          </a:p>
        </p:txBody>
      </p:sp>
    </p:spTree>
    <p:extLst>
      <p:ext uri="{BB962C8B-B14F-4D97-AF65-F5344CB8AC3E}">
        <p14:creationId xmlns:p14="http://schemas.microsoft.com/office/powerpoint/2010/main" val="27633598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Century Gothic"/>
              </a:rPr>
              <a:t>schedule 7 of the Terrorism Act – no intelligence or reasonable </a:t>
            </a:r>
            <a:r>
              <a:rPr lang="en-GB" altLang="en-US" sz="1200" dirty="0" err="1">
                <a:latin typeface="Century Gothic"/>
              </a:rPr>
              <a:t>suspission</a:t>
            </a:r>
            <a:r>
              <a:rPr lang="en-GB" altLang="en-US" sz="1200" dirty="0">
                <a:latin typeface="Century Gothic"/>
              </a:rPr>
              <a:t> needed </a:t>
            </a:r>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47</a:t>
            </a:fld>
            <a:endParaRPr lang="en-GB"/>
          </a:p>
        </p:txBody>
      </p:sp>
    </p:spTree>
    <p:extLst>
      <p:ext uri="{BB962C8B-B14F-4D97-AF65-F5344CB8AC3E}">
        <p14:creationId xmlns:p14="http://schemas.microsoft.com/office/powerpoint/2010/main" val="4173604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https://www.gov.uk/government/statistics/operation-of-police-powers-under-the-terrorism-act-2000-quarterly-update-to-june-2021</a:t>
            </a:r>
          </a:p>
          <a:p>
            <a:endParaRPr lang="en-GB" dirty="0"/>
          </a:p>
          <a:p>
            <a:r>
              <a:rPr lang="en-GB" dirty="0"/>
              <a:t>https://www.</a:t>
            </a:r>
          </a:p>
          <a:p>
            <a:endParaRPr lang="en-GB" dirty="0"/>
          </a:p>
          <a:p>
            <a:r>
              <a:rPr lang="en-GB" b="0" i="0" dirty="0">
                <a:solidFill>
                  <a:srgbClr val="3F3F42"/>
                </a:solidFill>
                <a:effectLst/>
                <a:latin typeface="ReithSans"/>
              </a:rPr>
              <a:t>Mr De Menezes, a </a:t>
            </a:r>
            <a:r>
              <a:rPr lang="en-GB" b="0" i="0" dirty="0" err="1">
                <a:solidFill>
                  <a:srgbClr val="3F3F42"/>
                </a:solidFill>
                <a:effectLst/>
                <a:latin typeface="ReithSans"/>
              </a:rPr>
              <a:t>Brazillian</a:t>
            </a:r>
            <a:r>
              <a:rPr lang="en-GB" b="0" i="0" dirty="0">
                <a:solidFill>
                  <a:srgbClr val="3F3F42"/>
                </a:solidFill>
                <a:effectLst/>
                <a:latin typeface="ReithSans"/>
              </a:rPr>
              <a:t> falsely identified as a suicide bomber, was shot dead in 2005</a:t>
            </a:r>
            <a:r>
              <a:rPr lang="en-GB" dirty="0"/>
              <a:t>ons.gov.uk/peoplepopulationandcommunity/crimeandjustice/articles/homicideinenglandandwales/yearendingmarch2020</a:t>
            </a:r>
          </a:p>
        </p:txBody>
      </p:sp>
      <p:sp>
        <p:nvSpPr>
          <p:cNvPr id="4" name="Slide Number Placeholder 3"/>
          <p:cNvSpPr>
            <a:spLocks noGrp="1"/>
          </p:cNvSpPr>
          <p:nvPr>
            <p:ph type="sldNum" sz="quarter" idx="5"/>
          </p:nvPr>
        </p:nvSpPr>
        <p:spPr/>
        <p:txBody>
          <a:bodyPr/>
          <a:lstStyle/>
          <a:p>
            <a:fld id="{D6A30C3D-58F2-4C88-AB21-9B94ED449491}" type="slidenum">
              <a:rPr lang="en-GB" smtClean="0"/>
              <a:t>52</a:t>
            </a:fld>
            <a:endParaRPr lang="en-GB"/>
          </a:p>
        </p:txBody>
      </p:sp>
    </p:spTree>
    <p:extLst>
      <p:ext uri="{BB962C8B-B14F-4D97-AF65-F5344CB8AC3E}">
        <p14:creationId xmlns:p14="http://schemas.microsoft.com/office/powerpoint/2010/main" val="1793125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Grieve 2014 </a:t>
            </a:r>
          </a:p>
          <a:p>
            <a:r>
              <a:rPr lang="en-GB" dirty="0"/>
              <a:t>https://researchportal.port.ac.uk/en/publications/policing-and-counter-terrorism</a:t>
            </a:r>
          </a:p>
        </p:txBody>
      </p:sp>
      <p:sp>
        <p:nvSpPr>
          <p:cNvPr id="4" name="Slide Number Placeholder 3"/>
          <p:cNvSpPr>
            <a:spLocks noGrp="1"/>
          </p:cNvSpPr>
          <p:nvPr>
            <p:ph type="sldNum" sz="quarter" idx="5"/>
          </p:nvPr>
        </p:nvSpPr>
        <p:spPr/>
        <p:txBody>
          <a:bodyPr/>
          <a:lstStyle/>
          <a:p>
            <a:fld id="{D6A30C3D-58F2-4C88-AB21-9B94ED449491}" type="slidenum">
              <a:rPr lang="en-GB" smtClean="0"/>
              <a:t>53</a:t>
            </a:fld>
            <a:endParaRPr lang="en-GB"/>
          </a:p>
        </p:txBody>
      </p:sp>
    </p:spTree>
    <p:extLst>
      <p:ext uri="{BB962C8B-B14F-4D97-AF65-F5344CB8AC3E}">
        <p14:creationId xmlns:p14="http://schemas.microsoft.com/office/powerpoint/2010/main" val="25030904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54</a:t>
            </a:fld>
            <a:endParaRPr lang="en-GB"/>
          </a:p>
        </p:txBody>
      </p:sp>
    </p:spTree>
    <p:extLst>
      <p:ext uri="{BB962C8B-B14F-4D97-AF65-F5344CB8AC3E}">
        <p14:creationId xmlns:p14="http://schemas.microsoft.com/office/powerpoint/2010/main" val="30776247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333333"/>
                </a:solidFill>
                <a:effectLst/>
                <a:latin typeface="noto sans" panose="020B0502040504020204" pitchFamily="34" charset="0"/>
              </a:rPr>
              <a:t>Richard English, </a:t>
            </a:r>
            <a:r>
              <a:rPr lang="en-GB" b="1" i="1" dirty="0">
                <a:solidFill>
                  <a:srgbClr val="333333"/>
                </a:solidFill>
                <a:effectLst/>
                <a:latin typeface="inherit"/>
              </a:rPr>
              <a:t>Terrorism: How to Respond</a:t>
            </a:r>
            <a:r>
              <a:rPr lang="en-GB" b="1" i="0" dirty="0">
                <a:solidFill>
                  <a:srgbClr val="333333"/>
                </a:solidFill>
                <a:effectLst/>
                <a:latin typeface="noto sans" panose="020B0502040504020204" pitchFamily="34" charset="0"/>
              </a:rPr>
              <a:t>, Oxford: Oxford University Press, 2009</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55</a:t>
            </a:fld>
            <a:endParaRPr lang="en-GB"/>
          </a:p>
        </p:txBody>
      </p:sp>
    </p:spTree>
    <p:extLst>
      <p:ext uri="{BB962C8B-B14F-4D97-AF65-F5344CB8AC3E}">
        <p14:creationId xmlns:p14="http://schemas.microsoft.com/office/powerpoint/2010/main" val="42512913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r>
              <a:rPr lang="en-GB" b="0" i="0" dirty="0" smtClean="0">
                <a:solidFill>
                  <a:srgbClr val="464646"/>
                </a:solidFill>
                <a:effectLst/>
                <a:latin typeface="Segoe UI" panose="020B0502040204020203" pitchFamily="34" charset="0"/>
              </a:rPr>
              <a:t>4:56</a:t>
            </a:r>
            <a:endParaRPr lang="en-GB" b="0" i="0" dirty="0">
              <a:solidFill>
                <a:srgbClr val="464646"/>
              </a:solidFill>
              <a:effectLst/>
              <a:latin typeface="Segoe UI" panose="020B0502040204020203" pitchFamily="34" charset="0"/>
            </a:endParaRPr>
          </a:p>
          <a:p>
            <a:pPr algn="l"/>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6:00</a:t>
            </a:r>
          </a:p>
          <a:p>
            <a:pPr algn="l"/>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7:32</a:t>
            </a:r>
          </a:p>
          <a:p>
            <a:pPr algn="r"/>
            <a:r>
              <a:rPr lang="en-GB" b="0" i="0" dirty="0" smtClean="0">
                <a:solidFill>
                  <a:srgbClr val="464646"/>
                </a:solidFill>
                <a:effectLst/>
                <a:latin typeface="Segoe UI" panose="020B0502040204020203" pitchFamily="34" charset="0"/>
              </a:rPr>
              <a:t>9:05</a:t>
            </a:r>
            <a:endParaRPr lang="en-GB" b="0" i="0" dirty="0">
              <a:solidFill>
                <a:srgbClr val="464646"/>
              </a:solidFill>
              <a:effectLst/>
              <a:latin typeface="Segoe UI" panose="020B0502040204020203" pitchFamily="34" charset="0"/>
            </a:endParaRPr>
          </a:p>
          <a:p>
            <a:pPr algn="r"/>
            <a:r>
              <a:rPr lang="en-GB" b="0" i="0" dirty="0" smtClean="0">
                <a:solidFill>
                  <a:srgbClr val="464646"/>
                </a:solidFill>
                <a:effectLst/>
                <a:latin typeface="Segoe UI" panose="020B0502040204020203" pitchFamily="34" charset="0"/>
              </a:rPr>
              <a:t>12:05</a:t>
            </a:r>
            <a:endParaRPr lang="en-GB" b="0" i="0" dirty="0">
              <a:solidFill>
                <a:srgbClr val="464646"/>
              </a:solidFill>
              <a:effectLst/>
              <a:latin typeface="Segoe UI" panose="020B0502040204020203" pitchFamily="34" charset="0"/>
            </a:endParaRPr>
          </a:p>
          <a:p>
            <a:pPr algn="l"/>
            <a:r>
              <a:rPr lang="en-GB" b="0" i="0" dirty="0">
                <a:solidFill>
                  <a:srgbClr val="464646"/>
                </a:solidFill>
                <a:effectLst/>
                <a:latin typeface="Segoe UI" panose="020B0502040204020203" pitchFamily="34" charset="0"/>
              </a:rPr>
              <a:t>Yes. They use military force. And they could tell that democracy by your course in turning these people who they suspect of being terrorists.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12:08</a:t>
            </a:r>
          </a:p>
          <a:p>
            <a:pPr algn="l"/>
            <a:r>
              <a:rPr lang="en-GB" b="0" i="0" dirty="0">
                <a:solidFill>
                  <a:srgbClr val="464646"/>
                </a:solidFill>
                <a:effectLst/>
                <a:latin typeface="Segoe UI" panose="020B0502040204020203" pitchFamily="34" charset="0"/>
              </a:rPr>
              <a:t>And one might add that their intelligence services weren't as good as they might have been.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12:19</a:t>
            </a:r>
          </a:p>
          <a:p>
            <a:pPr algn="l"/>
            <a:r>
              <a:rPr lang="en-GB" b="0" i="0" dirty="0">
                <a:solidFill>
                  <a:srgbClr val="464646"/>
                </a:solidFill>
                <a:effectLst/>
                <a:latin typeface="Segoe UI" panose="020B0502040204020203" pitchFamily="34" charset="0"/>
              </a:rPr>
              <a:t>And many of those people who were interned were released in the days and weeks following the operation to scoop them all up, shall we say.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12:25</a:t>
            </a:r>
          </a:p>
          <a:p>
            <a:pPr algn="l"/>
            <a:r>
              <a:rPr lang="en-GB" b="0" i="0" dirty="0">
                <a:solidFill>
                  <a:srgbClr val="464646"/>
                </a:solidFill>
                <a:effectLst/>
                <a:latin typeface="Segoe UI" panose="020B0502040204020203" pitchFamily="34" charset="0"/>
              </a:rPr>
              <a:t>Well, the effects on the communities, of course, are that they become stigmatized, that they become resentful.</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12:35</a:t>
            </a:r>
          </a:p>
          <a:p>
            <a:pPr algn="l"/>
            <a:r>
              <a:rPr lang="en-GB" b="0" i="0" dirty="0">
                <a:solidFill>
                  <a:srgbClr val="464646"/>
                </a:solidFill>
                <a:effectLst/>
                <a:latin typeface="Segoe UI" panose="020B0502040204020203" pitchFamily="34" charset="0"/>
              </a:rPr>
              <a:t>It's both the support for terrorist groups. In other words, people see the hopelessness of the and the injustice with which they are being treated.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12:43</a:t>
            </a:r>
          </a:p>
          <a:p>
            <a:pPr algn="l"/>
            <a:r>
              <a:rPr lang="en-GB" b="0" i="0" dirty="0">
                <a:solidFill>
                  <a:srgbClr val="464646"/>
                </a:solidFill>
                <a:effectLst/>
                <a:latin typeface="Segoe UI" panose="020B0502040204020203" pitchFamily="34" charset="0"/>
              </a:rPr>
              <a:t>And so they think, well, actually, I'm going to join the group that APPAR opposed to the British army and the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12:52</a:t>
            </a:r>
          </a:p>
          <a:p>
            <a:pPr algn="l"/>
            <a:r>
              <a:rPr lang="en-GB" b="0" i="0" dirty="0">
                <a:solidFill>
                  <a:srgbClr val="464646"/>
                </a:solidFill>
                <a:effectLst/>
                <a:latin typeface="Segoe UI" panose="020B0502040204020203" pitchFamily="34" charset="0"/>
              </a:rPr>
              <a:t>British government who are who are overreacting in such a heavy handed manner.</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12:58</a:t>
            </a:r>
          </a:p>
          <a:p>
            <a:pPr algn="l"/>
            <a:r>
              <a:rPr lang="en-GB" b="0" i="0" dirty="0">
                <a:solidFill>
                  <a:srgbClr val="464646"/>
                </a:solidFill>
                <a:effectLst/>
                <a:latin typeface="Segoe UI" panose="020B0502040204020203" pitchFamily="34" charset="0"/>
              </a:rPr>
              <a:t>And it creates something called a suspect community where the rest of the rest of the community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13:04</a:t>
            </a:r>
          </a:p>
          <a:p>
            <a:pPr algn="l"/>
            <a:r>
              <a:rPr lang="en-GB" b="0" i="0" dirty="0">
                <a:solidFill>
                  <a:srgbClr val="464646"/>
                </a:solidFill>
                <a:effectLst/>
                <a:latin typeface="Segoe UI" panose="020B0502040204020203" pitchFamily="34" charset="0"/>
              </a:rPr>
              <a:t>of the United Kingdom or England and Wales suspected that every Irish person they met,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13:12</a:t>
            </a:r>
          </a:p>
          <a:p>
            <a:pPr algn="l"/>
            <a:r>
              <a:rPr lang="en-GB" b="0" i="0" dirty="0">
                <a:solidFill>
                  <a:srgbClr val="464646"/>
                </a:solidFill>
                <a:effectLst/>
                <a:latin typeface="Segoe UI" panose="020B0502040204020203" pitchFamily="34" charset="0"/>
              </a:rPr>
              <a:t>particularly from Belfast, was a terrorist. And I think I've touched upon the suspect community before.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13:19</a:t>
            </a:r>
          </a:p>
          <a:p>
            <a:pPr algn="l"/>
            <a:r>
              <a:rPr lang="en-GB" b="0" i="0" dirty="0">
                <a:solidFill>
                  <a:srgbClr val="464646"/>
                </a:solidFill>
                <a:effectLst/>
                <a:latin typeface="Segoe UI" panose="020B0502040204020203" pitchFamily="34" charset="0"/>
              </a:rPr>
              <a:t>And I think I've mentioned Bashir </a:t>
            </a:r>
            <a:r>
              <a:rPr lang="en-GB" b="0" i="0" dirty="0" err="1">
                <a:solidFill>
                  <a:srgbClr val="464646"/>
                </a:solidFill>
                <a:effectLst/>
                <a:latin typeface="Segoe UI" panose="020B0502040204020203" pitchFamily="34" charset="0"/>
              </a:rPr>
              <a:t>Salick</a:t>
            </a:r>
            <a:r>
              <a:rPr lang="en-GB" b="0" i="0" dirty="0">
                <a:solidFill>
                  <a:srgbClr val="464646"/>
                </a:solidFill>
                <a:effectLst/>
                <a:latin typeface="Segoe UI" panose="020B0502040204020203" pitchFamily="34" charset="0"/>
              </a:rPr>
              <a:t>, who writes extensively about the suspect community.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13:26</a:t>
            </a:r>
          </a:p>
          <a:p>
            <a:pPr algn="l"/>
            <a:r>
              <a:rPr lang="en-GB" b="0" i="0" dirty="0">
                <a:solidFill>
                  <a:srgbClr val="464646"/>
                </a:solidFill>
                <a:effectLst/>
                <a:latin typeface="Segoe UI" panose="020B0502040204020203" pitchFamily="34" charset="0"/>
              </a:rPr>
              <a:t>So some community effects during the troubles.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13:35</a:t>
            </a:r>
          </a:p>
          <a:p>
            <a:pPr algn="l"/>
            <a:r>
              <a:rPr lang="en-GB" b="0" i="0" dirty="0">
                <a:solidFill>
                  <a:srgbClr val="464646"/>
                </a:solidFill>
                <a:effectLst/>
                <a:latin typeface="Segoe UI" panose="020B0502040204020203" pitchFamily="34" charset="0"/>
              </a:rPr>
              <a:t>So was combined military and police that the combined military and police approach failed to deal with </a:t>
            </a:r>
            <a:r>
              <a:rPr lang="en-GB" b="0" i="0" dirty="0" err="1">
                <a:solidFill>
                  <a:srgbClr val="464646"/>
                </a:solidFill>
                <a:effectLst/>
                <a:latin typeface="Segoe UI" panose="020B0502040204020203" pitchFamily="34" charset="0"/>
              </a:rPr>
              <a:t>Piira</a:t>
            </a:r>
            <a:r>
              <a:rPr lang="en-GB" b="0" i="0" dirty="0">
                <a:solidFill>
                  <a:srgbClr val="464646"/>
                </a:solidFill>
                <a:effectLst/>
                <a:latin typeface="Segoe UI" panose="020B0502040204020203" pitchFamily="34" charset="0"/>
              </a:rPr>
              <a:t> there arguably some successes.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13:39</a:t>
            </a:r>
          </a:p>
          <a:p>
            <a:pPr algn="l"/>
            <a:r>
              <a:rPr lang="en-GB" b="0" i="0" dirty="0">
                <a:solidFill>
                  <a:srgbClr val="464646"/>
                </a:solidFill>
                <a:effectLst/>
                <a:latin typeface="Segoe UI" panose="020B0502040204020203" pitchFamily="34" charset="0"/>
              </a:rPr>
              <a:t>The numbers of those killed as a result of terrorist attacks are reduced significantly.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13:49</a:t>
            </a:r>
          </a:p>
          <a:p>
            <a:pPr algn="l"/>
            <a:r>
              <a:rPr lang="en-GB" b="0" i="0" dirty="0">
                <a:solidFill>
                  <a:srgbClr val="464646"/>
                </a:solidFill>
                <a:effectLst/>
                <a:latin typeface="Segoe UI" panose="020B0502040204020203" pitchFamily="34" charset="0"/>
              </a:rPr>
              <a:t>So in 1972, which is the highest number of deaths in a year, there were 467 deaths.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13:56</a:t>
            </a:r>
          </a:p>
          <a:p>
            <a:pPr algn="l"/>
            <a:r>
              <a:rPr lang="en-GB" b="0" i="0" dirty="0">
                <a:solidFill>
                  <a:srgbClr val="464646"/>
                </a:solidFill>
                <a:effectLst/>
                <a:latin typeface="Segoe UI" panose="020B0502040204020203" pitchFamily="34" charset="0"/>
              </a:rPr>
              <a:t>And by the late, late 80s and 90s, there were less than Andrea. It's still an awful waste of life, an awful lot of people.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14:03</a:t>
            </a:r>
          </a:p>
          <a:p>
            <a:pPr algn="l"/>
            <a:r>
              <a:rPr lang="en-GB" b="0" i="0" dirty="0">
                <a:solidFill>
                  <a:srgbClr val="464646"/>
                </a:solidFill>
                <a:effectLst/>
                <a:latin typeface="Segoe UI" panose="020B0502040204020203" pitchFamily="34" charset="0"/>
              </a:rPr>
              <a:t>But </a:t>
            </a:r>
            <a:r>
              <a:rPr lang="en-GB" b="0" i="0" dirty="0" err="1">
                <a:solidFill>
                  <a:srgbClr val="464646"/>
                </a:solidFill>
                <a:effectLst/>
                <a:latin typeface="Segoe UI" panose="020B0502040204020203" pitchFamily="34" charset="0"/>
              </a:rPr>
              <a:t>but</a:t>
            </a:r>
            <a:r>
              <a:rPr lang="en-GB" b="0" i="0" dirty="0">
                <a:solidFill>
                  <a:srgbClr val="464646"/>
                </a:solidFill>
                <a:effectLst/>
                <a:latin typeface="Segoe UI" panose="020B0502040204020203" pitchFamily="34" charset="0"/>
              </a:rPr>
              <a:t> certainly. Greatly reduced from 1972.</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14:11</a:t>
            </a:r>
          </a:p>
          <a:p>
            <a:pPr algn="l"/>
            <a:r>
              <a:rPr lang="en-GB" b="0" i="0" dirty="0">
                <a:solidFill>
                  <a:srgbClr val="464646"/>
                </a:solidFill>
                <a:effectLst/>
                <a:latin typeface="Segoe UI" panose="020B0502040204020203" pitchFamily="34" charset="0"/>
              </a:rPr>
              <a:t>And it prevented escalate the escalation of the troubles to a civil war, which was a real threat around those early 1970's.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14:17</a:t>
            </a:r>
          </a:p>
          <a:p>
            <a:pPr algn="l"/>
            <a:r>
              <a:rPr lang="en-GB" b="0" i="0" dirty="0">
                <a:solidFill>
                  <a:srgbClr val="464646"/>
                </a:solidFill>
                <a:effectLst/>
                <a:latin typeface="Segoe UI" panose="020B0502040204020203" pitchFamily="34" charset="0"/>
              </a:rPr>
              <a:t>There was a real threat that island befall into civil war between the Republicans and the unionists.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14:26</a:t>
            </a:r>
          </a:p>
          <a:p>
            <a:pPr algn="l"/>
            <a:r>
              <a:rPr lang="en-GB" b="0" i="0" dirty="0">
                <a:solidFill>
                  <a:srgbClr val="464646"/>
                </a:solidFill>
                <a:effectLst/>
                <a:latin typeface="Segoe UI" panose="020B0502040204020203" pitchFamily="34" charset="0"/>
              </a:rPr>
              <a:t>So the Republicans, of course, wanted to break away from Westminster and the unionists wanted to stay under the under the UK government.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14:34</a:t>
            </a:r>
          </a:p>
          <a:p>
            <a:pPr algn="l"/>
            <a:r>
              <a:rPr lang="en-GB" b="0" i="0" dirty="0">
                <a:solidFill>
                  <a:srgbClr val="464646"/>
                </a:solidFill>
                <a:effectLst/>
                <a:latin typeface="Segoe UI" panose="020B0502040204020203" pitchFamily="34" charset="0"/>
              </a:rPr>
              <a:t>So it did prevent certainly made prevented that civil war from taking place, which </a:t>
            </a:r>
            <a:r>
              <a:rPr lang="en-GB" b="0" i="0" dirty="0" err="1">
                <a:solidFill>
                  <a:srgbClr val="464646"/>
                </a:solidFill>
                <a:effectLst/>
                <a:latin typeface="Segoe UI" panose="020B0502040204020203" pitchFamily="34" charset="0"/>
              </a:rPr>
              <a:t>which</a:t>
            </a:r>
            <a:r>
              <a:rPr lang="en-GB" b="0" i="0" dirty="0">
                <a:solidFill>
                  <a:srgbClr val="464646"/>
                </a:solidFill>
                <a:effectLst/>
                <a:latin typeface="Segoe UI" panose="020B0502040204020203" pitchFamily="34" charset="0"/>
              </a:rPr>
              <a:t> indirectly allowed the peace process to </a:t>
            </a:r>
            <a:r>
              <a:rPr lang="en-GB" b="0" i="0" dirty="0" err="1">
                <a:solidFill>
                  <a:srgbClr val="464646"/>
                </a:solidFill>
                <a:effectLst/>
                <a:latin typeface="Segoe UI" panose="020B0502040204020203" pitchFamily="34" charset="0"/>
              </a:rPr>
              <a:t>to</a:t>
            </a:r>
            <a:r>
              <a:rPr lang="en-GB" b="0" i="0" dirty="0">
                <a:solidFill>
                  <a:srgbClr val="464646"/>
                </a:solidFill>
                <a:effectLst/>
                <a:latin typeface="Segoe UI" panose="020B0502040204020203" pitchFamily="34" charset="0"/>
              </a:rPr>
              <a:t> be successful.</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14:46</a:t>
            </a:r>
          </a:p>
          <a:p>
            <a:pPr algn="l"/>
            <a:r>
              <a:rPr lang="en-GB" b="0" i="0" dirty="0">
                <a:solidFill>
                  <a:srgbClr val="464646"/>
                </a:solidFill>
                <a:effectLst/>
                <a:latin typeface="Segoe UI" panose="020B0502040204020203" pitchFamily="34" charset="0"/>
              </a:rPr>
              <a:t>There's a little bit about Northern </a:t>
            </a:r>
            <a:r>
              <a:rPr lang="en-GB" b="0" i="0" dirty="0" err="1">
                <a:solidFill>
                  <a:srgbClr val="464646"/>
                </a:solidFill>
                <a:effectLst/>
                <a:latin typeface="Segoe UI" panose="020B0502040204020203" pitchFamily="34" charset="0"/>
              </a:rPr>
              <a:t>Northern</a:t>
            </a:r>
            <a:r>
              <a:rPr lang="en-GB" b="0" i="0" dirty="0">
                <a:solidFill>
                  <a:srgbClr val="464646"/>
                </a:solidFill>
                <a:effectLst/>
                <a:latin typeface="Segoe UI" panose="020B0502040204020203" pitchFamily="34" charset="0"/>
              </a:rPr>
              <a:t> Ireland, but more importantly, it's about those things that Wilkinson were talking about,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14:58</a:t>
            </a:r>
          </a:p>
          <a:p>
            <a:pPr algn="l"/>
            <a:r>
              <a:rPr lang="en-GB" b="0" i="0" dirty="0">
                <a:solidFill>
                  <a:srgbClr val="464646"/>
                </a:solidFill>
                <a:effectLst/>
                <a:latin typeface="Segoe UI" panose="020B0502040204020203" pitchFamily="34" charset="0"/>
              </a:rPr>
              <a:t>you know, discrimination, overreaction, use of military force and breaching the rule of law and the UK government.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15:06</a:t>
            </a:r>
          </a:p>
          <a:p>
            <a:pPr algn="l"/>
            <a:r>
              <a:rPr lang="en-GB" b="0" i="0" dirty="0">
                <a:solidFill>
                  <a:srgbClr val="464646"/>
                </a:solidFill>
                <a:effectLst/>
                <a:latin typeface="Segoe UI" panose="020B0502040204020203" pitchFamily="34" charset="0"/>
              </a:rPr>
              <a:t>We could say in Northern Ireland did all of those things to the detriment of largely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15:13</a:t>
            </a:r>
          </a:p>
          <a:p>
            <a:pPr algn="l"/>
            <a:r>
              <a:rPr lang="en-GB" b="0" i="0" dirty="0">
                <a:solidFill>
                  <a:srgbClr val="464646"/>
                </a:solidFill>
                <a:effectLst/>
                <a:latin typeface="Segoe UI" panose="020B0502040204020203" pitchFamily="34" charset="0"/>
              </a:rPr>
              <a:t>the Catholic community without any thought really about their human rights.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15:21</a:t>
            </a:r>
          </a:p>
          <a:p>
            <a:pPr algn="l"/>
            <a:r>
              <a:rPr lang="en-GB" b="0" i="0" dirty="0">
                <a:solidFill>
                  <a:srgbClr val="464646"/>
                </a:solidFill>
                <a:effectLst/>
                <a:latin typeface="Segoe UI" panose="020B0502040204020203" pitchFamily="34" charset="0"/>
              </a:rPr>
              <a:t>So when we think about policing terrorism to start off, we think about the UK, US counter-terrorism network and.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15:28</a:t>
            </a:r>
          </a:p>
          <a:p>
            <a:pPr algn="l"/>
            <a:r>
              <a:rPr lang="en-GB" b="0" i="0" dirty="0">
                <a:solidFill>
                  <a:srgbClr val="464646"/>
                </a:solidFill>
                <a:effectLst/>
                <a:latin typeface="Segoe UI" panose="020B0502040204020203" pitchFamily="34" charset="0"/>
              </a:rPr>
              <a:t>If we think to start with Scotland Yard's anti-terrorist branch, or S.O. 13,</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15:40</a:t>
            </a:r>
          </a:p>
          <a:p>
            <a:pPr algn="l"/>
            <a:r>
              <a:rPr lang="en-GB" b="0" i="0" dirty="0">
                <a:solidFill>
                  <a:srgbClr val="464646"/>
                </a:solidFill>
                <a:effectLst/>
                <a:latin typeface="Segoe UI" panose="020B0502040204020203" pitchFamily="34" charset="0"/>
              </a:rPr>
              <a:t>as it was called, it's now called S 015 and is referred to as the counterterrorism command.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15:45</a:t>
            </a:r>
          </a:p>
          <a:p>
            <a:pPr algn="l"/>
            <a:r>
              <a:rPr lang="en-GB" b="0" i="0" dirty="0">
                <a:solidFill>
                  <a:srgbClr val="464646"/>
                </a:solidFill>
                <a:effectLst/>
                <a:latin typeface="Segoe UI" panose="020B0502040204020203" pitchFamily="34" charset="0"/>
              </a:rPr>
              <a:t>Because the main burden of containing and defeating terrorists lies with the police as the methods used and used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15:52</a:t>
            </a:r>
          </a:p>
          <a:p>
            <a:pPr algn="l"/>
            <a:r>
              <a:rPr lang="en-GB" b="0" i="0" dirty="0">
                <a:solidFill>
                  <a:srgbClr val="464646"/>
                </a:solidFill>
                <a:effectLst/>
                <a:latin typeface="Segoe UI" panose="020B0502040204020203" pitchFamily="34" charset="0"/>
              </a:rPr>
              <a:t>to detect and prosecute persons for terrorism are similar to those used to detect and prosecute criminality.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15:59</a:t>
            </a:r>
          </a:p>
          <a:p>
            <a:pPr algn="l"/>
            <a:r>
              <a:rPr lang="en-GB" b="0" i="0" dirty="0">
                <a:solidFill>
                  <a:srgbClr val="464646"/>
                </a:solidFill>
                <a:effectLst/>
                <a:latin typeface="Segoe UI" panose="020B0502040204020203" pitchFamily="34" charset="0"/>
              </a:rPr>
              <a:t>So terrorism really is a form of crime. And the last time we spoke are members speaking about different terrorist offenses.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16:06</a:t>
            </a:r>
          </a:p>
          <a:p>
            <a:pPr algn="l"/>
            <a:r>
              <a:rPr lang="en-GB" b="0" i="0" dirty="0">
                <a:solidFill>
                  <a:srgbClr val="464646"/>
                </a:solidFill>
                <a:effectLst/>
                <a:latin typeface="Segoe UI" panose="020B0502040204020203" pitchFamily="34" charset="0"/>
              </a:rPr>
              <a:t>They are criminal offenses. It is criminality. It is crime.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16:14</a:t>
            </a:r>
          </a:p>
          <a:p>
            <a:pPr algn="l"/>
            <a:r>
              <a:rPr lang="en-GB" b="0" i="0" dirty="0">
                <a:solidFill>
                  <a:srgbClr val="464646"/>
                </a:solidFill>
                <a:effectLst/>
                <a:latin typeface="Segoe UI" panose="020B0502040204020203" pitchFamily="34" charset="0"/>
              </a:rPr>
              <a:t>And to this end, prior to the events of the London Underground bombing.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16:18</a:t>
            </a:r>
          </a:p>
          <a:p>
            <a:pPr algn="l"/>
            <a:r>
              <a:rPr lang="en-GB" b="0" i="0" dirty="0">
                <a:solidFill>
                  <a:srgbClr val="464646"/>
                </a:solidFill>
                <a:effectLst/>
                <a:latin typeface="Segoe UI" panose="020B0502040204020203" pitchFamily="34" charset="0"/>
              </a:rPr>
              <a:t>National responsibility for the investigation of terrorism allied with Scotland Yard Yard's anti-terrorist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16:25</a:t>
            </a:r>
          </a:p>
          <a:p>
            <a:pPr algn="l"/>
            <a:r>
              <a:rPr lang="en-GB" b="0" i="0" dirty="0">
                <a:solidFill>
                  <a:srgbClr val="464646"/>
                </a:solidFill>
                <a:effectLst/>
                <a:latin typeface="Segoe UI" panose="020B0502040204020203" pitchFamily="34" charset="0"/>
              </a:rPr>
              <a:t>which was a section and part of the Metropolitan Police Service,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16:31</a:t>
            </a:r>
          </a:p>
          <a:p>
            <a:pPr algn="l"/>
            <a:r>
              <a:rPr lang="en-GB" b="0" i="0" dirty="0">
                <a:solidFill>
                  <a:srgbClr val="464646"/>
                </a:solidFill>
                <a:effectLst/>
                <a:latin typeface="Segoe UI" panose="020B0502040204020203" pitchFamily="34" charset="0"/>
              </a:rPr>
              <a:t>is a part of the Metropolitan Police Service that I worked in for a extended period of time.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16:36</a:t>
            </a:r>
          </a:p>
          <a:p>
            <a:pPr algn="l"/>
            <a:r>
              <a:rPr lang="en-GB" b="0" i="0" dirty="0">
                <a:solidFill>
                  <a:srgbClr val="464646"/>
                </a:solidFill>
                <a:effectLst/>
                <a:latin typeface="Segoe UI" panose="020B0502040204020203" pitchFamily="34" charset="0"/>
              </a:rPr>
              <a:t>Well, the partnership forged between the anti-terrorist branch, as was and M </a:t>
            </a:r>
            <a:r>
              <a:rPr lang="en-GB" b="0" i="0" dirty="0" err="1">
                <a:solidFill>
                  <a:srgbClr val="464646"/>
                </a:solidFill>
                <a:effectLst/>
                <a:latin typeface="Segoe UI" panose="020B0502040204020203" pitchFamily="34" charset="0"/>
              </a:rPr>
              <a:t>i</a:t>
            </a:r>
            <a:r>
              <a:rPr lang="en-GB" b="0" i="0" dirty="0">
                <a:solidFill>
                  <a:srgbClr val="464646"/>
                </a:solidFill>
                <a:effectLst/>
                <a:latin typeface="Segoe UI" panose="020B0502040204020203" pitchFamily="34" charset="0"/>
              </a:rPr>
              <a:t> five,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16:44</a:t>
            </a:r>
          </a:p>
          <a:p>
            <a:pPr algn="l"/>
            <a:r>
              <a:rPr lang="en-GB" b="0" i="0" dirty="0">
                <a:solidFill>
                  <a:srgbClr val="464646"/>
                </a:solidFill>
                <a:effectLst/>
                <a:latin typeface="Segoe UI" panose="020B0502040204020203" pitchFamily="34" charset="0"/>
              </a:rPr>
              <a:t>supported by the Met Police Special Branch, had reaped rewards as the combination of the intelligence agencies,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16:52</a:t>
            </a:r>
          </a:p>
          <a:p>
            <a:pPr algn="l"/>
            <a:r>
              <a:rPr lang="en-GB" b="0" i="0" dirty="0">
                <a:solidFill>
                  <a:srgbClr val="464646"/>
                </a:solidFill>
                <a:effectLst/>
                <a:latin typeface="Segoe UI" panose="020B0502040204020203" pitchFamily="34" charset="0"/>
              </a:rPr>
              <a:t>together with a specialist knowledge relating to terrorist modus operandi or methods, weapons tactics,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17:00</a:t>
            </a:r>
          </a:p>
          <a:p>
            <a:pPr algn="l"/>
            <a:r>
              <a:rPr lang="en-GB" b="0" i="0" dirty="0">
                <a:solidFill>
                  <a:srgbClr val="464646"/>
                </a:solidFill>
                <a:effectLst/>
                <a:latin typeface="Segoe UI" panose="020B0502040204020203" pitchFamily="34" charset="0"/>
              </a:rPr>
              <a:t>bomb disposal and bomb scene management skills possessed </a:t>
            </a:r>
            <a:r>
              <a:rPr lang="en-GB" b="0" i="0" dirty="0" err="1">
                <a:solidFill>
                  <a:srgbClr val="464646"/>
                </a:solidFill>
                <a:effectLst/>
                <a:latin typeface="Segoe UI" panose="020B0502040204020203" pitchFamily="34" charset="0"/>
              </a:rPr>
              <a:t>possessed</a:t>
            </a:r>
            <a:r>
              <a:rPr lang="en-GB" b="0" i="0" dirty="0">
                <a:solidFill>
                  <a:srgbClr val="464646"/>
                </a:solidFill>
                <a:effectLst/>
                <a:latin typeface="Segoe UI" panose="020B0502040204020203" pitchFamily="34" charset="0"/>
              </a:rPr>
              <a:t> by the specialist resources within the anti-terrorist branch paid off.</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17:07</a:t>
            </a:r>
          </a:p>
          <a:p>
            <a:pPr algn="l"/>
            <a:r>
              <a:rPr lang="en-GB" b="0" i="0" dirty="0">
                <a:solidFill>
                  <a:srgbClr val="464646"/>
                </a:solidFill>
                <a:effectLst/>
                <a:latin typeface="Segoe UI" panose="020B0502040204020203" pitchFamily="34" charset="0"/>
              </a:rPr>
              <a:t>What does that mean? What it means is there's a intelligence capability with the Metrically Special Branch and MI5 who deal with developing.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17:16</a:t>
            </a:r>
          </a:p>
          <a:p>
            <a:pPr algn="l"/>
            <a:r>
              <a:rPr lang="en-GB" b="0" i="0" dirty="0">
                <a:solidFill>
                  <a:srgbClr val="464646"/>
                </a:solidFill>
                <a:effectLst/>
                <a:latin typeface="Segoe UI" panose="020B0502040204020203" pitchFamily="34" charset="0"/>
              </a:rPr>
              <a:t>I find it intelligence and developing intelligence. And then we've got the anti-terrorist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17:27</a:t>
            </a:r>
          </a:p>
          <a:p>
            <a:pPr algn="l"/>
            <a:r>
              <a:rPr lang="en-GB" b="0" i="0" dirty="0">
                <a:solidFill>
                  <a:srgbClr val="464646"/>
                </a:solidFill>
                <a:effectLst/>
                <a:latin typeface="Segoe UI" panose="020B0502040204020203" pitchFamily="34" charset="0"/>
              </a:rPr>
              <a:t>You have the physical skills and attributes to go out and arrest people and convict them at courts.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17:32</a:t>
            </a:r>
          </a:p>
          <a:p>
            <a:pPr algn="l"/>
            <a:r>
              <a:rPr lang="en-GB" b="0" i="0" dirty="0">
                <a:solidFill>
                  <a:srgbClr val="464646"/>
                </a:solidFill>
                <a:effectLst/>
                <a:latin typeface="Segoe UI" panose="020B0502040204020203" pitchFamily="34" charset="0"/>
              </a:rPr>
              <a:t>Or one part of that is covert, i.e. the Special Branch work on the M-I five work is covert.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17:40</a:t>
            </a:r>
          </a:p>
          <a:p>
            <a:pPr algn="l"/>
            <a:r>
              <a:rPr lang="en-GB" b="0" i="0" dirty="0">
                <a:solidFill>
                  <a:srgbClr val="464646"/>
                </a:solidFill>
                <a:effectLst/>
                <a:latin typeface="Segoe UI" panose="020B0502040204020203" pitchFamily="34" charset="0"/>
              </a:rPr>
              <a:t>It's secret. We don't want people to know about it.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17:48</a:t>
            </a:r>
          </a:p>
          <a:p>
            <a:pPr algn="l"/>
            <a:r>
              <a:rPr lang="en-GB" b="0" i="0" dirty="0">
                <a:solidFill>
                  <a:srgbClr val="464646"/>
                </a:solidFill>
                <a:effectLst/>
                <a:latin typeface="Segoe UI" panose="020B0502040204020203" pitchFamily="34" charset="0"/>
              </a:rPr>
              <a:t>And the other part about it, the part play pay played here by the anti-terrorist branch is very overt.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17:52</a:t>
            </a:r>
          </a:p>
          <a:p>
            <a:pPr algn="l"/>
            <a:r>
              <a:rPr lang="en-GB" b="0" i="0" dirty="0">
                <a:solidFill>
                  <a:srgbClr val="464646"/>
                </a:solidFill>
                <a:effectLst/>
                <a:latin typeface="Segoe UI" panose="020B0502040204020203" pitchFamily="34" charset="0"/>
              </a:rPr>
              <a:t>So the intelligence is gathered until they think they have sufficient evidence.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17:58</a:t>
            </a:r>
          </a:p>
          <a:p>
            <a:pPr algn="l"/>
            <a:r>
              <a:rPr lang="en-GB" b="0" i="0" dirty="0">
                <a:solidFill>
                  <a:srgbClr val="464646"/>
                </a:solidFill>
                <a:effectLst/>
                <a:latin typeface="Segoe UI" panose="020B0502040204020203" pitchFamily="34" charset="0"/>
              </a:rPr>
              <a:t>And then, of course, the anti-terrorist branch would go and carry out searches of </a:t>
            </a:r>
            <a:r>
              <a:rPr lang="en-GB" b="0" i="0" dirty="0" err="1">
                <a:solidFill>
                  <a:srgbClr val="464646"/>
                </a:solidFill>
                <a:effectLst/>
                <a:latin typeface="Segoe UI" panose="020B0502040204020203" pitchFamily="34" charset="0"/>
              </a:rPr>
              <a:t>of</a:t>
            </a:r>
            <a:r>
              <a:rPr lang="en-GB" b="0" i="0" dirty="0">
                <a:solidFill>
                  <a:srgbClr val="464646"/>
                </a:solidFill>
                <a:effectLst/>
                <a:latin typeface="Segoe UI" panose="020B0502040204020203" pitchFamily="34" charset="0"/>
              </a:rPr>
              <a:t> addresses, arrest people,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18:05</a:t>
            </a:r>
          </a:p>
          <a:p>
            <a:pPr algn="l"/>
            <a:r>
              <a:rPr lang="en-GB" b="0" i="0" dirty="0">
                <a:solidFill>
                  <a:srgbClr val="464646"/>
                </a:solidFill>
                <a:effectLst/>
                <a:latin typeface="Segoe UI" panose="020B0502040204020203" pitchFamily="34" charset="0"/>
              </a:rPr>
              <a:t>take them to police stations and interview them, take them to court and convict them, hopefully.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18:12</a:t>
            </a:r>
          </a:p>
          <a:p>
            <a:pPr algn="l"/>
            <a:r>
              <a:rPr lang="en-GB" b="0" i="0" dirty="0">
                <a:solidFill>
                  <a:srgbClr val="464646"/>
                </a:solidFill>
                <a:effectLst/>
                <a:latin typeface="Segoe UI" panose="020B0502040204020203" pitchFamily="34" charset="0"/>
              </a:rPr>
              <a:t>So as a cover, a secret world of the Special Branch and AM five and the open world of the work of the anti-terrorist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18:18</a:t>
            </a:r>
          </a:p>
          <a:p>
            <a:pPr algn="l"/>
            <a:r>
              <a:rPr lang="en-GB" b="0" i="0" dirty="0">
                <a:solidFill>
                  <a:srgbClr val="464646"/>
                </a:solidFill>
                <a:effectLst/>
                <a:latin typeface="Segoe UI" panose="020B0502040204020203" pitchFamily="34" charset="0"/>
              </a:rPr>
              <a:t>which would be, of course, reported in the in the media massively.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18:25</a:t>
            </a:r>
          </a:p>
          <a:p>
            <a:pPr algn="l"/>
            <a:r>
              <a:rPr lang="en-GB" b="0" i="0" dirty="0">
                <a:solidFill>
                  <a:srgbClr val="464646"/>
                </a:solidFill>
                <a:effectLst/>
                <a:latin typeface="Segoe UI" panose="020B0502040204020203" pitchFamily="34" charset="0"/>
              </a:rPr>
              <a:t>So that's the combination, the partnership between the anti-terrorist branch and M-I five and a special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18:30</a:t>
            </a:r>
          </a:p>
          <a:p>
            <a:pPr algn="l"/>
            <a:r>
              <a:rPr lang="en-GB" b="0" i="0" dirty="0">
                <a:solidFill>
                  <a:srgbClr val="464646"/>
                </a:solidFill>
                <a:effectLst/>
                <a:latin typeface="Segoe UI" panose="020B0502040204020203" pitchFamily="34" charset="0"/>
              </a:rPr>
              <a:t>Well, arguably it was the success of that partnership and the successful prosecution of 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18:38</a:t>
            </a:r>
          </a:p>
          <a:p>
            <a:pPr algn="l"/>
            <a:r>
              <a:rPr lang="en-GB" b="0" i="0" dirty="0">
                <a:solidFill>
                  <a:srgbClr val="464646"/>
                </a:solidFill>
                <a:effectLst/>
                <a:latin typeface="Segoe UI" panose="020B0502040204020203" pitchFamily="34" charset="0"/>
              </a:rPr>
              <a:t>number of key provisional IRA players that brought about the ceasefire called in 1994,</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18:43</a:t>
            </a:r>
          </a:p>
          <a:p>
            <a:pPr algn="l"/>
            <a:r>
              <a:rPr lang="en-GB" b="0" i="0" dirty="0">
                <a:solidFill>
                  <a:srgbClr val="464646"/>
                </a:solidFill>
                <a:effectLst/>
                <a:latin typeface="Segoe UI" panose="020B0502040204020203" pitchFamily="34" charset="0"/>
              </a:rPr>
              <a:t>which ultimately led to the peace process following the election of the </a:t>
            </a:r>
            <a:r>
              <a:rPr lang="en-GB" b="0" i="0" dirty="0" err="1">
                <a:solidFill>
                  <a:srgbClr val="464646"/>
                </a:solidFill>
                <a:effectLst/>
                <a:latin typeface="Segoe UI" panose="020B0502040204020203" pitchFamily="34" charset="0"/>
              </a:rPr>
              <a:t>Labor</a:t>
            </a:r>
            <a:r>
              <a:rPr lang="en-GB" b="0" i="0" dirty="0">
                <a:solidFill>
                  <a:srgbClr val="464646"/>
                </a:solidFill>
                <a:effectLst/>
                <a:latin typeface="Segoe UI" panose="020B0502040204020203" pitchFamily="34" charset="0"/>
              </a:rPr>
              <a:t> government in 1997.</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18:50</a:t>
            </a:r>
          </a:p>
          <a:p>
            <a:pPr algn="l"/>
            <a:r>
              <a:rPr lang="en-GB" b="0" i="0" dirty="0">
                <a:solidFill>
                  <a:srgbClr val="464646"/>
                </a:solidFill>
                <a:effectLst/>
                <a:latin typeface="Segoe UI" panose="020B0502040204020203" pitchFamily="34" charset="0"/>
              </a:rPr>
              <a:t>Well, not Northern Ireland terrorist campaigns of the 70s, 80s and 90s.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19:00</a:t>
            </a:r>
          </a:p>
          <a:p>
            <a:pPr algn="l"/>
            <a:r>
              <a:rPr lang="en-GB" b="0" i="0" dirty="0">
                <a:solidFill>
                  <a:srgbClr val="464646"/>
                </a:solidFill>
                <a:effectLst/>
                <a:latin typeface="Segoe UI" panose="020B0502040204020203" pitchFamily="34" charset="0"/>
              </a:rPr>
              <a:t>Lessons learned? Well, certainly lessons were learned from the police, from the criminal justice system,</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19:05</a:t>
            </a:r>
          </a:p>
          <a:p>
            <a:pPr algn="l"/>
            <a:r>
              <a:rPr lang="en-GB" b="0" i="0" dirty="0">
                <a:solidFill>
                  <a:srgbClr val="464646"/>
                </a:solidFill>
                <a:effectLst/>
                <a:latin typeface="Segoe UI" panose="020B0502040204020203" pitchFamily="34" charset="0"/>
              </a:rPr>
              <a:t>from community leaders, intelligence officers and from politicians.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19:13</a:t>
            </a:r>
          </a:p>
          <a:p>
            <a:pPr algn="l"/>
            <a:r>
              <a:rPr lang="en-GB" b="0" i="0" dirty="0">
                <a:solidFill>
                  <a:srgbClr val="464646"/>
                </a:solidFill>
                <a:effectLst/>
                <a:latin typeface="Segoe UI" panose="020B0502040204020203" pitchFamily="34" charset="0"/>
              </a:rPr>
              <a:t>So everyone really learned a lot from those campaigns.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19:18</a:t>
            </a:r>
          </a:p>
          <a:p>
            <a:pPr algn="l"/>
            <a:r>
              <a:rPr lang="en-GB" b="0" i="0" dirty="0">
                <a:solidFill>
                  <a:srgbClr val="464646"/>
                </a:solidFill>
                <a:effectLst/>
                <a:latin typeface="Segoe UI" panose="020B0502040204020203" pitchFamily="34" charset="0"/>
              </a:rPr>
              <a:t>Following its success, of course, of gathering intelligence against the provisional IRA,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19:25</a:t>
            </a:r>
          </a:p>
          <a:p>
            <a:pPr algn="l"/>
            <a:r>
              <a:rPr lang="en-GB" b="0" i="0" dirty="0">
                <a:solidFill>
                  <a:srgbClr val="464646"/>
                </a:solidFill>
                <a:effectLst/>
                <a:latin typeface="Segoe UI" panose="020B0502040204020203" pitchFamily="34" charset="0"/>
              </a:rPr>
              <a:t>there was something of a lull in terrorist activity in in the U.K. and there were calls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19:30</a:t>
            </a:r>
          </a:p>
          <a:p>
            <a:pPr algn="l"/>
            <a:r>
              <a:rPr lang="en-GB" b="0" i="0" dirty="0">
                <a:solidFill>
                  <a:srgbClr val="464646"/>
                </a:solidFill>
                <a:effectLst/>
                <a:latin typeface="Segoe UI" panose="020B0502040204020203" pitchFamily="34" charset="0"/>
              </a:rPr>
              <a:t>for the M-I five security service as they called to be used to tackle serious crime.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19:37</a:t>
            </a:r>
          </a:p>
          <a:p>
            <a:pPr algn="l"/>
            <a:r>
              <a:rPr lang="en-GB" b="0" i="0" dirty="0">
                <a:solidFill>
                  <a:srgbClr val="464646"/>
                </a:solidFill>
                <a:effectLst/>
                <a:latin typeface="Segoe UI" panose="020B0502040204020203" pitchFamily="34" charset="0"/>
              </a:rPr>
              <a:t>Most significantly, the illicit drug trade.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19:44</a:t>
            </a:r>
          </a:p>
          <a:p>
            <a:pPr algn="l"/>
            <a:r>
              <a:rPr lang="en-GB" b="0" i="0" dirty="0">
                <a:solidFill>
                  <a:srgbClr val="464646"/>
                </a:solidFill>
                <a:effectLst/>
                <a:latin typeface="Segoe UI" panose="020B0502040204020203" pitchFamily="34" charset="0"/>
              </a:rPr>
              <a:t>So importation of </a:t>
            </a:r>
            <a:r>
              <a:rPr lang="en-GB" b="0" i="0" dirty="0" err="1">
                <a:solidFill>
                  <a:srgbClr val="464646"/>
                </a:solidFill>
                <a:effectLst/>
                <a:latin typeface="Segoe UI" panose="020B0502040204020203" pitchFamily="34" charset="0"/>
              </a:rPr>
              <a:t>classi</a:t>
            </a:r>
            <a:r>
              <a:rPr lang="en-GB" b="0" i="0" dirty="0">
                <a:solidFill>
                  <a:srgbClr val="464646"/>
                </a:solidFill>
                <a:effectLst/>
                <a:latin typeface="Segoe UI" panose="020B0502040204020203" pitchFamily="34" charset="0"/>
              </a:rPr>
              <a:t> drugs in particular, however, was M-I five focused upon serious crime.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19:47</a:t>
            </a:r>
          </a:p>
          <a:p>
            <a:pPr algn="l"/>
            <a:r>
              <a:rPr lang="en-GB" b="0" i="0" dirty="0">
                <a:solidFill>
                  <a:srgbClr val="464646"/>
                </a:solidFill>
                <a:effectLst/>
                <a:latin typeface="Segoe UI" panose="020B0502040204020203" pitchFamily="34" charset="0"/>
              </a:rPr>
              <a:t>The Provisional IRA and more likely the real IRA. As a result, they neglected to identify.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19:56</a:t>
            </a:r>
          </a:p>
          <a:p>
            <a:pPr algn="l"/>
            <a:r>
              <a:rPr lang="en-GB" b="0" i="0" dirty="0">
                <a:solidFill>
                  <a:srgbClr val="464646"/>
                </a:solidFill>
                <a:effectLst/>
                <a:latin typeface="Segoe UI" panose="020B0502040204020203" pitchFamily="34" charset="0"/>
              </a:rPr>
              <a:t>So what I'm trying to say actually is, am I five were focused upon the illicit drug trade, the activities of </a:t>
            </a:r>
            <a:r>
              <a:rPr lang="en-GB" b="0" i="0" dirty="0" err="1">
                <a:solidFill>
                  <a:srgbClr val="464646"/>
                </a:solidFill>
                <a:effectLst/>
                <a:latin typeface="Segoe UI" panose="020B0502040204020203" pitchFamily="34" charset="0"/>
              </a:rPr>
              <a:t>Piira</a:t>
            </a:r>
            <a:r>
              <a:rPr lang="en-GB" b="0" i="0" dirty="0">
                <a:solidFill>
                  <a:srgbClr val="464646"/>
                </a:solidFill>
                <a:effectLst/>
                <a:latin typeface="Segoe UI" panose="020B0502040204020203" pitchFamily="34" charset="0"/>
              </a:rPr>
              <a:t> and </a:t>
            </a:r>
            <a:r>
              <a:rPr lang="en-GB" b="0" i="0" dirty="0" err="1">
                <a:solidFill>
                  <a:srgbClr val="464646"/>
                </a:solidFill>
                <a:effectLst/>
                <a:latin typeface="Segoe UI" panose="020B0502040204020203" pitchFamily="34" charset="0"/>
              </a:rPr>
              <a:t>Wira</a:t>
            </a:r>
            <a:r>
              <a:rPr lang="en-GB" b="0" i="0" dirty="0">
                <a:solidFill>
                  <a:srgbClr val="464646"/>
                </a:solidFill>
                <a:effectLst/>
                <a:latin typeface="Segoe UI" panose="020B0502040204020203" pitchFamily="34" charset="0"/>
              </a:rPr>
              <a:t> were easing.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20:05</a:t>
            </a:r>
          </a:p>
          <a:p>
            <a:pPr algn="l"/>
            <a:r>
              <a:rPr lang="en-GB" b="0" i="0" dirty="0">
                <a:solidFill>
                  <a:srgbClr val="464646"/>
                </a:solidFill>
                <a:effectLst/>
                <a:latin typeface="Segoe UI" panose="020B0502040204020203" pitchFamily="34" charset="0"/>
              </a:rPr>
              <a:t>And as a result, M I five took their eye off the ball of </a:t>
            </a:r>
            <a:r>
              <a:rPr lang="en-GB" b="0" i="0" dirty="0" err="1">
                <a:solidFill>
                  <a:srgbClr val="464646"/>
                </a:solidFill>
                <a:effectLst/>
                <a:latin typeface="Segoe UI" panose="020B0502040204020203" pitchFamily="34" charset="0"/>
              </a:rPr>
              <a:t>of</a:t>
            </a:r>
            <a:r>
              <a:rPr lang="en-GB" b="0" i="0" dirty="0">
                <a:solidFill>
                  <a:srgbClr val="464646"/>
                </a:solidFill>
                <a:effectLst/>
                <a:latin typeface="Segoe UI" panose="020B0502040204020203" pitchFamily="34" charset="0"/>
              </a:rPr>
              <a:t> terrorism and failed to identify the emergence of al-Qaeda and its affiliated groups.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20:17</a:t>
            </a:r>
          </a:p>
          <a:p>
            <a:pPr algn="l"/>
            <a:r>
              <a:rPr lang="en-GB" b="0" i="0" dirty="0">
                <a:solidFill>
                  <a:srgbClr val="464646"/>
                </a:solidFill>
                <a:effectLst/>
                <a:latin typeface="Segoe UI" panose="020B0502040204020203" pitchFamily="34" charset="0"/>
              </a:rPr>
              <a:t>So it was focused more on crime,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20:30</a:t>
            </a:r>
          </a:p>
          <a:p>
            <a:pPr algn="l"/>
            <a:r>
              <a:rPr lang="en-GB" b="0" i="0" dirty="0" err="1">
                <a:solidFill>
                  <a:srgbClr val="464646"/>
                </a:solidFill>
                <a:effectLst/>
                <a:latin typeface="Segoe UI" panose="020B0502040204020203" pitchFamily="34" charset="0"/>
              </a:rPr>
              <a:t>Piira</a:t>
            </a:r>
            <a:r>
              <a:rPr lang="en-GB" b="0" i="0" dirty="0">
                <a:solidFill>
                  <a:srgbClr val="464646"/>
                </a:solidFill>
                <a:effectLst/>
                <a:latin typeface="Segoe UI" panose="020B0502040204020203" pitchFamily="34" charset="0"/>
              </a:rPr>
              <a:t> and RIAA and didn't really see what was going on under their noses and the emerges the emergence of Islamist crime.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20:33</a:t>
            </a:r>
          </a:p>
          <a:p>
            <a:pPr algn="l"/>
            <a:r>
              <a:rPr lang="en-GB" b="0" i="0" dirty="0">
                <a:solidFill>
                  <a:srgbClr val="464646"/>
                </a:solidFill>
                <a:effectLst/>
                <a:latin typeface="Segoe UI" panose="020B0502040204020203" pitchFamily="34" charset="0"/>
              </a:rPr>
              <a:t>We saw then, of course, the contemporary wave of Islamism, which brought which was brought about by the success of the Iranian Revolution in 1979 and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20:42</a:t>
            </a:r>
          </a:p>
          <a:p>
            <a:pPr algn="l"/>
            <a:r>
              <a:rPr lang="en-GB" b="0" i="0" dirty="0">
                <a:solidFill>
                  <a:srgbClr val="464646"/>
                </a:solidFill>
                <a:effectLst/>
                <a:latin typeface="Segoe UI" panose="020B0502040204020203" pitchFamily="34" charset="0"/>
              </a:rPr>
              <a:t>the multi national campaign against the Soviets in Afghanistan between 1979 and 1989.</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20:53</a:t>
            </a:r>
          </a:p>
          <a:p>
            <a:pPr algn="l"/>
            <a:r>
              <a:rPr lang="en-GB" b="0" i="0" dirty="0">
                <a:solidFill>
                  <a:srgbClr val="464646"/>
                </a:solidFill>
                <a:effectLst/>
                <a:latin typeface="Segoe UI" panose="020B0502040204020203" pitchFamily="34" charset="0"/>
              </a:rPr>
              <a:t>And this is still in the minds of many young Muslims that they could take on the U.S.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21:01</a:t>
            </a:r>
          </a:p>
          <a:p>
            <a:pPr algn="l"/>
            <a:r>
              <a:rPr lang="en-GB" b="0" i="0" dirty="0">
                <a:solidFill>
                  <a:srgbClr val="464646"/>
                </a:solidFill>
                <a:effectLst/>
                <a:latin typeface="Segoe UI" panose="020B0502040204020203" pitchFamily="34" charset="0"/>
              </a:rPr>
              <a:t>So if you remember or if you've read about it and if you haven't, I urge you to.</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21:06</a:t>
            </a:r>
          </a:p>
          <a:p>
            <a:pPr algn="l"/>
            <a:r>
              <a:rPr lang="en-GB" b="0" i="0" dirty="0">
                <a:solidFill>
                  <a:srgbClr val="464646"/>
                </a:solidFill>
                <a:effectLst/>
                <a:latin typeface="Segoe UI" panose="020B0502040204020203" pitchFamily="34" charset="0"/>
              </a:rPr>
              <a:t>The Soviets actually left Afghanistan in a in a sort of stalemate.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21:11</a:t>
            </a:r>
          </a:p>
          <a:p>
            <a:pPr algn="l"/>
            <a:r>
              <a:rPr lang="en-GB" b="0" i="0" dirty="0">
                <a:solidFill>
                  <a:srgbClr val="464646"/>
                </a:solidFill>
                <a:effectLst/>
                <a:latin typeface="Segoe UI" panose="020B0502040204020203" pitchFamily="34" charset="0"/>
              </a:rPr>
              <a:t>They turned the tanks around and drove out. Well, the young Afghani Muslims saw that as a great success against a great nation.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21:16</a:t>
            </a:r>
          </a:p>
          <a:p>
            <a:pPr algn="l"/>
            <a:r>
              <a:rPr lang="en-GB" b="0" i="0" dirty="0">
                <a:solidFill>
                  <a:srgbClr val="464646"/>
                </a:solidFill>
                <a:effectLst/>
                <a:latin typeface="Segoe UI" panose="020B0502040204020203" pitchFamily="34" charset="0"/>
              </a:rPr>
              <a:t>And with that success behind them, they thought that they could take on the America Americans.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21:26</a:t>
            </a:r>
          </a:p>
          <a:p>
            <a:pPr algn="l"/>
            <a:r>
              <a:rPr lang="en-GB" b="0" i="0" dirty="0">
                <a:solidFill>
                  <a:srgbClr val="464646"/>
                </a:solidFill>
                <a:effectLst/>
                <a:latin typeface="Segoe UI" panose="020B0502040204020203" pitchFamily="34" charset="0"/>
              </a:rPr>
              <a:t>And what they were attracted by the ideology as the ideology would, again,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21:33</a:t>
            </a:r>
          </a:p>
          <a:p>
            <a:pPr algn="l"/>
            <a:r>
              <a:rPr lang="en-GB" b="0" i="0" dirty="0">
                <a:solidFill>
                  <a:srgbClr val="464646"/>
                </a:solidFill>
                <a:effectLst/>
                <a:latin typeface="Segoe UI" panose="020B0502040204020203" pitchFamily="34" charset="0"/>
              </a:rPr>
              <a:t>from the definition of a global jihad that appealed to a wide and disparate following in the Muslim world.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21:37</a:t>
            </a:r>
          </a:p>
          <a:p>
            <a:pPr algn="l"/>
            <a:r>
              <a:rPr lang="en-GB" b="0" i="0" dirty="0">
                <a:solidFill>
                  <a:srgbClr val="464646"/>
                </a:solidFill>
                <a:effectLst/>
                <a:latin typeface="Segoe UI" panose="020B0502040204020203" pitchFamily="34" charset="0"/>
              </a:rPr>
              <a:t>And from this, of course, we saw the birth of al-Qaeda. Excuse me.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21:49</a:t>
            </a:r>
          </a:p>
          <a:p>
            <a:pPr algn="l"/>
            <a:r>
              <a:rPr lang="en-GB" b="0" i="0" dirty="0">
                <a:solidFill>
                  <a:srgbClr val="464646"/>
                </a:solidFill>
                <a:effectLst/>
                <a:latin typeface="Segoe UI" panose="020B0502040204020203" pitchFamily="34" charset="0"/>
              </a:rPr>
              <a:t>So following the Soviet withdrawal, as I mentioned. From Afghanistan in 1989, the group that is we all now </a:t>
            </a:r>
            <a:r>
              <a:rPr lang="en-GB" b="0" i="0" dirty="0" err="1">
                <a:solidFill>
                  <a:srgbClr val="464646"/>
                </a:solidFill>
                <a:effectLst/>
                <a:latin typeface="Segoe UI" panose="020B0502040204020203" pitchFamily="34" charset="0"/>
              </a:rPr>
              <a:t>now</a:t>
            </a:r>
            <a:r>
              <a:rPr lang="en-GB" b="0" i="0" dirty="0">
                <a:solidFill>
                  <a:srgbClr val="464646"/>
                </a:solidFill>
                <a:effectLst/>
                <a:latin typeface="Segoe UI" panose="020B0502040204020203" pitchFamily="34" charset="0"/>
              </a:rPr>
              <a:t> know is al-Qaeda.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21:55</a:t>
            </a:r>
          </a:p>
          <a:p>
            <a:pPr algn="l"/>
            <a:r>
              <a:rPr lang="en-GB" b="0" i="0" dirty="0">
                <a:solidFill>
                  <a:srgbClr val="464646"/>
                </a:solidFill>
                <a:effectLst/>
                <a:latin typeface="Segoe UI" panose="020B0502040204020203" pitchFamily="34" charset="0"/>
              </a:rPr>
              <a:t>al-Qaeda also Silber to give it his full name. And that actually translated means the solid base.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22:07</a:t>
            </a:r>
          </a:p>
          <a:p>
            <a:pPr algn="l"/>
            <a:r>
              <a:rPr lang="en-GB" b="0" i="0" dirty="0">
                <a:solidFill>
                  <a:srgbClr val="464646"/>
                </a:solidFill>
                <a:effectLst/>
                <a:latin typeface="Segoe UI" panose="020B0502040204020203" pitchFamily="34" charset="0"/>
              </a:rPr>
              <a:t>And this group began to support and assist local jihadist groups who oppose their governments in Muslim countries such as Algeria, Bosnia, Chechnya,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22:14</a:t>
            </a:r>
          </a:p>
          <a:p>
            <a:pPr algn="l"/>
            <a:r>
              <a:rPr lang="en-GB" b="0" i="0" dirty="0">
                <a:solidFill>
                  <a:srgbClr val="464646"/>
                </a:solidFill>
                <a:effectLst/>
                <a:latin typeface="Segoe UI" panose="020B0502040204020203" pitchFamily="34" charset="0"/>
              </a:rPr>
              <a:t>before developing its own operational capability in close cooperation with a number of Egyptian terrorist groups such as Egyptian Islamic Jihad,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22:25</a:t>
            </a:r>
          </a:p>
          <a:p>
            <a:pPr algn="l"/>
            <a:r>
              <a:rPr lang="en-GB" b="0" i="0" dirty="0">
                <a:solidFill>
                  <a:srgbClr val="464646"/>
                </a:solidFill>
                <a:effectLst/>
                <a:latin typeface="Segoe UI" panose="020B0502040204020203" pitchFamily="34" charset="0"/>
              </a:rPr>
              <a:t>Islamic group of </a:t>
            </a:r>
            <a:r>
              <a:rPr lang="en-GB" b="0" i="0" dirty="0" err="1">
                <a:solidFill>
                  <a:srgbClr val="464646"/>
                </a:solidFill>
                <a:effectLst/>
                <a:latin typeface="Segoe UI" panose="020B0502040204020203" pitchFamily="34" charset="0"/>
              </a:rPr>
              <a:t>Jey</a:t>
            </a:r>
            <a:r>
              <a:rPr lang="en-GB" b="0" i="0" dirty="0">
                <a:solidFill>
                  <a:srgbClr val="464646"/>
                </a:solidFill>
                <a:effectLst/>
                <a:latin typeface="Segoe UI" panose="020B0502040204020203" pitchFamily="34" charset="0"/>
              </a:rPr>
              <a:t>, Egypt, and they together simply became al-Qaida.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22:36</a:t>
            </a:r>
          </a:p>
          <a:p>
            <a:pPr algn="l"/>
            <a:r>
              <a:rPr lang="en-GB" b="0" i="0" dirty="0">
                <a:solidFill>
                  <a:srgbClr val="464646"/>
                </a:solidFill>
                <a:effectLst/>
                <a:latin typeface="Segoe UI" panose="020B0502040204020203" pitchFamily="34" charset="0"/>
              </a:rPr>
              <a:t>So this was the birth of al-Qaida. Of course, some of these countries are just looking at the Muslim countries I mentioned Algeria,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22:42</a:t>
            </a:r>
          </a:p>
          <a:p>
            <a:pPr algn="l"/>
            <a:r>
              <a:rPr lang="en-GB" b="0" i="0" dirty="0">
                <a:solidFill>
                  <a:srgbClr val="464646"/>
                </a:solidFill>
                <a:effectLst/>
                <a:latin typeface="Segoe UI" panose="020B0502040204020203" pitchFamily="34" charset="0"/>
              </a:rPr>
              <a:t>Bosnia, Chechnya, these were countries that were largely occupied or colonized.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22:55</a:t>
            </a:r>
          </a:p>
          <a:p>
            <a:pPr algn="l"/>
            <a:r>
              <a:rPr lang="en-GB" b="0" i="0" dirty="0">
                <a:solidFill>
                  <a:srgbClr val="464646"/>
                </a:solidFill>
                <a:effectLst/>
                <a:latin typeface="Segoe UI" panose="020B0502040204020203" pitchFamily="34" charset="0"/>
              </a:rPr>
              <a:t>And that's where the opposition to governments came from with young Muslims.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23:01</a:t>
            </a:r>
          </a:p>
          <a:p>
            <a:pPr algn="l"/>
            <a:r>
              <a:rPr lang="en-GB" b="0" i="0" dirty="0">
                <a:solidFill>
                  <a:srgbClr val="464646"/>
                </a:solidFill>
                <a:effectLst/>
                <a:latin typeface="Segoe UI" panose="020B0502040204020203" pitchFamily="34" charset="0"/>
              </a:rPr>
              <a:t>Well, the transformation of al-Qaeda from the supporter of facilitator seen as seen during its early days to become an operational organization.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23:10</a:t>
            </a:r>
          </a:p>
          <a:p>
            <a:pPr algn="l"/>
            <a:r>
              <a:rPr lang="en-GB" b="0" i="0" dirty="0">
                <a:solidFill>
                  <a:srgbClr val="464646"/>
                </a:solidFill>
                <a:effectLst/>
                <a:latin typeface="Segoe UI" panose="020B0502040204020203" pitchFamily="34" charset="0"/>
              </a:rPr>
              <a:t>Of course, culminated in the attacks on the Twin Towers during which.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23:22</a:t>
            </a:r>
          </a:p>
          <a:p>
            <a:pPr algn="l"/>
            <a:r>
              <a:rPr lang="en-GB" b="0" i="0" dirty="0">
                <a:solidFill>
                  <a:srgbClr val="464646"/>
                </a:solidFill>
                <a:effectLst/>
                <a:latin typeface="Segoe UI" panose="020B0502040204020203" pitchFamily="34" charset="0"/>
              </a:rPr>
              <a:t>By recruiting Western educated Islamists, they are able to strike deep inside the West.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23:27</a:t>
            </a:r>
          </a:p>
          <a:p>
            <a:pPr algn="l"/>
            <a:r>
              <a:rPr lang="en-GB" b="0" i="0" dirty="0">
                <a:solidFill>
                  <a:srgbClr val="464646"/>
                </a:solidFill>
                <a:effectLst/>
                <a:latin typeface="Segoe UI" panose="020B0502040204020203" pitchFamily="34" charset="0"/>
              </a:rPr>
              <a:t>So if we looked at the people who carried out the 9/11 attacks, we will find that they were almost all born in Saudi Arabia.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23:34</a:t>
            </a:r>
          </a:p>
          <a:p>
            <a:pPr algn="l"/>
            <a:r>
              <a:rPr lang="en-GB" b="0" i="0" dirty="0">
                <a:solidFill>
                  <a:srgbClr val="464646"/>
                </a:solidFill>
                <a:effectLst/>
                <a:latin typeface="Segoe UI" panose="020B0502040204020203" pitchFamily="34" charset="0"/>
              </a:rPr>
              <a:t>But almost all went to America or Europe for their education, went to university, were a well educated.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23:44</a:t>
            </a:r>
          </a:p>
          <a:p>
            <a:pPr algn="l"/>
            <a:r>
              <a:rPr lang="en-GB" b="0" i="0" dirty="0">
                <a:solidFill>
                  <a:srgbClr val="464646"/>
                </a:solidFill>
                <a:effectLst/>
                <a:latin typeface="Segoe UI" panose="020B0502040204020203" pitchFamily="34" charset="0"/>
              </a:rPr>
              <a:t>Before getting back together to carry out the attacks and the resulting focus on the world's security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23:55</a:t>
            </a:r>
          </a:p>
          <a:p>
            <a:pPr algn="l"/>
            <a:r>
              <a:rPr lang="en-GB" b="0" i="0" dirty="0">
                <a:solidFill>
                  <a:srgbClr val="464646"/>
                </a:solidFill>
                <a:effectLst/>
                <a:latin typeface="Segoe UI" panose="020B0502040204020203" pitchFamily="34" charset="0"/>
              </a:rPr>
              <a:t>service forced the organization to switch their attention to countries where it was easier to operate,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24:02</a:t>
            </a:r>
          </a:p>
          <a:p>
            <a:pPr algn="l"/>
            <a:r>
              <a:rPr lang="en-GB" b="0" i="0" dirty="0">
                <a:solidFill>
                  <a:srgbClr val="464646"/>
                </a:solidFill>
                <a:effectLst/>
                <a:latin typeface="Segoe UI" panose="020B0502040204020203" pitchFamily="34" charset="0"/>
              </a:rPr>
              <a:t>such as Indonesia, Pakistan and Chechnya. So following the attacks on the World Trade </a:t>
            </a:r>
            <a:r>
              <a:rPr lang="en-GB" b="0" i="0" dirty="0" err="1">
                <a:solidFill>
                  <a:srgbClr val="464646"/>
                </a:solidFill>
                <a:effectLst/>
                <a:latin typeface="Segoe UI" panose="020B0502040204020203" pitchFamily="34" charset="0"/>
              </a:rPr>
              <a:t>Center</a:t>
            </a:r>
            <a:r>
              <a:rPr lang="en-GB" b="0" i="0" dirty="0">
                <a:solidFill>
                  <a:srgbClr val="464646"/>
                </a:solidFill>
                <a:effectLst/>
                <a:latin typeface="Segoe UI" panose="020B0502040204020203" pitchFamily="34" charset="0"/>
              </a:rPr>
              <a:t>, of course,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24:07</a:t>
            </a:r>
          </a:p>
          <a:p>
            <a:pPr algn="l"/>
            <a:r>
              <a:rPr lang="en-GB" b="0" i="0" dirty="0">
                <a:solidFill>
                  <a:srgbClr val="464646"/>
                </a:solidFill>
                <a:effectLst/>
                <a:latin typeface="Segoe UI" panose="020B0502040204020203" pitchFamily="34" charset="0"/>
              </a:rPr>
              <a:t>the entire world was now fully aware of al-Qaida and its objectives and its tactics and its strategy.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24:14</a:t>
            </a:r>
          </a:p>
          <a:p>
            <a:pPr algn="l"/>
            <a:r>
              <a:rPr lang="en-GB" b="0" i="0" dirty="0">
                <a:solidFill>
                  <a:srgbClr val="464646"/>
                </a:solidFill>
                <a:effectLst/>
                <a:latin typeface="Segoe UI" panose="020B0502040204020203" pitchFamily="34" charset="0"/>
              </a:rPr>
              <a:t>And so they, of course, moved their activities elsewhere where they were likely to get away with things with a little bit less focus upon themselves.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24:25</a:t>
            </a:r>
          </a:p>
          <a:p>
            <a:pPr algn="l"/>
            <a:r>
              <a:rPr lang="en-GB" b="0" i="0" dirty="0">
                <a:solidFill>
                  <a:srgbClr val="464646"/>
                </a:solidFill>
                <a:effectLst/>
                <a:latin typeface="Segoe UI" panose="020B0502040204020203" pitchFamily="34" charset="0"/>
              </a:rPr>
              <a:t>So we've seen a change in threat in terrorism over the last 30 years from Irish Republican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24:37</a:t>
            </a:r>
          </a:p>
          <a:p>
            <a:pPr algn="l"/>
            <a:r>
              <a:rPr lang="en-GB" b="0" i="0" dirty="0">
                <a:solidFill>
                  <a:srgbClr val="464646"/>
                </a:solidFill>
                <a:effectLst/>
                <a:latin typeface="Segoe UI" panose="020B0502040204020203" pitchFamily="34" charset="0"/>
              </a:rPr>
              <a:t>terrorism that want a united Ireland hierarchical organizational structure use coded warnings.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24:45</a:t>
            </a:r>
          </a:p>
          <a:p>
            <a:pPr algn="l"/>
            <a:r>
              <a:rPr lang="en-GB" b="0" i="0" dirty="0">
                <a:solidFill>
                  <a:srgbClr val="464646"/>
                </a:solidFill>
                <a:effectLst/>
                <a:latin typeface="Segoe UI" panose="020B0502040204020203" pitchFamily="34" charset="0"/>
              </a:rPr>
              <a:t>Didn't use suicide bombers were more likely to plant a bomb.</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24:54</a:t>
            </a:r>
          </a:p>
          <a:p>
            <a:pPr algn="l"/>
            <a:r>
              <a:rPr lang="en-GB" b="0" i="0" dirty="0">
                <a:solidFill>
                  <a:srgbClr val="464646"/>
                </a:solidFill>
                <a:effectLst/>
                <a:latin typeface="Segoe UI" panose="020B0502040204020203" pitchFamily="34" charset="0"/>
              </a:rPr>
              <a:t>And in a very organized infrastructure which incorporated training units.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25:01</a:t>
            </a:r>
          </a:p>
          <a:p>
            <a:pPr algn="l"/>
            <a:r>
              <a:rPr lang="en-GB" b="0" i="0" dirty="0">
                <a:solidFill>
                  <a:srgbClr val="464646"/>
                </a:solidFill>
                <a:effectLst/>
                <a:latin typeface="Segoe UI" panose="020B0502040204020203" pitchFamily="34" charset="0"/>
              </a:rPr>
              <a:t>Recruitment units, financial units, weapons procurement.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25:09</a:t>
            </a:r>
          </a:p>
          <a:p>
            <a:pPr algn="l"/>
            <a:r>
              <a:rPr lang="en-GB" b="0" i="0" dirty="0">
                <a:solidFill>
                  <a:srgbClr val="464646"/>
                </a:solidFill>
                <a:effectLst/>
                <a:latin typeface="Segoe UI" panose="020B0502040204020203" pitchFamily="34" charset="0"/>
              </a:rPr>
              <a:t>A very organized structure. And, of course, they targeted generally.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25:14</a:t>
            </a:r>
          </a:p>
          <a:p>
            <a:pPr algn="l"/>
            <a:r>
              <a:rPr lang="en-GB" b="0" i="0" dirty="0">
                <a:solidFill>
                  <a:srgbClr val="464646"/>
                </a:solidFill>
                <a:effectLst/>
                <a:latin typeface="Segoe UI" panose="020B0502040204020203" pitchFamily="34" charset="0"/>
              </a:rPr>
              <a:t>They targeted the military or the police or buildings and structures.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25:21</a:t>
            </a:r>
          </a:p>
          <a:p>
            <a:pPr algn="l"/>
            <a:r>
              <a:rPr lang="en-GB" b="0" i="0" dirty="0">
                <a:solidFill>
                  <a:srgbClr val="464646"/>
                </a:solidFill>
                <a:effectLst/>
                <a:latin typeface="Segoe UI" panose="020B0502040204020203" pitchFamily="34" charset="0"/>
              </a:rPr>
              <a:t>And they didn't really aim to kill people. However, if there were collect collateral deaths, then so be it.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25:28</a:t>
            </a:r>
          </a:p>
          <a:p>
            <a:pPr algn="l"/>
            <a:r>
              <a:rPr lang="en-GB" b="0" i="0" dirty="0">
                <a:solidFill>
                  <a:srgbClr val="464646"/>
                </a:solidFill>
                <a:effectLst/>
                <a:latin typeface="Segoe UI" panose="020B0502040204020203" pitchFamily="34" charset="0"/>
              </a:rPr>
              <a:t>And of course, they were throughout their existence almost from 1969 in a dialog with Her Majesty's government.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25:36</a:t>
            </a:r>
          </a:p>
          <a:p>
            <a:pPr algn="l"/>
            <a:r>
              <a:rPr lang="en-GB" b="0" i="0" dirty="0">
                <a:solidFill>
                  <a:srgbClr val="464646"/>
                </a:solidFill>
                <a:effectLst/>
                <a:latin typeface="Segoe UI" panose="020B0502040204020203" pitchFamily="34" charset="0"/>
              </a:rPr>
              <a:t>So there would be some sort of discussion of trying to get some peace,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25:45</a:t>
            </a:r>
          </a:p>
          <a:p>
            <a:pPr algn="l"/>
            <a:r>
              <a:rPr lang="en-GB" b="0" i="0" dirty="0">
                <a:solidFill>
                  <a:srgbClr val="464646"/>
                </a:solidFill>
                <a:effectLst/>
                <a:latin typeface="Segoe UI" panose="020B0502040204020203" pitchFamily="34" charset="0"/>
              </a:rPr>
              <a:t>which were typically the psyche would be that that pyro would sit down with the government to try to thrash out a peace agreement at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25:50</a:t>
            </a:r>
          </a:p>
          <a:p>
            <a:pPr algn="l"/>
            <a:r>
              <a:rPr lang="en-GB" b="0" i="0" dirty="0">
                <a:solidFill>
                  <a:srgbClr val="464646"/>
                </a:solidFill>
                <a:effectLst/>
                <a:latin typeface="Segoe UI" panose="020B0502040204020203" pitchFamily="34" charset="0"/>
              </a:rPr>
              <a:t>some stage that that discussion would break down and response to the breakdown of the discussion would be another series of attacks.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26:00</a:t>
            </a:r>
          </a:p>
          <a:p>
            <a:pPr algn="l"/>
            <a:r>
              <a:rPr lang="en-GB" b="0" i="0" dirty="0">
                <a:solidFill>
                  <a:srgbClr val="464646"/>
                </a:solidFill>
                <a:effectLst/>
                <a:latin typeface="Segoe UI" panose="020B0502040204020203" pitchFamily="34" charset="0"/>
              </a:rPr>
              <a:t>And then after that serious attacks, they'd get back together again to try to come to a peace agreement.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26:10</a:t>
            </a:r>
          </a:p>
          <a:p>
            <a:pPr algn="l"/>
            <a:r>
              <a:rPr lang="en-GB" b="0" i="0" dirty="0">
                <a:solidFill>
                  <a:srgbClr val="464646"/>
                </a:solidFill>
                <a:effectLst/>
                <a:latin typeface="Segoe UI" panose="020B0502040204020203" pitchFamily="34" charset="0"/>
              </a:rPr>
              <a:t>And that sort of cycle would repeat itself over and over again until nineteen ninety seven.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26:17</a:t>
            </a:r>
          </a:p>
          <a:p>
            <a:pPr algn="l"/>
            <a:r>
              <a:rPr lang="en-GB" b="0" i="0" dirty="0">
                <a:solidFill>
                  <a:srgbClr val="464646"/>
                </a:solidFill>
                <a:effectLst/>
                <a:latin typeface="Segoe UI" panose="020B0502040204020203" pitchFamily="34" charset="0"/>
              </a:rPr>
              <a:t>And this was all, of course, part of </a:t>
            </a:r>
            <a:r>
              <a:rPr lang="en-GB" b="0" i="0" dirty="0" err="1">
                <a:solidFill>
                  <a:srgbClr val="464646"/>
                </a:solidFill>
                <a:effectLst/>
                <a:latin typeface="Segoe UI" panose="020B0502040204020203" pitchFamily="34" charset="0"/>
              </a:rPr>
              <a:t>Piira</a:t>
            </a:r>
            <a:r>
              <a:rPr lang="en-GB" b="0" i="0" dirty="0">
                <a:solidFill>
                  <a:srgbClr val="464646"/>
                </a:solidFill>
                <a:effectLst/>
                <a:latin typeface="Segoe UI" panose="020B0502040204020203" pitchFamily="34" charset="0"/>
              </a:rPr>
              <a:t> strategy to sort of wear down the opposition until the British government thought we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26:23</a:t>
            </a:r>
          </a:p>
          <a:p>
            <a:pPr algn="l"/>
            <a:r>
              <a:rPr lang="en-GB" b="0" i="0" dirty="0">
                <a:solidFill>
                  <a:srgbClr val="464646"/>
                </a:solidFill>
                <a:effectLst/>
                <a:latin typeface="Segoe UI" panose="020B0502040204020203" pitchFamily="34" charset="0"/>
              </a:rPr>
              <a:t>cannot any longer put the money and the resources and the effort into </a:t>
            </a:r>
            <a:r>
              <a:rPr lang="en-GB" b="0" i="0" dirty="0" err="1">
                <a:solidFill>
                  <a:srgbClr val="464646"/>
                </a:solidFill>
                <a:effectLst/>
                <a:latin typeface="Segoe UI" panose="020B0502040204020203" pitchFamily="34" charset="0"/>
              </a:rPr>
              <a:t>into</a:t>
            </a:r>
            <a:r>
              <a:rPr lang="en-GB" b="0" i="0" dirty="0">
                <a:solidFill>
                  <a:srgbClr val="464646"/>
                </a:solidFill>
                <a:effectLst/>
                <a:latin typeface="Segoe UI" panose="020B0502040204020203" pitchFamily="34" charset="0"/>
              </a:rPr>
              <a:t> winning this battle.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26:32</a:t>
            </a:r>
          </a:p>
          <a:p>
            <a:pPr algn="l"/>
            <a:r>
              <a:rPr lang="en-GB" b="0" i="0" dirty="0">
                <a:solidFill>
                  <a:srgbClr val="464646"/>
                </a:solidFill>
                <a:effectLst/>
                <a:latin typeface="Segoe UI" panose="020B0502040204020203" pitchFamily="34" charset="0"/>
              </a:rPr>
              <a:t>So we'll agree to something less than we would have done previously come to sort some sort of compromise.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26:40</a:t>
            </a:r>
          </a:p>
          <a:p>
            <a:pPr algn="l"/>
            <a:r>
              <a:rPr lang="en-GB" b="0" i="0" dirty="0">
                <a:solidFill>
                  <a:srgbClr val="464646"/>
                </a:solidFill>
                <a:effectLst/>
                <a:latin typeface="Segoe UI" panose="020B0502040204020203" pitchFamily="34" charset="0"/>
              </a:rPr>
              <a:t>So that's the Irish Republican terrorism. If we look at international terrorism or Islamist terrorism.</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26:48</a:t>
            </a:r>
          </a:p>
          <a:p>
            <a:pPr algn="l"/>
            <a:r>
              <a:rPr lang="en-GB" b="0" i="0" dirty="0">
                <a:solidFill>
                  <a:srgbClr val="464646"/>
                </a:solidFill>
                <a:effectLst/>
                <a:latin typeface="Segoe UI" panose="020B0502040204020203" pitchFamily="34" charset="0"/>
              </a:rPr>
              <a:t>They are they're working on ideology, which is an interpretation of Islam.</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26:55</a:t>
            </a:r>
          </a:p>
          <a:p>
            <a:pPr algn="l"/>
            <a:r>
              <a:rPr lang="en-GB" b="0" i="0" dirty="0">
                <a:solidFill>
                  <a:srgbClr val="464646"/>
                </a:solidFill>
                <a:effectLst/>
                <a:latin typeface="Segoe UI" panose="020B0502040204020203" pitchFamily="34" charset="0"/>
              </a:rPr>
              <a:t>They are a disparate groups or individuals. We've seen individuals, many individuals carrying out attacks of recent years, the use of suicide bombers.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27:01</a:t>
            </a:r>
          </a:p>
          <a:p>
            <a:pPr algn="l"/>
            <a:r>
              <a:rPr lang="en-GB" b="0" i="0" dirty="0">
                <a:solidFill>
                  <a:srgbClr val="464646"/>
                </a:solidFill>
                <a:effectLst/>
                <a:latin typeface="Segoe UI" panose="020B0502040204020203" pitchFamily="34" charset="0"/>
              </a:rPr>
              <a:t>They aim to kill as many people as they can on the basis of the more we kill, the more publicity we get.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27:13</a:t>
            </a:r>
          </a:p>
          <a:p>
            <a:pPr algn="l"/>
            <a:r>
              <a:rPr lang="en-GB" b="0" i="0" dirty="0">
                <a:solidFill>
                  <a:srgbClr val="464646"/>
                </a:solidFill>
                <a:effectLst/>
                <a:latin typeface="Segoe UI" panose="020B0502040204020203" pitchFamily="34" charset="0"/>
              </a:rPr>
              <a:t>They got some vengeance against America and the West.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27:19</a:t>
            </a:r>
          </a:p>
          <a:p>
            <a:pPr algn="l"/>
            <a:r>
              <a:rPr lang="en-GB" b="0" i="0" dirty="0">
                <a:solidFill>
                  <a:srgbClr val="464646"/>
                </a:solidFill>
                <a:effectLst/>
                <a:latin typeface="Segoe UI" panose="020B0502040204020203" pitchFamily="34" charset="0"/>
              </a:rPr>
              <a:t>And of course, they're not in dialog with anybody. Is there?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27:25</a:t>
            </a:r>
          </a:p>
          <a:p>
            <a:pPr algn="l"/>
            <a:r>
              <a:rPr lang="en-GB" b="0" i="0" dirty="0">
                <a:solidFill>
                  <a:srgbClr val="464646"/>
                </a:solidFill>
                <a:effectLst/>
                <a:latin typeface="Segoe UI" panose="020B0502040204020203" pitchFamily="34" charset="0"/>
              </a:rPr>
              <a:t>There's no way that they want to sit down and discuss some sort of compromise and come to some sort of peace agreement.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27:28</a:t>
            </a:r>
          </a:p>
          <a:p>
            <a:pPr algn="l"/>
            <a:r>
              <a:rPr lang="en-GB" b="0" i="0" dirty="0">
                <a:solidFill>
                  <a:srgbClr val="464646"/>
                </a:solidFill>
                <a:effectLst/>
                <a:latin typeface="Segoe UI" panose="020B0502040204020203" pitchFamily="34" charset="0"/>
              </a:rPr>
              <a:t>They want to create a caliphate, a global caliphate, which covers the Islamic world.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27:37</a:t>
            </a:r>
          </a:p>
          <a:p>
            <a:pPr algn="l"/>
            <a:r>
              <a:rPr lang="en-GB" b="0" i="0" dirty="0">
                <a:solidFill>
                  <a:srgbClr val="464646"/>
                </a:solidFill>
                <a:effectLst/>
                <a:latin typeface="Segoe UI" panose="020B0502040204020203" pitchFamily="34" charset="0"/>
              </a:rPr>
              <a:t>And that's what they want then. And they're not a barter for it. And often we see, of course, post Osama bin Laden.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27:45</a:t>
            </a:r>
          </a:p>
          <a:p>
            <a:pPr algn="l"/>
            <a:r>
              <a:rPr lang="en-GB" b="0" i="0" dirty="0">
                <a:solidFill>
                  <a:srgbClr val="464646"/>
                </a:solidFill>
                <a:effectLst/>
                <a:latin typeface="Segoe UI" panose="020B0502040204020203" pitchFamily="34" charset="0"/>
              </a:rPr>
              <a:t>It's the era we've seen local recruitments of small groups of young men such as the London Underground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27:55</a:t>
            </a:r>
          </a:p>
          <a:p>
            <a:pPr algn="l"/>
            <a:r>
              <a:rPr lang="en-GB" b="0" i="0" dirty="0">
                <a:solidFill>
                  <a:srgbClr val="464646"/>
                </a:solidFill>
                <a:effectLst/>
                <a:latin typeface="Segoe UI" panose="020B0502040204020203" pitchFamily="34" charset="0"/>
              </a:rPr>
              <a:t>attackers recruited locally in the north of England and trained and carried out the attacks.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28:02</a:t>
            </a:r>
          </a:p>
          <a:p>
            <a:pPr algn="l"/>
            <a:r>
              <a:rPr lang="en-GB" b="0" i="0" dirty="0">
                <a:solidFill>
                  <a:srgbClr val="464646"/>
                </a:solidFill>
                <a:effectLst/>
                <a:latin typeface="Segoe UI" panose="020B0502040204020203" pitchFamily="34" charset="0"/>
              </a:rPr>
              <a:t>And they've got this single narrative, which is what I've just covered about having the global caliphate.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28:10</a:t>
            </a:r>
          </a:p>
          <a:p>
            <a:pPr algn="l"/>
            <a:r>
              <a:rPr lang="en-GB" b="0" i="0" dirty="0">
                <a:solidFill>
                  <a:srgbClr val="464646"/>
                </a:solidFill>
                <a:effectLst/>
                <a:latin typeface="Segoe UI" panose="020B0502040204020203" pitchFamily="34" charset="0"/>
              </a:rPr>
              <a:t>Well, following the Cold War, which was the.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28:19</a:t>
            </a:r>
          </a:p>
          <a:p>
            <a:pPr algn="l"/>
            <a:r>
              <a:rPr lang="en-GB" b="0" i="0" dirty="0">
                <a:solidFill>
                  <a:srgbClr val="464646"/>
                </a:solidFill>
                <a:effectLst/>
                <a:latin typeface="Segoe UI" panose="020B0502040204020203" pitchFamily="34" charset="0"/>
              </a:rPr>
              <a:t>The communist bloc countries, of course, M-I five, were handed the intelligence function for counter in the provisional IRA on the UK mainland,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28:24</a:t>
            </a:r>
          </a:p>
          <a:p>
            <a:pPr algn="l"/>
            <a:r>
              <a:rPr lang="en-GB" b="0" i="0" dirty="0">
                <a:solidFill>
                  <a:srgbClr val="464646"/>
                </a:solidFill>
                <a:effectLst/>
                <a:latin typeface="Segoe UI" panose="020B0502040204020203" pitchFamily="34" charset="0"/>
              </a:rPr>
              <a:t>which had previously been the responsibility of the Metropolitan Police Special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28:34</a:t>
            </a:r>
          </a:p>
          <a:p>
            <a:pPr algn="l"/>
            <a:r>
              <a:rPr lang="en-GB" b="0" i="0" dirty="0">
                <a:solidFill>
                  <a:srgbClr val="464646"/>
                </a:solidFill>
                <a:effectLst/>
                <a:latin typeface="Segoe UI" panose="020B0502040204020203" pitchFamily="34" charset="0"/>
              </a:rPr>
              <a:t>They quickly identified significant intelligence gaps and working in partnership with the Metropolitan Police's anti-terrorist branch,</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28:41</a:t>
            </a:r>
          </a:p>
          <a:p>
            <a:pPr algn="l"/>
            <a:r>
              <a:rPr lang="en-GB" b="0" i="0" dirty="0">
                <a:solidFill>
                  <a:srgbClr val="464646"/>
                </a:solidFill>
                <a:effectLst/>
                <a:latin typeface="Segoe UI" panose="020B0502040204020203" pitchFamily="34" charset="0"/>
              </a:rPr>
              <a:t>had substantial success in capturing Key Provisional IRA suspects, planning terrorist attacks.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28:50</a:t>
            </a:r>
          </a:p>
          <a:p>
            <a:pPr algn="l"/>
            <a:r>
              <a:rPr lang="en-GB" b="0" i="0" dirty="0">
                <a:solidFill>
                  <a:srgbClr val="464646"/>
                </a:solidFill>
                <a:effectLst/>
                <a:latin typeface="Segoe UI" panose="020B0502040204020203" pitchFamily="34" charset="0"/>
              </a:rPr>
              <a:t>And arguably these successes led to the Provisional IRA ceasefire of 1994, which paved the way for the peace process.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28:57</a:t>
            </a:r>
          </a:p>
          <a:p>
            <a:pPr algn="l"/>
            <a:r>
              <a:rPr lang="en-GB" b="0" i="0" dirty="0">
                <a:solidFill>
                  <a:srgbClr val="464646"/>
                </a:solidFill>
                <a:effectLst/>
                <a:latin typeface="Segoe UI" panose="020B0502040204020203" pitchFamily="34" charset="0"/>
              </a:rPr>
              <a:t>So we see the intelligence function, then that secret function, part of the function being moved from </a:t>
            </a:r>
            <a:r>
              <a:rPr lang="en-GB" b="0" i="0" dirty="0" err="1">
                <a:solidFill>
                  <a:srgbClr val="464646"/>
                </a:solidFill>
                <a:effectLst/>
                <a:latin typeface="Segoe UI" panose="020B0502040204020203" pitchFamily="34" charset="0"/>
              </a:rPr>
              <a:t>Matley</a:t>
            </a:r>
            <a:r>
              <a:rPr lang="en-GB" b="0" i="0" dirty="0">
                <a:solidFill>
                  <a:srgbClr val="464646"/>
                </a:solidFill>
                <a:effectLst/>
                <a:latin typeface="Segoe UI" panose="020B0502040204020203" pitchFamily="34" charset="0"/>
              </a:rPr>
              <a:t> Special Branch to M-I five.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29:08</a:t>
            </a:r>
          </a:p>
          <a:p>
            <a:pPr algn="l"/>
            <a:r>
              <a:rPr lang="en-GB" b="0" i="0" dirty="0">
                <a:solidFill>
                  <a:srgbClr val="464646"/>
                </a:solidFill>
                <a:effectLst/>
                <a:latin typeface="Segoe UI" panose="020B0502040204020203" pitchFamily="34" charset="0"/>
              </a:rPr>
              <a:t>The invasion of Afghanistan that followed the Twin Towers attacks, of course, forced al-Qaeda to alter its hierarchical structure.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29:19</a:t>
            </a:r>
          </a:p>
          <a:p>
            <a:pPr algn="l"/>
            <a:r>
              <a:rPr lang="en-GB" b="0" i="0" dirty="0">
                <a:solidFill>
                  <a:srgbClr val="464646"/>
                </a:solidFill>
                <a:effectLst/>
                <a:latin typeface="Segoe UI" panose="020B0502040204020203" pitchFamily="34" charset="0"/>
              </a:rPr>
              <a:t>The head of which, of course, was Osama bin Laden into movement that comprised of loosely affiliated or localized groups.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29:28</a:t>
            </a:r>
          </a:p>
          <a:p>
            <a:pPr algn="l"/>
            <a:r>
              <a:rPr lang="en-GB" b="0" i="0" dirty="0">
                <a:solidFill>
                  <a:srgbClr val="464646"/>
                </a:solidFill>
                <a:effectLst/>
                <a:latin typeface="Segoe UI" panose="020B0502040204020203" pitchFamily="34" charset="0"/>
              </a:rPr>
              <a:t>And in order to continue to spread its ideology, to resort to intensive network.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29:38</a:t>
            </a:r>
          </a:p>
          <a:p>
            <a:pPr algn="l"/>
            <a:r>
              <a:rPr lang="en-GB" b="0" i="0" dirty="0">
                <a:solidFill>
                  <a:srgbClr val="464646"/>
                </a:solidFill>
                <a:effectLst/>
                <a:latin typeface="Segoe UI" panose="020B0502040204020203" pitchFamily="34" charset="0"/>
              </a:rPr>
              <a:t>And so we saw a change in structure from al-Qaeda, where they went from this hierarchical structure with bin Laden and al Zawahiri at the top of it.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29:43</a:t>
            </a:r>
          </a:p>
          <a:p>
            <a:pPr algn="l"/>
            <a:r>
              <a:rPr lang="en-GB" b="0" i="0" dirty="0">
                <a:solidFill>
                  <a:srgbClr val="464646"/>
                </a:solidFill>
                <a:effectLst/>
                <a:latin typeface="Segoe UI" panose="020B0502040204020203" pitchFamily="34" charset="0"/>
              </a:rPr>
              <a:t>And ah, and anecdotally, of course, it is said that prior to the 11th of September attacks,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29:53</a:t>
            </a:r>
          </a:p>
          <a:p>
            <a:pPr algn="l"/>
            <a:r>
              <a:rPr lang="en-GB" b="0" i="0" dirty="0">
                <a:solidFill>
                  <a:srgbClr val="464646"/>
                </a:solidFill>
                <a:effectLst/>
                <a:latin typeface="Segoe UI" panose="020B0502040204020203" pitchFamily="34" charset="0"/>
              </a:rPr>
              <a:t>those that carried out had to go to Pakistan and Afghanistan and actually sit down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30:01</a:t>
            </a:r>
          </a:p>
          <a:p>
            <a:pPr algn="l"/>
            <a:r>
              <a:rPr lang="en-GB" b="0" i="0" dirty="0">
                <a:solidFill>
                  <a:srgbClr val="464646"/>
                </a:solidFill>
                <a:effectLst/>
                <a:latin typeface="Segoe UI" panose="020B0502040204020203" pitchFamily="34" charset="0"/>
              </a:rPr>
              <a:t>with bin Laden and al-Zawahiri and get their blessing to carry out the attack.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30:07</a:t>
            </a:r>
          </a:p>
          <a:p>
            <a:pPr algn="l"/>
            <a:r>
              <a:rPr lang="en-GB" b="0" i="0" dirty="0">
                <a:solidFill>
                  <a:srgbClr val="464646"/>
                </a:solidFill>
                <a:effectLst/>
                <a:latin typeface="Segoe UI" panose="020B0502040204020203" pitchFamily="34" charset="0"/>
              </a:rPr>
              <a:t>And that was a typical sort of way for hierarchical structure, terrorist structures to work.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30:13</a:t>
            </a:r>
          </a:p>
          <a:p>
            <a:pPr algn="l"/>
            <a:r>
              <a:rPr lang="en-GB" b="0" i="0" dirty="0">
                <a:solidFill>
                  <a:srgbClr val="464646"/>
                </a:solidFill>
                <a:effectLst/>
                <a:latin typeface="Segoe UI" panose="020B0502040204020203" pitchFamily="34" charset="0"/>
              </a:rPr>
              <a:t>You have to go to the top man and ask the top minds for his blessing or her blessing to carry out an attack.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30:19</a:t>
            </a:r>
          </a:p>
          <a:p>
            <a:pPr algn="l"/>
            <a:r>
              <a:rPr lang="en-GB" b="0" i="0" dirty="0">
                <a:solidFill>
                  <a:srgbClr val="464646"/>
                </a:solidFill>
                <a:effectLst/>
                <a:latin typeface="Segoe UI" panose="020B0502040204020203" pitchFamily="34" charset="0"/>
              </a:rPr>
              <a:t>And of course, after the </a:t>
            </a:r>
            <a:r>
              <a:rPr lang="en-GB" b="0" i="0" dirty="0" err="1">
                <a:solidFill>
                  <a:srgbClr val="464646"/>
                </a:solidFill>
                <a:effectLst/>
                <a:latin typeface="Segoe UI" panose="020B0502040204020203" pitchFamily="34" charset="0"/>
              </a:rPr>
              <a:t>the</a:t>
            </a:r>
            <a:r>
              <a:rPr lang="en-GB" b="0" i="0" dirty="0">
                <a:solidFill>
                  <a:srgbClr val="464646"/>
                </a:solidFill>
                <a:effectLst/>
                <a:latin typeface="Segoe UI" panose="020B0502040204020203" pitchFamily="34" charset="0"/>
              </a:rPr>
              <a:t> Twin Towers attack and the invasion of Afghanistan and really the targeting of bin Laden and his and his close followers,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30:26</a:t>
            </a:r>
          </a:p>
          <a:p>
            <a:pPr algn="l"/>
            <a:r>
              <a:rPr lang="en-GB" b="0" i="0" dirty="0">
                <a:solidFill>
                  <a:srgbClr val="464646"/>
                </a:solidFill>
                <a:effectLst/>
                <a:latin typeface="Segoe UI" panose="020B0502040204020203" pitchFamily="34" charset="0"/>
              </a:rPr>
              <a:t>they weren't able to maintain this hierarchical structure,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30:38</a:t>
            </a:r>
          </a:p>
          <a:p>
            <a:pPr algn="l"/>
            <a:r>
              <a:rPr lang="en-GB" b="0" i="0" dirty="0">
                <a:solidFill>
                  <a:srgbClr val="464646"/>
                </a:solidFill>
                <a:effectLst/>
                <a:latin typeface="Segoe UI" panose="020B0502040204020203" pitchFamily="34" charset="0"/>
              </a:rPr>
              <a:t>structured organization because they didn't have access to computers and telephones and that type of thing.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30:41</a:t>
            </a:r>
          </a:p>
          <a:p>
            <a:pPr algn="l"/>
            <a:r>
              <a:rPr lang="en-GB" b="0" i="0" dirty="0">
                <a:solidFill>
                  <a:srgbClr val="464646"/>
                </a:solidFill>
                <a:effectLst/>
                <a:latin typeface="Segoe UI" panose="020B0502040204020203" pitchFamily="34" charset="0"/>
              </a:rPr>
              <a:t>That was communication was difficult. So they changed their structure to this loosely affiliated structure and asked small</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30:47</a:t>
            </a:r>
          </a:p>
          <a:p>
            <a:pPr algn="l"/>
            <a:r>
              <a:rPr lang="en-GB" b="0" i="0" dirty="0">
                <a:solidFill>
                  <a:srgbClr val="464646"/>
                </a:solidFill>
                <a:effectLst/>
                <a:latin typeface="Segoe UI" panose="020B0502040204020203" pitchFamily="34" charset="0"/>
              </a:rPr>
              <a:t>groups to get themselves together and carry out attacks in the name of al-Qaeda,</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30:55</a:t>
            </a:r>
          </a:p>
          <a:p>
            <a:pPr algn="l"/>
            <a:r>
              <a:rPr lang="en-GB" b="0" i="0" dirty="0">
                <a:solidFill>
                  <a:srgbClr val="464646"/>
                </a:solidFill>
                <a:effectLst/>
                <a:latin typeface="Segoe UI" panose="020B0502040204020203" pitchFamily="34" charset="0"/>
              </a:rPr>
              <a:t>work into their ideology.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31:02</a:t>
            </a:r>
          </a:p>
          <a:p>
            <a:pPr algn="l"/>
            <a:r>
              <a:rPr lang="en-GB" b="0" i="0" dirty="0">
                <a:solidFill>
                  <a:srgbClr val="464646"/>
                </a:solidFill>
                <a:effectLst/>
                <a:latin typeface="Segoe UI" panose="020B0502040204020203" pitchFamily="34" charset="0"/>
              </a:rPr>
              <a:t>Well, as early as 2003 or just after the </a:t>
            </a:r>
            <a:r>
              <a:rPr lang="en-GB" b="0" i="0" dirty="0" err="1">
                <a:solidFill>
                  <a:srgbClr val="464646"/>
                </a:solidFill>
                <a:effectLst/>
                <a:latin typeface="Segoe UI" panose="020B0502040204020203" pitchFamily="34" charset="0"/>
              </a:rPr>
              <a:t>the</a:t>
            </a:r>
            <a:r>
              <a:rPr lang="en-GB" b="0" i="0" dirty="0">
                <a:solidFill>
                  <a:srgbClr val="464646"/>
                </a:solidFill>
                <a:effectLst/>
                <a:latin typeface="Segoe UI" panose="020B0502040204020203" pitchFamily="34" charset="0"/>
              </a:rPr>
              <a:t> 9/11 attacks, of course, the head of M-I five and the commissioner, the Metropolitan Police, who was.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31:06</a:t>
            </a:r>
          </a:p>
          <a:p>
            <a:pPr algn="l"/>
            <a:r>
              <a:rPr lang="en-GB" b="0" i="0" dirty="0">
                <a:solidFill>
                  <a:srgbClr val="464646"/>
                </a:solidFill>
                <a:effectLst/>
                <a:latin typeface="Segoe UI" panose="020B0502040204020203" pitchFamily="34" charset="0"/>
              </a:rPr>
              <a:t>Ian Blair at the time expressed the view that it was not if the UK was </a:t>
            </a:r>
            <a:r>
              <a:rPr lang="en-GB" b="0" i="0" dirty="0" err="1">
                <a:solidFill>
                  <a:srgbClr val="464646"/>
                </a:solidFill>
                <a:effectLst/>
                <a:latin typeface="Segoe UI" panose="020B0502040204020203" pitchFamily="34" charset="0"/>
              </a:rPr>
              <a:t>was</a:t>
            </a:r>
            <a:r>
              <a:rPr lang="en-GB" b="0" i="0" dirty="0">
                <a:solidFill>
                  <a:srgbClr val="464646"/>
                </a:solidFill>
                <a:effectLst/>
                <a:latin typeface="Segoe UI" panose="020B0502040204020203" pitchFamily="34" charset="0"/>
              </a:rPr>
              <a:t> ever attacked.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31:19</a:t>
            </a:r>
          </a:p>
          <a:p>
            <a:pPr algn="l"/>
            <a:r>
              <a:rPr lang="en-GB" b="0" i="0" dirty="0">
                <a:solidFill>
                  <a:srgbClr val="464646"/>
                </a:solidFill>
                <a:effectLst/>
                <a:latin typeface="Segoe UI" panose="020B0502040204020203" pitchFamily="34" charset="0"/>
              </a:rPr>
              <a:t>But when they were going to be attacked because it was pretty obvious that Islamist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31:26</a:t>
            </a:r>
          </a:p>
          <a:p>
            <a:pPr algn="l"/>
            <a:r>
              <a:rPr lang="en-GB" b="0" i="0" dirty="0">
                <a:solidFill>
                  <a:srgbClr val="464646"/>
                </a:solidFill>
                <a:effectLst/>
                <a:latin typeface="Segoe UI" panose="020B0502040204020203" pitchFamily="34" charset="0"/>
              </a:rPr>
              <a:t>extremists would want to attack the UK as we were close affiliates of the Americans.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31:32</a:t>
            </a:r>
          </a:p>
          <a:p>
            <a:pPr algn="l"/>
            <a:r>
              <a:rPr lang="en-GB" b="0" i="0" dirty="0">
                <a:solidFill>
                  <a:srgbClr val="464646"/>
                </a:solidFill>
                <a:effectLst/>
                <a:latin typeface="Segoe UI" panose="020B0502040204020203" pitchFamily="34" charset="0"/>
              </a:rPr>
              <a:t>And of course, those attacks took place on the 7th of July 2000 and five.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31:38</a:t>
            </a:r>
          </a:p>
          <a:p>
            <a:pPr algn="l"/>
            <a:r>
              <a:rPr lang="en-GB" b="0" i="0" dirty="0">
                <a:solidFill>
                  <a:srgbClr val="464646"/>
                </a:solidFill>
                <a:effectLst/>
                <a:latin typeface="Segoe UI" panose="020B0502040204020203" pitchFamily="34" charset="0"/>
              </a:rPr>
              <a:t>And bore all the hallmarks of a typical AQ threat. No. No warnings, </a:t>
            </a:r>
            <a:r>
              <a:rPr lang="en-GB" b="0" i="0" dirty="0" err="1">
                <a:solidFill>
                  <a:srgbClr val="464646"/>
                </a:solidFill>
                <a:effectLst/>
                <a:latin typeface="Segoe UI" panose="020B0502040204020203" pitchFamily="34" charset="0"/>
              </a:rPr>
              <a:t>muskat</a:t>
            </a:r>
            <a:r>
              <a:rPr lang="en-GB" b="0" i="0" dirty="0">
                <a:solidFill>
                  <a:srgbClr val="464646"/>
                </a:solidFill>
                <a:effectLst/>
                <a:latin typeface="Segoe UI" panose="020B0502040204020203" pitchFamily="34" charset="0"/>
              </a:rPr>
              <a:t>, mass casualties to gain maximum publicity.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31:45</a:t>
            </a:r>
          </a:p>
          <a:p>
            <a:pPr algn="l"/>
            <a:r>
              <a:rPr lang="en-GB" b="0" i="0" dirty="0">
                <a:solidFill>
                  <a:srgbClr val="464646"/>
                </a:solidFill>
                <a:effectLst/>
                <a:latin typeface="Segoe UI" panose="020B0502040204020203" pitchFamily="34" charset="0"/>
              </a:rPr>
              <a:t>So that had all the hallmarks of a Islamist al-Qaida attack.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31:55</a:t>
            </a:r>
          </a:p>
          <a:p>
            <a:pPr algn="l"/>
            <a:r>
              <a:rPr lang="en-GB" b="0" i="0" dirty="0">
                <a:solidFill>
                  <a:srgbClr val="464646"/>
                </a:solidFill>
                <a:effectLst/>
                <a:latin typeface="Segoe UI" panose="020B0502040204020203" pitchFamily="34" charset="0"/>
              </a:rPr>
              <a:t>So all whilst this is all going on and these groups are forming and becoming stronger and stronger,</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32:01</a:t>
            </a:r>
          </a:p>
          <a:p>
            <a:pPr algn="l"/>
            <a:r>
              <a:rPr lang="en-GB" b="0" i="0" dirty="0">
                <a:solidFill>
                  <a:srgbClr val="464646"/>
                </a:solidFill>
                <a:effectLst/>
                <a:latin typeface="Segoe UI" panose="020B0502040204020203" pitchFamily="34" charset="0"/>
              </a:rPr>
              <a:t>of course the government response is to create some units to.</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32:08</a:t>
            </a:r>
          </a:p>
          <a:p>
            <a:pPr algn="l"/>
            <a:r>
              <a:rPr lang="en-GB" b="0" i="0" dirty="0">
                <a:solidFill>
                  <a:srgbClr val="464646"/>
                </a:solidFill>
                <a:effectLst/>
                <a:latin typeface="Segoe UI" panose="020B0502040204020203" pitchFamily="34" charset="0"/>
              </a:rPr>
              <a:t>To have a better way to respond to attacks if and when they do happen.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32:14</a:t>
            </a:r>
          </a:p>
          <a:p>
            <a:pPr algn="l"/>
            <a:r>
              <a:rPr lang="en-GB" b="0" i="0" dirty="0">
                <a:solidFill>
                  <a:srgbClr val="464646"/>
                </a:solidFill>
                <a:effectLst/>
                <a:latin typeface="Segoe UI" panose="020B0502040204020203" pitchFamily="34" charset="0"/>
              </a:rPr>
              <a:t>And so they are. Their response was to create a siege to use and SETI use across the UK.</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32:19</a:t>
            </a:r>
          </a:p>
          <a:p>
            <a:pPr algn="l"/>
            <a:r>
              <a:rPr lang="en-GB" b="0" i="0" dirty="0">
                <a:solidFill>
                  <a:srgbClr val="464646"/>
                </a:solidFill>
                <a:effectLst/>
                <a:latin typeface="Segoe UI" panose="020B0502040204020203" pitchFamily="34" charset="0"/>
              </a:rPr>
              <a:t>So if you remember right the beginning,</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32:25</a:t>
            </a:r>
          </a:p>
          <a:p>
            <a:pPr algn="l"/>
            <a:r>
              <a:rPr lang="en-GB" b="0" i="0" dirty="0">
                <a:solidFill>
                  <a:srgbClr val="464646"/>
                </a:solidFill>
                <a:effectLst/>
                <a:latin typeface="Segoe UI" panose="020B0502040204020203" pitchFamily="34" charset="0"/>
              </a:rPr>
              <a:t>I talked about the anti-terrorist branch being a part of the Metropolitan Police and based in in Scotland Yard.</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32:27</a:t>
            </a:r>
          </a:p>
          <a:p>
            <a:pPr algn="l"/>
            <a:r>
              <a:rPr lang="en-GB" b="0" i="0" dirty="0">
                <a:solidFill>
                  <a:srgbClr val="464646"/>
                </a:solidFill>
                <a:effectLst/>
                <a:latin typeface="Segoe UI" panose="020B0502040204020203" pitchFamily="34" charset="0"/>
              </a:rPr>
              <a:t>And now we see the government creating counter-terrorism units and counter-terrorism intelligence unit.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32:33</a:t>
            </a:r>
          </a:p>
          <a:p>
            <a:pPr algn="l"/>
            <a:r>
              <a:rPr lang="en-GB" b="0" i="0" dirty="0">
                <a:solidFill>
                  <a:srgbClr val="464646"/>
                </a:solidFill>
                <a:effectLst/>
                <a:latin typeface="Segoe UI" panose="020B0502040204020203" pitchFamily="34" charset="0"/>
              </a:rPr>
              <a:t>And each time I see so much, these Inspectorate of Constabularies recommended the regionalization of</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32:40</a:t>
            </a:r>
          </a:p>
          <a:p>
            <a:pPr algn="l"/>
            <a:r>
              <a:rPr lang="en-GB" b="0" i="0" dirty="0">
                <a:solidFill>
                  <a:srgbClr val="464646"/>
                </a:solidFill>
                <a:effectLst/>
                <a:latin typeface="Segoe UI" panose="020B0502040204020203" pitchFamily="34" charset="0"/>
              </a:rPr>
              <a:t>counter-terrorism activity to provide coordination of intelligence gathering activity.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32:46</a:t>
            </a:r>
          </a:p>
          <a:p>
            <a:pPr algn="l"/>
            <a:r>
              <a:rPr lang="en-GB" b="0" i="0" dirty="0">
                <a:solidFill>
                  <a:srgbClr val="464646"/>
                </a:solidFill>
                <a:effectLst/>
                <a:latin typeface="Segoe UI" panose="020B0502040204020203" pitchFamily="34" charset="0"/>
              </a:rPr>
              <a:t>Saw the intelligence gathering and </a:t>
            </a:r>
            <a:r>
              <a:rPr lang="en-GB" b="0" i="0" dirty="0" err="1">
                <a:solidFill>
                  <a:srgbClr val="464646"/>
                </a:solidFill>
                <a:effectLst/>
                <a:latin typeface="Segoe UI" panose="020B0502040204020203" pitchFamily="34" charset="0"/>
              </a:rPr>
              <a:t>handlin</a:t>
            </a:r>
            <a:r>
              <a:rPr lang="en-GB" b="0" i="0" dirty="0">
                <a:solidFill>
                  <a:srgbClr val="464646"/>
                </a:solidFill>
                <a:effectLst/>
                <a:latin typeface="Segoe UI" panose="020B0502040204020203" pitchFamily="34" charset="0"/>
              </a:rPr>
              <a:t> would be carried out in accordance with something called the national intelligence model,</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32:56</a:t>
            </a:r>
          </a:p>
          <a:p>
            <a:pPr algn="l"/>
            <a:r>
              <a:rPr lang="en-GB" b="0" i="0" dirty="0">
                <a:solidFill>
                  <a:srgbClr val="464646"/>
                </a:solidFill>
                <a:effectLst/>
                <a:latin typeface="Segoe UI" panose="020B0502040204020203" pitchFamily="34" charset="0"/>
              </a:rPr>
              <a:t>which is just the way that the police deal with intelligence and through tasking and coordination.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33:05</a:t>
            </a:r>
          </a:p>
          <a:p>
            <a:pPr algn="l"/>
            <a:r>
              <a:rPr lang="en-GB" b="0" i="0" dirty="0">
                <a:solidFill>
                  <a:srgbClr val="464646"/>
                </a:solidFill>
                <a:effectLst/>
                <a:latin typeface="Segoe UI" panose="020B0502040204020203" pitchFamily="34" charset="0"/>
              </a:rPr>
              <a:t>They will provide regional strategic assessments of terrorism and other threats.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33:12</a:t>
            </a:r>
          </a:p>
          <a:p>
            <a:pPr algn="l"/>
            <a:r>
              <a:rPr lang="en-GB" b="0" i="0" dirty="0">
                <a:solidFill>
                  <a:srgbClr val="464646"/>
                </a:solidFill>
                <a:effectLst/>
                <a:latin typeface="Segoe UI" panose="020B0502040204020203" pitchFamily="34" charset="0"/>
              </a:rPr>
              <a:t>These are very wordy slides. But really what it means is that part of the national intelligence model is called </a:t>
            </a:r>
            <a:r>
              <a:rPr lang="en-GB" b="0" i="0" dirty="0" err="1">
                <a:solidFill>
                  <a:srgbClr val="464646"/>
                </a:solidFill>
                <a:effectLst/>
                <a:latin typeface="Segoe UI" panose="020B0502040204020203" pitchFamily="34" charset="0"/>
              </a:rPr>
              <a:t>taskin</a:t>
            </a:r>
            <a:r>
              <a:rPr lang="en-GB" b="0" i="0" dirty="0">
                <a:solidFill>
                  <a:srgbClr val="464646"/>
                </a:solidFill>
                <a:effectLst/>
                <a:latin typeface="Segoe UI" panose="020B0502040204020203" pitchFamily="34" charset="0"/>
              </a:rPr>
              <a:t> coordination,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33:16</a:t>
            </a:r>
          </a:p>
          <a:p>
            <a:pPr algn="l"/>
            <a:r>
              <a:rPr lang="en-GB" b="0" i="0" dirty="0">
                <a:solidFill>
                  <a:srgbClr val="464646"/>
                </a:solidFill>
                <a:effectLst/>
                <a:latin typeface="Segoe UI" panose="020B0502040204020203" pitchFamily="34" charset="0"/>
              </a:rPr>
              <a:t>which means that everybody will sit down together and say, what is our priority for the fourth forthcoming weeks or months?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33:24</a:t>
            </a:r>
          </a:p>
          <a:p>
            <a:pPr algn="l"/>
            <a:r>
              <a:rPr lang="en-GB" b="0" i="0" dirty="0">
                <a:solidFill>
                  <a:srgbClr val="464646"/>
                </a:solidFill>
                <a:effectLst/>
                <a:latin typeface="Segoe UI" panose="020B0502040204020203" pitchFamily="34" charset="0"/>
              </a:rPr>
              <a:t>And that's where we're going to put our resources from across the country so we can drag these resources from London.</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33:31</a:t>
            </a:r>
          </a:p>
          <a:p>
            <a:pPr algn="l"/>
            <a:r>
              <a:rPr lang="en-GB" b="0" i="0" dirty="0">
                <a:solidFill>
                  <a:srgbClr val="464646"/>
                </a:solidFill>
                <a:effectLst/>
                <a:latin typeface="Segoe UI" panose="020B0502040204020203" pitchFamily="34" charset="0"/>
              </a:rPr>
              <a:t>For example, if the threat was in Manchester,</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33:39</a:t>
            </a:r>
          </a:p>
          <a:p>
            <a:pPr algn="l"/>
            <a:r>
              <a:rPr lang="en-GB" b="0" i="0" dirty="0">
                <a:solidFill>
                  <a:srgbClr val="464646"/>
                </a:solidFill>
                <a:effectLst/>
                <a:latin typeface="Segoe UI" panose="020B0502040204020203" pitchFamily="34" charset="0"/>
              </a:rPr>
              <a:t>we could take resources from all around UK and put them to where the threat was so we could move resources around the country easily.</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33:41</a:t>
            </a:r>
          </a:p>
          <a:p>
            <a:pPr algn="l"/>
            <a:r>
              <a:rPr lang="en-GB" b="0" i="0" dirty="0">
                <a:solidFill>
                  <a:srgbClr val="464646"/>
                </a:solidFill>
                <a:effectLst/>
                <a:latin typeface="Segoe UI" panose="020B0502040204020203" pitchFamily="34" charset="0"/>
              </a:rPr>
              <a:t>And of course, they'd all be trained to carry out the same roles.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33:51</a:t>
            </a:r>
          </a:p>
          <a:p>
            <a:pPr algn="l"/>
            <a:r>
              <a:rPr lang="en-GB" b="0" i="0" dirty="0">
                <a:solidFill>
                  <a:srgbClr val="464646"/>
                </a:solidFill>
                <a:effectLst/>
                <a:latin typeface="Segoe UI" panose="020B0502040204020203" pitchFamily="34" charset="0"/>
              </a:rPr>
              <a:t>And to provide strategic assessments of terrorism or other threats.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33:56</a:t>
            </a:r>
          </a:p>
          <a:p>
            <a:pPr algn="l"/>
            <a:r>
              <a:rPr lang="en-GB" b="0" i="0" dirty="0">
                <a:solidFill>
                  <a:srgbClr val="464646"/>
                </a:solidFill>
                <a:effectLst/>
                <a:latin typeface="Segoe UI" panose="020B0502040204020203" pitchFamily="34" charset="0"/>
              </a:rPr>
              <a:t>So this is the back office function, if you like,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34:00</a:t>
            </a:r>
          </a:p>
          <a:p>
            <a:pPr algn="l"/>
            <a:r>
              <a:rPr lang="en-GB" b="0" i="0" dirty="0">
                <a:solidFill>
                  <a:srgbClr val="464646"/>
                </a:solidFill>
                <a:effectLst/>
                <a:latin typeface="Segoe UI" panose="020B0502040204020203" pitchFamily="34" charset="0"/>
              </a:rPr>
              <a:t>where we've got researchers and analysts looking at intelligence that's coming in to try to pre guess what the terrorist is going to do next.</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34:03</a:t>
            </a:r>
          </a:p>
          <a:p>
            <a:pPr algn="l"/>
            <a:r>
              <a:rPr lang="en-GB" b="0" i="0" dirty="0">
                <a:solidFill>
                  <a:srgbClr val="464646"/>
                </a:solidFill>
                <a:effectLst/>
                <a:latin typeface="Segoe UI" panose="020B0502040204020203" pitchFamily="34" charset="0"/>
              </a:rPr>
              <a:t>And a stand, a standardization of processes that are used by special branches and SETI use.</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34:15</a:t>
            </a:r>
          </a:p>
          <a:p>
            <a:pPr algn="l"/>
            <a:r>
              <a:rPr lang="en-GB" b="0" i="0" dirty="0">
                <a:solidFill>
                  <a:srgbClr val="464646"/>
                </a:solidFill>
                <a:effectLst/>
                <a:latin typeface="Segoe UI" panose="020B0502040204020203" pitchFamily="34" charset="0"/>
              </a:rPr>
              <a:t>So that's the end of part one of terrorism and human rights,</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34:23</a:t>
            </a:r>
          </a:p>
          <a:p>
            <a:pPr algn="l"/>
            <a:r>
              <a:rPr lang="en-GB" b="0" i="0" dirty="0">
                <a:solidFill>
                  <a:srgbClr val="464646"/>
                </a:solidFill>
                <a:effectLst/>
                <a:latin typeface="Segoe UI" panose="020B0502040204020203" pitchFamily="34" charset="0"/>
              </a:rPr>
              <a:t>so we're going to carry on in part to where we'll be looking at those to use and SETI use in greater</a:t>
            </a:r>
            <a:endParaRPr lang="en-GB" b="0" i="0" dirty="0">
              <a:solidFill>
                <a:srgbClr val="767676"/>
              </a:solidFill>
              <a:effectLst/>
              <a:latin typeface="Segoe UI" panose="020B0502040204020203" pitchFamily="34" charset="0"/>
            </a:endParaRPr>
          </a:p>
          <a:p>
            <a:pPr algn="r"/>
            <a:r>
              <a:rPr lang="en-GB" b="0" i="0" dirty="0">
                <a:solidFill>
                  <a:srgbClr val="464646"/>
                </a:solidFill>
                <a:effectLst/>
                <a:latin typeface="Segoe UI" panose="020B0502040204020203" pitchFamily="34" charset="0"/>
              </a:rPr>
              <a:t>34:27</a:t>
            </a:r>
          </a:p>
          <a:p>
            <a:pPr algn="l"/>
            <a:r>
              <a:rPr lang="en-GB" b="0" i="0" dirty="0">
                <a:solidFill>
                  <a:srgbClr val="464646"/>
                </a:solidFill>
                <a:effectLst/>
                <a:latin typeface="Segoe UI" panose="020B0502040204020203" pitchFamily="34" charset="0"/>
              </a:rPr>
              <a:t>detail and asking some questions about how we manage human rights in the pollution of terrorism.</a:t>
            </a:r>
          </a:p>
          <a:p>
            <a:endParaRPr lang="en-GB" dirty="0"/>
          </a:p>
        </p:txBody>
      </p:sp>
      <p:sp>
        <p:nvSpPr>
          <p:cNvPr id="4" name="Slide Number Placeholder 3"/>
          <p:cNvSpPr>
            <a:spLocks noGrp="1"/>
          </p:cNvSpPr>
          <p:nvPr>
            <p:ph type="sldNum" sz="quarter" idx="5"/>
          </p:nvPr>
        </p:nvSpPr>
        <p:spPr/>
        <p:txBody>
          <a:bodyPr/>
          <a:lstStyle/>
          <a:p>
            <a:fld id="{D6A30C3D-58F2-4C88-AB21-9B94ED449491}" type="slidenum">
              <a:rPr lang="en-GB" smtClean="0"/>
              <a:t>58</a:t>
            </a:fld>
            <a:endParaRPr lang="en-GB"/>
          </a:p>
        </p:txBody>
      </p:sp>
    </p:spTree>
    <p:extLst>
      <p:ext uri="{BB962C8B-B14F-4D97-AF65-F5344CB8AC3E}">
        <p14:creationId xmlns:p14="http://schemas.microsoft.com/office/powerpoint/2010/main" val="32659194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7A2BFC5-3E07-4A8F-85CE-066CF388CC5B}" type="slidenum">
              <a:rPr lang="en-GB" altLang="en-US">
                <a:solidFill>
                  <a:prstClr val="black"/>
                </a:solidFill>
              </a:rPr>
              <a:pPr eaLnBrk="1" hangingPunct="1"/>
              <a:t>60</a:t>
            </a:fld>
            <a:endParaRPr lang="en-GB" altLang="en-US">
              <a:solidFill>
                <a:prstClr val="black"/>
              </a:solidFill>
            </a:endParaRPr>
          </a:p>
        </p:txBody>
      </p:sp>
      <p:sp>
        <p:nvSpPr>
          <p:cNvPr id="3174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8988C5FE-6F4B-4997-A50A-1C5EFDA21F84}" type="slidenum">
              <a:rPr lang="en-US" altLang="en-US" sz="1200">
                <a:solidFill>
                  <a:prstClr val="black"/>
                </a:solidFill>
                <a:cs typeface="Arial" charset="0"/>
              </a:rPr>
              <a:pPr algn="r" eaLnBrk="1" fontAlgn="base" hangingPunct="1">
                <a:spcBef>
                  <a:spcPct val="0"/>
                </a:spcBef>
                <a:spcAft>
                  <a:spcPct val="0"/>
                </a:spcAft>
              </a:pPr>
              <a:t>60</a:t>
            </a:fld>
            <a:endParaRPr lang="en-US" altLang="en-US" sz="1200">
              <a:solidFill>
                <a:prstClr val="black"/>
              </a:solidFill>
              <a:cs typeface="Arial" charset="0"/>
            </a:endParaRPr>
          </a:p>
        </p:txBody>
      </p:sp>
      <p:sp>
        <p:nvSpPr>
          <p:cNvPr id="31748" name="Rectangle 2050"/>
          <p:cNvSpPr>
            <a:spLocks noGrp="1" noRot="1" noChangeAspect="1" noChangeArrowheads="1" noTextEdit="1"/>
          </p:cNvSpPr>
          <p:nvPr>
            <p:ph type="sldImg"/>
          </p:nvPr>
        </p:nvSpPr>
        <p:spPr>
          <a:ln/>
        </p:spPr>
      </p:sp>
      <p:sp>
        <p:nvSpPr>
          <p:cNvPr id="31749" name="Rectangle 2051"/>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r>
              <a:rPr lang="en-GB" altLang="en-US" b="1" dirty="0"/>
              <a:t>CT units in and  around the UK plus those in Scotland &amp; NI</a:t>
            </a:r>
          </a:p>
          <a:p>
            <a:pPr defTabSz="912813" eaLnBrk="1" hangingPunct="1"/>
            <a:endParaRPr lang="en-GB" altLang="en-US" b="1" dirty="0"/>
          </a:p>
          <a:p>
            <a:pPr defTabSz="912813" eaLnBrk="1" hangingPunct="1"/>
            <a:r>
              <a:rPr lang="en-GB" altLang="en-US" b="1" dirty="0"/>
              <a:t>CTU’s counter terrorism units – explain location an set up – </a:t>
            </a:r>
            <a:r>
              <a:rPr lang="en-GB" altLang="en-US" b="1" dirty="0" err="1"/>
              <a:t>e.g</a:t>
            </a:r>
            <a:r>
              <a:rPr lang="en-GB" altLang="en-US" b="1" dirty="0"/>
              <a:t> intelligence and investigation </a:t>
            </a:r>
          </a:p>
          <a:p>
            <a:pPr defTabSz="912813" eaLnBrk="1" hangingPunct="1"/>
            <a:endParaRPr lang="en-GB" altLang="en-US" b="1" dirty="0"/>
          </a:p>
          <a:p>
            <a:pPr defTabSz="912813" eaLnBrk="1" hangingPunct="1"/>
            <a:r>
              <a:rPr lang="en-GB" altLang="en-US" b="1" dirty="0"/>
              <a:t>CTIU’s  - explain the difference </a:t>
            </a:r>
          </a:p>
          <a:p>
            <a:pPr defTabSz="912813" eaLnBrk="1" hangingPunct="1"/>
            <a:endParaRPr lang="en-GB" altLang="en-US" b="1" dirty="0"/>
          </a:p>
          <a:p>
            <a:pPr defTabSz="912813" eaLnBrk="1" hangingPunct="1">
              <a:lnSpc>
                <a:spcPct val="90000"/>
              </a:lnSpc>
            </a:pPr>
            <a:endParaRPr lang="en-GB" altLang="en-US" dirty="0">
              <a:cs typeface="Arial" charset="0"/>
            </a:endParaRPr>
          </a:p>
          <a:p>
            <a:pPr defTabSz="912813" eaLnBrk="1" hangingPunct="1"/>
            <a:r>
              <a:rPr lang="en-GB" altLang="en-US" dirty="0"/>
              <a:t>CTIUs support the coordination of activity on a regional basis in accordance with the principles of the NIM. They develop regional strategic &amp; tactical assessments on terrorism and other threats &amp; coordinate regional responses. The CTIU manager is responsible for the running of the CTIU and for implementation of systems to ensure operational delivery throughout the region including operating standards, skills spread, training and operations preparedness and testing.</a:t>
            </a:r>
          </a:p>
          <a:p>
            <a:pPr defTabSz="912813" eaLnBrk="1" hangingPunct="1"/>
            <a:r>
              <a:rPr lang="en-GB" altLang="en-US" dirty="0"/>
              <a:t>The work of the CTIU is divided into 3 areas:</a:t>
            </a:r>
          </a:p>
          <a:p>
            <a:pPr defTabSz="912813" eaLnBrk="1" hangingPunct="1"/>
            <a:endParaRPr lang="en-GB" altLang="en-US" dirty="0"/>
          </a:p>
          <a:p>
            <a:pPr defTabSz="912813" eaLnBrk="1" hangingPunct="1">
              <a:buFontTx/>
              <a:buChar char="•"/>
            </a:pPr>
            <a:r>
              <a:rPr lang="en-GB" altLang="en-US" dirty="0"/>
              <a:t>Coordination such as operational standards (capacities databases) and training</a:t>
            </a:r>
          </a:p>
          <a:p>
            <a:pPr defTabSz="912813" eaLnBrk="1" hangingPunct="1"/>
            <a:endParaRPr lang="en-GB" altLang="en-US" dirty="0"/>
          </a:p>
          <a:p>
            <a:pPr defTabSz="912813" eaLnBrk="1" hangingPunct="1">
              <a:buFontTx/>
              <a:buChar char="•"/>
            </a:pPr>
            <a:r>
              <a:rPr lang="en-GB" altLang="en-US" dirty="0"/>
              <a:t>Analysis</a:t>
            </a:r>
          </a:p>
          <a:p>
            <a:pPr defTabSz="912813" eaLnBrk="1" hangingPunct="1"/>
            <a:endParaRPr lang="en-GB" altLang="en-US" dirty="0"/>
          </a:p>
          <a:p>
            <a:pPr defTabSz="912813" eaLnBrk="1" hangingPunct="1">
              <a:buFontTx/>
              <a:buChar char="•"/>
            </a:pPr>
            <a:r>
              <a:rPr lang="en-GB" altLang="en-US" dirty="0"/>
              <a:t>Intelligence cell work. (producing regional level 2 products)</a:t>
            </a:r>
          </a:p>
          <a:p>
            <a:pPr defTabSz="912813" eaLnBrk="1" hangingPunct="1"/>
            <a:endParaRPr lang="en-GB" altLang="en-US" dirty="0"/>
          </a:p>
          <a:p>
            <a:pPr defTabSz="912813" eaLnBrk="1" hangingPunct="1"/>
            <a:r>
              <a:rPr lang="en-GB" altLang="en-US" dirty="0"/>
              <a:t>The CTIU is effectively the regional SB office around which regional operational resources will be built.</a:t>
            </a:r>
          </a:p>
          <a:p>
            <a:pPr defTabSz="912813" eaLnBrk="1" hangingPunct="1"/>
            <a:endParaRPr lang="en-GB" altLang="en-US" b="1" dirty="0"/>
          </a:p>
          <a:p>
            <a:pPr defTabSz="912813" eaLnBrk="1" hangingPunct="1">
              <a:lnSpc>
                <a:spcPct val="90000"/>
              </a:lnSpc>
            </a:pPr>
            <a:r>
              <a:rPr lang="en-GB" altLang="en-US" dirty="0">
                <a:cs typeface="Arial" charset="0"/>
              </a:rPr>
              <a:t>National Special Branch Priorities – National Police CT and DE Strategic Assessment and Control Strategy </a:t>
            </a:r>
          </a:p>
          <a:p>
            <a:pPr defTabSz="912813" eaLnBrk="1" hangingPunct="1">
              <a:lnSpc>
                <a:spcPct val="90000"/>
              </a:lnSpc>
            </a:pPr>
            <a:endParaRPr lang="en-GB" altLang="en-US" dirty="0">
              <a:cs typeface="Arial" charset="0"/>
            </a:endParaRPr>
          </a:p>
          <a:p>
            <a:pPr defTabSz="912813" eaLnBrk="1" hangingPunct="1">
              <a:lnSpc>
                <a:spcPct val="90000"/>
              </a:lnSpc>
            </a:pPr>
            <a:r>
              <a:rPr lang="en-GB" altLang="en-US" dirty="0">
                <a:cs typeface="Arial" charset="0"/>
              </a:rPr>
              <a:t>Implementation and development of the N.I.M within the Region Special Branches</a:t>
            </a:r>
          </a:p>
          <a:p>
            <a:pPr defTabSz="912813" eaLnBrk="1" hangingPunct="1">
              <a:lnSpc>
                <a:spcPct val="90000"/>
              </a:lnSpc>
            </a:pPr>
            <a:endParaRPr lang="en-GB" altLang="en-US" dirty="0">
              <a:cs typeface="Arial" charset="0"/>
            </a:endParaRPr>
          </a:p>
          <a:p>
            <a:pPr defTabSz="912813" eaLnBrk="1" hangingPunct="1">
              <a:lnSpc>
                <a:spcPct val="90000"/>
              </a:lnSpc>
            </a:pPr>
            <a:r>
              <a:rPr lang="en-GB" altLang="en-US" dirty="0">
                <a:cs typeface="Arial" charset="0"/>
              </a:rPr>
              <a:t>Standardisation of Special Branch procedures</a:t>
            </a:r>
          </a:p>
          <a:p>
            <a:pPr defTabSz="912813" eaLnBrk="1" hangingPunct="1">
              <a:lnSpc>
                <a:spcPct val="90000"/>
              </a:lnSpc>
            </a:pPr>
            <a:endParaRPr lang="en-GB" altLang="en-US" dirty="0">
              <a:cs typeface="Arial" charset="0"/>
            </a:endParaRPr>
          </a:p>
          <a:p>
            <a:pPr defTabSz="912813" eaLnBrk="1" hangingPunct="1">
              <a:lnSpc>
                <a:spcPct val="90000"/>
              </a:lnSpc>
            </a:pPr>
            <a:r>
              <a:rPr lang="en-GB" altLang="en-US" dirty="0">
                <a:cs typeface="Arial" charset="0"/>
              </a:rPr>
              <a:t>EXPLAIN SECURITY SERVICE ARE ALSO CO LOCATED IN ALL REGIONAL OFFICES – WHICH SUPPORTS GREATER PARTNERSHIP WORKING</a:t>
            </a:r>
          </a:p>
          <a:p>
            <a:pPr defTabSz="912813" eaLnBrk="1" hangingPunct="1">
              <a:lnSpc>
                <a:spcPct val="90000"/>
              </a:lnSpc>
            </a:pPr>
            <a:endParaRPr lang="en-GB" altLang="en-US" dirty="0">
              <a:cs typeface="Arial" charset="0"/>
            </a:endParaRPr>
          </a:p>
          <a:p>
            <a:pPr defTabSz="912813" eaLnBrk="1" hangingPunct="1">
              <a:lnSpc>
                <a:spcPct val="90000"/>
              </a:lnSpc>
            </a:pPr>
            <a:r>
              <a:rPr lang="en-GB" altLang="en-US" dirty="0">
                <a:cs typeface="Arial" charset="0"/>
              </a:rPr>
              <a:t>REMEMBER TERRORIST ACTS AND INVESTIGATIONS OF THE TYPE SEEEN IN RECENT YEARS – ARE NO LONGER CONFINED TO SINGLE COUNTIES AND ARE MOSTLY CROSS BORDER AND INTERNATIONAL INVESTIGATIONS – THEREFORE A JOINED UP AND CONSISTENT APPROACH IS ESSENTIAL.</a:t>
            </a:r>
          </a:p>
          <a:p>
            <a:pPr defTabSz="912813" eaLnBrk="1" hangingPunct="1">
              <a:lnSpc>
                <a:spcPct val="90000"/>
              </a:lnSpc>
            </a:pPr>
            <a:endParaRPr lang="en-GB" altLang="en-US" dirty="0">
              <a:cs typeface="Arial" charset="0"/>
            </a:endParaRPr>
          </a:p>
          <a:p>
            <a:pPr defTabSz="912813" eaLnBrk="1" hangingPunct="1">
              <a:lnSpc>
                <a:spcPct val="90000"/>
              </a:lnSpc>
            </a:pPr>
            <a:r>
              <a:rPr lang="en-GB" altLang="en-US" dirty="0">
                <a:cs typeface="Arial" charset="0"/>
              </a:rPr>
              <a:t>SO LETS DEMONSTRATE THIS BY GIVING YOU A CASE STUDY WHICH WAS BOTH A LOCAL. REGIONAL, NATIONAL AND INTERNATIONAL INVESTIGATION</a:t>
            </a:r>
          </a:p>
          <a:p>
            <a:pPr defTabSz="912813" eaLnBrk="1" hangingPunct="1">
              <a:lnSpc>
                <a:spcPct val="90000"/>
              </a:lnSpc>
            </a:pPr>
            <a:endParaRPr lang="en-GB" altLang="en-US" dirty="0">
              <a:cs typeface="Arial" charset="0"/>
            </a:endParaRPr>
          </a:p>
          <a:p>
            <a:pPr defTabSz="912813" eaLnBrk="1" hangingPunct="1">
              <a:lnSpc>
                <a:spcPct val="90000"/>
              </a:lnSpc>
            </a:pPr>
            <a:r>
              <a:rPr lang="en-GB" altLang="en-US" dirty="0">
                <a:cs typeface="Arial" charset="0"/>
              </a:rPr>
              <a:t>CLICK</a:t>
            </a:r>
          </a:p>
          <a:p>
            <a:pPr defTabSz="912813" eaLnBrk="1" hangingPunct="1">
              <a:spcBef>
                <a:spcPct val="0"/>
              </a:spcBef>
            </a:pPr>
            <a:endParaRPr lang="en-GB" altLang="en-US" dirty="0"/>
          </a:p>
          <a:p>
            <a:pPr defTabSz="912813" eaLnBrk="1" hangingPunct="1"/>
            <a:r>
              <a:rPr lang="en-GB" altLang="en-US" dirty="0"/>
              <a:t>SB continues to develop! In 2006, TAM commissioned a review of CT structures and the recommendation was the creation of 4 CTUS. This is currently live and ongoing. </a:t>
            </a:r>
          </a:p>
          <a:p>
            <a:pPr defTabSz="912813" eaLnBrk="1" hangingPunct="1"/>
            <a:endParaRPr lang="en-GB" altLang="en-US" dirty="0"/>
          </a:p>
          <a:p>
            <a:pPr defTabSz="912813" eaLnBrk="1" hangingPunct="1"/>
            <a:endParaRPr lang="en-US" altLang="en-US" dirty="0"/>
          </a:p>
        </p:txBody>
      </p:sp>
    </p:spTree>
    <p:extLst>
      <p:ext uri="{BB962C8B-B14F-4D97-AF65-F5344CB8AC3E}">
        <p14:creationId xmlns:p14="http://schemas.microsoft.com/office/powerpoint/2010/main" val="31112692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193777E-7EFD-4021-84A9-F5C68A1DDF45}" type="slidenum">
              <a:rPr lang="en-GB" altLang="en-US">
                <a:solidFill>
                  <a:prstClr val="black"/>
                </a:solidFill>
              </a:rPr>
              <a:pPr eaLnBrk="1" hangingPunct="1"/>
              <a:t>64</a:t>
            </a:fld>
            <a:endParaRPr lang="en-GB" altLang="en-US">
              <a:solidFill>
                <a:prstClr val="black"/>
              </a:solidFill>
            </a:endParaRPr>
          </a:p>
        </p:txBody>
      </p:sp>
      <p:sp>
        <p:nvSpPr>
          <p:cNvPr id="32771" name="Slide Image Placeholder 1"/>
          <p:cNvSpPr>
            <a:spLocks noGrp="1" noRot="1" noChangeAspect="1" noTextEdit="1"/>
          </p:cNvSpPr>
          <p:nvPr>
            <p:ph type="sldImg"/>
          </p:nvPr>
        </p:nvSpPr>
        <p:spPr>
          <a:ln/>
        </p:spPr>
      </p:sp>
      <p:sp>
        <p:nvSpPr>
          <p:cNvPr id="32772"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r>
              <a:rPr lang="en-GB" altLang="en-US" dirty="0"/>
              <a:t>CTIUs support the coordination of activity on a regional basis in accordance with the principles of the NIM. They develop regional strategic &amp; tactical assessments on terrorism and other threats &amp; coordinate regional responses. The CTIU manager is responsible for the running of the CTIU and for implementation of systems to ensure operational delivery throughout the region including operating standards, skills spread, training and operations preparedness and testing.</a:t>
            </a:r>
            <a:endParaRPr lang="en-US" altLang="en-US"/>
          </a:p>
          <a:p>
            <a:pPr defTabSz="912813" eaLnBrk="1" hangingPunct="1"/>
            <a:r>
              <a:rPr lang="en-GB" altLang="en-US" dirty="0"/>
              <a:t>The work of the CTIU is divided into 3 areas:</a:t>
            </a:r>
            <a:endParaRPr lang="en-US" altLang="en-US"/>
          </a:p>
          <a:p>
            <a:pPr defTabSz="912813" eaLnBrk="1" hangingPunct="1"/>
            <a:r>
              <a:rPr lang="en-GB" altLang="en-US" dirty="0"/>
              <a:t>Coordination such as operational standards (capacities databases) and training</a:t>
            </a:r>
            <a:endParaRPr lang="en-US" altLang="en-US" dirty="0"/>
          </a:p>
          <a:p>
            <a:pPr defTabSz="912813" eaLnBrk="1" hangingPunct="1"/>
            <a:r>
              <a:rPr lang="en-GB" altLang="en-US" dirty="0"/>
              <a:t>Analysis</a:t>
            </a:r>
            <a:endParaRPr lang="en-US" altLang="en-US"/>
          </a:p>
          <a:p>
            <a:pPr defTabSz="912813" eaLnBrk="1" hangingPunct="1"/>
            <a:r>
              <a:rPr lang="en-GB" altLang="en-US" dirty="0"/>
              <a:t>Intelligence cell work. (producing regional level 2 products)</a:t>
            </a:r>
            <a:endParaRPr lang="en-US" altLang="en-US"/>
          </a:p>
          <a:p>
            <a:pPr defTabSz="912813" eaLnBrk="1" hangingPunct="1"/>
            <a:r>
              <a:rPr lang="en-GB" altLang="en-US" dirty="0"/>
              <a:t>The CTIU is effectively the regional SB office around which regional operational resources will be built.</a:t>
            </a:r>
            <a:endParaRPr lang="en-US" altLang="en-US" dirty="0"/>
          </a:p>
          <a:p>
            <a:pPr defTabSz="912813" eaLnBrk="1" hangingPunct="1"/>
            <a:endParaRPr lang="en-US" altLang="en-US"/>
          </a:p>
        </p:txBody>
      </p:sp>
      <p:sp>
        <p:nvSpPr>
          <p:cNvPr id="32773"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3311CE20-8F6D-4EA0-9EFE-6A49CFB896AA}" type="slidenum">
              <a:rPr lang="en-US" altLang="en-US" sz="1200">
                <a:solidFill>
                  <a:prstClr val="black"/>
                </a:solidFill>
                <a:cs typeface="Arial" charset="0"/>
              </a:rPr>
              <a:pPr algn="r" eaLnBrk="1" fontAlgn="base" hangingPunct="1">
                <a:spcBef>
                  <a:spcPct val="0"/>
                </a:spcBef>
                <a:spcAft>
                  <a:spcPct val="0"/>
                </a:spcAft>
              </a:pPr>
              <a:t>64</a:t>
            </a:fld>
            <a:endParaRPr lang="en-US" altLang="en-US" sz="1200">
              <a:solidFill>
                <a:prstClr val="black"/>
              </a:solidFill>
              <a:cs typeface="Arial" charset="0"/>
            </a:endParaRPr>
          </a:p>
        </p:txBody>
      </p:sp>
    </p:spTree>
    <p:extLst>
      <p:ext uri="{BB962C8B-B14F-4D97-AF65-F5344CB8AC3E}">
        <p14:creationId xmlns:p14="http://schemas.microsoft.com/office/powerpoint/2010/main" val="386509948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7476B64-0A36-447E-8220-BAB464B92A53}" type="slidenum">
              <a:rPr lang="en-GB" altLang="en-US">
                <a:solidFill>
                  <a:prstClr val="black"/>
                </a:solidFill>
              </a:rPr>
              <a:pPr eaLnBrk="1" hangingPunct="1"/>
              <a:t>66</a:t>
            </a:fld>
            <a:endParaRPr lang="en-GB" altLang="en-US">
              <a:solidFill>
                <a:prstClr val="black"/>
              </a:solidFill>
            </a:endParaRPr>
          </a:p>
        </p:txBody>
      </p:sp>
      <p:sp>
        <p:nvSpPr>
          <p:cNvPr id="33795" name="Slide Image Placeholder 1"/>
          <p:cNvSpPr>
            <a:spLocks noGrp="1" noRot="1" noChangeAspect="1" noTextEdit="1"/>
          </p:cNvSpPr>
          <p:nvPr>
            <p:ph type="sldImg"/>
          </p:nvPr>
        </p:nvSpPr>
        <p:spPr>
          <a:ln/>
        </p:spPr>
      </p:sp>
      <p:sp>
        <p:nvSpPr>
          <p:cNvPr id="33796"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r>
              <a:rPr lang="en-GB" altLang="en-US" dirty="0"/>
              <a:t>CTIUs support the coordination of activity on a regional basis in accordance with the principles of the NIM. They develop regional strategic &amp; tactical assessments on terrorism and other threats &amp; coordinate regional responses. The CTIU manager is responsible for the running of the CTIU and for implementation of systems to ensure operational delivery throughout the region including operating standards, skills spread, training and operations preparedness and testing.</a:t>
            </a:r>
            <a:endParaRPr lang="en-US" altLang="en-US"/>
          </a:p>
          <a:p>
            <a:pPr defTabSz="912813" eaLnBrk="1" hangingPunct="1"/>
            <a:r>
              <a:rPr lang="en-GB" altLang="en-US" dirty="0"/>
              <a:t>The work of the CTIU is divided into 3 areas:</a:t>
            </a:r>
            <a:endParaRPr lang="en-US" altLang="en-US"/>
          </a:p>
          <a:p>
            <a:pPr defTabSz="912813" eaLnBrk="1" hangingPunct="1"/>
            <a:r>
              <a:rPr lang="en-GB" altLang="en-US" dirty="0"/>
              <a:t>Coordination such as operational standards (capacities databases) and training</a:t>
            </a:r>
            <a:endParaRPr lang="en-US" altLang="en-US"/>
          </a:p>
          <a:p>
            <a:pPr defTabSz="912813" eaLnBrk="1" hangingPunct="1"/>
            <a:r>
              <a:rPr lang="en-GB" altLang="en-US" dirty="0"/>
              <a:t>Analysis</a:t>
            </a:r>
            <a:endParaRPr lang="en-US" altLang="en-US"/>
          </a:p>
          <a:p>
            <a:pPr defTabSz="912813" eaLnBrk="1" hangingPunct="1"/>
            <a:r>
              <a:rPr lang="en-GB" altLang="en-US" dirty="0"/>
              <a:t>Intelligence cell work. (producing regional level 2 products)</a:t>
            </a:r>
            <a:endParaRPr lang="en-US" altLang="en-US"/>
          </a:p>
          <a:p>
            <a:pPr defTabSz="912813" eaLnBrk="1" hangingPunct="1"/>
            <a:r>
              <a:rPr lang="en-GB" altLang="en-US" dirty="0"/>
              <a:t>The CTIU is effectively the regional SB office around which regional operational resources will be built.</a:t>
            </a:r>
            <a:endParaRPr lang="en-US" altLang="en-US" dirty="0"/>
          </a:p>
          <a:p>
            <a:pPr defTabSz="912813" eaLnBrk="1" hangingPunct="1"/>
            <a:endParaRPr lang="en-US" altLang="en-US"/>
          </a:p>
        </p:txBody>
      </p:sp>
      <p:sp>
        <p:nvSpPr>
          <p:cNvPr id="33797"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9D29B68F-C8F2-478C-B2C0-988D66CFDAE9}" type="slidenum">
              <a:rPr lang="en-US" altLang="en-US" sz="1200">
                <a:solidFill>
                  <a:prstClr val="black"/>
                </a:solidFill>
                <a:cs typeface="Arial" charset="0"/>
              </a:rPr>
              <a:pPr algn="r" eaLnBrk="1" fontAlgn="base" hangingPunct="1">
                <a:spcBef>
                  <a:spcPct val="0"/>
                </a:spcBef>
                <a:spcAft>
                  <a:spcPct val="0"/>
                </a:spcAft>
              </a:pPr>
              <a:t>66</a:t>
            </a:fld>
            <a:endParaRPr lang="en-US" altLang="en-US" sz="1200">
              <a:solidFill>
                <a:prstClr val="black"/>
              </a:solidFill>
              <a:cs typeface="Arial" charset="0"/>
            </a:endParaRPr>
          </a:p>
        </p:txBody>
      </p:sp>
    </p:spTree>
    <p:extLst>
      <p:ext uri="{BB962C8B-B14F-4D97-AF65-F5344CB8AC3E}">
        <p14:creationId xmlns:p14="http://schemas.microsoft.com/office/powerpoint/2010/main" val="10717648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BE1D3B5-C9F9-4A8A-98E8-A68D84223424}" type="slidenum">
              <a:rPr lang="en-GB" altLang="en-US">
                <a:solidFill>
                  <a:prstClr val="black"/>
                </a:solidFill>
              </a:rPr>
              <a:pPr eaLnBrk="1" hangingPunct="1"/>
              <a:t>67</a:t>
            </a:fld>
            <a:endParaRPr lang="en-GB" altLang="en-US">
              <a:solidFill>
                <a:prstClr val="black"/>
              </a:solidFill>
            </a:endParaRPr>
          </a:p>
        </p:txBody>
      </p:sp>
      <p:sp>
        <p:nvSpPr>
          <p:cNvPr id="34819"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E3678694-A761-4918-8FD9-38BB280E35C3}" type="slidenum">
              <a:rPr lang="en-GB" altLang="en-US" sz="1200">
                <a:solidFill>
                  <a:prstClr val="black"/>
                </a:solidFill>
                <a:cs typeface="Arial" charset="0"/>
              </a:rPr>
              <a:pPr algn="r" eaLnBrk="1" fontAlgn="base" hangingPunct="1">
                <a:spcBef>
                  <a:spcPct val="0"/>
                </a:spcBef>
                <a:spcAft>
                  <a:spcPct val="0"/>
                </a:spcAft>
              </a:pPr>
              <a:t>67</a:t>
            </a:fld>
            <a:endParaRPr lang="en-GB" altLang="en-US" sz="1200">
              <a:solidFill>
                <a:prstClr val="black"/>
              </a:solidFill>
              <a:cs typeface="Arial" charset="0"/>
            </a:endParaRPr>
          </a:p>
        </p:txBody>
      </p:sp>
      <p:sp>
        <p:nvSpPr>
          <p:cNvPr id="34820" name="Rectangle 2"/>
          <p:cNvSpPr>
            <a:spLocks noGrp="1" noRot="1" noChangeAspect="1" noChangeArrowheads="1" noTextEdit="1"/>
          </p:cNvSpPr>
          <p:nvPr>
            <p:ph type="sldImg"/>
          </p:nvPr>
        </p:nvSpPr>
        <p:spPr>
          <a:ln/>
        </p:spPr>
      </p:sp>
      <p:sp>
        <p:nvSpPr>
          <p:cNvPr id="3482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r>
              <a:rPr lang="en-GB" altLang="en-US" dirty="0"/>
              <a:t>All intelligence about national security obtained by Special Branch is provided to the Security Service, which is the lead agency for the gathering; assessment; development/exploitation and dissemination of national security intelligence in the United Kingdom.</a:t>
            </a:r>
          </a:p>
          <a:p>
            <a:pPr defTabSz="912813" eaLnBrk="1" hangingPunct="1"/>
            <a:r>
              <a:rPr lang="en-GB" altLang="en-US" dirty="0"/>
              <a:t>SBs are the link between the police service and the Security Service.</a:t>
            </a:r>
          </a:p>
          <a:p>
            <a:pPr defTabSz="912813" eaLnBrk="1" hangingPunct="1"/>
            <a:endParaRPr lang="en-GB" altLang="en-US"/>
          </a:p>
          <a:p>
            <a:pPr defTabSz="912813" eaLnBrk="1" hangingPunct="1"/>
            <a:r>
              <a:rPr lang="en-GB" altLang="en-US" dirty="0"/>
              <a:t>SBs assist the </a:t>
            </a:r>
            <a:r>
              <a:rPr lang="en-GB" altLang="en-US" dirty="0" err="1"/>
              <a:t>SyS</a:t>
            </a:r>
            <a:r>
              <a:rPr lang="en-GB" altLang="en-US" dirty="0"/>
              <a:t> in carrying out its duties under the Security Service Act 1989. This requires the </a:t>
            </a:r>
            <a:r>
              <a:rPr lang="en-GB" altLang="en-US" dirty="0" err="1"/>
              <a:t>SyS</a:t>
            </a:r>
            <a:r>
              <a:rPr lang="en-GB" altLang="en-US" dirty="0"/>
              <a:t> to protect national security and, in particular, protect against threats from:</a:t>
            </a:r>
          </a:p>
          <a:p>
            <a:pPr defTabSz="912813" eaLnBrk="1" hangingPunct="1"/>
            <a:endParaRPr lang="en-GB" altLang="en-US"/>
          </a:p>
          <a:p>
            <a:pPr defTabSz="912813" eaLnBrk="1" hangingPunct="1"/>
            <a:r>
              <a:rPr lang="en-GB" altLang="en-US" dirty="0"/>
              <a:t>Terrorism. We will be looking at a definition of terrorism later in the course.</a:t>
            </a:r>
          </a:p>
          <a:p>
            <a:pPr defTabSz="912813" eaLnBrk="1" hangingPunct="1"/>
            <a:r>
              <a:rPr lang="en-GB" altLang="en-US" dirty="0"/>
              <a:t>Counter the proliferation of Weapons of Mass Destruction. This is the manufacture, distribution or acquisition of any Chemical, Biological Radiological or Nuclear WMD. </a:t>
            </a:r>
          </a:p>
          <a:p>
            <a:pPr defTabSz="912813" eaLnBrk="1" hangingPunct="1"/>
            <a:r>
              <a:rPr lang="en-GB" altLang="en-US" dirty="0"/>
              <a:t>Foreign powers, politically or racially motivated  groups may try to gain knowledge or the raw materials in order to develop WMD. Foreign powers may sponsor their nationals to acquire the necessary skills from British Universities or companies and feedback the intelligence. Espionage aka spying. We will again look at the current threats in more detail later in this course but foreign countries and states may wish to gain an advantage over the UK for financial, research, military or political aims. In order to gain this advantage they will task and recruit individuals, whether willing or by exploiting vulnerabilities, in identified posts to gain maximum access to sensitive materials. This could include you</a:t>
            </a:r>
          </a:p>
          <a:p>
            <a:pPr defTabSz="912813" eaLnBrk="1" hangingPunct="1"/>
            <a:r>
              <a:rPr lang="en-GB" altLang="en-US" dirty="0"/>
              <a:t>Sabotage</a:t>
            </a:r>
          </a:p>
          <a:p>
            <a:pPr defTabSz="912813" eaLnBrk="1" hangingPunct="1"/>
            <a:r>
              <a:rPr lang="en-GB" altLang="en-US" dirty="0"/>
              <a:t>And from actions intended to overthrow or undermine Parliamentary democracy by political, industrial or violent means.</a:t>
            </a:r>
          </a:p>
          <a:p>
            <a:pPr defTabSz="912813" eaLnBrk="1" hangingPunct="1"/>
            <a:endParaRPr lang="en-GB" altLang="en-US"/>
          </a:p>
          <a:p>
            <a:pPr defTabSz="912813" eaLnBrk="1" hangingPunct="1"/>
            <a:r>
              <a:rPr lang="en-GB" altLang="en-US" dirty="0"/>
              <a:t>These functions extend throughout the UK save that in NI the lead responsibility for investigating the threat from terrorism related to the affairs  of NI lies with the PSNI</a:t>
            </a:r>
          </a:p>
          <a:p>
            <a:pPr defTabSz="912813" eaLnBrk="1" hangingPunct="1"/>
            <a:endParaRPr lang="en-GB" altLang="en-US"/>
          </a:p>
          <a:p>
            <a:pPr defTabSz="912813" eaLnBrk="1" hangingPunct="1"/>
            <a:r>
              <a:rPr lang="en-GB" altLang="en-US" dirty="0"/>
              <a:t>Combating terrorism is recognised as a key area for policing within the National Policing Plan for England and Wales and the Policing Plan for Northern Ireland and also a key policing priority for the Scottish Police Service. It is therefore the key function of SBs.</a:t>
            </a:r>
          </a:p>
          <a:p>
            <a:pPr defTabSz="912813" eaLnBrk="1" hangingPunct="1"/>
            <a:endParaRPr lang="en-GB" altLang="en-US"/>
          </a:p>
          <a:p>
            <a:pPr defTabSz="912813" eaLnBrk="1" hangingPunct="1"/>
            <a:endParaRPr lang="en-GB" altLang="en-US"/>
          </a:p>
          <a:p>
            <a:pPr defTabSz="912813" eaLnBrk="1" hangingPunct="1"/>
            <a:endParaRPr lang="en-GB" altLang="en-US"/>
          </a:p>
          <a:p>
            <a:pPr defTabSz="912813" eaLnBrk="1" hangingPunct="1"/>
            <a:endParaRPr lang="en-GB" altLang="en-US"/>
          </a:p>
        </p:txBody>
      </p:sp>
    </p:spTree>
    <p:extLst>
      <p:ext uri="{BB962C8B-B14F-4D97-AF65-F5344CB8AC3E}">
        <p14:creationId xmlns:p14="http://schemas.microsoft.com/office/powerpoint/2010/main" val="3072449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EC82BD9-E455-4A33-B314-B376C0207A63}" type="slidenum">
              <a:rPr lang="en-GB" altLang="en-US">
                <a:solidFill>
                  <a:prstClr val="black"/>
                </a:solidFill>
              </a:rPr>
              <a:pPr eaLnBrk="1" hangingPunct="1"/>
              <a:t>68</a:t>
            </a:fld>
            <a:endParaRPr lang="en-GB" altLang="en-US">
              <a:solidFill>
                <a:prstClr val="black"/>
              </a:solidFill>
            </a:endParaRPr>
          </a:p>
        </p:txBody>
      </p:sp>
      <p:sp>
        <p:nvSpPr>
          <p:cNvPr id="35843"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B26C5AE0-CB97-4F41-A140-20BF3165F5AD}" type="slidenum">
              <a:rPr lang="en-GB" altLang="en-US" sz="1200">
                <a:solidFill>
                  <a:prstClr val="black"/>
                </a:solidFill>
                <a:cs typeface="Arial" charset="0"/>
              </a:rPr>
              <a:pPr algn="r" eaLnBrk="1" fontAlgn="base" hangingPunct="1">
                <a:spcBef>
                  <a:spcPct val="0"/>
                </a:spcBef>
                <a:spcAft>
                  <a:spcPct val="0"/>
                </a:spcAft>
              </a:pPr>
              <a:t>68</a:t>
            </a:fld>
            <a:endParaRPr lang="en-GB" altLang="en-US" sz="1200">
              <a:solidFill>
                <a:prstClr val="black"/>
              </a:solidFill>
              <a:cs typeface="Arial" charset="0"/>
            </a:endParaRPr>
          </a:p>
        </p:txBody>
      </p:sp>
      <p:sp>
        <p:nvSpPr>
          <p:cNvPr id="35844" name="Rectangle 2"/>
          <p:cNvSpPr>
            <a:spLocks noGrp="1" noRot="1" noChangeAspect="1" noChangeArrowheads="1" noTextEdit="1"/>
          </p:cNvSpPr>
          <p:nvPr>
            <p:ph type="sldImg"/>
          </p:nvPr>
        </p:nvSpPr>
        <p:spPr>
          <a:ln/>
        </p:spPr>
      </p:sp>
      <p:sp>
        <p:nvSpPr>
          <p:cNvPr id="3584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endParaRPr lang="en-GB" altLang="en-US"/>
          </a:p>
          <a:p>
            <a:pPr defTabSz="912813" eaLnBrk="1" hangingPunct="1"/>
            <a:r>
              <a:rPr lang="en-GB" altLang="en-US" dirty="0"/>
              <a:t>Up until now an open source has been one that anyone has access to without using police powers.</a:t>
            </a:r>
          </a:p>
          <a:p>
            <a:pPr defTabSz="912813" eaLnBrk="1" hangingPunct="1"/>
            <a:endParaRPr lang="en-GB" altLang="en-US"/>
          </a:p>
          <a:p>
            <a:pPr defTabSz="912813" eaLnBrk="1" hangingPunct="1"/>
            <a:r>
              <a:rPr lang="en-GB" altLang="en-US" dirty="0"/>
              <a:t> Now a further consideration could be that you may be revealing the fact that you are a police officer but do not want to reveal that there is a National Security or CT involvement.</a:t>
            </a:r>
          </a:p>
          <a:p>
            <a:pPr defTabSz="912813" eaLnBrk="1" hangingPunct="1"/>
            <a:endParaRPr lang="en-GB" altLang="en-US"/>
          </a:p>
          <a:p>
            <a:pPr defTabSz="912813" eaLnBrk="1" hangingPunct="1"/>
            <a:r>
              <a:rPr lang="en-GB" altLang="en-US" dirty="0"/>
              <a:t>Therefore there may occasions when you will reveal a police interest but not the real reason behind the need for the information.</a:t>
            </a:r>
          </a:p>
          <a:p>
            <a:pPr defTabSz="912813" eaLnBrk="1" hangingPunct="1"/>
            <a:r>
              <a:rPr lang="en-GB" altLang="en-US" dirty="0"/>
              <a:t>As can be seen many of these sources may be familiar to you from dealing with criminals but what may not be so familiar is the greater need to do so discreetly without leaving any trace at all that you were interested in a particular piece of information and we will look at this in a little more detail later. </a:t>
            </a:r>
          </a:p>
          <a:p>
            <a:pPr defTabSz="912813" eaLnBrk="1" hangingPunct="1"/>
            <a:endParaRPr lang="en-GB" altLang="en-US"/>
          </a:p>
          <a:p>
            <a:pPr defTabSz="912813" eaLnBrk="1" hangingPunct="1"/>
            <a:endParaRPr lang="en-GB" altLang="en-US"/>
          </a:p>
          <a:p>
            <a:pPr defTabSz="912813" eaLnBrk="1" hangingPunct="1"/>
            <a:endParaRPr lang="en-GB" altLang="en-US"/>
          </a:p>
        </p:txBody>
      </p:sp>
    </p:spTree>
    <p:extLst>
      <p:ext uri="{BB962C8B-B14F-4D97-AF65-F5344CB8AC3E}">
        <p14:creationId xmlns:p14="http://schemas.microsoft.com/office/powerpoint/2010/main" val="41181212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9852B18-8A9F-4F8F-9EE4-DF7D397FD87E}" type="slidenum">
              <a:rPr lang="en-GB" altLang="en-US">
                <a:solidFill>
                  <a:prstClr val="black"/>
                </a:solidFill>
              </a:rPr>
              <a:pPr eaLnBrk="1" hangingPunct="1"/>
              <a:t>69</a:t>
            </a:fld>
            <a:endParaRPr lang="en-GB" altLang="en-US">
              <a:solidFill>
                <a:prstClr val="black"/>
              </a:solidFill>
            </a:endParaRPr>
          </a:p>
        </p:txBody>
      </p:sp>
      <p:sp>
        <p:nvSpPr>
          <p:cNvPr id="36867"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BFFE211A-A03A-48E6-A844-34F6523C281E}" type="slidenum">
              <a:rPr lang="en-GB" altLang="en-US" sz="1200">
                <a:solidFill>
                  <a:prstClr val="black"/>
                </a:solidFill>
                <a:cs typeface="Arial" charset="0"/>
              </a:rPr>
              <a:pPr algn="r" eaLnBrk="1" fontAlgn="base" hangingPunct="1">
                <a:spcBef>
                  <a:spcPct val="0"/>
                </a:spcBef>
                <a:spcAft>
                  <a:spcPct val="0"/>
                </a:spcAft>
              </a:pPr>
              <a:t>69</a:t>
            </a:fld>
            <a:endParaRPr lang="en-GB" altLang="en-US" sz="1200">
              <a:solidFill>
                <a:prstClr val="black"/>
              </a:solidFill>
              <a:cs typeface="Arial" charset="0"/>
            </a:endParaRPr>
          </a:p>
        </p:txBody>
      </p:sp>
      <p:sp>
        <p:nvSpPr>
          <p:cNvPr id="36868" name="Rectangle 2"/>
          <p:cNvSpPr>
            <a:spLocks noGrp="1" noRot="1" noChangeAspect="1" noChangeArrowheads="1" noTextEdit="1"/>
          </p:cNvSpPr>
          <p:nvPr>
            <p:ph type="sldImg"/>
          </p:nvPr>
        </p:nvSpPr>
        <p:spPr>
          <a:ln/>
        </p:spPr>
      </p:sp>
      <p:sp>
        <p:nvSpPr>
          <p:cNvPr id="3686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endParaRPr lang="en-GB" altLang="en-US"/>
          </a:p>
          <a:p>
            <a:pPr defTabSz="912813" eaLnBrk="1" hangingPunct="1"/>
            <a:r>
              <a:rPr lang="en-GB" altLang="en-US" dirty="0"/>
              <a:t>Up until now an open source has been one that anyone has access to without using police powers.</a:t>
            </a:r>
          </a:p>
          <a:p>
            <a:pPr defTabSz="912813" eaLnBrk="1" hangingPunct="1"/>
            <a:endParaRPr lang="en-GB" altLang="en-US"/>
          </a:p>
          <a:p>
            <a:pPr defTabSz="912813" eaLnBrk="1" hangingPunct="1"/>
            <a:r>
              <a:rPr lang="en-GB" altLang="en-US" dirty="0"/>
              <a:t> Now a further consideration could be that you may be revealing the fact that you are a police officer but do not want to reveal that there is a National Security or CT involvement.</a:t>
            </a:r>
          </a:p>
          <a:p>
            <a:pPr defTabSz="912813" eaLnBrk="1" hangingPunct="1"/>
            <a:endParaRPr lang="en-GB" altLang="en-US"/>
          </a:p>
          <a:p>
            <a:pPr defTabSz="912813" eaLnBrk="1" hangingPunct="1"/>
            <a:r>
              <a:rPr lang="en-GB" altLang="en-US" dirty="0"/>
              <a:t>Therefore there may occasions when you will reveal a police interest but not the real reason behind the need for the information.</a:t>
            </a:r>
          </a:p>
          <a:p>
            <a:pPr defTabSz="912813" eaLnBrk="1" hangingPunct="1"/>
            <a:r>
              <a:rPr lang="en-GB" altLang="en-US" dirty="0"/>
              <a:t>As can be seen many of these sources may be familiar to you from dealing with criminals but what may not be so familiar is the greater need to do so discreetly without leaving any trace at all that you were interested in a particular piece of information and we will look at this in a little more detail later. </a:t>
            </a:r>
          </a:p>
          <a:p>
            <a:pPr defTabSz="912813" eaLnBrk="1" hangingPunct="1"/>
            <a:endParaRPr lang="en-GB" altLang="en-US"/>
          </a:p>
          <a:p>
            <a:pPr defTabSz="912813" eaLnBrk="1" hangingPunct="1"/>
            <a:r>
              <a:rPr lang="en-GB" altLang="en-US" dirty="0"/>
              <a:t>It might be possible or necessary to reveal a CT involvement when obtaining information from these sources but each case must be carefully considered before doing so.</a:t>
            </a:r>
          </a:p>
          <a:p>
            <a:pPr defTabSz="912813" eaLnBrk="1" hangingPunct="1"/>
            <a:endParaRPr lang="en-GB" altLang="en-US"/>
          </a:p>
          <a:p>
            <a:pPr defTabSz="912813" eaLnBrk="1" hangingPunct="1"/>
            <a:endParaRPr lang="en-GB" altLang="en-US"/>
          </a:p>
        </p:txBody>
      </p:sp>
    </p:spTree>
    <p:extLst>
      <p:ext uri="{BB962C8B-B14F-4D97-AF65-F5344CB8AC3E}">
        <p14:creationId xmlns:p14="http://schemas.microsoft.com/office/powerpoint/2010/main" val="25449658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A134908-01D6-463D-9451-2DA6C22A102F}" type="slidenum">
              <a:rPr lang="en-GB" altLang="en-US">
                <a:solidFill>
                  <a:prstClr val="black"/>
                </a:solidFill>
              </a:rPr>
              <a:pPr eaLnBrk="1" hangingPunct="1"/>
              <a:t>70</a:t>
            </a:fld>
            <a:endParaRPr lang="en-GB" altLang="en-US">
              <a:solidFill>
                <a:prstClr val="black"/>
              </a:solidFill>
            </a:endParaRPr>
          </a:p>
        </p:txBody>
      </p:sp>
      <p:sp>
        <p:nvSpPr>
          <p:cNvPr id="3789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fontAlgn="base" hangingPunct="1">
              <a:spcBef>
                <a:spcPct val="0"/>
              </a:spcBef>
              <a:spcAft>
                <a:spcPct val="0"/>
              </a:spcAft>
            </a:pPr>
            <a:fld id="{4D04F11E-C5F3-4B81-B074-BC1CEFD5E50D}" type="slidenum">
              <a:rPr lang="en-GB" altLang="en-US" sz="1200">
                <a:solidFill>
                  <a:prstClr val="black"/>
                </a:solidFill>
                <a:cs typeface="Arial" charset="0"/>
              </a:rPr>
              <a:pPr algn="r" eaLnBrk="1" fontAlgn="base" hangingPunct="1">
                <a:spcBef>
                  <a:spcPct val="0"/>
                </a:spcBef>
                <a:spcAft>
                  <a:spcPct val="0"/>
                </a:spcAft>
              </a:pPr>
              <a:t>70</a:t>
            </a:fld>
            <a:endParaRPr lang="en-GB" altLang="en-US" sz="1200">
              <a:solidFill>
                <a:prstClr val="black"/>
              </a:solidFill>
              <a:cs typeface="Arial" charset="0"/>
            </a:endParaRPr>
          </a:p>
        </p:txBody>
      </p:sp>
      <p:sp>
        <p:nvSpPr>
          <p:cNvPr id="37892" name="Rectangle 2"/>
          <p:cNvSpPr>
            <a:spLocks noGrp="1" noRot="1" noChangeAspect="1" noChangeArrowheads="1" noTextEdit="1"/>
          </p:cNvSpPr>
          <p:nvPr>
            <p:ph type="sldImg"/>
          </p:nvPr>
        </p:nvSpPr>
        <p:spPr>
          <a:ln/>
        </p:spPr>
      </p:sp>
      <p:sp>
        <p:nvSpPr>
          <p:cNvPr id="3789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2813" eaLnBrk="1" hangingPunct="1"/>
            <a:r>
              <a:rPr lang="en-GB" altLang="en-US" dirty="0"/>
              <a:t>So what do SBs want to know?</a:t>
            </a:r>
          </a:p>
          <a:p>
            <a:pPr defTabSz="912813" eaLnBrk="1" hangingPunct="1"/>
            <a:r>
              <a:rPr lang="en-GB" altLang="en-US" dirty="0"/>
              <a:t>SB use a combination of intelligence gathering techniques in seeking to obtain a detailed knowledge of subject organisations, their key personalities, infrastructure, plans and capabilities. This knowledge assists in making intelligent decisions to counter the activities of terrorists and extremists. However, if details of the operational activity, or the identity of the individuals engaged in the activities were divulge, it would educate the subjects on tactical methods employed during an intelligence gathering operation or investigation. Many investigative techniques will require the application of operational security measures to protect sources and methods.</a:t>
            </a:r>
          </a:p>
          <a:p>
            <a:pPr defTabSz="912813" eaLnBrk="1" hangingPunct="1"/>
            <a:endParaRPr lang="en-GB" altLang="en-US"/>
          </a:p>
        </p:txBody>
      </p:sp>
    </p:spTree>
    <p:extLst>
      <p:ext uri="{BB962C8B-B14F-4D97-AF65-F5344CB8AC3E}">
        <p14:creationId xmlns:p14="http://schemas.microsoft.com/office/powerpoint/2010/main" val="2919423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9229F-C786-4D1B-BEB4-24ACAD3829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5DF53-D269-47B4-9027-4BD0EBB242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A86B34-3803-46D4-8171-A2C6942EFDE7}"/>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5" name="Footer Placeholder 4">
            <a:extLst>
              <a:ext uri="{FF2B5EF4-FFF2-40B4-BE49-F238E27FC236}">
                <a16:creationId xmlns:a16="http://schemas.microsoft.com/office/drawing/2014/main" id="{03A88454-6CC0-4B84-8E1E-B5E123A76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025A4D-E6EB-44FD-8AF8-8F9D949FA14D}"/>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3307738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BAF1-DD90-4E29-A912-EAC380EC9B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252EEB-107C-4F6B-955E-A32784C69F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B3846-28CC-4A0F-93F7-65CE6218F39E}"/>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5" name="Footer Placeholder 4">
            <a:extLst>
              <a:ext uri="{FF2B5EF4-FFF2-40B4-BE49-F238E27FC236}">
                <a16:creationId xmlns:a16="http://schemas.microsoft.com/office/drawing/2014/main" id="{3837F2C6-7E43-4DF4-A511-0C9B7D0F86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7A10F-3930-4DE8-8F95-B525F509D86E}"/>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3063932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08804-1E4E-4696-9F5A-B3E4D5D4C8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A09470-3262-4884-AC10-D007C7723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44177E-6887-4095-96DE-97DC4F7C7D75}"/>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5" name="Footer Placeholder 4">
            <a:extLst>
              <a:ext uri="{FF2B5EF4-FFF2-40B4-BE49-F238E27FC236}">
                <a16:creationId xmlns:a16="http://schemas.microsoft.com/office/drawing/2014/main" id="{E02E5856-6DDB-4EB9-BC3D-968998004A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D2DD9C-C439-43C3-911D-F62E2F9704F4}"/>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1416155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21466-5468-471F-B3AB-944EA0EE8D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5F6EC4-0FDF-44C0-A410-0BA32D22B7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F8B0EF-17FE-451C-AB59-5B170C8999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374710-6190-46AA-BBEF-035D6F5D14BF}"/>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6" name="Footer Placeholder 5">
            <a:extLst>
              <a:ext uri="{FF2B5EF4-FFF2-40B4-BE49-F238E27FC236}">
                <a16:creationId xmlns:a16="http://schemas.microsoft.com/office/drawing/2014/main" id="{693825B9-796F-4288-A22A-C32D091610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99AB62-47C4-4ABC-A55F-8F08FC1057A7}"/>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2414610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B292-8DB0-4062-89E7-AFC9A829CF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C2B303-0239-4CFB-92A3-E89D8F9B99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2A81EE-A585-48DB-BC0E-97C345B721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D857BE-B8E1-4AA3-9DE9-EC946CEFD5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4FCB50-B1DC-4124-9C45-DEF51037BD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FF9C99-2ED3-4F00-A177-69DE16B30107}"/>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8" name="Footer Placeholder 7">
            <a:extLst>
              <a:ext uri="{FF2B5EF4-FFF2-40B4-BE49-F238E27FC236}">
                <a16:creationId xmlns:a16="http://schemas.microsoft.com/office/drawing/2014/main" id="{1EE7FEAF-A3FB-42A3-B1FD-5E940A52D5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A82B4A-68CF-460B-9365-BCBD576D7FA7}"/>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3104204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0C6B8-D54D-4D81-AE13-91D43BF78F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A9C19C-C932-4CF9-94FC-166CDC2E0B4C}"/>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4" name="Footer Placeholder 3">
            <a:extLst>
              <a:ext uri="{FF2B5EF4-FFF2-40B4-BE49-F238E27FC236}">
                <a16:creationId xmlns:a16="http://schemas.microsoft.com/office/drawing/2014/main" id="{C16067C4-C8AE-473F-BFB1-11C55D17B2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F3EEEF-3B43-49A3-AA0F-C83246B3B226}"/>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293523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9A50AE-8A07-436C-B148-02F562A2C0C6}"/>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3" name="Footer Placeholder 2">
            <a:extLst>
              <a:ext uri="{FF2B5EF4-FFF2-40B4-BE49-F238E27FC236}">
                <a16:creationId xmlns:a16="http://schemas.microsoft.com/office/drawing/2014/main" id="{F513A529-5AC0-4AA5-A63A-CE18F1D498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307901-8F11-4951-A8E4-9BD7B091E71E}"/>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3011271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0ACC-30BB-4345-AF2F-F0E67C2F92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329949-CA5D-4CF7-AF4C-73E188710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984574-C982-41E4-980C-4EB54D0905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2844BE-DA3E-4A2C-8045-5B4D899D690E}"/>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6" name="Footer Placeholder 5">
            <a:extLst>
              <a:ext uri="{FF2B5EF4-FFF2-40B4-BE49-F238E27FC236}">
                <a16:creationId xmlns:a16="http://schemas.microsoft.com/office/drawing/2014/main" id="{28EE97AB-83C2-430D-9520-25DD3B0E43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3BA73-92B0-44BA-8DC4-878730C7859E}"/>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3033073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BD91A-4339-4808-8A3B-72038C16C2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65E9EB-EDF1-4ED0-9A5D-F6BE7C114C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325036-A8E1-4D24-B174-465DC5444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810F71-2DF0-4C27-BA27-4F94F9E41D64}"/>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6" name="Footer Placeholder 5">
            <a:extLst>
              <a:ext uri="{FF2B5EF4-FFF2-40B4-BE49-F238E27FC236}">
                <a16:creationId xmlns:a16="http://schemas.microsoft.com/office/drawing/2014/main" id="{DBB55E96-91C4-474D-8208-42392AF2ED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6AD805-6295-453C-8DE2-0A45EAD5C96A}"/>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4075313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3420-2109-4032-9073-86F42763AF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0597D5-768F-4685-A26C-A5D9A7D3E7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A7808-A270-4495-9AF0-A0676FF797C8}"/>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5" name="Footer Placeholder 4">
            <a:extLst>
              <a:ext uri="{FF2B5EF4-FFF2-40B4-BE49-F238E27FC236}">
                <a16:creationId xmlns:a16="http://schemas.microsoft.com/office/drawing/2014/main" id="{03970148-E643-4816-A164-F4635B8EC9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3EA33-231F-45C3-8032-EDDC8531826D}"/>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3361631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37C238-2E31-4078-913F-C177650737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4F1AEC-C91F-4157-87D0-67A2753EFC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7ABDD0-90AE-4B65-8A80-80B9F2D927FD}"/>
              </a:ext>
            </a:extLst>
          </p:cNvPr>
          <p:cNvSpPr>
            <a:spLocks noGrp="1"/>
          </p:cNvSpPr>
          <p:nvPr>
            <p:ph type="dt" sz="half" idx="10"/>
          </p:nvPr>
        </p:nvSpPr>
        <p:spPr/>
        <p:txBody>
          <a:bodyPr/>
          <a:lstStyle/>
          <a:p>
            <a:fld id="{1303BA2A-743C-4605-9E26-AE65E3EAA419}" type="datetimeFigureOut">
              <a:rPr lang="en-GB" smtClean="0"/>
              <a:t>25/10/2021</a:t>
            </a:fld>
            <a:endParaRPr lang="en-GB"/>
          </a:p>
        </p:txBody>
      </p:sp>
      <p:sp>
        <p:nvSpPr>
          <p:cNvPr id="5" name="Footer Placeholder 4">
            <a:extLst>
              <a:ext uri="{FF2B5EF4-FFF2-40B4-BE49-F238E27FC236}">
                <a16:creationId xmlns:a16="http://schemas.microsoft.com/office/drawing/2014/main" id="{DBCE52A0-2368-4E91-BF52-9F93FB9FB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669773-C2BB-4352-9FD3-14461E19F5A6}"/>
              </a:ext>
            </a:extLst>
          </p:cNvPr>
          <p:cNvSpPr>
            <a:spLocks noGrp="1"/>
          </p:cNvSpPr>
          <p:nvPr>
            <p:ph type="sldNum" sz="quarter" idx="12"/>
          </p:nvPr>
        </p:nvSpPr>
        <p:spPr/>
        <p:txBody>
          <a:bodyPr/>
          <a:lstStyle/>
          <a:p>
            <a:fld id="{B2FAD792-1617-4311-880F-59E2DA10CF1B}" type="slidenum">
              <a:rPr lang="en-GB" smtClean="0"/>
              <a:t>‹#›</a:t>
            </a:fld>
            <a:endParaRPr lang="en-GB"/>
          </a:p>
        </p:txBody>
      </p:sp>
    </p:spTree>
    <p:extLst>
      <p:ext uri="{BB962C8B-B14F-4D97-AF65-F5344CB8AC3E}">
        <p14:creationId xmlns:p14="http://schemas.microsoft.com/office/powerpoint/2010/main" val="240735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5177CC-3188-4443-8801-92B9C782D6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5375A7-372C-4F96-93BA-69687E1CB4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50611B-FD92-4558-9F3E-2A8F570144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03BA2A-743C-4605-9E26-AE65E3EAA419}" type="datetimeFigureOut">
              <a:rPr lang="en-GB" smtClean="0"/>
              <a:t>25/10/2021</a:t>
            </a:fld>
            <a:endParaRPr lang="en-GB"/>
          </a:p>
        </p:txBody>
      </p:sp>
      <p:sp>
        <p:nvSpPr>
          <p:cNvPr id="5" name="Footer Placeholder 4">
            <a:extLst>
              <a:ext uri="{FF2B5EF4-FFF2-40B4-BE49-F238E27FC236}">
                <a16:creationId xmlns:a16="http://schemas.microsoft.com/office/drawing/2014/main" id="{8AE34E65-7DF9-437C-A8B5-BC774866B1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C5809D-C99A-4C7C-A7A9-0906B27A4E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FAD792-1617-4311-880F-59E2DA10CF1B}" type="slidenum">
              <a:rPr lang="en-GB" smtClean="0"/>
              <a:t>‹#›</a:t>
            </a:fld>
            <a:endParaRPr lang="en-GB"/>
          </a:p>
        </p:txBody>
      </p:sp>
    </p:spTree>
    <p:extLst>
      <p:ext uri="{BB962C8B-B14F-4D97-AF65-F5344CB8AC3E}">
        <p14:creationId xmlns:p14="http://schemas.microsoft.com/office/powerpoint/2010/main" val="3936224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16.svg"/></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terrorismlegislationreviewer.independent.gov.uk/wp-content/uploads/2014/07/2014-Public-Law-403-20.pdf" TargetMode="External"/><Relationship Id="rId2" Type="http://schemas.openxmlformats.org/officeDocument/2006/relationships/hyperlink" Target="https://www.bbc.co.uk/news/uk-england-birmingham-54573551" TargetMode="External"/><Relationship Id="rId1" Type="http://schemas.openxmlformats.org/officeDocument/2006/relationships/slideLayout" Target="../slideLayouts/slideLayout2.xml"/><Relationship Id="rId4" Type="http://schemas.openxmlformats.org/officeDocument/2006/relationships/hyperlink" Target="https://www.equalityhumanrights.com/en/human-rights/human-rights-act"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www.guardian.co.uk/uk/2011/may/23/counter-terror-stop-search-minorities" TargetMode="External"/><Relationship Id="rId7" Type="http://schemas.openxmlformats.org/officeDocument/2006/relationships/hyperlink" Target="https://www.ons.gov.uk/aboutus/transparencyandgovernance/freedomofinformationfoi/muslimpopulationintheuk" TargetMode="External"/><Relationship Id="rId2" Type="http://schemas.openxmlformats.org/officeDocument/2006/relationships/hyperlink" Target="http://www.liberty-human-rights.org.uk/human-rights/terrorism/control-orders/index.php" TargetMode="External"/><Relationship Id="rId1" Type="http://schemas.openxmlformats.org/officeDocument/2006/relationships/slideLayout" Target="../slideLayouts/slideLayout2.xml"/><Relationship Id="rId6" Type="http://schemas.openxmlformats.org/officeDocument/2006/relationships/hyperlink" Target="http://www.homeoffice.gov.uk/publications/counter-terrorism/terrorism-act-remedial-order/" TargetMode="External"/><Relationship Id="rId5" Type="http://schemas.openxmlformats.org/officeDocument/2006/relationships/hyperlink" Target="http://www.independent.co.uk/news/uk/home-news/photographers-snap-over-use-of-section-44-by-police-officers-1833839.html" TargetMode="External"/><Relationship Id="rId4" Type="http://schemas.openxmlformats.org/officeDocument/2006/relationships/hyperlink" Target="http://www.guardian.co.uk/commentisfree/libertycentral/2009/jan/22/explainer-terrorism-legislation"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youtu.be/RX6x1HuOWeU"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32.wmf"/></Relationships>
</file>

<file path=ppt/slides/_rels/slide6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2CCF02-A282-482A-AEFA-7ADEEE84542E}"/>
              </a:ext>
            </a:extLst>
          </p:cNvPr>
          <p:cNvPicPr>
            <a:picLocks noChangeAspect="1"/>
          </p:cNvPicPr>
          <p:nvPr/>
        </p:nvPicPr>
        <p:blipFill rotWithShape="1">
          <a:blip r:embed="rId2">
            <a:alphaModFix amt="90000"/>
          </a:blip>
          <a:srcRect t="15730"/>
          <a:stretch/>
        </p:blipFill>
        <p:spPr>
          <a:xfrm>
            <a:off x="1524002" y="857258"/>
            <a:ext cx="9143999" cy="5143492"/>
          </a:xfrm>
          <a:prstGeom prst="rect">
            <a:avLst/>
          </a:prstGeom>
        </p:spPr>
      </p:pic>
      <p:sp>
        <p:nvSpPr>
          <p:cNvPr id="2" name="Title 1">
            <a:extLst>
              <a:ext uri="{FF2B5EF4-FFF2-40B4-BE49-F238E27FC236}">
                <a16:creationId xmlns:a16="http://schemas.microsoft.com/office/drawing/2014/main" id="{22303CD7-DCFC-4502-966D-1E8D5B94FADB}"/>
              </a:ext>
            </a:extLst>
          </p:cNvPr>
          <p:cNvSpPr>
            <a:spLocks noGrp="1"/>
          </p:cNvSpPr>
          <p:nvPr>
            <p:ph type="ctrTitle"/>
          </p:nvPr>
        </p:nvSpPr>
        <p:spPr>
          <a:xfrm>
            <a:off x="2049637" y="805591"/>
            <a:ext cx="6700347" cy="1827924"/>
          </a:xfrm>
        </p:spPr>
        <p:txBody>
          <a:bodyPr>
            <a:normAutofit/>
          </a:bodyPr>
          <a:lstStyle/>
          <a:p>
            <a:r>
              <a:rPr lang="en-GB" sz="4700" dirty="0"/>
              <a:t>Policing Terrorism and Human Rights</a:t>
            </a:r>
          </a:p>
        </p:txBody>
      </p:sp>
      <p:sp>
        <p:nvSpPr>
          <p:cNvPr id="3" name="Subtitle 2">
            <a:extLst>
              <a:ext uri="{FF2B5EF4-FFF2-40B4-BE49-F238E27FC236}">
                <a16:creationId xmlns:a16="http://schemas.microsoft.com/office/drawing/2014/main" id="{E326C8D7-B8F3-4E93-8618-A6666F7FBABB}"/>
              </a:ext>
            </a:extLst>
          </p:cNvPr>
          <p:cNvSpPr>
            <a:spLocks noGrp="1"/>
          </p:cNvSpPr>
          <p:nvPr>
            <p:ph type="subTitle" idx="1"/>
          </p:nvPr>
        </p:nvSpPr>
        <p:spPr>
          <a:xfrm>
            <a:off x="2049636" y="6000171"/>
            <a:ext cx="6702635" cy="342901"/>
          </a:xfrm>
        </p:spPr>
        <p:txBody>
          <a:bodyPr>
            <a:noAutofit/>
          </a:bodyPr>
          <a:lstStyle/>
          <a:p>
            <a:pPr marL="27305" algn="l"/>
            <a:r>
              <a:rPr lang="en-GB" dirty="0">
                <a:effectLst>
                  <a:glow rad="38100">
                    <a:prstClr val="black">
                      <a:lumMod val="50000"/>
                      <a:lumOff val="50000"/>
                      <a:alpha val="20000"/>
                    </a:prstClr>
                  </a:glow>
                  <a:outerShdw blurRad="44450" dist="12700" dir="13860000" algn="tl" rotWithShape="0">
                    <a:srgbClr val="000000">
                      <a:alpha val="20000"/>
                    </a:srgbClr>
                  </a:outerShdw>
                </a:effectLst>
              </a:rPr>
              <a:t>Week 3</a:t>
            </a:r>
            <a:endParaRPr 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574070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11C92-BB45-4C02-BB77-5B702B8BA4FC}"/>
              </a:ext>
            </a:extLst>
          </p:cNvPr>
          <p:cNvSpPr>
            <a:spLocks noGrp="1"/>
          </p:cNvSpPr>
          <p:nvPr>
            <p:ph type="title"/>
          </p:nvPr>
        </p:nvSpPr>
        <p:spPr>
          <a:xfrm>
            <a:off x="686834" y="1153572"/>
            <a:ext cx="3200400" cy="4461163"/>
          </a:xfrm>
        </p:spPr>
        <p:txBody>
          <a:bodyPr>
            <a:normAutofit/>
          </a:bodyPr>
          <a:lstStyle/>
          <a:p>
            <a:r>
              <a:rPr lang="en-GB">
                <a:solidFill>
                  <a:srgbClr val="FFFFFF"/>
                </a:solidFill>
              </a:rPr>
              <a:t>The Dilemma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634C25-9A18-403E-AF8B-DE2FB678A4AC}"/>
              </a:ext>
            </a:extLst>
          </p:cNvPr>
          <p:cNvSpPr>
            <a:spLocks noGrp="1"/>
          </p:cNvSpPr>
          <p:nvPr>
            <p:ph idx="1"/>
          </p:nvPr>
        </p:nvSpPr>
        <p:spPr>
          <a:xfrm>
            <a:off x="4447308" y="591344"/>
            <a:ext cx="6906491" cy="5585619"/>
          </a:xfrm>
        </p:spPr>
        <p:txBody>
          <a:bodyPr anchor="ctr">
            <a:normAutofit/>
          </a:bodyPr>
          <a:lstStyle/>
          <a:p>
            <a:r>
              <a:rPr lang="en-GB" altLang="en-US"/>
              <a:t>For Governments to provide Safety and Security whilst protecting Human Rights.</a:t>
            </a:r>
            <a:endParaRPr lang="en-GB" altLang="en-US">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dirty="0"/>
          </a:p>
        </p:txBody>
      </p:sp>
    </p:spTree>
    <p:extLst>
      <p:ext uri="{BB962C8B-B14F-4D97-AF65-F5344CB8AC3E}">
        <p14:creationId xmlns:p14="http://schemas.microsoft.com/office/powerpoint/2010/main" val="176464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4B9CD-1732-4002-AFB6-AE9F271507DB}"/>
              </a:ext>
            </a:extLst>
          </p:cNvPr>
          <p:cNvSpPr>
            <a:spLocks noGrp="1"/>
          </p:cNvSpPr>
          <p:nvPr>
            <p:ph type="title"/>
          </p:nvPr>
        </p:nvSpPr>
        <p:spPr>
          <a:xfrm>
            <a:off x="1136428" y="627564"/>
            <a:ext cx="7474172" cy="1325563"/>
          </a:xfrm>
        </p:spPr>
        <p:txBody>
          <a:bodyPr>
            <a:normAutofit/>
          </a:bodyPr>
          <a:lstStyle/>
          <a:p>
            <a:r>
              <a:rPr lang="en-GB"/>
              <a:t>England 1939</a:t>
            </a:r>
          </a:p>
        </p:txBody>
      </p:sp>
      <p:sp>
        <p:nvSpPr>
          <p:cNvPr id="3" name="Content Placeholder 2">
            <a:extLst>
              <a:ext uri="{FF2B5EF4-FFF2-40B4-BE49-F238E27FC236}">
                <a16:creationId xmlns:a16="http://schemas.microsoft.com/office/drawing/2014/main" id="{F2A8F77F-69DC-4B05-A313-675D4876EDCC}"/>
              </a:ext>
            </a:extLst>
          </p:cNvPr>
          <p:cNvSpPr>
            <a:spLocks noGrp="1"/>
          </p:cNvSpPr>
          <p:nvPr>
            <p:ph idx="1"/>
          </p:nvPr>
        </p:nvSpPr>
        <p:spPr>
          <a:xfrm>
            <a:off x="796413" y="1799303"/>
            <a:ext cx="6807883" cy="4431133"/>
          </a:xfrm>
        </p:spPr>
        <p:txBody>
          <a:bodyPr anchor="ctr">
            <a:normAutofit/>
          </a:bodyPr>
          <a:lstStyle/>
          <a:p>
            <a:endParaRPr lang="en-GB" sz="1900" dirty="0"/>
          </a:p>
          <a:p>
            <a:endParaRPr lang="en-GB" sz="1900" dirty="0"/>
          </a:p>
          <a:p>
            <a:r>
              <a:rPr lang="en-GB" sz="1900" dirty="0"/>
              <a:t>January to June 1939 127 bombings – IRA</a:t>
            </a:r>
          </a:p>
          <a:p>
            <a:r>
              <a:rPr lang="en-GB" sz="1900" dirty="0"/>
              <a:t>Coventry August 1939 5 killed and 80 injured = </a:t>
            </a:r>
            <a:r>
              <a:rPr lang="en-GB" altLang="en-US" sz="1900" dirty="0"/>
              <a:t>Peter Barnes and Frank McCormick, were hanged for the Coventry Street bombings </a:t>
            </a:r>
          </a:p>
          <a:p>
            <a:pPr eaLnBrk="1" hangingPunct="1">
              <a:spcBef>
                <a:spcPct val="0"/>
              </a:spcBef>
            </a:pPr>
            <a:r>
              <a:rPr lang="en-GB" altLang="en-US" sz="1900" dirty="0"/>
              <a:t> Prevention of Violence (Temporary Provision) Act of 1939. </a:t>
            </a:r>
          </a:p>
          <a:p>
            <a:pPr eaLnBrk="1" hangingPunct="1">
              <a:spcBef>
                <a:spcPct val="0"/>
              </a:spcBef>
            </a:pPr>
            <a:r>
              <a:rPr lang="en-GB" altLang="en-US" sz="1900" dirty="0"/>
              <a:t>Last for two years, but  reviewed yearly until 1954</a:t>
            </a:r>
          </a:p>
          <a:p>
            <a:pPr eaLnBrk="1" hangingPunct="1">
              <a:spcBef>
                <a:spcPct val="0"/>
              </a:spcBef>
            </a:pPr>
            <a:r>
              <a:rPr lang="en-GB" altLang="en-US" sz="1900" dirty="0"/>
              <a:t>Powers – </a:t>
            </a:r>
          </a:p>
          <a:p>
            <a:pPr lvl="1">
              <a:spcBef>
                <a:spcPct val="0"/>
              </a:spcBef>
            </a:pPr>
            <a:r>
              <a:rPr lang="en-GB" altLang="en-US" sz="1900" dirty="0"/>
              <a:t>powers of search to the Police</a:t>
            </a:r>
          </a:p>
          <a:p>
            <a:pPr lvl="1">
              <a:spcBef>
                <a:spcPct val="0"/>
              </a:spcBef>
            </a:pPr>
            <a:r>
              <a:rPr lang="en-GB" altLang="en-US" sz="1900" dirty="0"/>
              <a:t>power of detention for five days </a:t>
            </a:r>
          </a:p>
          <a:p>
            <a:pPr lvl="1">
              <a:spcBef>
                <a:spcPct val="0"/>
              </a:spcBef>
            </a:pPr>
            <a:r>
              <a:rPr lang="en-GB" altLang="en-US" sz="1900" dirty="0"/>
              <a:t>Power of immediate deportation </a:t>
            </a:r>
          </a:p>
          <a:p>
            <a:pPr lvl="1">
              <a:spcBef>
                <a:spcPct val="0"/>
              </a:spcBef>
            </a:pPr>
            <a:r>
              <a:rPr lang="en-GB" altLang="en-US" sz="1900" dirty="0"/>
              <a:t>Suspected IRA sympathisers required to register with the Police </a:t>
            </a:r>
          </a:p>
          <a:p>
            <a:pPr eaLnBrk="1" hangingPunct="1">
              <a:spcBef>
                <a:spcPct val="0"/>
              </a:spcBef>
            </a:pPr>
            <a:endParaRPr lang="en-GB" altLang="en-US" sz="1900" dirty="0"/>
          </a:p>
          <a:p>
            <a:endParaRPr lang="en-GB" altLang="en-US" sz="1900" dirty="0"/>
          </a:p>
          <a:p>
            <a:pPr marL="0" indent="0">
              <a:buNone/>
            </a:pPr>
            <a:endParaRPr lang="en-GB" sz="1900" dirty="0"/>
          </a:p>
          <a:p>
            <a:endParaRPr lang="en-GB" sz="1900" dirty="0"/>
          </a:p>
        </p:txBody>
      </p:sp>
      <p:sp>
        <p:nvSpPr>
          <p:cNvPr id="31" name="Rectangle 26">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28">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2">
            <a:extLst>
              <a:ext uri="{FF2B5EF4-FFF2-40B4-BE49-F238E27FC236}">
                <a16:creationId xmlns:a16="http://schemas.microsoft.com/office/drawing/2014/main" id="{C88A102C-8BB8-47FB-A747-3013396CC880}"/>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1401" r="20308" b="1"/>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906000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3">
            <a:extLst>
              <a:ext uri="{FF2B5EF4-FFF2-40B4-BE49-F238E27FC236}">
                <a16:creationId xmlns:a16="http://schemas.microsoft.com/office/drawing/2014/main" id="{037A1F6C-C2E6-40A8-BB0B-FCAD65276711}"/>
              </a:ext>
            </a:extLst>
          </p:cNvPr>
          <p:cNvSpPr>
            <a:spLocks noGrp="1"/>
          </p:cNvSpPr>
          <p:nvPr>
            <p:ph type="ctrTitle"/>
          </p:nvPr>
        </p:nvSpPr>
        <p:spPr>
          <a:xfrm>
            <a:off x="1824038" y="188913"/>
            <a:ext cx="8304212" cy="1109662"/>
          </a:xfrm>
        </p:spPr>
        <p:txBody>
          <a:bodyPr anchor="t"/>
          <a:lstStyle/>
          <a:p>
            <a:pPr eaLnBrk="1" hangingPunct="1"/>
            <a:r>
              <a:rPr lang="en-GB" altLang="en-US" sz="4000" b="1"/>
              <a:t>…Continued Government Response</a:t>
            </a:r>
          </a:p>
        </p:txBody>
      </p:sp>
      <p:sp>
        <p:nvSpPr>
          <p:cNvPr id="9219" name="Subtitle 4">
            <a:extLst>
              <a:ext uri="{FF2B5EF4-FFF2-40B4-BE49-F238E27FC236}">
                <a16:creationId xmlns:a16="http://schemas.microsoft.com/office/drawing/2014/main" id="{DEEA87DB-FA94-4436-A932-34EE94D95880}"/>
              </a:ext>
            </a:extLst>
          </p:cNvPr>
          <p:cNvSpPr>
            <a:spLocks noGrp="1"/>
          </p:cNvSpPr>
          <p:nvPr>
            <p:ph type="subTitle" idx="1"/>
          </p:nvPr>
        </p:nvSpPr>
        <p:spPr>
          <a:xfrm>
            <a:off x="2965450" y="1773238"/>
            <a:ext cx="6400800" cy="2040731"/>
          </a:xfrm>
        </p:spPr>
        <p:txBody>
          <a:bodyPr/>
          <a:lstStyle/>
          <a:p>
            <a:pPr eaLnBrk="1" hangingPunct="1">
              <a:lnSpc>
                <a:spcPct val="90000"/>
              </a:lnSpc>
            </a:pPr>
            <a:r>
              <a:rPr lang="en-GB" altLang="en-US" b="1" dirty="0"/>
              <a:t>Prevention of Terrorism</a:t>
            </a:r>
          </a:p>
          <a:p>
            <a:pPr eaLnBrk="1" hangingPunct="1">
              <a:lnSpc>
                <a:spcPct val="90000"/>
              </a:lnSpc>
            </a:pPr>
            <a:r>
              <a:rPr lang="en-GB" altLang="en-US" b="1" dirty="0"/>
              <a:t> (Temporary Provisions) Act;</a:t>
            </a:r>
          </a:p>
          <a:p>
            <a:pPr eaLnBrk="1" hangingPunct="1">
              <a:lnSpc>
                <a:spcPct val="90000"/>
              </a:lnSpc>
            </a:pPr>
            <a:endParaRPr lang="en-GB" altLang="en-US" b="1" dirty="0"/>
          </a:p>
          <a:p>
            <a:pPr eaLnBrk="1" hangingPunct="1"/>
            <a:endParaRPr lang="en-GB" altLang="en-US" dirty="0"/>
          </a:p>
        </p:txBody>
      </p:sp>
      <p:pic>
        <p:nvPicPr>
          <p:cNvPr id="9220" name="Picture 2" descr="C:\Users\561\Desktop\harrods-bombing2.jpg">
            <a:extLst>
              <a:ext uri="{FF2B5EF4-FFF2-40B4-BE49-F238E27FC236}">
                <a16:creationId xmlns:a16="http://schemas.microsoft.com/office/drawing/2014/main" id="{99232D20-4932-4C2C-80FE-A1022CB216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963" y="1454150"/>
            <a:ext cx="2109787" cy="348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3" descr="C:\Users\561\Desktop\hyde park.png">
            <a:extLst>
              <a:ext uri="{FF2B5EF4-FFF2-40B4-BE49-F238E27FC236}">
                <a16:creationId xmlns:a16="http://schemas.microsoft.com/office/drawing/2014/main" id="{38DF1FAB-F03D-43D5-957F-350801ABB0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3951" y="3813969"/>
            <a:ext cx="2428875" cy="196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4" descr="C:\Users\561\Desktop\brighton.jpg">
            <a:extLst>
              <a:ext uri="{FF2B5EF4-FFF2-40B4-BE49-F238E27FC236}">
                <a16:creationId xmlns:a16="http://schemas.microsoft.com/office/drawing/2014/main" id="{43A3CB55-5D89-492D-95A1-9CD5EFEF0F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72650" y="927893"/>
            <a:ext cx="1703387" cy="241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5" descr="C:\Users\561\Desktop\mountbatten.jpg">
            <a:extLst>
              <a:ext uri="{FF2B5EF4-FFF2-40B4-BE49-F238E27FC236}">
                <a16:creationId xmlns:a16="http://schemas.microsoft.com/office/drawing/2014/main" id="{20CC1837-086F-4989-8DAC-AAC4B8AEF97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63893" y="3813969"/>
            <a:ext cx="1365250" cy="225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37BFE7CE-59C4-4C93-80C4-0448A2A16532}"/>
              </a:ext>
            </a:extLst>
          </p:cNvPr>
          <p:cNvSpPr>
            <a:spLocks noGrp="1"/>
          </p:cNvSpPr>
          <p:nvPr>
            <p:ph type="title"/>
          </p:nvPr>
        </p:nvSpPr>
        <p:spPr/>
        <p:txBody>
          <a:bodyPr/>
          <a:lstStyle/>
          <a:p>
            <a:r>
              <a:rPr lang="en-GB" altLang="en-US"/>
              <a:t>Counter Terrorism (CT) Offences</a:t>
            </a:r>
          </a:p>
        </p:txBody>
      </p:sp>
      <p:sp>
        <p:nvSpPr>
          <p:cNvPr id="3" name="Content Placeholder 2">
            <a:extLst>
              <a:ext uri="{FF2B5EF4-FFF2-40B4-BE49-F238E27FC236}">
                <a16:creationId xmlns:a16="http://schemas.microsoft.com/office/drawing/2014/main" id="{EE121F12-B7F3-47FE-9420-54FD97939117}"/>
              </a:ext>
            </a:extLst>
          </p:cNvPr>
          <p:cNvSpPr>
            <a:spLocks noGrp="1"/>
          </p:cNvSpPr>
          <p:nvPr>
            <p:ph idx="1"/>
          </p:nvPr>
        </p:nvSpPr>
        <p:spPr>
          <a:xfrm>
            <a:off x="249381" y="1385889"/>
            <a:ext cx="11575473" cy="5038725"/>
          </a:xfrm>
        </p:spPr>
        <p:txBody>
          <a:bodyPr>
            <a:normAutofit/>
          </a:bodyPr>
          <a:lstStyle/>
          <a:p>
            <a:pPr marL="0" indent="0">
              <a:buNone/>
              <a:defRPr/>
            </a:pPr>
            <a:r>
              <a:rPr lang="en-GB" sz="2000" dirty="0"/>
              <a:t>The Terrorism Act 2000 (known as TACT2000) is the primary legislation relating to terrorism, from which all current offences are based. This was enacted in the year 2000 following on from temporary legislation that had existed for some years beforehand.</a:t>
            </a:r>
          </a:p>
          <a:p>
            <a:pPr marL="0" indent="0">
              <a:buNone/>
              <a:defRPr/>
            </a:pPr>
            <a:endParaRPr lang="en-GB" sz="2000" dirty="0"/>
          </a:p>
          <a:p>
            <a:pPr marL="0" indent="0">
              <a:buNone/>
              <a:defRPr/>
            </a:pPr>
            <a:r>
              <a:rPr lang="en-GB" sz="2000" dirty="0"/>
              <a:t>There are a number of other key pieces of legislation that have become enacted since 2000 which have sought to enhance and refine the 2000 act, and to give CT officers more powers such as:</a:t>
            </a:r>
          </a:p>
          <a:p>
            <a:pPr>
              <a:defRPr/>
            </a:pPr>
            <a:r>
              <a:rPr lang="en-GB" sz="1800" dirty="0"/>
              <a:t>Anti terrorism, Crime and Security Act 2001</a:t>
            </a:r>
          </a:p>
          <a:p>
            <a:pPr>
              <a:defRPr/>
            </a:pPr>
            <a:r>
              <a:rPr lang="en-GB" sz="1800" dirty="0"/>
              <a:t>Criminal Justice Act 2003</a:t>
            </a:r>
          </a:p>
          <a:p>
            <a:pPr>
              <a:defRPr/>
            </a:pPr>
            <a:r>
              <a:rPr lang="en-GB" sz="1800" dirty="0"/>
              <a:t>Terrorism Prevention and Investigation Measures Act 2005</a:t>
            </a:r>
          </a:p>
          <a:p>
            <a:pPr>
              <a:defRPr/>
            </a:pPr>
            <a:r>
              <a:rPr lang="en-GB" sz="1800" dirty="0"/>
              <a:t>Terrorism Act 2006</a:t>
            </a:r>
          </a:p>
          <a:p>
            <a:pPr>
              <a:defRPr/>
            </a:pPr>
            <a:r>
              <a:rPr lang="en-GB" sz="1800" dirty="0"/>
              <a:t>Counter Terrorism Act 2008</a:t>
            </a:r>
          </a:p>
          <a:p>
            <a:pPr>
              <a:defRPr/>
            </a:pPr>
            <a:r>
              <a:rPr lang="en-GB" sz="1800" dirty="0"/>
              <a:t>Terrorist Asset-Freezing Act 2010</a:t>
            </a:r>
          </a:p>
          <a:p>
            <a:pPr>
              <a:defRPr/>
            </a:pPr>
            <a:r>
              <a:rPr lang="en-GB" sz="1800" dirty="0"/>
              <a:t>Counter Terrorism and Security Act 2015</a:t>
            </a:r>
          </a:p>
          <a:p>
            <a:pPr>
              <a:defRPr/>
            </a:pPr>
            <a:r>
              <a:rPr lang="en-GB" sz="1800" dirty="0"/>
              <a:t>&amp; Counter Terrorism and Border Security Act 2019</a:t>
            </a:r>
          </a:p>
          <a:p>
            <a:pPr>
              <a:defRPr/>
            </a:pPr>
            <a:endParaRPr lang="en-GB" sz="2000" dirty="0"/>
          </a:p>
          <a:p>
            <a:pPr>
              <a:defRPr/>
            </a:pPr>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7">
            <a:extLst>
              <a:ext uri="{FF2B5EF4-FFF2-40B4-BE49-F238E27FC236}">
                <a16:creationId xmlns:a16="http://schemas.microsoft.com/office/drawing/2014/main" id="{CC2F9B13-2661-49C4-907B-72DC34A819B6}"/>
              </a:ext>
            </a:extLst>
          </p:cNvPr>
          <p:cNvSpPr>
            <a:spLocks noGrp="1"/>
          </p:cNvSpPr>
          <p:nvPr>
            <p:ph idx="1"/>
          </p:nvPr>
        </p:nvSpPr>
        <p:spPr>
          <a:xfrm>
            <a:off x="2635250" y="188914"/>
            <a:ext cx="6724650" cy="898525"/>
          </a:xfrm>
        </p:spPr>
        <p:txBody>
          <a:bodyPr>
            <a:normAutofit fontScale="70000" lnSpcReduction="20000"/>
          </a:bodyPr>
          <a:lstStyle/>
          <a:p>
            <a:pPr marL="0" indent="0" algn="ctr">
              <a:buNone/>
              <a:defRPr/>
            </a:pPr>
            <a:r>
              <a:rPr lang="en-GB" altLang="en-US" sz="2400" b="1" dirty="0">
                <a:latin typeface="+mj-lt"/>
              </a:rPr>
              <a:t>Independent Reviewer of Terrorism</a:t>
            </a:r>
          </a:p>
          <a:p>
            <a:pPr marL="0" indent="0">
              <a:buNone/>
              <a:defRPr/>
            </a:pPr>
            <a:endParaRPr lang="en-GB" altLang="en-US" sz="2400" i="1" dirty="0">
              <a:latin typeface="Verdana" panose="020B0604030504040204" pitchFamily="34" charset="0"/>
            </a:endParaRPr>
          </a:p>
          <a:p>
            <a:pPr marL="0" indent="0" algn="just">
              <a:buNone/>
              <a:defRPr/>
            </a:pPr>
            <a:r>
              <a:rPr lang="en-GB" altLang="en-US" sz="2000" b="1" i="1" dirty="0">
                <a:latin typeface="Verdana" panose="020B0604030504040204" pitchFamily="34" charset="0"/>
              </a:rPr>
              <a:t>IN</a:t>
            </a:r>
          </a:p>
        </p:txBody>
      </p:sp>
      <p:pic>
        <p:nvPicPr>
          <p:cNvPr id="13315" name="Picture 6" descr="\\homefs\user5$\561\WindowsProfile\Desktop\Anderson.jpg">
            <a:extLst>
              <a:ext uri="{FF2B5EF4-FFF2-40B4-BE49-F238E27FC236}">
                <a16:creationId xmlns:a16="http://schemas.microsoft.com/office/drawing/2014/main" id="{A351E897-9B15-49E6-9A81-0F3DB2F4B2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1" y="911225"/>
            <a:ext cx="2316163"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Box 1">
            <a:extLst>
              <a:ext uri="{FF2B5EF4-FFF2-40B4-BE49-F238E27FC236}">
                <a16:creationId xmlns:a16="http://schemas.microsoft.com/office/drawing/2014/main" id="{7FCE9C96-C312-4591-A7F7-14612CB49E98}"/>
              </a:ext>
            </a:extLst>
          </p:cNvPr>
          <p:cNvSpPr txBox="1">
            <a:spLocks noChangeArrowheads="1"/>
          </p:cNvSpPr>
          <p:nvPr/>
        </p:nvSpPr>
        <p:spPr bwMode="auto">
          <a:xfrm>
            <a:off x="1847851" y="3270251"/>
            <a:ext cx="2663825"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hangingPunct="1">
              <a:spcBef>
                <a:spcPct val="0"/>
              </a:spcBef>
              <a:buFontTx/>
              <a:buNone/>
              <a:defRPr/>
            </a:pPr>
            <a:r>
              <a:rPr lang="en-GB" altLang="en-US" sz="2800" b="1" dirty="0">
                <a:solidFill>
                  <a:srgbClr val="003F76"/>
                </a:solidFill>
                <a:latin typeface="+mn-lt"/>
              </a:rPr>
              <a:t>David Anderson </a:t>
            </a:r>
            <a:r>
              <a:rPr lang="en-GB" altLang="en-US" sz="2800" dirty="0">
                <a:solidFill>
                  <a:srgbClr val="003F76"/>
                </a:solidFill>
                <a:latin typeface="+mn-lt"/>
              </a:rPr>
              <a:t>QC</a:t>
            </a:r>
          </a:p>
          <a:p>
            <a:pPr algn="ctr" eaLnBrk="1" hangingPunct="1">
              <a:spcBef>
                <a:spcPct val="0"/>
              </a:spcBef>
              <a:buFontTx/>
              <a:buNone/>
              <a:defRPr/>
            </a:pPr>
            <a:r>
              <a:rPr lang="en-GB" altLang="en-US" sz="2800" dirty="0">
                <a:solidFill>
                  <a:srgbClr val="003F76"/>
                </a:solidFill>
                <a:latin typeface="+mn-lt"/>
              </a:rPr>
              <a:t>Former Independent Reviewer</a:t>
            </a:r>
          </a:p>
        </p:txBody>
      </p:sp>
      <p:pic>
        <p:nvPicPr>
          <p:cNvPr id="13317" name="Picture 2" descr="C:\Users\harris_57333\AppData\Local\Microsoft\Windows\Temporary Internet Files\Content.Outlook\8J8VQZP7\Max_Hill_QC (2).jpg">
            <a:extLst>
              <a:ext uri="{FF2B5EF4-FFF2-40B4-BE49-F238E27FC236}">
                <a16:creationId xmlns:a16="http://schemas.microsoft.com/office/drawing/2014/main" id="{4AAFDF75-5E72-4A62-8870-44902BBA71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1550" y="911225"/>
            <a:ext cx="2432050"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
            <a:extLst>
              <a:ext uri="{FF2B5EF4-FFF2-40B4-BE49-F238E27FC236}">
                <a16:creationId xmlns:a16="http://schemas.microsoft.com/office/drawing/2014/main" id="{E5553238-0304-4277-A011-F6F294055B88}"/>
              </a:ext>
            </a:extLst>
          </p:cNvPr>
          <p:cNvSpPr txBox="1">
            <a:spLocks noChangeArrowheads="1"/>
          </p:cNvSpPr>
          <p:nvPr/>
        </p:nvSpPr>
        <p:spPr bwMode="auto">
          <a:xfrm>
            <a:off x="4799014" y="3284538"/>
            <a:ext cx="2376487"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hangingPunct="1">
              <a:spcBef>
                <a:spcPct val="0"/>
              </a:spcBef>
              <a:buFontTx/>
              <a:buNone/>
              <a:defRPr/>
            </a:pPr>
            <a:r>
              <a:rPr lang="en-GB" altLang="en-US" sz="2800" b="1" dirty="0">
                <a:solidFill>
                  <a:srgbClr val="003F76"/>
                </a:solidFill>
                <a:latin typeface="+mn-lt"/>
              </a:rPr>
              <a:t>Max Hill QC</a:t>
            </a:r>
          </a:p>
          <a:p>
            <a:pPr algn="ctr" eaLnBrk="1" hangingPunct="1">
              <a:spcBef>
                <a:spcPct val="0"/>
              </a:spcBef>
              <a:buFontTx/>
              <a:buNone/>
              <a:defRPr/>
            </a:pPr>
            <a:r>
              <a:rPr lang="en-GB" altLang="en-US" sz="2800" dirty="0">
                <a:solidFill>
                  <a:srgbClr val="003F76"/>
                </a:solidFill>
                <a:latin typeface="+mn-lt"/>
              </a:rPr>
              <a:t>Former Independent Reviewer</a:t>
            </a:r>
          </a:p>
        </p:txBody>
      </p:sp>
      <p:pic>
        <p:nvPicPr>
          <p:cNvPr id="13319" name="Picture 2">
            <a:extLst>
              <a:ext uri="{FF2B5EF4-FFF2-40B4-BE49-F238E27FC236}">
                <a16:creationId xmlns:a16="http://schemas.microsoft.com/office/drawing/2014/main" id="{18B65D30-1D95-4648-88AD-78F3DDB3F6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9818" t="38152" r="55847" b="26883"/>
          <a:stretch>
            <a:fillRect/>
          </a:stretch>
        </p:blipFill>
        <p:spPr bwMode="auto">
          <a:xfrm>
            <a:off x="7837489" y="923926"/>
            <a:ext cx="2097087" cy="1928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1">
            <a:extLst>
              <a:ext uri="{FF2B5EF4-FFF2-40B4-BE49-F238E27FC236}">
                <a16:creationId xmlns:a16="http://schemas.microsoft.com/office/drawing/2014/main" id="{852EC27F-C1BC-401E-890D-48142709B803}"/>
              </a:ext>
            </a:extLst>
          </p:cNvPr>
          <p:cNvSpPr txBox="1">
            <a:spLocks noChangeArrowheads="1"/>
          </p:cNvSpPr>
          <p:nvPr/>
        </p:nvSpPr>
        <p:spPr bwMode="auto">
          <a:xfrm>
            <a:off x="7680325" y="3284538"/>
            <a:ext cx="2376488" cy="181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rgbClr val="003666"/>
                </a:solidFill>
                <a:latin typeface="Arial" charset="0"/>
              </a:defRPr>
            </a:lvl1pPr>
            <a:lvl2pPr marL="742950" indent="-285750" eaLnBrk="0" hangingPunct="0">
              <a:spcBef>
                <a:spcPct val="20000"/>
              </a:spcBef>
              <a:buChar char="–"/>
              <a:defRPr sz="2800">
                <a:solidFill>
                  <a:srgbClr val="003666"/>
                </a:solidFill>
                <a:latin typeface="Arial" charset="0"/>
              </a:defRPr>
            </a:lvl2pPr>
            <a:lvl3pPr marL="1143000" indent="-228600" eaLnBrk="0" hangingPunct="0">
              <a:spcBef>
                <a:spcPct val="20000"/>
              </a:spcBef>
              <a:buChar char="•"/>
              <a:defRPr sz="2400">
                <a:solidFill>
                  <a:srgbClr val="003666"/>
                </a:solidFill>
                <a:latin typeface="Arial" charset="0"/>
              </a:defRPr>
            </a:lvl3pPr>
            <a:lvl4pPr marL="1600200" indent="-228600" eaLnBrk="0" hangingPunct="0">
              <a:spcBef>
                <a:spcPct val="20000"/>
              </a:spcBef>
              <a:buChar char="–"/>
              <a:defRPr sz="2000">
                <a:solidFill>
                  <a:srgbClr val="003666"/>
                </a:solidFill>
                <a:latin typeface="Arial" charset="0"/>
              </a:defRPr>
            </a:lvl4pPr>
            <a:lvl5pPr marL="2057400" indent="-228600" eaLnBrk="0" hangingPunct="0">
              <a:spcBef>
                <a:spcPct val="20000"/>
              </a:spcBef>
              <a:buChar char="»"/>
              <a:defRPr sz="2000">
                <a:solidFill>
                  <a:srgbClr val="003666"/>
                </a:solidFill>
                <a:latin typeface="Arial" charset="0"/>
              </a:defRPr>
            </a:lvl5pPr>
            <a:lvl6pPr marL="2514600" indent="-228600" eaLnBrk="0" fontAlgn="base" hangingPunct="0">
              <a:spcBef>
                <a:spcPct val="20000"/>
              </a:spcBef>
              <a:spcAft>
                <a:spcPct val="0"/>
              </a:spcAft>
              <a:buChar char="»"/>
              <a:defRPr sz="2000">
                <a:solidFill>
                  <a:srgbClr val="003666"/>
                </a:solidFill>
                <a:latin typeface="Arial" charset="0"/>
              </a:defRPr>
            </a:lvl6pPr>
            <a:lvl7pPr marL="2971800" indent="-228600" eaLnBrk="0" fontAlgn="base" hangingPunct="0">
              <a:spcBef>
                <a:spcPct val="20000"/>
              </a:spcBef>
              <a:spcAft>
                <a:spcPct val="0"/>
              </a:spcAft>
              <a:buChar char="»"/>
              <a:defRPr sz="2000">
                <a:solidFill>
                  <a:srgbClr val="003666"/>
                </a:solidFill>
                <a:latin typeface="Arial" charset="0"/>
              </a:defRPr>
            </a:lvl7pPr>
            <a:lvl8pPr marL="3429000" indent="-228600" eaLnBrk="0" fontAlgn="base" hangingPunct="0">
              <a:spcBef>
                <a:spcPct val="20000"/>
              </a:spcBef>
              <a:spcAft>
                <a:spcPct val="0"/>
              </a:spcAft>
              <a:buChar char="»"/>
              <a:defRPr sz="2000">
                <a:solidFill>
                  <a:srgbClr val="003666"/>
                </a:solidFill>
                <a:latin typeface="Arial" charset="0"/>
              </a:defRPr>
            </a:lvl8pPr>
            <a:lvl9pPr marL="3886200" indent="-228600" eaLnBrk="0" fontAlgn="base" hangingPunct="0">
              <a:spcBef>
                <a:spcPct val="20000"/>
              </a:spcBef>
              <a:spcAft>
                <a:spcPct val="0"/>
              </a:spcAft>
              <a:buChar char="»"/>
              <a:defRPr sz="2000">
                <a:solidFill>
                  <a:srgbClr val="003666"/>
                </a:solidFill>
                <a:latin typeface="Arial" charset="0"/>
              </a:defRPr>
            </a:lvl9pPr>
          </a:lstStyle>
          <a:p>
            <a:pPr algn="ctr" eaLnBrk="1" hangingPunct="1">
              <a:spcBef>
                <a:spcPct val="0"/>
              </a:spcBef>
              <a:buFontTx/>
              <a:buNone/>
              <a:defRPr/>
            </a:pPr>
            <a:r>
              <a:rPr lang="en-GB" altLang="en-US" sz="2800" b="1" dirty="0">
                <a:solidFill>
                  <a:srgbClr val="003F76"/>
                </a:solidFill>
                <a:latin typeface="+mn-lt"/>
              </a:rPr>
              <a:t>Jonathan Hall </a:t>
            </a:r>
            <a:r>
              <a:rPr lang="en-GB" altLang="en-US" sz="2800" dirty="0">
                <a:solidFill>
                  <a:srgbClr val="003F76"/>
                </a:solidFill>
                <a:latin typeface="+mn-lt"/>
              </a:rPr>
              <a:t>QC</a:t>
            </a:r>
          </a:p>
          <a:p>
            <a:pPr algn="ctr" eaLnBrk="1" hangingPunct="1">
              <a:spcBef>
                <a:spcPct val="0"/>
              </a:spcBef>
              <a:buFontTx/>
              <a:buNone/>
              <a:defRPr/>
            </a:pPr>
            <a:r>
              <a:rPr lang="en-GB" altLang="en-US" sz="2800" dirty="0">
                <a:solidFill>
                  <a:srgbClr val="003F76"/>
                </a:solidFill>
                <a:latin typeface="+mn-lt"/>
              </a:rPr>
              <a:t>Independent Reviewer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EC117-665C-4050-99F9-F5CEDD05B44F}"/>
              </a:ext>
            </a:extLst>
          </p:cNvPr>
          <p:cNvSpPr>
            <a:spLocks noGrp="1"/>
          </p:cNvSpPr>
          <p:nvPr>
            <p:ph type="title"/>
          </p:nvPr>
        </p:nvSpPr>
        <p:spPr/>
        <p:txBody>
          <a:bodyPr/>
          <a:lstStyle/>
          <a:p>
            <a:r>
              <a:rPr lang="en-GB" dirty="0"/>
              <a:t>Human Rights Act 1998</a:t>
            </a:r>
          </a:p>
        </p:txBody>
      </p:sp>
      <p:sp>
        <p:nvSpPr>
          <p:cNvPr id="6" name="Content Placeholder 5">
            <a:extLst>
              <a:ext uri="{FF2B5EF4-FFF2-40B4-BE49-F238E27FC236}">
                <a16:creationId xmlns:a16="http://schemas.microsoft.com/office/drawing/2014/main" id="{9AE482ED-AC0A-42CC-8AE9-7B5119B4F48A}"/>
              </a:ext>
            </a:extLst>
          </p:cNvPr>
          <p:cNvSpPr>
            <a:spLocks noGrp="1"/>
          </p:cNvSpPr>
          <p:nvPr>
            <p:ph idx="1"/>
          </p:nvPr>
        </p:nvSpPr>
        <p:spPr>
          <a:xfrm>
            <a:off x="838200" y="1534332"/>
            <a:ext cx="10515600" cy="4642631"/>
          </a:xfrm>
        </p:spPr>
        <p:txBody>
          <a:bodyPr>
            <a:normAutofit/>
          </a:bodyPr>
          <a:lstStyle/>
          <a:p>
            <a:pPr algn="l"/>
            <a:r>
              <a:rPr lang="en-GB" b="0" i="0" dirty="0">
                <a:solidFill>
                  <a:srgbClr val="364546"/>
                </a:solidFill>
                <a:effectLst/>
                <a:latin typeface="Roboto" panose="02000000000000000000" pitchFamily="2" charset="0"/>
              </a:rPr>
              <a:t>Right to life</a:t>
            </a:r>
          </a:p>
          <a:p>
            <a:pPr algn="l"/>
            <a:r>
              <a:rPr lang="en-GB" b="0" i="0" dirty="0">
                <a:solidFill>
                  <a:srgbClr val="364546"/>
                </a:solidFill>
                <a:effectLst/>
                <a:latin typeface="Roboto" panose="02000000000000000000" pitchFamily="2" charset="0"/>
              </a:rPr>
              <a:t>Freedom from torture / degrading treatment / slavery</a:t>
            </a:r>
          </a:p>
          <a:p>
            <a:pPr algn="l"/>
            <a:r>
              <a:rPr lang="en-GB" b="0" i="0" dirty="0">
                <a:solidFill>
                  <a:srgbClr val="364546"/>
                </a:solidFill>
                <a:effectLst/>
                <a:latin typeface="Roboto" panose="02000000000000000000" pitchFamily="2" charset="0"/>
              </a:rPr>
              <a:t>Right to security</a:t>
            </a:r>
          </a:p>
          <a:p>
            <a:pPr algn="l"/>
            <a:r>
              <a:rPr lang="en-GB" b="0" i="0" dirty="0">
                <a:solidFill>
                  <a:srgbClr val="364546"/>
                </a:solidFill>
                <a:effectLst/>
                <a:latin typeface="Roboto" panose="02000000000000000000" pitchFamily="2" charset="0"/>
              </a:rPr>
              <a:t>Right to fair trial / no punishment without law ruling</a:t>
            </a:r>
          </a:p>
          <a:p>
            <a:pPr algn="l"/>
            <a:r>
              <a:rPr lang="en-GB" dirty="0">
                <a:solidFill>
                  <a:srgbClr val="364546"/>
                </a:solidFill>
                <a:latin typeface="Roboto" panose="02000000000000000000" pitchFamily="2" charset="0"/>
              </a:rPr>
              <a:t>Respect of family / private life</a:t>
            </a:r>
          </a:p>
          <a:p>
            <a:pPr algn="l"/>
            <a:r>
              <a:rPr lang="en-GB" dirty="0">
                <a:solidFill>
                  <a:srgbClr val="364546"/>
                </a:solidFill>
                <a:latin typeface="Roboto" panose="02000000000000000000" pitchFamily="2" charset="0"/>
              </a:rPr>
              <a:t>Freedom of speech</a:t>
            </a:r>
          </a:p>
          <a:p>
            <a:pPr algn="l"/>
            <a:r>
              <a:rPr lang="en-GB" dirty="0">
                <a:solidFill>
                  <a:srgbClr val="364546"/>
                </a:solidFill>
                <a:latin typeface="Roboto" panose="02000000000000000000" pitchFamily="2" charset="0"/>
              </a:rPr>
              <a:t>Freedom of assembly and association</a:t>
            </a:r>
          </a:p>
          <a:p>
            <a:pPr algn="l"/>
            <a:r>
              <a:rPr lang="en-GB" dirty="0">
                <a:solidFill>
                  <a:srgbClr val="364546"/>
                </a:solidFill>
                <a:latin typeface="Roboto" panose="02000000000000000000" pitchFamily="2" charset="0"/>
              </a:rPr>
              <a:t>Right to education / free participation in elections</a:t>
            </a:r>
          </a:p>
          <a:p>
            <a:pPr algn="l"/>
            <a:r>
              <a:rPr lang="en-GB" dirty="0">
                <a:solidFill>
                  <a:srgbClr val="364546"/>
                </a:solidFill>
                <a:latin typeface="Roboto" panose="02000000000000000000" pitchFamily="2" charset="0"/>
              </a:rPr>
              <a:t>Abolition of death penalty</a:t>
            </a:r>
          </a:p>
          <a:p>
            <a:pPr algn="l"/>
            <a:endParaRPr lang="en-GB" dirty="0">
              <a:solidFill>
                <a:srgbClr val="364546"/>
              </a:solidFill>
              <a:latin typeface="Roboto" panose="02000000000000000000" pitchFamily="2" charset="0"/>
            </a:endParaRPr>
          </a:p>
          <a:p>
            <a:pPr algn="l"/>
            <a:endParaRPr lang="en-GB" b="0" i="0" dirty="0">
              <a:solidFill>
                <a:srgbClr val="364546"/>
              </a:solidFill>
              <a:effectLst/>
              <a:latin typeface="Roboto" panose="02000000000000000000" pitchFamily="2" charset="0"/>
            </a:endParaRPr>
          </a:p>
          <a:p>
            <a:pPr algn="l"/>
            <a:endParaRPr lang="en-GB" b="0" i="0" dirty="0">
              <a:solidFill>
                <a:srgbClr val="364546"/>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1726562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6AD9AD0-8821-461D-A74E-AA353ABFFEE5}"/>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Wilkinkson 2007 </a:t>
            </a:r>
          </a:p>
        </p:txBody>
      </p:sp>
      <p:graphicFrame>
        <p:nvGraphicFramePr>
          <p:cNvPr id="5" name="Content Placeholder 2">
            <a:extLst>
              <a:ext uri="{FF2B5EF4-FFF2-40B4-BE49-F238E27FC236}">
                <a16:creationId xmlns:a16="http://schemas.microsoft.com/office/drawing/2014/main" id="{E3F37BB0-0953-4F81-A730-92E0BC1527A1}"/>
              </a:ext>
            </a:extLst>
          </p:cNvPr>
          <p:cNvGraphicFramePr>
            <a:graphicFrameLocks noGrp="1"/>
          </p:cNvGraphicFramePr>
          <p:nvPr>
            <p:ph idx="1"/>
            <p:extLst>
              <p:ext uri="{D42A27DB-BD31-4B8C-83A1-F6EECF244321}">
                <p14:modId xmlns:p14="http://schemas.microsoft.com/office/powerpoint/2010/main" val="5866108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8458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060" y="609601"/>
            <a:ext cx="7429499" cy="871727"/>
          </a:xfrm>
        </p:spPr>
        <p:txBody>
          <a:bodyPr>
            <a:normAutofit/>
          </a:bodyPr>
          <a:lstStyle/>
          <a:p>
            <a:pPr algn="ctr">
              <a:defRPr/>
            </a:pPr>
            <a:r>
              <a:rPr lang="en-GB" sz="3600" dirty="0"/>
              <a:t>Northern Ireland- Discrimination</a:t>
            </a:r>
          </a:p>
        </p:txBody>
      </p:sp>
      <p:sp>
        <p:nvSpPr>
          <p:cNvPr id="11267" name="Content Placeholder 2"/>
          <p:cNvSpPr>
            <a:spLocks noGrp="1"/>
          </p:cNvSpPr>
          <p:nvPr>
            <p:ph idx="1"/>
          </p:nvPr>
        </p:nvSpPr>
        <p:spPr>
          <a:xfrm>
            <a:off x="1188720" y="1975104"/>
            <a:ext cx="10442448" cy="3816097"/>
          </a:xfrm>
        </p:spPr>
        <p:txBody>
          <a:bodyPr>
            <a:normAutofit/>
          </a:bodyPr>
          <a:lstStyle/>
          <a:p>
            <a:r>
              <a:rPr lang="en-GB" altLang="en-US" sz="2400" dirty="0"/>
              <a:t>1966 : Catholic minority population discriminated against-politically, socially and economically.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Many had no vote as they were not ratepayers,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Electoral wards were ‘gerrymandered’ so that even where there was a Catholic majority there was still a Protestant council</a:t>
            </a:r>
          </a:p>
          <a:p>
            <a:pPr eaLnBrk="1" hangingPunct="1"/>
            <a:r>
              <a:rPr lang="en-GB" altLang="en-US" sz="2400" dirty="0"/>
              <a:t>Harland and Wolff shipbuilders had a workforce of 100,000 only 400 were Catholic!</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2400" dirty="0"/>
              <a:t>The Catholic Community described itself as “an oppressed minority”-they had plenty to be angry about.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18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386457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060" y="609601"/>
            <a:ext cx="7429499" cy="1091183"/>
          </a:xfrm>
        </p:spPr>
        <p:txBody>
          <a:bodyPr>
            <a:normAutofit/>
          </a:bodyPr>
          <a:lstStyle/>
          <a:p>
            <a:pPr algn="ctr">
              <a:defRPr/>
            </a:pPr>
            <a:r>
              <a:rPr lang="en-GB" sz="3600" dirty="0"/>
              <a:t>Northern Ireland – Civil Rights	</a:t>
            </a:r>
          </a:p>
        </p:txBody>
      </p:sp>
      <p:sp>
        <p:nvSpPr>
          <p:cNvPr id="14339" name="Content Placeholder 2"/>
          <p:cNvSpPr>
            <a:spLocks noGrp="1"/>
          </p:cNvSpPr>
          <p:nvPr>
            <p:ph idx="1"/>
          </p:nvPr>
        </p:nvSpPr>
        <p:spPr>
          <a:xfrm>
            <a:off x="676656" y="1536192"/>
            <a:ext cx="10954512" cy="4255009"/>
          </a:xfrm>
        </p:spPr>
        <p:txBody>
          <a:bodyPr>
            <a:normAutofit/>
          </a:bodyPr>
          <a:lstStyle/>
          <a:p>
            <a:pPr eaLnBrk="1" hangingPunct="1"/>
            <a:r>
              <a:rPr lang="en-GB" altLang="en-US" sz="2400" dirty="0"/>
              <a:t>The Catholic minority were persecuted – homes burnt down / driven from the areas they live in.</a:t>
            </a:r>
          </a:p>
          <a:p>
            <a:pPr eaLnBrk="1" hangingPunct="1"/>
            <a:r>
              <a:rPr lang="en-GB" altLang="en-US" sz="2400" dirty="0"/>
              <a:t>Demanded Civil Rights, the Protestant majority resisted</a:t>
            </a:r>
          </a:p>
          <a:p>
            <a:pPr eaLnBrk="1" hangingPunct="1"/>
            <a:r>
              <a:rPr lang="en-GB" altLang="en-US" sz="2400" dirty="0"/>
              <a:t>The Catholic community blamed the Police (largely Protestant), no action = violence</a:t>
            </a:r>
          </a:p>
          <a:p>
            <a:pPr eaLnBrk="1" hangingPunct="1"/>
            <a:r>
              <a:rPr lang="en-GB" altLang="en-US" sz="2400" dirty="0"/>
              <a:t> </a:t>
            </a:r>
            <a:r>
              <a:rPr lang="en-GB" altLang="en-US" sz="2400" b="1" dirty="0"/>
              <a:t>Enter the Troops: </a:t>
            </a:r>
          </a:p>
          <a:p>
            <a:pPr marL="365760" indent="-283210">
              <a:buFont typeface="Wingdings 2"/>
              <a:buChar char=""/>
              <a:defRPr/>
            </a:pPr>
            <a:r>
              <a:rPr lang="en-GB" sz="2400" dirty="0"/>
              <a:t>The British Army were temporarily deployed to NI in 1969.</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r>
              <a:rPr lang="en-GB" sz="2400" dirty="0"/>
              <a:t>On their arrival they were welcomed by the Catholic community who saw the army as ‘protectors’ they were the ‘Good Guys’ – birth of the PIRA</a:t>
            </a:r>
          </a:p>
          <a:p>
            <a:pPr marL="365760" indent="-283210">
              <a:buFont typeface="Wingdings 2"/>
              <a:buChar char=""/>
              <a:defRPr/>
            </a:pPr>
            <a:r>
              <a:rPr lang="en-GB" altLang="en-US" sz="2400" dirty="0"/>
              <a:t>The sight of heavily armed troops on the civilian streets did not fit well within communities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575554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060" y="609601"/>
            <a:ext cx="7429499" cy="1065451"/>
          </a:xfrm>
        </p:spPr>
        <p:txBody>
          <a:bodyPr>
            <a:normAutofit/>
          </a:bodyPr>
          <a:lstStyle/>
          <a:p>
            <a:pPr algn="ctr">
              <a:defRPr/>
            </a:pPr>
            <a:r>
              <a:rPr lang="en-GB" sz="2800" dirty="0"/>
              <a:t>Overreaction – A Recruitment Tool</a:t>
            </a:r>
          </a:p>
        </p:txBody>
      </p:sp>
      <p:sp>
        <p:nvSpPr>
          <p:cNvPr id="17411" name="Content Placeholder 2"/>
          <p:cNvSpPr>
            <a:spLocks noGrp="1"/>
          </p:cNvSpPr>
          <p:nvPr>
            <p:ph idx="1"/>
          </p:nvPr>
        </p:nvSpPr>
        <p:spPr>
          <a:xfrm>
            <a:off x="1316736" y="1508760"/>
            <a:ext cx="9015984" cy="4282441"/>
          </a:xfrm>
        </p:spPr>
        <p:txBody>
          <a:bodyPr>
            <a:normAutofit/>
          </a:bodyPr>
          <a:lstStyle/>
          <a:p>
            <a:pPr marL="0" indent="0" eaLnBrk="1" hangingPunct="1">
              <a:buNone/>
            </a:pPr>
            <a:r>
              <a:rPr lang="en-GB" altLang="en-US" dirty="0"/>
              <a:t>Community Unrests - </a:t>
            </a:r>
          </a:p>
          <a:p>
            <a:r>
              <a:rPr lang="en-GB" altLang="en-US" dirty="0"/>
              <a:t>‘Operation Motorman’ saw the deployment of 31000 troops tasked with tearing down barricades protecting Catholic ‘no go’ areas,</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dirty="0"/>
              <a:t>Internment without trial (almost entirely against Catholics),</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dirty="0"/>
              <a:t>Bloody Sunday (30</a:t>
            </a:r>
            <a:r>
              <a:rPr lang="en-GB" altLang="en-US" baseline="30000" dirty="0"/>
              <a:t>th</a:t>
            </a:r>
            <a:r>
              <a:rPr lang="en-GB" altLang="en-US" dirty="0"/>
              <a:t> Jan 1972 British Soldiers shoot dead 13 during a Civil Rights march)</a:t>
            </a:r>
          </a:p>
          <a:p>
            <a:pPr lvl="1"/>
            <a:r>
              <a:rPr lang="en-GB" b="0" i="0" dirty="0">
                <a:effectLst/>
                <a:latin typeface="Yahoo Sans"/>
              </a:rPr>
              <a:t>Dennis Hutchings</a:t>
            </a:r>
          </a:p>
          <a:p>
            <a:pPr lvl="1"/>
            <a:r>
              <a:rPr lang="en-GB" altLang="en-US" dirty="0">
                <a:latin typeface="Yahoo Sans"/>
              </a:rPr>
              <a:t>Soldier F</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135800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060" y="4667693"/>
            <a:ext cx="7442825" cy="1063256"/>
          </a:xfrm>
        </p:spPr>
        <p:txBody>
          <a:bodyPr anchor="t">
            <a:normAutofit/>
          </a:bodyPr>
          <a:lstStyle/>
          <a:p>
            <a:pPr>
              <a:defRPr/>
            </a:pPr>
            <a:r>
              <a:rPr lang="en-GB" sz="3100"/>
              <a:t>Remember Wilkinson</a:t>
            </a:r>
          </a:p>
        </p:txBody>
      </p:sp>
      <p:graphicFrame>
        <p:nvGraphicFramePr>
          <p:cNvPr id="18437" name="Content Placeholder 2">
            <a:extLst>
              <a:ext uri="{FF2B5EF4-FFF2-40B4-BE49-F238E27FC236}">
                <a16:creationId xmlns:a16="http://schemas.microsoft.com/office/drawing/2014/main" id="{598FDCC2-5B0F-4524-96A3-23D014C72619}"/>
              </a:ext>
            </a:extLst>
          </p:cNvPr>
          <p:cNvGraphicFramePr>
            <a:graphicFrameLocks noGrp="1"/>
          </p:cNvGraphicFramePr>
          <p:nvPr>
            <p:ph idx="1"/>
          </p:nvPr>
        </p:nvGraphicFramePr>
        <p:xfrm>
          <a:off x="2374587" y="1007919"/>
          <a:ext cx="7442826" cy="3190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7794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2907-C10B-41F2-A881-9010F541090D}"/>
              </a:ext>
            </a:extLst>
          </p:cNvPr>
          <p:cNvSpPr>
            <a:spLocks noGrp="1"/>
          </p:cNvSpPr>
          <p:nvPr>
            <p:ph type="title"/>
          </p:nvPr>
        </p:nvSpPr>
        <p:spPr/>
        <p:txBody>
          <a:bodyPr/>
          <a:lstStyle/>
          <a:p>
            <a:r>
              <a:rPr lang="en-GB" sz="4400" dirty="0"/>
              <a:t>Community Effects	</a:t>
            </a:r>
            <a:endParaRPr lang="en-GB" dirty="0"/>
          </a:p>
        </p:txBody>
      </p:sp>
      <p:sp>
        <p:nvSpPr>
          <p:cNvPr id="3" name="Content Placeholder 2">
            <a:extLst>
              <a:ext uri="{FF2B5EF4-FFF2-40B4-BE49-F238E27FC236}">
                <a16:creationId xmlns:a16="http://schemas.microsoft.com/office/drawing/2014/main" id="{83BB2823-84E5-415A-A976-BFE4D30D8CCC}"/>
              </a:ext>
            </a:extLst>
          </p:cNvPr>
          <p:cNvSpPr>
            <a:spLocks noGrp="1"/>
          </p:cNvSpPr>
          <p:nvPr>
            <p:ph idx="1"/>
          </p:nvPr>
        </p:nvSpPr>
        <p:spPr/>
        <p:txBody>
          <a:bodyPr/>
          <a:lstStyle/>
          <a:p>
            <a:r>
              <a:rPr lang="en-GB" dirty="0"/>
              <a:t>Stigmatisation of Community</a:t>
            </a:r>
          </a:p>
          <a:p>
            <a:r>
              <a:rPr lang="en-GB" dirty="0"/>
              <a:t>Fuel Resentment</a:t>
            </a:r>
          </a:p>
          <a:p>
            <a:r>
              <a:rPr lang="en-GB" dirty="0"/>
              <a:t>Support for Terrorist movements</a:t>
            </a:r>
          </a:p>
          <a:p>
            <a:r>
              <a:rPr lang="en-GB" dirty="0"/>
              <a:t>Suspect Community</a:t>
            </a:r>
          </a:p>
          <a:p>
            <a:endParaRPr lang="en-GB" dirty="0"/>
          </a:p>
          <a:p>
            <a:endParaRPr lang="en-GB" dirty="0"/>
          </a:p>
          <a:p>
            <a:endParaRPr lang="en-US" dirty="0"/>
          </a:p>
          <a:p>
            <a:endParaRPr lang="en-GB" dirty="0"/>
          </a:p>
        </p:txBody>
      </p:sp>
    </p:spTree>
    <p:extLst>
      <p:ext uri="{BB962C8B-B14F-4D97-AF65-F5344CB8AC3E}">
        <p14:creationId xmlns:p14="http://schemas.microsoft.com/office/powerpoint/2010/main" val="3001340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051560" y="714375"/>
            <a:ext cx="2514600" cy="5076826"/>
          </a:xfrm>
        </p:spPr>
        <p:txBody>
          <a:bodyPr anchor="ctr">
            <a:normAutofit/>
          </a:bodyPr>
          <a:lstStyle/>
          <a:p>
            <a:pPr eaLnBrk="1" hangingPunct="1"/>
            <a:r>
              <a:rPr lang="en-GB" altLang="en-US" sz="3200" dirty="0"/>
              <a:t>The ‘Troubles’</a:t>
            </a:r>
          </a:p>
        </p:txBody>
      </p:sp>
      <p:sp>
        <p:nvSpPr>
          <p:cNvPr id="3075" name="Rectangle 3"/>
          <p:cNvSpPr>
            <a:spLocks noGrp="1" noChangeArrowheads="1"/>
          </p:cNvSpPr>
          <p:nvPr>
            <p:ph idx="1"/>
          </p:nvPr>
        </p:nvSpPr>
        <p:spPr>
          <a:xfrm>
            <a:off x="5253785" y="1556038"/>
            <a:ext cx="4690313" cy="4235162"/>
          </a:xfrm>
        </p:spPr>
        <p:txBody>
          <a:bodyPr vert="horz" lIns="91440" tIns="45720" rIns="91440" bIns="45720" rtlCol="0" anchor="ctr">
            <a:noAutofit/>
          </a:bodyPr>
          <a:lstStyle/>
          <a:p>
            <a:r>
              <a:rPr lang="en-GB"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Whilst the combined Military/Police approach failed to deal with the PIRA there were arguably some successes:</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Numbers of those killed as result of terrorist attack reduced significantly:</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1972 – 467 deaths</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late 1980's - 90’s less than 100 per year   </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Prevented escalation of troubles to civil war and made the peace process possible</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buFontTx/>
              <a:buNone/>
            </a:pPr>
            <a:endParaRPr lang="en-GB" altLang="en-US" sz="1800" dirty="0"/>
          </a:p>
          <a:p>
            <a:pPr eaLnBrk="1" hangingPunct="1">
              <a:buFontTx/>
              <a:buNone/>
            </a:pPr>
            <a:endParaRPr lang="en-GB" altLang="en-US" sz="1800" dirty="0"/>
          </a:p>
        </p:txBody>
      </p:sp>
    </p:spTree>
    <p:extLst>
      <p:ext uri="{BB962C8B-B14F-4D97-AF65-F5344CB8AC3E}">
        <p14:creationId xmlns:p14="http://schemas.microsoft.com/office/powerpoint/2010/main" val="117176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837259" y="4363272"/>
            <a:ext cx="6507166" cy="1066801"/>
          </a:xfrm>
        </p:spPr>
        <p:txBody>
          <a:bodyPr>
            <a:normAutofit/>
          </a:bodyPr>
          <a:lstStyle/>
          <a:p>
            <a:pPr eaLnBrk="1" hangingPunct="1"/>
            <a:r>
              <a:rPr lang="en-GB" altLang="en-US" sz="4000"/>
              <a:t> the UK’s CT Network</a:t>
            </a:r>
          </a:p>
        </p:txBody>
      </p:sp>
      <p:pic>
        <p:nvPicPr>
          <p:cNvPr id="2053" name="Picture 2052">
            <a:extLst>
              <a:ext uri="{FF2B5EF4-FFF2-40B4-BE49-F238E27FC236}">
                <a16:creationId xmlns:a16="http://schemas.microsoft.com/office/drawing/2014/main" id="{07CE4CA5-83B8-478B-9DFB-1805719597B1}"/>
              </a:ext>
            </a:extLst>
          </p:cNvPr>
          <p:cNvPicPr>
            <a:picLocks noChangeAspect="1"/>
          </p:cNvPicPr>
          <p:nvPr/>
        </p:nvPicPr>
        <p:blipFill rotWithShape="1">
          <a:blip r:embed="rId3"/>
          <a:srcRect t="3305" r="4" b="49958"/>
          <a:stretch/>
        </p:blipFill>
        <p:spPr>
          <a:xfrm>
            <a:off x="1524020" y="10"/>
            <a:ext cx="9143980" cy="4273816"/>
          </a:xfrm>
          <a:prstGeom prst="rect">
            <a:avLst/>
          </a:prstGeom>
        </p:spPr>
      </p:pic>
    </p:spTree>
    <p:extLst>
      <p:ext uri="{BB962C8B-B14F-4D97-AF65-F5344CB8AC3E}">
        <p14:creationId xmlns:p14="http://schemas.microsoft.com/office/powerpoint/2010/main" val="239210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50A5-EC6E-40DD-96A9-EE5139C4EFD9}"/>
              </a:ext>
            </a:extLst>
          </p:cNvPr>
          <p:cNvSpPr>
            <a:spLocks noGrp="1"/>
          </p:cNvSpPr>
          <p:nvPr>
            <p:ph type="title"/>
          </p:nvPr>
        </p:nvSpPr>
        <p:spPr/>
        <p:txBody>
          <a:bodyPr/>
          <a:lstStyle/>
          <a:p>
            <a:r>
              <a:rPr lang="en-GB" altLang="en-US" sz="4400" dirty="0"/>
              <a:t>Scotland Yards Anti Terrorist Branch</a:t>
            </a:r>
            <a:r>
              <a:rPr lang="en-GB" altLang="en-US" dirty="0"/>
              <a:t> (SO13)</a:t>
            </a:r>
            <a:endParaRPr lang="en-GB" dirty="0"/>
          </a:p>
        </p:txBody>
      </p:sp>
      <p:sp>
        <p:nvSpPr>
          <p:cNvPr id="3" name="Content Placeholder 2">
            <a:extLst>
              <a:ext uri="{FF2B5EF4-FFF2-40B4-BE49-F238E27FC236}">
                <a16:creationId xmlns:a16="http://schemas.microsoft.com/office/drawing/2014/main" id="{20146515-3559-442A-BB1F-F47E90AB3609}"/>
              </a:ext>
            </a:extLst>
          </p:cNvPr>
          <p:cNvSpPr>
            <a:spLocks noGrp="1"/>
          </p:cNvSpPr>
          <p:nvPr>
            <p:ph idx="1"/>
          </p:nvPr>
        </p:nvSpPr>
        <p:spPr/>
        <p:txBody>
          <a:bodyPr/>
          <a:lstStyle/>
          <a:p>
            <a:r>
              <a:rPr lang="en-GB" dirty="0"/>
              <a:t>The main burden of containing and defeating terrorists lies with the Police as the methods use to detect and prosecute persons for terrorism are similar to those used to detect and prosecute criminality.</a:t>
            </a:r>
            <a:endParaRPr lang="en-US" dirty="0"/>
          </a:p>
          <a:p>
            <a:r>
              <a:rPr lang="en-GB" dirty="0"/>
              <a:t>Prior to the events of 7</a:t>
            </a:r>
            <a:r>
              <a:rPr lang="en-GB" baseline="30000" dirty="0"/>
              <a:t>th</a:t>
            </a:r>
            <a:r>
              <a:rPr lang="en-GB" dirty="0"/>
              <a:t> July 2005 the National responsibility for the Investigation of terrorism lied with Scotland Yards Anti Terrorist Branch, a section of the Metropolitan Police Service</a:t>
            </a:r>
          </a:p>
          <a:p>
            <a:endParaRPr lang="en-GB" dirty="0"/>
          </a:p>
        </p:txBody>
      </p:sp>
    </p:spTree>
    <p:extLst>
      <p:ext uri="{BB962C8B-B14F-4D97-AF65-F5344CB8AC3E}">
        <p14:creationId xmlns:p14="http://schemas.microsoft.com/office/powerpoint/2010/main" val="1542354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1788391" y="995517"/>
            <a:ext cx="4590638" cy="4795684"/>
          </a:xfrm>
        </p:spPr>
        <p:txBody>
          <a:bodyPr>
            <a:normAutofit/>
          </a:bodyPr>
          <a:lstStyle/>
          <a:p>
            <a:pPr>
              <a:buNone/>
            </a:pPr>
            <a:r>
              <a:rPr lang="en-GB" altLang="en-US" sz="1600" dirty="0"/>
              <a:t>  </a:t>
            </a:r>
            <a:r>
              <a:rPr lang="en-GB" altLang="en-US" sz="2400" dirty="0"/>
              <a:t>  The partnership forged between the ATB and MI5 (supported by MPSB) had reaped rewards as the combination of the intelligence agencies together with the specialist knowledge relating to the terrorists, weapons, tactics, bomb disposal and bomb scene management skills  possessed by the specialist resources within the ATB paid off.  </a:t>
            </a:r>
          </a:p>
        </p:txBody>
      </p:sp>
      <p:sp>
        <p:nvSpPr>
          <p:cNvPr id="6146" name="Rectangle 2"/>
          <p:cNvSpPr>
            <a:spLocks noGrp="1" noChangeArrowheads="1"/>
          </p:cNvSpPr>
          <p:nvPr>
            <p:ph type="title"/>
          </p:nvPr>
        </p:nvSpPr>
        <p:spPr>
          <a:xfrm>
            <a:off x="7815943" y="995517"/>
            <a:ext cx="2355472" cy="4795684"/>
          </a:xfrm>
        </p:spPr>
        <p:txBody>
          <a:bodyPr>
            <a:normAutofit/>
          </a:bodyPr>
          <a:lstStyle/>
          <a:p>
            <a:pPr eaLnBrk="1" hangingPunct="1"/>
            <a:r>
              <a:rPr lang="en-GB" altLang="en-US" sz="4700" dirty="0"/>
              <a:t>Scotland Yards Anti Terrorist Branch</a:t>
            </a:r>
          </a:p>
        </p:txBody>
      </p:sp>
    </p:spTree>
    <p:extLst>
      <p:ext uri="{BB962C8B-B14F-4D97-AF65-F5344CB8AC3E}">
        <p14:creationId xmlns:p14="http://schemas.microsoft.com/office/powerpoint/2010/main" val="163343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54634" y="714375"/>
            <a:ext cx="2499716" cy="5076826"/>
          </a:xfrm>
        </p:spPr>
        <p:txBody>
          <a:bodyPr anchor="ctr">
            <a:normAutofit/>
          </a:bodyPr>
          <a:lstStyle/>
          <a:p>
            <a:pPr eaLnBrk="1" hangingPunct="1"/>
            <a:r>
              <a:rPr lang="en-GB" altLang="en-US" sz="3500" dirty="0"/>
              <a:t>PIRA on the back Foot!</a:t>
            </a:r>
          </a:p>
        </p:txBody>
      </p:sp>
      <p:sp>
        <p:nvSpPr>
          <p:cNvPr id="7171" name="Rectangle 3"/>
          <p:cNvSpPr>
            <a:spLocks noGrp="1" noChangeArrowheads="1"/>
          </p:cNvSpPr>
          <p:nvPr>
            <p:ph idx="1"/>
          </p:nvPr>
        </p:nvSpPr>
        <p:spPr>
          <a:xfrm>
            <a:off x="5247053" y="714375"/>
            <a:ext cx="4690313" cy="5076825"/>
          </a:xfrm>
        </p:spPr>
        <p:txBody>
          <a:bodyPr>
            <a:normAutofit/>
          </a:bodyPr>
          <a:lstStyle/>
          <a:p>
            <a:r>
              <a:rPr lang="en-GB" altLang="en-US" dirty="0"/>
              <a:t>Arguably it was the successes of this partnership and the successful prosecution of a number of key PIRA players that brought about the ‘ceasefire’ called in 1994 and ultimately led to the ‘Peace Process’ following the election of the Labour government in 1997.  </a:t>
            </a:r>
          </a:p>
        </p:txBody>
      </p:sp>
    </p:spTree>
    <p:extLst>
      <p:ext uri="{BB962C8B-B14F-4D97-AF65-F5344CB8AC3E}">
        <p14:creationId xmlns:p14="http://schemas.microsoft.com/office/powerpoint/2010/main" val="753460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804DE-31ED-4836-BA48-FAB18D16D488}"/>
              </a:ext>
            </a:extLst>
          </p:cNvPr>
          <p:cNvSpPr>
            <a:spLocks noGrp="1"/>
          </p:cNvSpPr>
          <p:nvPr>
            <p:ph type="title"/>
          </p:nvPr>
        </p:nvSpPr>
        <p:spPr>
          <a:xfrm>
            <a:off x="2006393" y="609600"/>
            <a:ext cx="4930264" cy="1905000"/>
          </a:xfrm>
        </p:spPr>
        <p:txBody>
          <a:bodyPr>
            <a:normAutofit/>
          </a:bodyPr>
          <a:lstStyle/>
          <a:p>
            <a:r>
              <a:rPr lang="en-GB" sz="2800">
                <a:effectLst>
                  <a:glow rad="38100">
                    <a:prstClr val="black">
                      <a:lumMod val="65000"/>
                      <a:lumOff val="35000"/>
                      <a:alpha val="40000"/>
                    </a:prstClr>
                  </a:glow>
                  <a:outerShdw blurRad="28575" dist="38100" dir="14040000" algn="tl" rotWithShape="0">
                    <a:srgbClr val="000000">
                      <a:alpha val="25000"/>
                    </a:srgbClr>
                  </a:outerShdw>
                </a:effectLst>
              </a:rPr>
              <a:t>NI terrorist campaigns of the 1970's 1980's and 1990's</a:t>
            </a:r>
            <a:endParaRPr lang="en-GB" sz="2800"/>
          </a:p>
        </p:txBody>
      </p:sp>
      <p:sp>
        <p:nvSpPr>
          <p:cNvPr id="3" name="Content Placeholder 2">
            <a:extLst>
              <a:ext uri="{FF2B5EF4-FFF2-40B4-BE49-F238E27FC236}">
                <a16:creationId xmlns:a16="http://schemas.microsoft.com/office/drawing/2014/main" id="{162F63B0-0D30-4D79-9C54-19E0B117DB96}"/>
              </a:ext>
            </a:extLst>
          </p:cNvPr>
          <p:cNvSpPr>
            <a:spLocks noGrp="1"/>
          </p:cNvSpPr>
          <p:nvPr>
            <p:ph idx="1"/>
          </p:nvPr>
        </p:nvSpPr>
        <p:spPr>
          <a:xfrm>
            <a:off x="2006395" y="2666999"/>
            <a:ext cx="4930263" cy="3216276"/>
          </a:xfrm>
        </p:spPr>
        <p:txBody>
          <a:bodyPr anchor="t">
            <a:normAutofit/>
          </a:bodyPr>
          <a:lstStyle/>
          <a:p>
            <a:pPr marL="0" indent="0">
              <a:buNone/>
            </a:pPr>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Lessons learned:</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Police</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Criminal justice system</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Community leaders</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Intelligence officers</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politicians</a:t>
            </a:r>
          </a:p>
        </p:txBody>
      </p:sp>
      <p:pic>
        <p:nvPicPr>
          <p:cNvPr id="7" name="Graphic 6" descr="Police">
            <a:extLst>
              <a:ext uri="{FF2B5EF4-FFF2-40B4-BE49-F238E27FC236}">
                <a16:creationId xmlns:a16="http://schemas.microsoft.com/office/drawing/2014/main" id="{758B90BC-2695-49A9-B6A4-7595F9A08D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087111" y="2784100"/>
            <a:ext cx="2982591" cy="298259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66292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54634" y="714375"/>
            <a:ext cx="2499716" cy="5076826"/>
          </a:xfrm>
        </p:spPr>
        <p:txBody>
          <a:bodyPr anchor="ctr">
            <a:normAutofit/>
          </a:bodyPr>
          <a:lstStyle/>
          <a:p>
            <a:pPr eaLnBrk="1" hangingPunct="1"/>
            <a:r>
              <a:rPr lang="en-GB" altLang="en-US" sz="3500"/>
              <a:t>MI5 and Crime</a:t>
            </a:r>
          </a:p>
        </p:txBody>
      </p:sp>
      <p:sp>
        <p:nvSpPr>
          <p:cNvPr id="8195" name="Rectangle 3"/>
          <p:cNvSpPr>
            <a:spLocks noGrp="1" noChangeArrowheads="1"/>
          </p:cNvSpPr>
          <p:nvPr>
            <p:ph idx="1"/>
          </p:nvPr>
        </p:nvSpPr>
        <p:spPr>
          <a:xfrm>
            <a:off x="5253785" y="714376"/>
            <a:ext cx="4690313" cy="5076825"/>
          </a:xfrm>
        </p:spPr>
        <p:txBody>
          <a:bodyPr>
            <a:normAutofit/>
          </a:bodyPr>
          <a:lstStyle/>
          <a:p>
            <a:pPr eaLnBrk="1" hangingPunct="1"/>
            <a:r>
              <a:rPr lang="en-GB" altLang="en-US" sz="2400" dirty="0"/>
              <a:t>Following it’s success in gathering intelligence against PIRA there were calls for the Service to be used to tackle Serious Crime most significantly the illicit drug trade.</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2400" dirty="0"/>
              <a:t>However, whilst MI5 focussed upon serious crime, PIRA and more latterly RIRA, as a result they neglected to identify the emergence of Al Qaeda and its affiliated groups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704247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967088" y="714375"/>
            <a:ext cx="2787263" cy="5076826"/>
          </a:xfrm>
        </p:spPr>
        <p:txBody>
          <a:bodyPr anchor="ctr">
            <a:normAutofit/>
          </a:bodyPr>
          <a:lstStyle/>
          <a:p>
            <a:pPr eaLnBrk="1" hangingPunct="1"/>
            <a:r>
              <a:rPr lang="en-GB" altLang="en-US" sz="2400" dirty="0"/>
              <a:t>The Contemporary Wave of Islamism</a:t>
            </a:r>
          </a:p>
        </p:txBody>
      </p:sp>
      <p:sp>
        <p:nvSpPr>
          <p:cNvPr id="9219" name="Rectangle 3"/>
          <p:cNvSpPr>
            <a:spLocks noGrp="1" noChangeArrowheads="1"/>
          </p:cNvSpPr>
          <p:nvPr>
            <p:ph idx="1"/>
          </p:nvPr>
        </p:nvSpPr>
        <p:spPr>
          <a:xfrm>
            <a:off x="5253785" y="714376"/>
            <a:ext cx="4690313" cy="5076825"/>
          </a:xfrm>
        </p:spPr>
        <p:txBody>
          <a:bodyPr>
            <a:normAutofit/>
          </a:bodyPr>
          <a:lstStyle/>
          <a:p>
            <a:pPr>
              <a:buNone/>
            </a:pPr>
            <a:r>
              <a:rPr lang="en-GB" altLang="en-US" sz="2400" dirty="0"/>
              <a:t>   The successes of the Iranian Revolution in 1979 and the multinational campaign against the Soviets in Afghanistan between 1979 and 1989 instilled in the minds of many young  Muslims that they could ‘take on’ the US and were attracted by the ideology of a global jihad that appealed to a wide and disparate following in the Muslim world.</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None/>
            </a:pP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577158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54634" y="714375"/>
            <a:ext cx="2499716" cy="5076826"/>
          </a:xfrm>
        </p:spPr>
        <p:txBody>
          <a:bodyPr anchor="ctr">
            <a:normAutofit/>
          </a:bodyPr>
          <a:lstStyle/>
          <a:p>
            <a:pPr eaLnBrk="1" hangingPunct="1"/>
            <a:r>
              <a:rPr lang="en-GB" altLang="en-US" sz="3500"/>
              <a:t>Birth of AQ</a:t>
            </a:r>
          </a:p>
        </p:txBody>
      </p:sp>
      <p:sp>
        <p:nvSpPr>
          <p:cNvPr id="10243" name="Rectangle 3"/>
          <p:cNvSpPr>
            <a:spLocks noGrp="1" noChangeArrowheads="1"/>
          </p:cNvSpPr>
          <p:nvPr>
            <p:ph idx="1"/>
          </p:nvPr>
        </p:nvSpPr>
        <p:spPr>
          <a:xfrm>
            <a:off x="5253785" y="714376"/>
            <a:ext cx="4690313" cy="5076825"/>
          </a:xfrm>
        </p:spPr>
        <p:txBody>
          <a:bodyPr>
            <a:normAutofit/>
          </a:bodyPr>
          <a:lstStyle/>
          <a:p>
            <a:pPr eaLnBrk="1" hangingPunct="1">
              <a:buFontTx/>
              <a:buNone/>
            </a:pPr>
            <a:r>
              <a:rPr lang="en-GB" altLang="en-US" sz="1800"/>
              <a:t>    Following the Soviet withdrawal from Afghanistan in 1989 the group known as al-Qaida al Sulbah (‘The Solid Base’) began to support and assist local jihadist groups who opposed their governments in Muslim countries such as Algeria, Bosnia, Chechnya before developing its own Operational capability in close cooperation with a number of Egyptian Terrorist Groups (Egyptian Islamic Jihad, Islamic Group of Egypt) and becoming simply Al Qaida (The Base).  </a:t>
            </a:r>
          </a:p>
        </p:txBody>
      </p:sp>
    </p:spTree>
    <p:extLst>
      <p:ext uri="{BB962C8B-B14F-4D97-AF65-F5344CB8AC3E}">
        <p14:creationId xmlns:p14="http://schemas.microsoft.com/office/powerpoint/2010/main" val="1556708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54634" y="714375"/>
            <a:ext cx="2499716" cy="5076826"/>
          </a:xfrm>
        </p:spPr>
        <p:txBody>
          <a:bodyPr anchor="ctr">
            <a:normAutofit/>
          </a:bodyPr>
          <a:lstStyle/>
          <a:p>
            <a:pPr eaLnBrk="1" hangingPunct="1"/>
            <a:r>
              <a:rPr lang="en-GB" altLang="en-US" sz="3200"/>
              <a:t>11</a:t>
            </a:r>
            <a:r>
              <a:rPr lang="en-GB" altLang="en-US" sz="3200" baseline="30000"/>
              <a:t>th</a:t>
            </a:r>
            <a:r>
              <a:rPr lang="en-GB" altLang="en-US" sz="3200"/>
              <a:t> September 2001	</a:t>
            </a:r>
          </a:p>
        </p:txBody>
      </p:sp>
      <p:sp>
        <p:nvSpPr>
          <p:cNvPr id="11267" name="Rectangle 3"/>
          <p:cNvSpPr>
            <a:spLocks noGrp="1" noChangeArrowheads="1"/>
          </p:cNvSpPr>
          <p:nvPr>
            <p:ph idx="1"/>
          </p:nvPr>
        </p:nvSpPr>
        <p:spPr>
          <a:xfrm>
            <a:off x="5253785" y="714376"/>
            <a:ext cx="4690313" cy="5076825"/>
          </a:xfrm>
        </p:spPr>
        <p:txBody>
          <a:bodyPr>
            <a:normAutofit/>
          </a:bodyPr>
          <a:lstStyle/>
          <a:p>
            <a:pPr eaLnBrk="1" hangingPunct="1">
              <a:buFontTx/>
              <a:buNone/>
            </a:pPr>
            <a:r>
              <a:rPr lang="en-GB" altLang="en-US" sz="1800"/>
              <a:t>   The transformation of AQ from the ‘supporter’ or ‘facilitator’ seen during it’s early days to becoming Operational culminated in the attacks on the Twin Towers during which by recruiting Western educated Islamists they were able to strike deep inside the West. The resulting focus of the worlds security service forced the organisation to switch their attention to countries where it was easier to operate such as Indonesia, Pakistan and Chechnya</a:t>
            </a:r>
          </a:p>
        </p:txBody>
      </p:sp>
    </p:spTree>
    <p:extLst>
      <p:ext uri="{BB962C8B-B14F-4D97-AF65-F5344CB8AC3E}">
        <p14:creationId xmlns:p14="http://schemas.microsoft.com/office/powerpoint/2010/main" val="3454028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16C92-3DDB-4F92-A0E5-14912E7B3868}"/>
              </a:ext>
            </a:extLst>
          </p:cNvPr>
          <p:cNvSpPr>
            <a:spLocks noGrp="1"/>
          </p:cNvSpPr>
          <p:nvPr>
            <p:ph type="title"/>
          </p:nvPr>
        </p:nvSpPr>
        <p:spPr>
          <a:xfrm>
            <a:off x="2380059" y="965200"/>
            <a:ext cx="4556664" cy="4918075"/>
          </a:xfrm>
        </p:spPr>
        <p:txBody>
          <a:bodyPr vert="horz" lIns="91440" tIns="45720" rIns="91440" bIns="45720" rtlCol="0" anchor="ctr">
            <a:normAutofit/>
          </a:bodyPr>
          <a:lstStyle/>
          <a:p>
            <a:pPr algn="r"/>
            <a:r>
              <a:rPr lang="en-US" sz="36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THE CHANGING THREAT</a:t>
            </a:r>
            <a:endParaRPr lang="en-US" sz="36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endParaRPr>
          </a:p>
        </p:txBody>
      </p:sp>
    </p:spTree>
    <p:extLst>
      <p:ext uri="{BB962C8B-B14F-4D97-AF65-F5344CB8AC3E}">
        <p14:creationId xmlns:p14="http://schemas.microsoft.com/office/powerpoint/2010/main" val="3062287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0290" name="Rectangle 2"/>
          <p:cNvSpPr>
            <a:spLocks noGrp="1" noChangeArrowheads="1"/>
          </p:cNvSpPr>
          <p:nvPr>
            <p:ph type="title" idx="4294967295"/>
          </p:nvPr>
        </p:nvSpPr>
        <p:spPr>
          <a:xfrm>
            <a:off x="2006394" y="149526"/>
            <a:ext cx="3279094" cy="1272397"/>
          </a:xfrm>
        </p:spPr>
        <p:txBody>
          <a:bodyPr vert="horz" lIns="91440" tIns="45720" rIns="91440" bIns="45720" rtlCol="0" anchor="ctr">
            <a:normAutofit/>
            <a:scene3d>
              <a:camera prst="orthographicFront"/>
              <a:lightRig rig="soft" dir="t"/>
            </a:scene3d>
            <a:sp3d prstMaterial="softEdge">
              <a:bevelT w="25400" h="25400"/>
            </a:sp3d>
          </a:bodyPr>
          <a:lstStyle/>
          <a:p>
            <a:pPr>
              <a:defRPr/>
            </a:pPr>
            <a:r>
              <a:rPr lang="en-US" sz="2400" b="1" cap="small" dirty="0">
                <a:effectLst>
                  <a:glow rad="38100">
                    <a:prstClr val="black">
                      <a:lumMod val="65000"/>
                      <a:lumOff val="35000"/>
                      <a:alpha val="40000"/>
                    </a:prstClr>
                  </a:glow>
                  <a:outerShdw blurRad="28575" dist="38100" dir="14040000" algn="tl" rotWithShape="0">
                    <a:srgbClr val="000000">
                      <a:alpha val="25000"/>
                    </a:srgbClr>
                  </a:outerShdw>
                </a:effectLst>
              </a:rPr>
              <a:t>Irish Republican Terrorism</a:t>
            </a:r>
            <a:endParaRPr lang="en-US" dirty="0"/>
          </a:p>
        </p:txBody>
      </p:sp>
      <p:sp>
        <p:nvSpPr>
          <p:cNvPr id="140291" name="Rectangle 3"/>
          <p:cNvSpPr>
            <a:spLocks noGrp="1" noChangeArrowheads="1"/>
          </p:cNvSpPr>
          <p:nvPr>
            <p:ph sz="half" idx="4294967295"/>
          </p:nvPr>
        </p:nvSpPr>
        <p:spPr>
          <a:xfrm>
            <a:off x="2006394" y="1904999"/>
            <a:ext cx="3279094" cy="3978276"/>
          </a:xfrm>
        </p:spPr>
        <p:txBody>
          <a:bodyPr vert="horz" lIns="91440" tIns="45720" rIns="91440" bIns="45720" rtlCol="0" anchor="ctr">
            <a:noAutofit/>
          </a:bodyPr>
          <a:lstStyle/>
          <a:p>
            <a:pPr marL="365125" indent="-255270">
              <a:buSzPct val="100000"/>
            </a:pPr>
            <a:endParaRPr lang="en-US" altLang="en-US" sz="2400" b="1"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United Ireland</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Hierarchal</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Coded warnings</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Non-suicidal</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Infra structure</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Targets and Collateral Death</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Dialogue with HMG</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endParaRPr lang="en-US" altLang="en-US" sz="1500" cap="small">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2" name="Picture 2" descr="A close up of a mans face&#10;&#10;Description generated with very high confidence">
            <a:extLst>
              <a:ext uri="{FF2B5EF4-FFF2-40B4-BE49-F238E27FC236}">
                <a16:creationId xmlns:a16="http://schemas.microsoft.com/office/drawing/2014/main" id="{C72C67A4-EB88-4D17-8361-4464F6B1688C}"/>
              </a:ext>
            </a:extLst>
          </p:cNvPr>
          <p:cNvPicPr>
            <a:picLocks noGrp="1" noChangeAspect="1"/>
          </p:cNvPicPr>
          <p:nvPr>
            <p:ph sz="half" idx="4294967295"/>
          </p:nvPr>
        </p:nvPicPr>
        <p:blipFill rotWithShape="1">
          <a:blip r:embed="rId3"/>
          <a:srcRect l="34815" r="1" b="1"/>
          <a:stretch/>
        </p:blipFill>
        <p:spPr>
          <a:xfrm>
            <a:off x="5672980" y="645106"/>
            <a:ext cx="4511740" cy="549216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753873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0291">
                                            <p:txEl>
                                              <p:pRg st="1" end="1"/>
                                            </p:txEl>
                                          </p:spTgt>
                                        </p:tgtEl>
                                        <p:attrNameLst>
                                          <p:attrName>style.visibility</p:attrName>
                                        </p:attrNameLst>
                                      </p:cBhvr>
                                      <p:to>
                                        <p:strVal val="visible"/>
                                      </p:to>
                                    </p:set>
                                    <p:anim calcmode="lin" valueType="num">
                                      <p:cBhvr additive="base">
                                        <p:cTn id="7" dur="1000" fill="hold"/>
                                        <p:tgtEl>
                                          <p:spTgt spid="140291">
                                            <p:txEl>
                                              <p:pRg st="1" end="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40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0291">
                                            <p:txEl>
                                              <p:pRg st="2" end="2"/>
                                            </p:txEl>
                                          </p:spTgt>
                                        </p:tgtEl>
                                        <p:attrNameLst>
                                          <p:attrName>style.visibility</p:attrName>
                                        </p:attrNameLst>
                                      </p:cBhvr>
                                      <p:to>
                                        <p:strVal val="visible"/>
                                      </p:to>
                                    </p:set>
                                    <p:anim calcmode="lin" valueType="num">
                                      <p:cBhvr additive="base">
                                        <p:cTn id="13" dur="1000" fill="hold"/>
                                        <p:tgtEl>
                                          <p:spTgt spid="140291">
                                            <p:txEl>
                                              <p:pRg st="2" end="2"/>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40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0291">
                                            <p:txEl>
                                              <p:pRg st="3" end="3"/>
                                            </p:txEl>
                                          </p:spTgt>
                                        </p:tgtEl>
                                        <p:attrNameLst>
                                          <p:attrName>style.visibility</p:attrName>
                                        </p:attrNameLst>
                                      </p:cBhvr>
                                      <p:to>
                                        <p:strVal val="visible"/>
                                      </p:to>
                                    </p:set>
                                    <p:anim calcmode="lin" valueType="num">
                                      <p:cBhvr additive="base">
                                        <p:cTn id="19" dur="1000" fill="hold"/>
                                        <p:tgtEl>
                                          <p:spTgt spid="140291">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140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0291">
                                            <p:txEl>
                                              <p:pRg st="4" end="4"/>
                                            </p:txEl>
                                          </p:spTgt>
                                        </p:tgtEl>
                                        <p:attrNameLst>
                                          <p:attrName>style.visibility</p:attrName>
                                        </p:attrNameLst>
                                      </p:cBhvr>
                                      <p:to>
                                        <p:strVal val="visible"/>
                                      </p:to>
                                    </p:set>
                                    <p:anim calcmode="lin" valueType="num">
                                      <p:cBhvr additive="base">
                                        <p:cTn id="25" dur="1000" fill="hold"/>
                                        <p:tgtEl>
                                          <p:spTgt spid="140291">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140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0291">
                                            <p:txEl>
                                              <p:pRg st="5" end="5"/>
                                            </p:txEl>
                                          </p:spTgt>
                                        </p:tgtEl>
                                        <p:attrNameLst>
                                          <p:attrName>style.visibility</p:attrName>
                                        </p:attrNameLst>
                                      </p:cBhvr>
                                      <p:to>
                                        <p:strVal val="visible"/>
                                      </p:to>
                                    </p:set>
                                    <p:anim calcmode="lin" valueType="num">
                                      <p:cBhvr additive="base">
                                        <p:cTn id="31" dur="1000" fill="hold"/>
                                        <p:tgtEl>
                                          <p:spTgt spid="140291">
                                            <p:txEl>
                                              <p:pRg st="5" end="5"/>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14029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0291">
                                            <p:txEl>
                                              <p:pRg st="6" end="6"/>
                                            </p:txEl>
                                          </p:spTgt>
                                        </p:tgtEl>
                                        <p:attrNameLst>
                                          <p:attrName>style.visibility</p:attrName>
                                        </p:attrNameLst>
                                      </p:cBhvr>
                                      <p:to>
                                        <p:strVal val="visible"/>
                                      </p:to>
                                    </p:set>
                                    <p:anim calcmode="lin" valueType="num">
                                      <p:cBhvr additive="base">
                                        <p:cTn id="37" dur="1000" fill="hold"/>
                                        <p:tgtEl>
                                          <p:spTgt spid="140291">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14029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0291">
                                            <p:txEl>
                                              <p:pRg st="7" end="7"/>
                                            </p:txEl>
                                          </p:spTgt>
                                        </p:tgtEl>
                                        <p:attrNameLst>
                                          <p:attrName>style.visibility</p:attrName>
                                        </p:attrNameLst>
                                      </p:cBhvr>
                                      <p:to>
                                        <p:strVal val="visible"/>
                                      </p:to>
                                    </p:set>
                                    <p:anim calcmode="lin" valueType="num">
                                      <p:cBhvr additive="base">
                                        <p:cTn id="43" dur="1000" fill="hold"/>
                                        <p:tgtEl>
                                          <p:spTgt spid="140291">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14029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291"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0290" name="Rectangle 2"/>
          <p:cNvSpPr>
            <a:spLocks noGrp="1" noChangeArrowheads="1"/>
          </p:cNvSpPr>
          <p:nvPr>
            <p:ph type="title" idx="4294967295"/>
          </p:nvPr>
        </p:nvSpPr>
        <p:spPr>
          <a:xfrm>
            <a:off x="2006394" y="48885"/>
            <a:ext cx="3451622" cy="1387415"/>
          </a:xfrm>
        </p:spPr>
        <p:txBody>
          <a:bodyPr vert="horz" lIns="91440" tIns="45720" rIns="91440" bIns="45720" rtlCol="0" anchor="ctr">
            <a:normAutofit/>
            <a:scene3d>
              <a:camera prst="orthographicFront"/>
              <a:lightRig rig="soft" dir="t"/>
            </a:scene3d>
            <a:sp3d prstMaterial="softEdge">
              <a:bevelT w="25400" h="25400"/>
            </a:sp3d>
          </a:bodyPr>
          <a:lstStyle/>
          <a:p>
            <a:pPr>
              <a:defRPr/>
            </a:pPr>
            <a:r>
              <a:rPr lang="en-US" sz="2400" b="1" cap="small" dirty="0">
                <a:effectLst>
                  <a:glow rad="38100">
                    <a:prstClr val="black">
                      <a:lumMod val="65000"/>
                      <a:lumOff val="35000"/>
                      <a:alpha val="40000"/>
                    </a:prstClr>
                  </a:glow>
                  <a:outerShdw blurRad="28575" dist="38100" dir="14040000" algn="tl" rotWithShape="0">
                    <a:srgbClr val="000000">
                      <a:alpha val="25000"/>
                    </a:srgbClr>
                  </a:outerShdw>
                </a:effectLst>
              </a:rPr>
              <a:t>International Terrorism</a:t>
            </a:r>
            <a:endParaRPr lang="en-US" dirty="0"/>
          </a:p>
        </p:txBody>
      </p:sp>
      <p:sp>
        <p:nvSpPr>
          <p:cNvPr id="140292" name="Rectangle 4"/>
          <p:cNvSpPr>
            <a:spLocks noGrp="1" noChangeArrowheads="1"/>
          </p:cNvSpPr>
          <p:nvPr>
            <p:ph sz="half" idx="4294967295"/>
          </p:nvPr>
        </p:nvSpPr>
        <p:spPr>
          <a:xfrm>
            <a:off x="2006394" y="1214887"/>
            <a:ext cx="3350980" cy="4438351"/>
          </a:xfrm>
        </p:spPr>
        <p:txBody>
          <a:bodyPr vert="horz" lIns="91440" tIns="45720" rIns="91440" bIns="45720" rtlCol="0" anchor="t">
            <a:noAutofit/>
          </a:bodyPr>
          <a:lstStyle/>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An Interpretation of Islam</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Disparate groups / individuals</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Suicide</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High collateral deaths</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Vengeance</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No dialogue with HMG</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Recruited locally</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Single Narrative</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endParaRPr lang="en-US" altLang="en-US" sz="1400" cap="small">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2" name="Picture 2" descr="A group of people standing in front of a crowd posing for the camera&#10;&#10;Description generated with very high confidence">
            <a:extLst>
              <a:ext uri="{FF2B5EF4-FFF2-40B4-BE49-F238E27FC236}">
                <a16:creationId xmlns:a16="http://schemas.microsoft.com/office/drawing/2014/main" id="{619F2621-5582-4187-B6E9-AC1CE1303D5F}"/>
              </a:ext>
            </a:extLst>
          </p:cNvPr>
          <p:cNvPicPr>
            <a:picLocks noGrp="1" noChangeAspect="1"/>
          </p:cNvPicPr>
          <p:nvPr>
            <p:ph sz="half" idx="4294967295"/>
          </p:nvPr>
        </p:nvPicPr>
        <p:blipFill>
          <a:blip r:embed="rId3"/>
          <a:stretch>
            <a:fillRect/>
          </a:stretch>
        </p:blipFill>
        <p:spPr>
          <a:xfrm>
            <a:off x="5356678" y="1544145"/>
            <a:ext cx="4828042" cy="344967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82763204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0292">
                                            <p:txEl>
                                              <p:pRg st="0" end="0"/>
                                            </p:txEl>
                                          </p:spTgt>
                                        </p:tgtEl>
                                        <p:attrNameLst>
                                          <p:attrName>style.visibility</p:attrName>
                                        </p:attrNameLst>
                                      </p:cBhvr>
                                      <p:to>
                                        <p:strVal val="visible"/>
                                      </p:to>
                                    </p:set>
                                    <p:anim calcmode="lin" valueType="num">
                                      <p:cBhvr additive="base">
                                        <p:cTn id="7" dur="1000" fill="hold"/>
                                        <p:tgtEl>
                                          <p:spTgt spid="140292">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4029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0292">
                                            <p:txEl>
                                              <p:pRg st="1" end="1"/>
                                            </p:txEl>
                                          </p:spTgt>
                                        </p:tgtEl>
                                        <p:attrNameLst>
                                          <p:attrName>style.visibility</p:attrName>
                                        </p:attrNameLst>
                                      </p:cBhvr>
                                      <p:to>
                                        <p:strVal val="visible"/>
                                      </p:to>
                                    </p:set>
                                    <p:anim calcmode="lin" valueType="num">
                                      <p:cBhvr additive="base">
                                        <p:cTn id="13" dur="1000" fill="hold"/>
                                        <p:tgtEl>
                                          <p:spTgt spid="140292">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4029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0292">
                                            <p:txEl>
                                              <p:pRg st="2" end="2"/>
                                            </p:txEl>
                                          </p:spTgt>
                                        </p:tgtEl>
                                        <p:attrNameLst>
                                          <p:attrName>style.visibility</p:attrName>
                                        </p:attrNameLst>
                                      </p:cBhvr>
                                      <p:to>
                                        <p:strVal val="visible"/>
                                      </p:to>
                                    </p:set>
                                    <p:anim calcmode="lin" valueType="num">
                                      <p:cBhvr additive="base">
                                        <p:cTn id="19" dur="1000" fill="hold"/>
                                        <p:tgtEl>
                                          <p:spTgt spid="140292">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14029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0292">
                                            <p:txEl>
                                              <p:pRg st="3" end="3"/>
                                            </p:txEl>
                                          </p:spTgt>
                                        </p:tgtEl>
                                        <p:attrNameLst>
                                          <p:attrName>style.visibility</p:attrName>
                                        </p:attrNameLst>
                                      </p:cBhvr>
                                      <p:to>
                                        <p:strVal val="visible"/>
                                      </p:to>
                                    </p:set>
                                    <p:anim calcmode="lin" valueType="num">
                                      <p:cBhvr additive="base">
                                        <p:cTn id="25" dur="1000" fill="hold"/>
                                        <p:tgtEl>
                                          <p:spTgt spid="140292">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14029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0292">
                                            <p:txEl>
                                              <p:pRg st="4" end="4"/>
                                            </p:txEl>
                                          </p:spTgt>
                                        </p:tgtEl>
                                        <p:attrNameLst>
                                          <p:attrName>style.visibility</p:attrName>
                                        </p:attrNameLst>
                                      </p:cBhvr>
                                      <p:to>
                                        <p:strVal val="visible"/>
                                      </p:to>
                                    </p:set>
                                    <p:anim calcmode="lin" valueType="num">
                                      <p:cBhvr additive="base">
                                        <p:cTn id="31" dur="1000" fill="hold"/>
                                        <p:tgtEl>
                                          <p:spTgt spid="140292">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14029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0292">
                                            <p:txEl>
                                              <p:pRg st="5" end="5"/>
                                            </p:txEl>
                                          </p:spTgt>
                                        </p:tgtEl>
                                        <p:attrNameLst>
                                          <p:attrName>style.visibility</p:attrName>
                                        </p:attrNameLst>
                                      </p:cBhvr>
                                      <p:to>
                                        <p:strVal val="visible"/>
                                      </p:to>
                                    </p:set>
                                    <p:anim calcmode="lin" valueType="num">
                                      <p:cBhvr additive="base">
                                        <p:cTn id="37" dur="1000" fill="hold"/>
                                        <p:tgtEl>
                                          <p:spTgt spid="140292">
                                            <p:txEl>
                                              <p:pRg st="5" end="5"/>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14029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0292">
                                            <p:txEl>
                                              <p:pRg st="6" end="6"/>
                                            </p:txEl>
                                          </p:spTgt>
                                        </p:tgtEl>
                                        <p:attrNameLst>
                                          <p:attrName>style.visibility</p:attrName>
                                        </p:attrNameLst>
                                      </p:cBhvr>
                                      <p:to>
                                        <p:strVal val="visible"/>
                                      </p:to>
                                    </p:set>
                                    <p:anim calcmode="lin" valueType="num">
                                      <p:cBhvr additive="base">
                                        <p:cTn id="43" dur="1000" fill="hold"/>
                                        <p:tgtEl>
                                          <p:spTgt spid="140292">
                                            <p:txEl>
                                              <p:pRg st="6" end="6"/>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14029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0292">
                                            <p:txEl>
                                              <p:pRg st="7" end="7"/>
                                            </p:txEl>
                                          </p:spTgt>
                                        </p:tgtEl>
                                        <p:attrNameLst>
                                          <p:attrName>style.visibility</p:attrName>
                                        </p:attrNameLst>
                                      </p:cBhvr>
                                      <p:to>
                                        <p:strVal val="visible"/>
                                      </p:to>
                                    </p:set>
                                    <p:anim calcmode="lin" valueType="num">
                                      <p:cBhvr additive="base">
                                        <p:cTn id="49" dur="1000" fill="hold"/>
                                        <p:tgtEl>
                                          <p:spTgt spid="140292">
                                            <p:txEl>
                                              <p:pRg st="7" end="7"/>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14029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292"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380060" y="4707636"/>
            <a:ext cx="7429499" cy="1087109"/>
          </a:xfrm>
        </p:spPr>
        <p:txBody>
          <a:bodyPr anchor="t">
            <a:normAutofit/>
          </a:bodyPr>
          <a:lstStyle/>
          <a:p>
            <a:pPr eaLnBrk="1" hangingPunct="1"/>
            <a:r>
              <a:rPr lang="en-GB" altLang="en-US" sz="3100"/>
              <a:t>Change of Intelligence Function</a:t>
            </a:r>
          </a:p>
        </p:txBody>
      </p:sp>
      <p:graphicFrame>
        <p:nvGraphicFramePr>
          <p:cNvPr id="4102" name="Rectangle 3">
            <a:extLst>
              <a:ext uri="{FF2B5EF4-FFF2-40B4-BE49-F238E27FC236}">
                <a16:creationId xmlns:a16="http://schemas.microsoft.com/office/drawing/2014/main" id="{5612C143-7B8A-40A0-AD13-B777BA16A736}"/>
              </a:ext>
            </a:extLst>
          </p:cNvPr>
          <p:cNvGraphicFramePr>
            <a:graphicFrameLocks noGrp="1"/>
          </p:cNvGraphicFramePr>
          <p:nvPr>
            <p:ph idx="1"/>
          </p:nvPr>
        </p:nvGraphicFramePr>
        <p:xfrm>
          <a:off x="2247900" y="528783"/>
          <a:ext cx="7696200" cy="4006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5312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45517" y="643467"/>
            <a:ext cx="3255017" cy="5571064"/>
          </a:xfrm>
        </p:spPr>
        <p:txBody>
          <a:bodyPr anchor="ctr">
            <a:normAutofit/>
          </a:bodyPr>
          <a:lstStyle/>
          <a:p>
            <a:pPr eaLnBrk="1" hangingPunct="1"/>
            <a:r>
              <a:rPr lang="en-GB" altLang="en-US" sz="3800"/>
              <a:t>11</a:t>
            </a:r>
            <a:r>
              <a:rPr lang="en-GB" altLang="en-US" sz="3800" baseline="30000"/>
              <a:t>th</a:t>
            </a:r>
            <a:r>
              <a:rPr lang="en-GB" altLang="en-US" sz="3800"/>
              <a:t> September 2001</a:t>
            </a:r>
          </a:p>
        </p:txBody>
      </p:sp>
      <p:sp>
        <p:nvSpPr>
          <p:cNvPr id="12291" name="Rectangle 3"/>
          <p:cNvSpPr>
            <a:spLocks noGrp="1" noChangeArrowheads="1"/>
          </p:cNvSpPr>
          <p:nvPr>
            <p:ph idx="1"/>
          </p:nvPr>
        </p:nvSpPr>
        <p:spPr>
          <a:xfrm>
            <a:off x="6555374" y="643467"/>
            <a:ext cx="3391110" cy="5571064"/>
          </a:xfrm>
        </p:spPr>
        <p:txBody>
          <a:bodyPr>
            <a:normAutofit/>
          </a:bodyPr>
          <a:lstStyle/>
          <a:p>
            <a:pPr eaLnBrk="1" hangingPunct="1">
              <a:buFontTx/>
              <a:buNone/>
            </a:pPr>
            <a:r>
              <a:rPr lang="en-GB" altLang="en-US" sz="1800"/>
              <a:t>   The invasion of Afghanistan that followed the Twin Towers attacks forced AQ to alter its hierarchical structure into a movement that comprised of loosely affiliated or ‘localised groups and in order to continue to spread it’s ideology to resort to intensive networking.</a:t>
            </a:r>
          </a:p>
        </p:txBody>
      </p:sp>
    </p:spTree>
    <p:extLst>
      <p:ext uri="{BB962C8B-B14F-4D97-AF65-F5344CB8AC3E}">
        <p14:creationId xmlns:p14="http://schemas.microsoft.com/office/powerpoint/2010/main" val="3354167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45517" y="643467"/>
            <a:ext cx="3255017" cy="5571064"/>
          </a:xfrm>
        </p:spPr>
        <p:txBody>
          <a:bodyPr anchor="ctr">
            <a:normAutofit/>
          </a:bodyPr>
          <a:lstStyle/>
          <a:p>
            <a:pPr eaLnBrk="1" hangingPunct="1"/>
            <a:r>
              <a:rPr lang="en-GB" altLang="en-US" sz="3800"/>
              <a:t>The Threat to the UK	</a:t>
            </a:r>
          </a:p>
        </p:txBody>
      </p:sp>
      <p:sp>
        <p:nvSpPr>
          <p:cNvPr id="13315" name="Rectangle 3"/>
          <p:cNvSpPr>
            <a:spLocks noGrp="1" noChangeArrowheads="1"/>
          </p:cNvSpPr>
          <p:nvPr>
            <p:ph idx="1"/>
          </p:nvPr>
        </p:nvSpPr>
        <p:spPr>
          <a:xfrm>
            <a:off x="6555374" y="643467"/>
            <a:ext cx="3391110" cy="5571064"/>
          </a:xfrm>
        </p:spPr>
        <p:txBody>
          <a:bodyPr>
            <a:normAutofit/>
          </a:bodyPr>
          <a:lstStyle/>
          <a:p>
            <a:pPr eaLnBrk="1" hangingPunct="1">
              <a:buFontTx/>
              <a:buNone/>
            </a:pPr>
            <a:r>
              <a:rPr lang="en-GB" altLang="en-US" sz="1800"/>
              <a:t>   As early as 2003 the Head of MI5 and the Commissioner of Police for London had expressed the view that it was not ‘if’ but ‘when’ the UK would be attacked by Islamist extremists associated with AQ. </a:t>
            </a:r>
          </a:p>
          <a:p>
            <a:pPr eaLnBrk="1" hangingPunct="1">
              <a:buFontTx/>
              <a:buNone/>
            </a:pPr>
            <a:r>
              <a:rPr lang="en-GB" altLang="en-US" sz="1800"/>
              <a:t>   The attacks that took place on the 7</a:t>
            </a:r>
            <a:r>
              <a:rPr lang="en-GB" altLang="en-US" sz="1800" baseline="30000"/>
              <a:t>th</a:t>
            </a:r>
            <a:r>
              <a:rPr lang="en-GB" altLang="en-US" sz="1800"/>
              <a:t> July 2005 bore all the hallmarks of such an attack (no warning, mass casualties, maximise publicity)</a:t>
            </a:r>
          </a:p>
        </p:txBody>
      </p:sp>
    </p:spTree>
    <p:extLst>
      <p:ext uri="{BB962C8B-B14F-4D97-AF65-F5344CB8AC3E}">
        <p14:creationId xmlns:p14="http://schemas.microsoft.com/office/powerpoint/2010/main" val="4229065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ChangeArrowheads="1"/>
          </p:cNvSpPr>
          <p:nvPr/>
        </p:nvSpPr>
        <p:spPr bwMode="auto">
          <a:xfrm>
            <a:off x="2245517" y="643467"/>
            <a:ext cx="3255017" cy="55710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defTabSz="457200" eaLnBrk="1" fontAlgn="base" hangingPunct="1">
              <a:spcBef>
                <a:spcPct val="0"/>
              </a:spcBef>
              <a:spcAft>
                <a:spcPts val="600"/>
              </a:spcAft>
            </a:pPr>
            <a:r>
              <a:rPr lang="en-US" altLang="en-US" sz="3800" b="1" u="sng"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CTU's and CTIU's</a:t>
            </a:r>
          </a:p>
        </p:txBody>
      </p:sp>
      <p:sp>
        <p:nvSpPr>
          <p:cNvPr id="642050" name="Rectangle 2"/>
          <p:cNvSpPr>
            <a:spLocks noChangeArrowheads="1"/>
          </p:cNvSpPr>
          <p:nvPr/>
        </p:nvSpPr>
        <p:spPr bwMode="auto">
          <a:xfrm>
            <a:off x="6555374" y="643467"/>
            <a:ext cx="3391110" cy="55710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defTabSz="457200" eaLnBrk="1" fontAlgn="base" hangingPunct="1">
              <a:spcBef>
                <a:spcPct val="20000"/>
              </a:spcBef>
              <a:spcAft>
                <a:spcPts val="600"/>
              </a:spcAft>
              <a:buClr>
                <a:schemeClr val="tx1"/>
              </a:buClr>
              <a:buSzPct val="100000"/>
            </a:pPr>
            <a:r>
              <a:rPr lang="en-US" alt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HMIC recommended </a:t>
            </a:r>
            <a:r>
              <a:rPr lang="en-US" altLang="en-US" b="1"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regionalisation</a:t>
            </a:r>
            <a:r>
              <a:rPr lang="en-US" alt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 of CT activity  to provide coordination of intelligence gathering activity</a:t>
            </a:r>
            <a:endParaRPr lang="en-US" altLang="en-US" b="1" cap="small" dirty="0" err="1">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defTabSz="457200" eaLnBrk="1" fontAlgn="base" hangingPunct="1">
              <a:spcBef>
                <a:spcPct val="20000"/>
              </a:spcBef>
              <a:spcAft>
                <a:spcPts val="600"/>
              </a:spcAft>
              <a:buClr>
                <a:schemeClr val="tx1"/>
              </a:buClr>
              <a:buSzPct val="100000"/>
            </a:pPr>
            <a:r>
              <a:rPr lang="en-US" alt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Intel gathering and handling in accordance with NIM</a:t>
            </a:r>
            <a:endParaRPr lang="en-US" altLang="en-US" b="1"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defTabSz="457200" eaLnBrk="1" fontAlgn="base" hangingPunct="1">
              <a:spcBef>
                <a:spcPct val="20000"/>
              </a:spcBef>
              <a:spcAft>
                <a:spcPts val="600"/>
              </a:spcAft>
              <a:buClr>
                <a:schemeClr val="tx1"/>
              </a:buClr>
              <a:buSzPct val="100000"/>
            </a:pPr>
            <a:r>
              <a:rPr lang="en-US" alt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Through Tasking and coordination process they provide regional strategic assessments of terrorism and other threats</a:t>
            </a:r>
            <a:endParaRPr lang="en-US" altLang="en-US" b="1"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defTabSz="457200" eaLnBrk="1" fontAlgn="base" hangingPunct="1">
              <a:spcBef>
                <a:spcPct val="20000"/>
              </a:spcBef>
              <a:spcAft>
                <a:spcPts val="600"/>
              </a:spcAft>
              <a:buClr>
                <a:schemeClr val="tx1"/>
              </a:buClr>
              <a:buSzPct val="100000"/>
            </a:pPr>
            <a:r>
              <a:rPr lang="en-US" altLang="en-US" b="1"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Standardisation</a:t>
            </a:r>
            <a:r>
              <a:rPr lang="en-US" alt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rPr>
              <a:t> of Special Branch procedures</a:t>
            </a:r>
            <a:endParaRPr lang="en-US" altLang="en-US" b="1"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defTabSz="457200" eaLnBrk="1" fontAlgn="base" hangingPunct="1">
              <a:spcBef>
                <a:spcPct val="20000"/>
              </a:spcBef>
              <a:spcAft>
                <a:spcPts val="600"/>
              </a:spcAft>
              <a:buClr>
                <a:schemeClr val="tx1"/>
              </a:buClr>
              <a:buSzPct val="100000"/>
            </a:pPr>
            <a:endParaRPr lang="en-US" altLang="en-US" b="1"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defTabSz="457200" eaLnBrk="1" fontAlgn="base" hangingPunct="1">
              <a:spcBef>
                <a:spcPct val="20000"/>
              </a:spcBef>
              <a:spcAft>
                <a:spcPts val="600"/>
              </a:spcAft>
              <a:buClr>
                <a:schemeClr val="tx1"/>
              </a:buClr>
              <a:buSzPct val="100000"/>
              <a:buFont typeface="Arial"/>
              <a:buChar char="•"/>
            </a:pPr>
            <a:endParaRPr lang="en-US" altLang="en-US"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ndParaRPr>
          </a:p>
          <a:p>
            <a:pPr defTabSz="457200" eaLnBrk="1" fontAlgn="base" hangingPunct="1">
              <a:spcBef>
                <a:spcPct val="20000"/>
              </a:spcBef>
              <a:spcAft>
                <a:spcPts val="600"/>
              </a:spcAft>
              <a:buClr>
                <a:schemeClr val="tx1"/>
              </a:buClr>
              <a:buSzPct val="100000"/>
              <a:buFont typeface="Arial"/>
              <a:buChar char="•"/>
            </a:pPr>
            <a:endParaRPr lang="en-US" altLang="en-US" b="1"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ndParaRPr>
          </a:p>
        </p:txBody>
      </p:sp>
    </p:spTree>
    <p:extLst>
      <p:ext uri="{BB962C8B-B14F-4D97-AF65-F5344CB8AC3E}">
        <p14:creationId xmlns:p14="http://schemas.microsoft.com/office/powerpoint/2010/main" val="11584907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42050">
                                            <p:txEl>
                                              <p:pRg st="0" end="0"/>
                                            </p:txEl>
                                          </p:spTgt>
                                        </p:tgtEl>
                                        <p:attrNameLst>
                                          <p:attrName>style.visibility</p:attrName>
                                        </p:attrNameLst>
                                      </p:cBhvr>
                                      <p:to>
                                        <p:strVal val="visible"/>
                                      </p:to>
                                    </p:set>
                                    <p:anim calcmode="lin" valueType="num">
                                      <p:cBhvr additive="base">
                                        <p:cTn id="7" dur="500" fill="hold"/>
                                        <p:tgtEl>
                                          <p:spTgt spid="642050">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4205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642050">
                                            <p:txEl>
                                              <p:pRg st="1" end="1"/>
                                            </p:txEl>
                                          </p:spTgt>
                                        </p:tgtEl>
                                        <p:attrNameLst>
                                          <p:attrName>style.visibility</p:attrName>
                                        </p:attrNameLst>
                                      </p:cBhvr>
                                      <p:to>
                                        <p:strVal val="visible"/>
                                      </p:to>
                                    </p:set>
                                    <p:anim calcmode="lin" valueType="num">
                                      <p:cBhvr additive="base">
                                        <p:cTn id="13" dur="500" fill="hold"/>
                                        <p:tgtEl>
                                          <p:spTgt spid="642050">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64205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642050">
                                            <p:txEl>
                                              <p:pRg st="2" end="2"/>
                                            </p:txEl>
                                          </p:spTgt>
                                        </p:tgtEl>
                                        <p:attrNameLst>
                                          <p:attrName>style.visibility</p:attrName>
                                        </p:attrNameLst>
                                      </p:cBhvr>
                                      <p:to>
                                        <p:strVal val="visible"/>
                                      </p:to>
                                    </p:set>
                                    <p:anim calcmode="lin" valueType="num">
                                      <p:cBhvr additive="base">
                                        <p:cTn id="19" dur="500" fill="hold"/>
                                        <p:tgtEl>
                                          <p:spTgt spid="642050">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4205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642050">
                                            <p:txEl>
                                              <p:pRg st="3" end="3"/>
                                            </p:txEl>
                                          </p:spTgt>
                                        </p:tgtEl>
                                        <p:attrNameLst>
                                          <p:attrName>style.visibility</p:attrName>
                                        </p:attrNameLst>
                                      </p:cBhvr>
                                      <p:to>
                                        <p:strVal val="visible"/>
                                      </p:to>
                                    </p:set>
                                    <p:anim calcmode="lin" valueType="num">
                                      <p:cBhvr additive="base">
                                        <p:cTn id="25" dur="500" fill="hold"/>
                                        <p:tgtEl>
                                          <p:spTgt spid="642050">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642050">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2050"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7259" y="4363272"/>
            <a:ext cx="6507166" cy="1066801"/>
          </a:xfrm>
        </p:spPr>
        <p:txBody>
          <a:bodyPr vert="horz" lIns="91440" tIns="45720" rIns="91440" bIns="45720" rtlCol="0" anchor="b">
            <a:normAutofit/>
          </a:bodyPr>
          <a:lstStyle/>
          <a:p>
            <a:pPr algn="ctr">
              <a:lnSpc>
                <a:spcPct val="90000"/>
              </a:lnSpc>
              <a:defRPr/>
            </a:pPr>
            <a:r>
              <a:rPr lang="en-US" sz="34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Policing Terrorism and human rights</a:t>
            </a:r>
          </a:p>
        </p:txBody>
      </p:sp>
      <p:pic>
        <p:nvPicPr>
          <p:cNvPr id="71" name="Graphic 70" descr="Handcuffs">
            <a:extLst>
              <a:ext uri="{FF2B5EF4-FFF2-40B4-BE49-F238E27FC236}">
                <a16:creationId xmlns:a16="http://schemas.microsoft.com/office/drawing/2014/main" id="{F2DCBD26-683A-4902-B617-8D8177D0E67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292898" y="640080"/>
            <a:ext cx="3602736" cy="360273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8137873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tx2">
                    <a:satMod val="130000"/>
                  </a:schemeClr>
                </a:solidFill>
              </a:rPr>
              <a:t>Muslims in Britain today</a:t>
            </a:r>
          </a:p>
        </p:txBody>
      </p:sp>
      <p:sp>
        <p:nvSpPr>
          <p:cNvPr id="20483" name="Content Placeholder 2"/>
          <p:cNvSpPr>
            <a:spLocks noGrp="1"/>
          </p:cNvSpPr>
          <p:nvPr>
            <p:ph idx="1"/>
          </p:nvPr>
        </p:nvSpPr>
        <p:spPr/>
        <p:txBody>
          <a:bodyPr/>
          <a:lstStyle/>
          <a:p>
            <a:pPr eaLnBrk="1" hangingPunct="1"/>
            <a:r>
              <a:rPr lang="en-GB" altLang="en-US" sz="2400" dirty="0"/>
              <a:t>The NOS 2018 revealed there is 3M Muslims living in Britain, by 2030 this number is estimated to grow to 5.5M,</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In 2011 a study conducted at Durham University on behalf of the Equality and Human Rights Commission by Choudhury and Fenwick revealed that:</a:t>
            </a:r>
          </a:p>
          <a:p>
            <a:pPr eaLnBrk="1" hangingPunct="1"/>
            <a:r>
              <a:rPr lang="en-GB" altLang="en-US" sz="2400" dirty="0"/>
              <a:t>60% of Muslims are under 34,</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In 2010 87% of terrorist prisoners were Muslim,</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There appeared a disconnect between what the Government described as the major threat to communities (CT) and what the communities believed were the major threats (Criminality).</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9450806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6395" y="5752"/>
            <a:ext cx="2732755" cy="1574321"/>
          </a:xfrm>
        </p:spPr>
        <p:txBody>
          <a:bodyPr>
            <a:normAutofit/>
          </a:bodyPr>
          <a:lstStyle/>
          <a:p>
            <a:pPr>
              <a:defRPr/>
            </a:pPr>
            <a:r>
              <a:rPr lang="en-GB" sz="2400"/>
              <a:t>But who are the Terrorists?</a:t>
            </a:r>
          </a:p>
        </p:txBody>
      </p:sp>
      <p:sp>
        <p:nvSpPr>
          <p:cNvPr id="3" name="Content Placeholder 2"/>
          <p:cNvSpPr>
            <a:spLocks noGrp="1"/>
          </p:cNvSpPr>
          <p:nvPr>
            <p:ph idx="1"/>
          </p:nvPr>
        </p:nvSpPr>
        <p:spPr>
          <a:xfrm>
            <a:off x="2006395" y="1430548"/>
            <a:ext cx="3753547" cy="4438351"/>
          </a:xfrm>
        </p:spPr>
        <p:txBody>
          <a:bodyPr anchor="t">
            <a:normAutofit lnSpcReduction="10000"/>
          </a:bodyPr>
          <a:lstStyle/>
          <a:p>
            <a:pPr marL="365760" indent="-283210">
              <a:buFont typeface="Wingdings 2"/>
              <a:buChar char=""/>
              <a:defRPr/>
            </a:pPr>
            <a:r>
              <a:rPr lang="en-GB" sz="2400" dirty="0"/>
              <a:t>Whilst the UK Muslim population is acknowledged as being law abiding and peaceful research conducted post 7/7 indicated some support for the bombings one MP commented:</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r>
              <a:rPr lang="en-GB" sz="2400" dirty="0"/>
              <a:t>“Few terrorist movements have lasted for long without a ‘supportive community’. </a:t>
            </a:r>
            <a:endParaRPr lang="en-GB" sz="15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15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Graphic 6" descr="Target Audience">
            <a:extLst>
              <a:ext uri="{FF2B5EF4-FFF2-40B4-BE49-F238E27FC236}">
                <a16:creationId xmlns:a16="http://schemas.microsoft.com/office/drawing/2014/main" id="{7AD5266E-E03C-4C76-9343-6101DA56EA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104302" y="675243"/>
            <a:ext cx="4080419" cy="518747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44990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4634" y="714375"/>
            <a:ext cx="2499716" cy="5076826"/>
          </a:xfrm>
        </p:spPr>
        <p:txBody>
          <a:bodyPr anchor="ctr">
            <a:normAutofit/>
          </a:bodyPr>
          <a:lstStyle/>
          <a:p>
            <a:pPr>
              <a:defRPr/>
            </a:pPr>
            <a:r>
              <a:rPr lang="en-GB" sz="3000"/>
              <a:t>But who are the Terrorists?</a:t>
            </a:r>
          </a:p>
        </p:txBody>
      </p:sp>
      <p:sp>
        <p:nvSpPr>
          <p:cNvPr id="3" name="Content Placeholder 2"/>
          <p:cNvSpPr>
            <a:spLocks noGrp="1"/>
          </p:cNvSpPr>
          <p:nvPr>
            <p:ph idx="1"/>
          </p:nvPr>
        </p:nvSpPr>
        <p:spPr>
          <a:xfrm>
            <a:off x="5253785" y="714376"/>
            <a:ext cx="4690313" cy="5076825"/>
          </a:xfrm>
        </p:spPr>
        <p:txBody>
          <a:bodyPr>
            <a:normAutofit/>
          </a:bodyPr>
          <a:lstStyle/>
          <a:p>
            <a:pPr marL="365760" indent="-283210">
              <a:buFont typeface="Wingdings 2"/>
              <a:buChar char=""/>
              <a:defRPr/>
            </a:pPr>
            <a:r>
              <a:rPr lang="en-GB" sz="2400" dirty="0"/>
              <a:t>A supportive community does not condone violence, and certainly, most people in it would not want to become personally involved...whether or not they condone violence they see terrorists are sharing their world view, part of the struggle to which they belong.” (McGhee 2008:69). </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18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7565681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4634" y="714375"/>
            <a:ext cx="2499716" cy="5076826"/>
          </a:xfrm>
        </p:spPr>
        <p:txBody>
          <a:bodyPr anchor="ctr">
            <a:normAutofit/>
          </a:bodyPr>
          <a:lstStyle/>
          <a:p>
            <a:pPr>
              <a:defRPr/>
            </a:pPr>
            <a:r>
              <a:rPr lang="en-GB" sz="3000"/>
              <a:t>So who are the Terrorists?</a:t>
            </a:r>
          </a:p>
        </p:txBody>
      </p:sp>
      <p:sp>
        <p:nvSpPr>
          <p:cNvPr id="3" name="Content Placeholder 2"/>
          <p:cNvSpPr>
            <a:spLocks noGrp="1"/>
          </p:cNvSpPr>
          <p:nvPr>
            <p:ph idx="1"/>
          </p:nvPr>
        </p:nvSpPr>
        <p:spPr>
          <a:xfrm>
            <a:off x="5253785" y="714376"/>
            <a:ext cx="4690313" cy="5076825"/>
          </a:xfrm>
        </p:spPr>
        <p:txBody>
          <a:bodyPr>
            <a:normAutofit/>
          </a:bodyPr>
          <a:lstStyle/>
          <a:p>
            <a:pPr marL="365760" indent="-283210">
              <a:buFont typeface="Wingdings 2"/>
              <a:buChar char=""/>
              <a:defRPr/>
            </a:pPr>
            <a:r>
              <a:rPr lang="en-GB" sz="2400" dirty="0"/>
              <a:t>The suggestion of a ‘supportive’ rather than suspect community is a key point in the discourse surrounding the way in which Muslim communities are viewed as it implicates a far greater percentage of the Muslim population and it is this community support, sympathy or merely ‘seeing no evil’ which provides terrorists with the ability to plan and carry out their attacks (Lambert 2008). </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18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689462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6389" y="1430179"/>
            <a:ext cx="2271985" cy="3675908"/>
          </a:xfrm>
        </p:spPr>
        <p:txBody>
          <a:bodyPr anchor="ctr">
            <a:normAutofit/>
          </a:bodyPr>
          <a:lstStyle/>
          <a:p>
            <a:pPr>
              <a:defRPr/>
            </a:pPr>
            <a:r>
              <a:rPr lang="en-GB" sz="3000"/>
              <a:t>UK Govt Responses to Terrorism</a:t>
            </a:r>
          </a:p>
        </p:txBody>
      </p:sp>
      <p:graphicFrame>
        <p:nvGraphicFramePr>
          <p:cNvPr id="24583" name="Content Placeholder 2">
            <a:extLst>
              <a:ext uri="{FF2B5EF4-FFF2-40B4-BE49-F238E27FC236}">
                <a16:creationId xmlns:a16="http://schemas.microsoft.com/office/drawing/2014/main" id="{A71495D7-9AD6-4F4F-B833-D7CEF50BB5B8}"/>
              </a:ext>
            </a:extLst>
          </p:cNvPr>
          <p:cNvGraphicFramePr>
            <a:graphicFrameLocks noGrp="1"/>
          </p:cNvGraphicFramePr>
          <p:nvPr>
            <p:ph idx="1"/>
          </p:nvPr>
        </p:nvGraphicFramePr>
        <p:xfrm>
          <a:off x="5314781" y="965200"/>
          <a:ext cx="4534600"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0423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4634" y="714375"/>
            <a:ext cx="2499716" cy="5076826"/>
          </a:xfrm>
        </p:spPr>
        <p:txBody>
          <a:bodyPr anchor="ctr">
            <a:normAutofit/>
          </a:bodyPr>
          <a:lstStyle/>
          <a:p>
            <a:pPr>
              <a:defRPr/>
            </a:pPr>
            <a:r>
              <a:rPr lang="en-GB" sz="2700"/>
              <a:t>Muslims in </a:t>
            </a:r>
            <a:r>
              <a:rPr lang="en-GB" sz="2700" dirty="0"/>
              <a:t>Britain Today</a:t>
            </a:r>
            <a:br>
              <a:rPr lang="en-GB" sz="2700" dirty="0"/>
            </a:br>
            <a:r>
              <a:rPr lang="en-GB" sz="2700" dirty="0"/>
              <a:t> The new Suspect Community?</a:t>
            </a:r>
          </a:p>
        </p:txBody>
      </p:sp>
      <p:sp>
        <p:nvSpPr>
          <p:cNvPr id="27651" name="Content Placeholder 2"/>
          <p:cNvSpPr>
            <a:spLocks noGrp="1"/>
          </p:cNvSpPr>
          <p:nvPr>
            <p:ph idx="1"/>
          </p:nvPr>
        </p:nvSpPr>
        <p:spPr>
          <a:xfrm>
            <a:off x="5253785" y="714376"/>
            <a:ext cx="4690313" cy="5076825"/>
          </a:xfrm>
        </p:spPr>
        <p:txBody>
          <a:bodyPr>
            <a:normAutofit/>
          </a:bodyPr>
          <a:lstStyle/>
          <a:p>
            <a:pPr eaLnBrk="1" hangingPunct="1"/>
            <a:r>
              <a:rPr lang="en-GB" altLang="en-US" sz="2400" dirty="0"/>
              <a:t>Many Muslims believe that they are treated as the new ‘suspect community’ and question the Governments stance that International Terrorism is the greatest threat to communities.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Many believe that the threat from drugs, gangs, unemployment and racist violence is greater than that of terrorism.</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612987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4634" y="714375"/>
            <a:ext cx="2499716" cy="5076826"/>
          </a:xfrm>
        </p:spPr>
        <p:txBody>
          <a:bodyPr anchor="ctr">
            <a:normAutofit/>
          </a:bodyPr>
          <a:lstStyle/>
          <a:p>
            <a:pPr>
              <a:defRPr/>
            </a:pPr>
            <a:r>
              <a:rPr lang="en-GB" sz="2700"/>
              <a:t>Muslims in Britain Today</a:t>
            </a:r>
            <a:br>
              <a:rPr lang="en-GB" sz="2700"/>
            </a:br>
            <a:r>
              <a:rPr lang="en-GB" sz="2700"/>
              <a:t> The new Suspect Community?</a:t>
            </a:r>
          </a:p>
        </p:txBody>
      </p:sp>
      <p:sp>
        <p:nvSpPr>
          <p:cNvPr id="3" name="Content Placeholder 2"/>
          <p:cNvSpPr>
            <a:spLocks noGrp="1"/>
          </p:cNvSpPr>
          <p:nvPr>
            <p:ph idx="1"/>
          </p:nvPr>
        </p:nvSpPr>
        <p:spPr>
          <a:xfrm>
            <a:off x="5253785" y="714376"/>
            <a:ext cx="4690313" cy="5076825"/>
          </a:xfrm>
        </p:spPr>
        <p:txBody>
          <a:bodyPr vert="horz" lIns="91440" tIns="45720" rIns="91440" bIns="45720" rtlCol="0" anchor="ctr">
            <a:noAutofit/>
          </a:bodyPr>
          <a:lstStyle/>
          <a:p>
            <a:pPr marL="365760" indent="-283210">
              <a:buFont typeface="Wingdings 2"/>
              <a:buChar char=""/>
              <a:defRPr/>
            </a:pPr>
            <a:r>
              <a:rPr lang="en-GB" sz="2400" dirty="0"/>
              <a:t>Since 9/11 and 7/7 the overwhelming focus of CT work has been toward Muslim Communities,</a:t>
            </a:r>
            <a:endParaRPr lang="en-US" sz="240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r>
              <a:rPr lang="en-GB" sz="2400" dirty="0"/>
              <a:t>The words “Muslim” and “terrorist” have become almost synonymous,</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r>
              <a:rPr lang="en-GB" sz="2400" dirty="0"/>
              <a:t>Concerns about the compliance of CT laws and policies with Human Rights (Section 44),</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365760" indent="-283210">
              <a:buFont typeface="Wingdings 2"/>
              <a:buChar char=""/>
              <a:defRPr/>
            </a:pPr>
            <a:endParaRPr lang="en-GB" sz="18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974880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4634" y="714375"/>
            <a:ext cx="2499716" cy="5076826"/>
          </a:xfrm>
        </p:spPr>
        <p:txBody>
          <a:bodyPr anchor="ctr">
            <a:normAutofit/>
          </a:bodyPr>
          <a:lstStyle/>
          <a:p>
            <a:pPr>
              <a:defRPr/>
            </a:pPr>
            <a:r>
              <a:rPr lang="en-GB" sz="3200"/>
              <a:t>Remember Wilkinson</a:t>
            </a:r>
          </a:p>
        </p:txBody>
      </p:sp>
      <p:sp>
        <p:nvSpPr>
          <p:cNvPr id="29699" name="Content Placeholder 2"/>
          <p:cNvSpPr>
            <a:spLocks noGrp="1"/>
          </p:cNvSpPr>
          <p:nvPr>
            <p:ph idx="1"/>
          </p:nvPr>
        </p:nvSpPr>
        <p:spPr>
          <a:xfrm>
            <a:off x="5253785" y="714376"/>
            <a:ext cx="4690313" cy="5076825"/>
          </a:xfrm>
        </p:spPr>
        <p:txBody>
          <a:bodyPr>
            <a:normAutofit/>
          </a:bodyPr>
          <a:lstStyle/>
          <a:p>
            <a:r>
              <a:rPr lang="en-GB" altLang="en-US" sz="2400" dirty="0"/>
              <a:t>Overreaction?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2400" dirty="0"/>
              <a:t>Curtailment of democracy,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Human rights, and</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The Rule of law?</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buFont typeface="Wingdings 2" pitchFamily="18" charset="2"/>
              <a:buNone/>
            </a:pPr>
            <a:endParaRPr lang="en-GB" altLang="en-US" sz="1800"/>
          </a:p>
        </p:txBody>
      </p:sp>
    </p:spTree>
    <p:extLst>
      <p:ext uri="{BB962C8B-B14F-4D97-AF65-F5344CB8AC3E}">
        <p14:creationId xmlns:p14="http://schemas.microsoft.com/office/powerpoint/2010/main" val="25063989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ctrTitle"/>
          </p:nvPr>
        </p:nvSpPr>
        <p:spPr/>
        <p:txBody>
          <a:bodyPr/>
          <a:lstStyle/>
          <a:p>
            <a:r>
              <a:rPr lang="en-GB" altLang="en-US" dirty="0">
                <a:latin typeface="Century Gothic"/>
              </a:rPr>
              <a:t>Terrorism Legislation</a:t>
            </a:r>
          </a:p>
        </p:txBody>
      </p:sp>
      <p:sp>
        <p:nvSpPr>
          <p:cNvPr id="62467" name="Rectangle 3"/>
          <p:cNvSpPr>
            <a:spLocks noGrp="1" noChangeArrowheads="1"/>
          </p:cNvSpPr>
          <p:nvPr>
            <p:ph type="subTitle" idx="1"/>
          </p:nvPr>
        </p:nvSpPr>
        <p:spPr/>
        <p:txBody>
          <a:bodyPr/>
          <a:lstStyle/>
          <a:p>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7367471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2006393" y="609600"/>
            <a:ext cx="4930264" cy="1905000"/>
          </a:xfrm>
        </p:spPr>
        <p:txBody>
          <a:bodyPr>
            <a:normAutofit/>
          </a:bodyPr>
          <a:lstStyle/>
          <a:p>
            <a:r>
              <a:rPr lang="en-GB" altLang="en-US" sz="2800" dirty="0">
                <a:latin typeface="Century Gothic"/>
              </a:rPr>
              <a:t>Why Do we need Terrorism Legislation</a:t>
            </a:r>
          </a:p>
        </p:txBody>
      </p:sp>
      <p:sp>
        <p:nvSpPr>
          <p:cNvPr id="54275" name="Rectangle 3"/>
          <p:cNvSpPr>
            <a:spLocks noGrp="1" noChangeArrowheads="1"/>
          </p:cNvSpPr>
          <p:nvPr>
            <p:ph idx="1"/>
          </p:nvPr>
        </p:nvSpPr>
        <p:spPr>
          <a:xfrm>
            <a:off x="2006395" y="2221301"/>
            <a:ext cx="4930263" cy="3661974"/>
          </a:xfrm>
        </p:spPr>
        <p:txBody>
          <a:bodyPr vert="horz" lIns="91440" tIns="45720" rIns="91440" bIns="45720" rtlCol="0" anchor="t">
            <a:noAutofit/>
          </a:bodyPr>
          <a:lstStyle/>
          <a:p>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2400" dirty="0">
                <a:latin typeface="Century Gothic"/>
              </a:rPr>
              <a:t>To Provide the Police with Powers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r>
              <a:rPr lang="en-GB" altLang="en-US" sz="2400" dirty="0">
                <a:latin typeface="Century Gothic"/>
              </a:rPr>
              <a:t>To authorise Action to be taken</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r>
              <a:rPr lang="en-GB" altLang="en-US" sz="2400" dirty="0">
                <a:latin typeface="Century Gothic"/>
              </a:rPr>
              <a:t>To Regulate Police Action</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endParaRPr lang="en-GB" altLang="en-US" sz="1800">
              <a:latin typeface="Comic Sans MS" pitchFamily="66" charset="0"/>
            </a:endParaRPr>
          </a:p>
          <a:p>
            <a:endParaRPr lang="en-GB" altLang="en-US" sz="1800">
              <a:latin typeface="Comic Sans MS" pitchFamily="66" charset="0"/>
            </a:endParaRPr>
          </a:p>
        </p:txBody>
      </p:sp>
      <p:pic>
        <p:nvPicPr>
          <p:cNvPr id="71" name="Graphic 70" descr="Police">
            <a:extLst>
              <a:ext uri="{FF2B5EF4-FFF2-40B4-BE49-F238E27FC236}">
                <a16:creationId xmlns:a16="http://schemas.microsoft.com/office/drawing/2014/main" id="{4A618038-40D0-484D-974E-D4A4019823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202130" y="1777685"/>
            <a:ext cx="2982591" cy="298259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428356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2006393" y="609600"/>
            <a:ext cx="4930264" cy="1905000"/>
          </a:xfrm>
        </p:spPr>
        <p:txBody>
          <a:bodyPr>
            <a:normAutofit/>
          </a:bodyPr>
          <a:lstStyle/>
          <a:p>
            <a:r>
              <a:rPr lang="en-GB" altLang="en-US" sz="2800">
                <a:latin typeface="Century Gothic"/>
              </a:rPr>
              <a:t>Why Do the Police need Powers</a:t>
            </a:r>
          </a:p>
        </p:txBody>
      </p:sp>
      <p:sp>
        <p:nvSpPr>
          <p:cNvPr id="64515" name="Rectangle 3"/>
          <p:cNvSpPr>
            <a:spLocks noGrp="1" noChangeArrowheads="1"/>
          </p:cNvSpPr>
          <p:nvPr>
            <p:ph idx="1"/>
          </p:nvPr>
        </p:nvSpPr>
        <p:spPr>
          <a:xfrm>
            <a:off x="2006395" y="2666999"/>
            <a:ext cx="4930263" cy="3216276"/>
          </a:xfrm>
        </p:spPr>
        <p:txBody>
          <a:bodyPr anchor="t">
            <a:normAutofit/>
          </a:bodyPr>
          <a:lstStyle/>
          <a:p>
            <a:r>
              <a:rPr lang="en-GB" altLang="en-US" sz="1800">
                <a:latin typeface="Century Gothic"/>
              </a:rPr>
              <a:t>Need to Question People</a:t>
            </a:r>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r>
              <a:rPr lang="en-GB" altLang="en-US" sz="1800">
                <a:latin typeface="Century Gothic"/>
              </a:rPr>
              <a:t>Need to Search People and Premises</a:t>
            </a:r>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r>
              <a:rPr lang="en-GB" altLang="en-US" sz="1800">
                <a:latin typeface="Century Gothic"/>
              </a:rPr>
              <a:t>Need to Arrest People</a:t>
            </a:r>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FontTx/>
              <a:buNone/>
            </a:pPr>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r>
              <a:rPr lang="en-GB" altLang="en-US" sz="1800">
                <a:latin typeface="Century Gothic"/>
              </a:rPr>
              <a:t>Need to Seize and detain Property</a:t>
            </a:r>
            <a:endParaRPr lang="en-GB" altLang="en-US" sz="180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endParaRPr lang="en-GB" altLang="en-US" sz="1800">
              <a:latin typeface="Comic Sans MS" pitchFamily="66" charset="0"/>
            </a:endParaRPr>
          </a:p>
          <a:p>
            <a:endParaRPr lang="en-GB" altLang="en-US" sz="1800"/>
          </a:p>
        </p:txBody>
      </p:sp>
      <p:pic>
        <p:nvPicPr>
          <p:cNvPr id="71" name="Graphic 70" descr="Police">
            <a:extLst>
              <a:ext uri="{FF2B5EF4-FFF2-40B4-BE49-F238E27FC236}">
                <a16:creationId xmlns:a16="http://schemas.microsoft.com/office/drawing/2014/main" id="{4F6FDBD2-972A-45B1-BC8D-61C155C49A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202130" y="1777685"/>
            <a:ext cx="2982591" cy="298259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4828974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026389" y="1430179"/>
            <a:ext cx="2271985" cy="3675908"/>
          </a:xfrm>
        </p:spPr>
        <p:txBody>
          <a:bodyPr anchor="ctr">
            <a:normAutofit/>
          </a:bodyPr>
          <a:lstStyle/>
          <a:p>
            <a:r>
              <a:rPr lang="en-GB" altLang="en-US" sz="3000">
                <a:latin typeface="Century Gothic"/>
              </a:rPr>
              <a:t>The Terrorism Act 2000</a:t>
            </a:r>
          </a:p>
        </p:txBody>
      </p:sp>
      <p:graphicFrame>
        <p:nvGraphicFramePr>
          <p:cNvPr id="65541" name="Rectangle 3">
            <a:extLst>
              <a:ext uri="{FF2B5EF4-FFF2-40B4-BE49-F238E27FC236}">
                <a16:creationId xmlns:a16="http://schemas.microsoft.com/office/drawing/2014/main" id="{1929FD85-DE73-4877-9C2E-CBFA71092F4B}"/>
              </a:ext>
            </a:extLst>
          </p:cNvPr>
          <p:cNvGraphicFramePr>
            <a:graphicFrameLocks noGrp="1"/>
          </p:cNvGraphicFramePr>
          <p:nvPr>
            <p:ph idx="1"/>
          </p:nvPr>
        </p:nvGraphicFramePr>
        <p:xfrm>
          <a:off x="5314781" y="375730"/>
          <a:ext cx="4534600" cy="6000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1773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2026389" y="1430179"/>
            <a:ext cx="2271985" cy="3675908"/>
          </a:xfrm>
        </p:spPr>
        <p:txBody>
          <a:bodyPr anchor="ctr">
            <a:normAutofit/>
          </a:bodyPr>
          <a:lstStyle/>
          <a:p>
            <a:pPr>
              <a:lnSpc>
                <a:spcPct val="90000"/>
              </a:lnSpc>
            </a:pPr>
            <a:r>
              <a:rPr lang="en-GB" altLang="en-US" sz="3000">
                <a:latin typeface="Century Gothic"/>
              </a:rPr>
              <a:t>Terrorism Act 2000 </a:t>
            </a:r>
            <a:br>
              <a:rPr lang="en-GB" altLang="en-US" sz="3000">
                <a:latin typeface="Century Gothic"/>
              </a:rPr>
            </a:br>
            <a:r>
              <a:rPr lang="en-GB" altLang="en-US" sz="3000">
                <a:latin typeface="Century Gothic"/>
              </a:rPr>
              <a:t>Problems with Police Powers</a:t>
            </a:r>
            <a:r>
              <a:rPr lang="en-GB" altLang="en-US" sz="3000">
                <a:latin typeface="Comic Sans MS" pitchFamily="66" charset="0"/>
              </a:rPr>
              <a:t/>
            </a:r>
            <a:br>
              <a:rPr lang="en-GB" altLang="en-US" sz="3000">
                <a:latin typeface="Comic Sans MS" pitchFamily="66" charset="0"/>
              </a:rPr>
            </a:br>
            <a:endParaRPr lang="en-GB" altLang="en-US" sz="3000">
              <a:latin typeface="Comic Sans MS" pitchFamily="66" charset="0"/>
            </a:endParaRPr>
          </a:p>
        </p:txBody>
      </p:sp>
      <p:graphicFrame>
        <p:nvGraphicFramePr>
          <p:cNvPr id="66565" name="Rectangle 3">
            <a:extLst>
              <a:ext uri="{FF2B5EF4-FFF2-40B4-BE49-F238E27FC236}">
                <a16:creationId xmlns:a16="http://schemas.microsoft.com/office/drawing/2014/main" id="{2A460D9F-CC3E-4C58-AAD3-A01BFBFD7D93}"/>
              </a:ext>
            </a:extLst>
          </p:cNvPr>
          <p:cNvGraphicFramePr>
            <a:graphicFrameLocks noGrp="1"/>
          </p:cNvGraphicFramePr>
          <p:nvPr>
            <p:ph idx="1"/>
          </p:nvPr>
        </p:nvGraphicFramePr>
        <p:xfrm>
          <a:off x="5314781" y="965200"/>
          <a:ext cx="4534600" cy="4605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06062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51679-6304-4903-A154-E15607E5A521}"/>
              </a:ext>
            </a:extLst>
          </p:cNvPr>
          <p:cNvSpPr>
            <a:spLocks noGrp="1"/>
          </p:cNvSpPr>
          <p:nvPr>
            <p:ph type="title"/>
          </p:nvPr>
        </p:nvSpPr>
        <p:spPr/>
        <p:txBody>
          <a:bodyPr/>
          <a:lstStyle/>
          <a:p>
            <a:r>
              <a:rPr lang="en-GB" altLang="en-US" sz="4400" dirty="0">
                <a:latin typeface="Century Gothic"/>
              </a:rPr>
              <a:t>Stop and Search</a:t>
            </a:r>
            <a:endParaRPr lang="en-GB" dirty="0"/>
          </a:p>
        </p:txBody>
      </p:sp>
      <p:sp>
        <p:nvSpPr>
          <p:cNvPr id="3" name="Content Placeholder 2">
            <a:extLst>
              <a:ext uri="{FF2B5EF4-FFF2-40B4-BE49-F238E27FC236}">
                <a16:creationId xmlns:a16="http://schemas.microsoft.com/office/drawing/2014/main" id="{65696BA2-105E-498C-BD2B-11335A1B238E}"/>
              </a:ext>
            </a:extLst>
          </p:cNvPr>
          <p:cNvSpPr>
            <a:spLocks noGrp="1"/>
          </p:cNvSpPr>
          <p:nvPr>
            <p:ph idx="1"/>
          </p:nvPr>
        </p:nvSpPr>
        <p:spPr/>
        <p:txBody>
          <a:bodyPr/>
          <a:lstStyle/>
          <a:p>
            <a:r>
              <a:rPr lang="en-GB" dirty="0"/>
              <a:t>Section 44 of the Terrorism Act allowed Police officers to Stop and Search people without Reasonable Suspicion</a:t>
            </a:r>
          </a:p>
          <a:p>
            <a:r>
              <a:rPr lang="en-GB" b="0" i="0" dirty="0">
                <a:effectLst/>
                <a:latin typeface="open_sans"/>
              </a:rPr>
              <a:t>Section 44 also states that it is an offence to intentionally obstruct a police officer who is carrying out such a search.</a:t>
            </a:r>
          </a:p>
          <a:p>
            <a:r>
              <a:rPr lang="en-GB" dirty="0"/>
              <a:t>A Ruling by the European Court of Human Rights declared this power to be unlawful and it has since been repealed</a:t>
            </a:r>
          </a:p>
          <a:p>
            <a:endParaRPr lang="en-GB" b="0" i="0" dirty="0">
              <a:solidFill>
                <a:srgbClr val="444444"/>
              </a:solidFill>
              <a:effectLst/>
              <a:latin typeface="open_sans"/>
            </a:endParaRPr>
          </a:p>
          <a:p>
            <a:endParaRPr lang="en-GB" dirty="0"/>
          </a:p>
        </p:txBody>
      </p:sp>
    </p:spTree>
    <p:extLst>
      <p:ext uri="{BB962C8B-B14F-4D97-AF65-F5344CB8AC3E}">
        <p14:creationId xmlns:p14="http://schemas.microsoft.com/office/powerpoint/2010/main" val="30781328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2380060" y="5312229"/>
            <a:ext cx="7429499" cy="631370"/>
          </a:xfrm>
        </p:spPr>
        <p:txBody>
          <a:bodyPr anchor="t">
            <a:normAutofit fontScale="90000"/>
          </a:bodyPr>
          <a:lstStyle/>
          <a:p>
            <a:r>
              <a:rPr lang="en-GB" altLang="en-US" sz="4000" dirty="0">
                <a:latin typeface="Century Gothic"/>
              </a:rPr>
              <a:t>Stop and Search</a:t>
            </a:r>
          </a:p>
        </p:txBody>
      </p:sp>
      <p:graphicFrame>
        <p:nvGraphicFramePr>
          <p:cNvPr id="67590" name="Rectangle 3">
            <a:extLst>
              <a:ext uri="{FF2B5EF4-FFF2-40B4-BE49-F238E27FC236}">
                <a16:creationId xmlns:a16="http://schemas.microsoft.com/office/drawing/2014/main" id="{BA0CF5A6-09A3-41D7-9102-B6351493E512}"/>
              </a:ext>
            </a:extLst>
          </p:cNvPr>
          <p:cNvGraphicFramePr>
            <a:graphicFrameLocks noGrp="1"/>
          </p:cNvGraphicFramePr>
          <p:nvPr>
            <p:ph idx="1"/>
            <p:extLst>
              <p:ext uri="{D42A27DB-BD31-4B8C-83A1-F6EECF244321}">
                <p14:modId xmlns:p14="http://schemas.microsoft.com/office/powerpoint/2010/main" val="811776235"/>
              </p:ext>
            </p:extLst>
          </p:nvPr>
        </p:nvGraphicFramePr>
        <p:xfrm>
          <a:off x="1687185" y="548256"/>
          <a:ext cx="8803255" cy="4393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37480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2254634" y="714375"/>
            <a:ext cx="2499716" cy="5076826"/>
          </a:xfrm>
        </p:spPr>
        <p:txBody>
          <a:bodyPr anchor="ctr">
            <a:normAutofit/>
          </a:bodyPr>
          <a:lstStyle/>
          <a:p>
            <a:r>
              <a:rPr lang="en-GB" altLang="en-US" sz="4000" dirty="0">
                <a:latin typeface="Century Gothic"/>
              </a:rPr>
              <a:t>Stop and Search at Ports</a:t>
            </a:r>
            <a:r>
              <a:rPr lang="en-GB" altLang="en-US" sz="3500" dirty="0"/>
              <a:t> </a:t>
            </a:r>
            <a:endParaRPr lang="en-GB" altLang="en-US" sz="3500"/>
          </a:p>
        </p:txBody>
      </p:sp>
      <p:sp>
        <p:nvSpPr>
          <p:cNvPr id="58371" name="Rectangle 3"/>
          <p:cNvSpPr>
            <a:spLocks noGrp="1" noChangeArrowheads="1"/>
          </p:cNvSpPr>
          <p:nvPr>
            <p:ph idx="1"/>
          </p:nvPr>
        </p:nvSpPr>
        <p:spPr>
          <a:xfrm>
            <a:off x="5253785" y="714376"/>
            <a:ext cx="4690313" cy="5076825"/>
          </a:xfrm>
        </p:spPr>
        <p:txBody>
          <a:bodyPr>
            <a:normAutofit/>
          </a:bodyPr>
          <a:lstStyle/>
          <a:p>
            <a:pPr>
              <a:buFontTx/>
              <a:buNone/>
            </a:pPr>
            <a:r>
              <a:rPr lang="en-GB" altLang="en-US" sz="2400" b="1" dirty="0">
                <a:latin typeface="Century Gothic"/>
              </a:rPr>
              <a:t>The Guardian 2011 Reported:</a:t>
            </a:r>
            <a:endParaRPr lang="en-GB" altLang="en-US" sz="2400" b="1"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FontTx/>
              <a:buNone/>
            </a:pPr>
            <a:endParaRPr lang="en-GB" altLang="en-US" sz="2400" b="1"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FontTx/>
              <a:buNone/>
            </a:pPr>
            <a:r>
              <a:rPr lang="en-GB" altLang="en-US" sz="2400" b="1" dirty="0">
                <a:latin typeface="Century Gothic"/>
              </a:rPr>
              <a:t>“Asian people 42 times more likely to be held under terror law</a:t>
            </a:r>
            <a:endParaRPr lang="en-GB" altLang="en-US" sz="2400" b="1"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FontTx/>
              <a:buNone/>
            </a:pPr>
            <a:r>
              <a:rPr lang="en-GB" altLang="en-US" sz="2400" dirty="0">
                <a:latin typeface="Century Gothic"/>
              </a:rPr>
              <a:t>People from ethnic minorities more likely than white people to be stopped under schedule 7 of the Terrorism Act”</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p:txBody>
      </p:sp>
    </p:spTree>
    <p:extLst>
      <p:ext uri="{BB962C8B-B14F-4D97-AF65-F5344CB8AC3E}">
        <p14:creationId xmlns:p14="http://schemas.microsoft.com/office/powerpoint/2010/main" val="16665186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2380060" y="609600"/>
            <a:ext cx="7429499" cy="1468582"/>
          </a:xfrm>
        </p:spPr>
        <p:txBody>
          <a:bodyPr>
            <a:normAutofit/>
          </a:bodyPr>
          <a:lstStyle/>
          <a:p>
            <a:r>
              <a:rPr lang="en-GB" altLang="en-US" sz="4000" dirty="0">
                <a:latin typeface="Century Gothic"/>
              </a:rPr>
              <a:t>Additional Legislation</a:t>
            </a:r>
          </a:p>
        </p:txBody>
      </p:sp>
      <p:graphicFrame>
        <p:nvGraphicFramePr>
          <p:cNvPr id="61445" name="Rectangle 3">
            <a:extLst>
              <a:ext uri="{FF2B5EF4-FFF2-40B4-BE49-F238E27FC236}">
                <a16:creationId xmlns:a16="http://schemas.microsoft.com/office/drawing/2014/main" id="{36C6397B-0151-43F7-AD55-EDFCC010F672}"/>
              </a:ext>
            </a:extLst>
          </p:cNvPr>
          <p:cNvGraphicFramePr>
            <a:graphicFrameLocks noGrp="1"/>
          </p:cNvGraphicFramePr>
          <p:nvPr>
            <p:ph idx="1"/>
          </p:nvPr>
        </p:nvGraphicFramePr>
        <p:xfrm>
          <a:off x="1905607" y="1998454"/>
          <a:ext cx="8378404" cy="4149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8834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2026389" y="1430179"/>
            <a:ext cx="2271985" cy="3675908"/>
          </a:xfrm>
        </p:spPr>
        <p:txBody>
          <a:bodyPr vert="horz" lIns="91440" tIns="45720" rIns="91440" bIns="45720" rtlCol="0" anchor="ctr">
            <a:normAutofit/>
          </a:bodyPr>
          <a:lstStyle/>
          <a:p>
            <a:pPr>
              <a:lnSpc>
                <a:spcPct val="90000"/>
              </a:lnSpc>
            </a:pPr>
            <a:r>
              <a:rPr lang="en-GB" altLang="en-US" sz="2500" dirty="0">
                <a:latin typeface="Century Gothic"/>
              </a:rPr>
              <a:t>The Anti - Terrorism Crime and Security Act 2001</a:t>
            </a:r>
            <a:r>
              <a:rPr lang="en-GB" altLang="en-US" sz="2500" dirty="0">
                <a:latin typeface="Comic Sans MS" pitchFamily="66" charset="0"/>
              </a:rPr>
              <a:t/>
            </a:r>
            <a:br>
              <a:rPr lang="en-GB" altLang="en-US" sz="2500" dirty="0">
                <a:latin typeface="Comic Sans MS" pitchFamily="66" charset="0"/>
              </a:rPr>
            </a:br>
            <a:endParaRPr lang="en-GB" altLang="en-US" sz="2500">
              <a:latin typeface="Comic Sans MS" pitchFamily="66" charset="0"/>
            </a:endParaRPr>
          </a:p>
        </p:txBody>
      </p:sp>
      <p:graphicFrame>
        <p:nvGraphicFramePr>
          <p:cNvPr id="68613" name="Rectangle 3">
            <a:extLst>
              <a:ext uri="{FF2B5EF4-FFF2-40B4-BE49-F238E27FC236}">
                <a16:creationId xmlns:a16="http://schemas.microsoft.com/office/drawing/2014/main" id="{4E4568C3-8D08-45FF-99E4-2C09B4D9C851}"/>
              </a:ext>
            </a:extLst>
          </p:cNvPr>
          <p:cNvGraphicFramePr>
            <a:graphicFrameLocks noGrp="1"/>
          </p:cNvGraphicFramePr>
          <p:nvPr>
            <p:ph idx="1"/>
          </p:nvPr>
        </p:nvGraphicFramePr>
        <p:xfrm>
          <a:off x="5314781" y="965200"/>
          <a:ext cx="4534600" cy="4605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6624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0463A-71EF-445A-A854-107FB8375273}"/>
              </a:ext>
            </a:extLst>
          </p:cNvPr>
          <p:cNvSpPr>
            <a:spLocks noGrp="1"/>
          </p:cNvSpPr>
          <p:nvPr>
            <p:ph type="title"/>
          </p:nvPr>
        </p:nvSpPr>
        <p:spPr>
          <a:xfrm>
            <a:off x="838200" y="365125"/>
            <a:ext cx="10515600" cy="861509"/>
          </a:xfrm>
        </p:spPr>
        <p:txBody>
          <a:bodyPr>
            <a:normAutofit/>
          </a:bodyPr>
          <a:lstStyle/>
          <a:p>
            <a:r>
              <a:rPr lang="en-GB" altLang="en-US" sz="2800" dirty="0">
                <a:latin typeface="Century Gothic"/>
              </a:rPr>
              <a:t>Terrorism Prevention and Investigation Measures</a:t>
            </a:r>
            <a:r>
              <a:rPr lang="en-GB" altLang="en-US" sz="2800" dirty="0"/>
              <a:t> </a:t>
            </a:r>
            <a:endParaRPr lang="en-GB" sz="2800" dirty="0"/>
          </a:p>
        </p:txBody>
      </p:sp>
      <p:sp>
        <p:nvSpPr>
          <p:cNvPr id="3" name="Content Placeholder 2">
            <a:extLst>
              <a:ext uri="{FF2B5EF4-FFF2-40B4-BE49-F238E27FC236}">
                <a16:creationId xmlns:a16="http://schemas.microsoft.com/office/drawing/2014/main" id="{D6A0E85F-7EA9-4642-819F-5B9D6B19D435}"/>
              </a:ext>
            </a:extLst>
          </p:cNvPr>
          <p:cNvSpPr>
            <a:spLocks noGrp="1"/>
          </p:cNvSpPr>
          <p:nvPr>
            <p:ph idx="1"/>
          </p:nvPr>
        </p:nvSpPr>
        <p:spPr>
          <a:xfrm>
            <a:off x="838200" y="1226634"/>
            <a:ext cx="10515600" cy="4950329"/>
          </a:xfrm>
        </p:spPr>
        <p:txBody>
          <a:bodyPr>
            <a:normAutofit lnSpcReduction="10000"/>
          </a:bodyPr>
          <a:lstStyle/>
          <a:p>
            <a:r>
              <a:rPr lang="en-GB" sz="2600" dirty="0"/>
              <a:t>If you are subject to the TPIM’s you might not be able to:</a:t>
            </a:r>
          </a:p>
          <a:p>
            <a:r>
              <a:rPr lang="en-GB" sz="2600" dirty="0"/>
              <a:t>Leave your house overnight, Go beyond the geographical boundaries decided by the Home Office </a:t>
            </a:r>
          </a:p>
          <a:p>
            <a:r>
              <a:rPr lang="en-GB" sz="2600" dirty="0"/>
              <a:t>Take off your electronic monitoring tag, Talk to or meet with whoever you wanted </a:t>
            </a:r>
            <a:endParaRPr lang="en-US" sz="2600" dirty="0"/>
          </a:p>
          <a:p>
            <a:r>
              <a:rPr lang="en-GB" sz="2600" dirty="0"/>
              <a:t>Have friends or family to your home unless approved by the Home Office, approval which can be removed at any time, Travel overseas</a:t>
            </a:r>
            <a:endParaRPr lang="en-US" sz="2600" dirty="0"/>
          </a:p>
          <a:p>
            <a:r>
              <a:rPr lang="en-GB" sz="2600" dirty="0"/>
              <a:t>Stop the police or staff from the monitoring company entering and searching your home without a warrant </a:t>
            </a:r>
          </a:p>
          <a:p>
            <a:r>
              <a:rPr lang="en-GB" sz="2600" dirty="0"/>
              <a:t>If you did any of these things in breach of the TPIM’s notice you could be put in jail for up to five years. </a:t>
            </a:r>
            <a:br>
              <a:rPr lang="en-GB" sz="2600" dirty="0"/>
            </a:br>
            <a:endParaRPr lang="en-US" sz="2600" dirty="0"/>
          </a:p>
          <a:p>
            <a:endParaRPr lang="en-US" sz="2800" dirty="0"/>
          </a:p>
          <a:p>
            <a:endParaRPr lang="en-GB" dirty="0"/>
          </a:p>
          <a:p>
            <a:endParaRPr lang="en-GB" dirty="0"/>
          </a:p>
        </p:txBody>
      </p:sp>
    </p:spTree>
    <p:extLst>
      <p:ext uri="{BB962C8B-B14F-4D97-AF65-F5344CB8AC3E}">
        <p14:creationId xmlns:p14="http://schemas.microsoft.com/office/powerpoint/2010/main" val="2111554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D034-04C7-4228-9262-DAA713ACC64C}"/>
              </a:ext>
            </a:extLst>
          </p:cNvPr>
          <p:cNvSpPr>
            <a:spLocks noGrp="1"/>
          </p:cNvSpPr>
          <p:nvPr>
            <p:ph type="title"/>
          </p:nvPr>
        </p:nvSpPr>
        <p:spPr/>
        <p:txBody>
          <a:bodyPr>
            <a:normAutofit/>
          </a:bodyPr>
          <a:lstStyle/>
          <a:p>
            <a:r>
              <a:rPr lang="en-GB" sz="4000" cap="sma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Investigatory Powers Act 2016</a:t>
            </a:r>
            <a:endParaRPr lang="en-US" sz="4000"/>
          </a:p>
        </p:txBody>
      </p:sp>
      <p:sp>
        <p:nvSpPr>
          <p:cNvPr id="3" name="Content Placeholder 2">
            <a:extLst>
              <a:ext uri="{FF2B5EF4-FFF2-40B4-BE49-F238E27FC236}">
                <a16:creationId xmlns:a16="http://schemas.microsoft.com/office/drawing/2014/main" id="{2A33D8F3-7311-49FE-8D4F-2B5F9663C600}"/>
              </a:ext>
            </a:extLst>
          </p:cNvPr>
          <p:cNvSpPr>
            <a:spLocks noGrp="1"/>
          </p:cNvSpPr>
          <p:nvPr>
            <p:ph idx="1"/>
          </p:nvPr>
        </p:nvSpPr>
        <p:spPr/>
        <p:txBody>
          <a:bodyPr>
            <a:normAutofit/>
          </a:bodyPr>
          <a:lstStyle/>
          <a:p>
            <a:r>
              <a:rPr lang="en-GB" sz="24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so called 'Snoopers Charter' which allows the authorities 'hack' thousands of devices en masse, </a:t>
            </a:r>
          </a:p>
          <a:p>
            <a:r>
              <a:rPr lang="en-GB" sz="24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Requires internet providers to collect browsing histories and make them available to public bodies, </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r>
              <a:rPr lang="en-GB" sz="24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Permits the mass collection of data . </a:t>
            </a:r>
          </a:p>
          <a:p>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sz="2400">
                <a:effectLst>
                  <a:glow rad="38100">
                    <a:prstClr val="black">
                      <a:lumMod val="50000"/>
                      <a:lumOff val="50000"/>
                      <a:alpha val="20000"/>
                    </a:prstClr>
                  </a:glow>
                  <a:outerShdw blurRad="44450" dist="12700" dir="13860000" algn="tl" rotWithShape="0">
                    <a:srgbClr val="000000">
                      <a:alpha val="20000"/>
                    </a:srgbClr>
                  </a:outerShdw>
                </a:effectLst>
              </a:rPr>
              <a:t>Liberty (2019)</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9483709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8B8D2-98B8-49D0-8A7E-FEAFD6D9EC8E}"/>
              </a:ext>
            </a:extLst>
          </p:cNvPr>
          <p:cNvSpPr>
            <a:spLocks noGrp="1"/>
          </p:cNvSpPr>
          <p:nvPr>
            <p:ph type="title"/>
          </p:nvPr>
        </p:nvSpPr>
        <p:spPr>
          <a:xfrm>
            <a:off x="2006393" y="609600"/>
            <a:ext cx="4930264" cy="1905000"/>
          </a:xfrm>
        </p:spPr>
        <p:txBody>
          <a:bodyPr>
            <a:normAutofit/>
          </a:bodyPr>
          <a:lstStyle/>
          <a:p>
            <a:r>
              <a:rPr lang="en-GB" sz="2800" dirty="0">
                <a:effectLst>
                  <a:glow rad="38100">
                    <a:prstClr val="black">
                      <a:lumMod val="65000"/>
                      <a:lumOff val="35000"/>
                      <a:alpha val="40000"/>
                    </a:prstClr>
                  </a:glow>
                  <a:outerShdw blurRad="28575" dist="38100" dir="14040000" algn="tl" rotWithShape="0">
                    <a:srgbClr val="000000">
                      <a:alpha val="25000"/>
                    </a:srgbClr>
                  </a:outerShdw>
                </a:effectLst>
              </a:rPr>
              <a:t>Policing Terrorism – some </a:t>
            </a:r>
            <a:r>
              <a:rPr lang="en-GB" dirty="0" err="1">
                <a:effectLst>
                  <a:glow rad="38100">
                    <a:prstClr val="black">
                      <a:lumMod val="65000"/>
                      <a:lumOff val="35000"/>
                      <a:alpha val="40000"/>
                    </a:prstClr>
                  </a:glow>
                  <a:outerShdw blurRad="28575" dist="38100" dir="14040000" algn="tl" rotWithShape="0">
                    <a:srgbClr val="000000">
                      <a:alpha val="25000"/>
                    </a:srgbClr>
                  </a:outerShdw>
                </a:effectLst>
              </a:rPr>
              <a:t>uk</a:t>
            </a:r>
            <a:r>
              <a:rPr lang="en-GB" dirty="0">
                <a:effectLst>
                  <a:glow rad="38100">
                    <a:prstClr val="black">
                      <a:lumMod val="65000"/>
                      <a:lumOff val="35000"/>
                      <a:alpha val="40000"/>
                    </a:prstClr>
                  </a:glow>
                  <a:outerShdw blurRad="28575" dist="38100" dir="14040000" algn="tl" rotWithShape="0">
                    <a:srgbClr val="000000">
                      <a:alpha val="25000"/>
                    </a:srgbClr>
                  </a:outerShdw>
                </a:effectLst>
              </a:rPr>
              <a:t> statistics</a:t>
            </a:r>
            <a:r>
              <a:rPr lang="en-GB" sz="2800" dirty="0">
                <a:effectLst>
                  <a:glow rad="38100">
                    <a:prstClr val="black">
                      <a:lumMod val="65000"/>
                      <a:lumOff val="35000"/>
                      <a:alpha val="40000"/>
                    </a:prstClr>
                  </a:glow>
                  <a:outerShdw blurRad="28575" dist="38100" dir="14040000" algn="tl" rotWithShape="0">
                    <a:srgbClr val="000000">
                      <a:alpha val="25000"/>
                    </a:srgbClr>
                  </a:outerShdw>
                </a:effectLst>
              </a:rPr>
              <a:t> </a:t>
            </a:r>
            <a:endParaRPr lang="en-GB" sz="2800" dirty="0"/>
          </a:p>
        </p:txBody>
      </p:sp>
      <p:sp>
        <p:nvSpPr>
          <p:cNvPr id="3" name="Content Placeholder 2">
            <a:extLst>
              <a:ext uri="{FF2B5EF4-FFF2-40B4-BE49-F238E27FC236}">
                <a16:creationId xmlns:a16="http://schemas.microsoft.com/office/drawing/2014/main" id="{75D1E8F1-336E-48CE-84F7-C0402C7EA800}"/>
              </a:ext>
            </a:extLst>
          </p:cNvPr>
          <p:cNvSpPr>
            <a:spLocks noGrp="1"/>
          </p:cNvSpPr>
          <p:nvPr>
            <p:ph idx="1"/>
          </p:nvPr>
        </p:nvSpPr>
        <p:spPr>
          <a:xfrm>
            <a:off x="2006395" y="2666999"/>
            <a:ext cx="4930263" cy="3216276"/>
          </a:xfrm>
        </p:spPr>
        <p:txBody>
          <a:bodyPr anchor="t">
            <a:normAutofit/>
          </a:bodyPr>
          <a:lstStyle/>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Since June 2002 865 people convicted on terrorism related charges</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Over 70 people murdered including three police officers</a:t>
            </a:r>
          </a:p>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Innocent member of public mistakenly shot</a:t>
            </a:r>
          </a:p>
        </p:txBody>
      </p:sp>
      <p:pic>
        <p:nvPicPr>
          <p:cNvPr id="7" name="Graphic 6" descr="Handcuffs">
            <a:extLst>
              <a:ext uri="{FF2B5EF4-FFF2-40B4-BE49-F238E27FC236}">
                <a16:creationId xmlns:a16="http://schemas.microsoft.com/office/drawing/2014/main" id="{509C28A3-045D-4B4F-9EFD-F26D7806EF0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676582" y="929421"/>
            <a:ext cx="1746139" cy="174613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4" name="Picture 3">
            <a:extLst>
              <a:ext uri="{FF2B5EF4-FFF2-40B4-BE49-F238E27FC236}">
                <a16:creationId xmlns:a16="http://schemas.microsoft.com/office/drawing/2014/main" id="{5B4DFCCC-E0F9-45EF-BE46-7A6B7C937AEB}"/>
              </a:ext>
            </a:extLst>
          </p:cNvPr>
          <p:cNvPicPr>
            <a:picLocks noChangeAspect="1"/>
          </p:cNvPicPr>
          <p:nvPr/>
        </p:nvPicPr>
        <p:blipFill>
          <a:blip r:embed="rId5"/>
          <a:stretch>
            <a:fillRect/>
          </a:stretch>
        </p:blipFill>
        <p:spPr>
          <a:xfrm>
            <a:off x="6916118" y="3536949"/>
            <a:ext cx="3379839" cy="1905000"/>
          </a:xfrm>
          <a:prstGeom prst="rect">
            <a:avLst/>
          </a:prstGeom>
        </p:spPr>
      </p:pic>
    </p:spTree>
    <p:extLst>
      <p:ext uri="{BB962C8B-B14F-4D97-AF65-F5344CB8AC3E}">
        <p14:creationId xmlns:p14="http://schemas.microsoft.com/office/powerpoint/2010/main" val="7709033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56F0-7320-4D7C-8E82-A0EAADC05EFD}"/>
              </a:ext>
            </a:extLst>
          </p:cNvPr>
          <p:cNvSpPr>
            <a:spLocks noGrp="1"/>
          </p:cNvSpPr>
          <p:nvPr>
            <p:ph type="title"/>
          </p:nvPr>
        </p:nvSpPr>
        <p:spPr>
          <a:xfrm>
            <a:off x="758283" y="1430179"/>
            <a:ext cx="2141034" cy="3675908"/>
          </a:xfrm>
        </p:spPr>
        <p:txBody>
          <a:bodyPr anchor="ctr">
            <a:normAutofit/>
          </a:bodyPr>
          <a:lstStyle/>
          <a:p>
            <a:pPr>
              <a:lnSpc>
                <a:spcPct val="90000"/>
              </a:lnSpc>
            </a:pPr>
            <a:r>
              <a:rPr lang="en-GB" sz="2500" dirty="0">
                <a:effectLst>
                  <a:glow rad="38100">
                    <a:prstClr val="black">
                      <a:lumMod val="65000"/>
                      <a:lumOff val="35000"/>
                      <a:alpha val="40000"/>
                    </a:prstClr>
                  </a:glow>
                  <a:outerShdw blurRad="28575" dist="38100" dir="14040000" algn="tl" rotWithShape="0">
                    <a:srgbClr val="000000">
                      <a:alpha val="25000"/>
                    </a:srgbClr>
                  </a:outerShdw>
                </a:effectLst>
              </a:rPr>
              <a:t>Grieve 2014 – advice to those concerned in CJS</a:t>
            </a:r>
            <a:endParaRPr lang="en-GB" sz="2500" dirty="0"/>
          </a:p>
        </p:txBody>
      </p:sp>
      <p:graphicFrame>
        <p:nvGraphicFramePr>
          <p:cNvPr id="5" name="Content Placeholder 2">
            <a:extLst>
              <a:ext uri="{FF2B5EF4-FFF2-40B4-BE49-F238E27FC236}">
                <a16:creationId xmlns:a16="http://schemas.microsoft.com/office/drawing/2014/main" id="{86513D01-5E60-42B6-A7D2-FDD59980F9B2}"/>
              </a:ext>
            </a:extLst>
          </p:cNvPr>
          <p:cNvGraphicFramePr>
            <a:graphicFrameLocks noGrp="1"/>
          </p:cNvGraphicFramePr>
          <p:nvPr>
            <p:ph idx="1"/>
            <p:extLst>
              <p:ext uri="{D42A27DB-BD31-4B8C-83A1-F6EECF244321}">
                <p14:modId xmlns:p14="http://schemas.microsoft.com/office/powerpoint/2010/main" val="4007467437"/>
              </p:ext>
            </p:extLst>
          </p:nvPr>
        </p:nvGraphicFramePr>
        <p:xfrm>
          <a:off x="3947532" y="778296"/>
          <a:ext cx="7828156" cy="571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29682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D571-64DB-4102-A3E7-F3CA18BAB6EC}"/>
              </a:ext>
            </a:extLst>
          </p:cNvPr>
          <p:cNvSpPr>
            <a:spLocks noGrp="1"/>
          </p:cNvSpPr>
          <p:nvPr>
            <p:ph type="title"/>
          </p:nvPr>
        </p:nvSpPr>
        <p:spPr>
          <a:xfrm>
            <a:off x="2006393" y="609600"/>
            <a:ext cx="4930264" cy="1905000"/>
          </a:xfrm>
        </p:spPr>
        <p:txBody>
          <a:bodyPr>
            <a:normAutofit/>
          </a:bodyPr>
          <a:lstStyle/>
          <a:p>
            <a:r>
              <a:rPr lang="en-GB" sz="2800">
                <a:effectLst>
                  <a:glow rad="38100">
                    <a:prstClr val="black">
                      <a:lumMod val="65000"/>
                      <a:lumOff val="35000"/>
                      <a:alpha val="40000"/>
                    </a:prstClr>
                  </a:glow>
                  <a:outerShdw blurRad="28575" dist="38100" dir="14040000" algn="tl" rotWithShape="0">
                    <a:srgbClr val="000000">
                      <a:alpha val="25000"/>
                    </a:srgbClr>
                  </a:outerShdw>
                </a:effectLst>
              </a:rPr>
              <a:t>Dilemma</a:t>
            </a:r>
            <a:endParaRPr lang="en-GB" sz="2800" err="1"/>
          </a:p>
        </p:txBody>
      </p:sp>
      <p:sp>
        <p:nvSpPr>
          <p:cNvPr id="3" name="Content Placeholder 2">
            <a:extLst>
              <a:ext uri="{FF2B5EF4-FFF2-40B4-BE49-F238E27FC236}">
                <a16:creationId xmlns:a16="http://schemas.microsoft.com/office/drawing/2014/main" id="{00D589D9-A801-4CC9-BE2E-2FF332546867}"/>
              </a:ext>
            </a:extLst>
          </p:cNvPr>
          <p:cNvSpPr>
            <a:spLocks noGrp="1"/>
          </p:cNvSpPr>
          <p:nvPr>
            <p:ph idx="1"/>
          </p:nvPr>
        </p:nvSpPr>
        <p:spPr>
          <a:xfrm>
            <a:off x="2006395" y="2666999"/>
            <a:ext cx="4930263" cy="3216276"/>
          </a:xfrm>
        </p:spPr>
        <p:txBody>
          <a:bodyPr anchor="t">
            <a:normAutofit/>
          </a:bodyPr>
          <a:lstStyle/>
          <a:p>
            <a:r>
              <a:rPr lang="en-GB" sz="2400" dirty="0">
                <a:effectLst>
                  <a:glow rad="38100">
                    <a:prstClr val="black">
                      <a:lumMod val="50000"/>
                      <a:lumOff val="50000"/>
                      <a:alpha val="20000"/>
                    </a:prstClr>
                  </a:glow>
                  <a:outerShdw blurRad="44450" dist="12700" dir="13860000" algn="tl" rotWithShape="0">
                    <a:srgbClr val="000000">
                      <a:alpha val="20000"/>
                    </a:srgbClr>
                  </a:outerShdw>
                </a:effectLst>
              </a:rPr>
              <a:t>Striking the balance between maintaining community trust and confidence without compromising secret intelligence operations</a:t>
            </a:r>
          </a:p>
          <a:p>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Graphic 6" descr="Venn Diagram">
            <a:extLst>
              <a:ext uri="{FF2B5EF4-FFF2-40B4-BE49-F238E27FC236}">
                <a16:creationId xmlns:a16="http://schemas.microsoft.com/office/drawing/2014/main" id="{170FCF7F-38E1-415B-864C-218FFB0E1D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202130" y="1777685"/>
            <a:ext cx="2982591" cy="298259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286845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BDE0E-A86F-4A7C-9833-55610AD74CC5}"/>
              </a:ext>
            </a:extLst>
          </p:cNvPr>
          <p:cNvSpPr>
            <a:spLocks noGrp="1"/>
          </p:cNvSpPr>
          <p:nvPr>
            <p:ph type="title"/>
          </p:nvPr>
        </p:nvSpPr>
        <p:spPr>
          <a:xfrm>
            <a:off x="838200" y="365126"/>
            <a:ext cx="10515600" cy="1129138"/>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The Future? - English (2009)</a:t>
            </a:r>
            <a:endParaRPr lang="en-GB" dirty="0"/>
          </a:p>
        </p:txBody>
      </p:sp>
      <p:sp>
        <p:nvSpPr>
          <p:cNvPr id="3" name="Content Placeholder 2">
            <a:extLst>
              <a:ext uri="{FF2B5EF4-FFF2-40B4-BE49-F238E27FC236}">
                <a16:creationId xmlns:a16="http://schemas.microsoft.com/office/drawing/2014/main" id="{47710DAE-C9B9-4379-9087-5C3AFC0C48BB}"/>
              </a:ext>
            </a:extLst>
          </p:cNvPr>
          <p:cNvSpPr>
            <a:spLocks noGrp="1"/>
          </p:cNvSpPr>
          <p:nvPr>
            <p:ph idx="1"/>
          </p:nvPr>
        </p:nvSpPr>
        <p:spPr/>
        <p:txBody>
          <a:bodyPr vert="horz" lIns="91440" tIns="45720" rIns="91440" bIns="45720" rtlCol="0" anchor="ctr">
            <a:noAutofit/>
          </a:bodyPr>
          <a:lstStyle/>
          <a:p>
            <a:r>
              <a:rPr lang="en-GB" dirty="0">
                <a:effectLst>
                  <a:glow rad="38100">
                    <a:prstClr val="black">
                      <a:lumMod val="50000"/>
                      <a:lumOff val="50000"/>
                      <a:alpha val="20000"/>
                    </a:prstClr>
                  </a:glow>
                  <a:outerShdw blurRad="44450" dist="12700" dir="13860000" algn="tl" rotWithShape="0">
                    <a:srgbClr val="000000">
                      <a:alpha val="20000"/>
                    </a:srgbClr>
                  </a:outerShdw>
                </a:effectLst>
              </a:rPr>
              <a:t>Learn to live with some aspects and incidents of terrorism</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Address the underlying causes</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Avoid over militarisation</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Follow Rule of Law</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Recognise central role of intelligence</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Coordinate all erasures e.g. finance, technology, forensic</a:t>
            </a:r>
          </a:p>
          <a:p>
            <a:r>
              <a:rPr lang="en-GB" dirty="0">
                <a:effectLst>
                  <a:glow rad="38100">
                    <a:prstClr val="black">
                      <a:lumMod val="50000"/>
                      <a:lumOff val="50000"/>
                      <a:alpha val="20000"/>
                    </a:prstClr>
                  </a:glow>
                  <a:outerShdw blurRad="44450" dist="12700" dir="13860000" algn="tl" rotWithShape="0">
                    <a:srgbClr val="000000">
                      <a:alpha val="20000"/>
                    </a:srgbClr>
                  </a:outerShdw>
                </a:effectLst>
              </a:rPr>
              <a:t>Counter narrative against terrorist to undermine credibility</a:t>
            </a:r>
          </a:p>
        </p:txBody>
      </p:sp>
    </p:spTree>
    <p:extLst>
      <p:ext uri="{BB962C8B-B14F-4D97-AF65-F5344CB8AC3E}">
        <p14:creationId xmlns:p14="http://schemas.microsoft.com/office/powerpoint/2010/main" val="29815423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B6F9-FA39-45B0-92BF-E318BF571D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B445D9-EE35-4563-A54E-67EE5BA16712}"/>
              </a:ext>
            </a:extLst>
          </p:cNvPr>
          <p:cNvSpPr>
            <a:spLocks noGrp="1"/>
          </p:cNvSpPr>
          <p:nvPr>
            <p:ph idx="1"/>
          </p:nvPr>
        </p:nvSpPr>
        <p:spPr/>
        <p:txBody>
          <a:bodyPr/>
          <a:lstStyle/>
          <a:p>
            <a:r>
              <a:rPr lang="en-GB" dirty="0">
                <a:hlinkClick r:id="rId2"/>
              </a:rPr>
              <a:t>https://www.bbc.co.uk/news/uk-england-birmingham-54573551</a:t>
            </a:r>
            <a:endParaRPr lang="en-GB" dirty="0"/>
          </a:p>
          <a:p>
            <a:endParaRPr lang="en-GB" dirty="0"/>
          </a:p>
          <a:p>
            <a:r>
              <a:rPr lang="en-GB" dirty="0">
                <a:hlinkClick r:id="rId3"/>
              </a:rPr>
              <a:t>https://terrorismlegislationreviewer.independent.gov.uk/wp-content/uploads/2014/07/2014-Public-Law-403-20.pdf</a:t>
            </a:r>
            <a:endParaRPr lang="en-GB" dirty="0"/>
          </a:p>
          <a:p>
            <a:r>
              <a:rPr lang="en-GB" dirty="0">
                <a:hlinkClick r:id="rId4"/>
              </a:rPr>
              <a:t>https://www.equalityhumanrights.com/en/human-rights/human-rights-act</a:t>
            </a:r>
            <a:endParaRPr lang="en-GB" dirty="0"/>
          </a:p>
          <a:p>
            <a:r>
              <a:rPr lang="en-GB" b="0" i="0" dirty="0">
                <a:solidFill>
                  <a:srgbClr val="3A3A3A"/>
                </a:solidFill>
                <a:effectLst/>
                <a:latin typeface="Source Sans Pro" panose="020B0503030403020204" pitchFamily="34" charset="0"/>
              </a:rPr>
              <a:t>Wilkinson, P. (2011). </a:t>
            </a:r>
            <a:r>
              <a:rPr lang="en-GB" b="0" i="1" dirty="0">
                <a:solidFill>
                  <a:srgbClr val="3A3A3A"/>
                </a:solidFill>
                <a:effectLst/>
                <a:latin typeface="Source Sans Pro" panose="020B0503030403020204" pitchFamily="34" charset="0"/>
              </a:rPr>
              <a:t>Terrorism versus democracy : the liberal state response</a:t>
            </a:r>
            <a:r>
              <a:rPr lang="en-GB" b="0" i="0" dirty="0">
                <a:solidFill>
                  <a:srgbClr val="3A3A3A"/>
                </a:solidFill>
                <a:effectLst/>
                <a:latin typeface="Source Sans Pro" panose="020B0503030403020204" pitchFamily="34" charset="0"/>
              </a:rPr>
              <a:t> (3rd ed.). Routledge.</a:t>
            </a:r>
          </a:p>
          <a:p>
            <a:r>
              <a:rPr lang="en-GB" dirty="0"/>
              <a:t>https://www.ohchr.org/documents/publications/factsheet32en.pdf</a:t>
            </a:r>
          </a:p>
        </p:txBody>
      </p:sp>
    </p:spTree>
    <p:extLst>
      <p:ext uri="{BB962C8B-B14F-4D97-AF65-F5344CB8AC3E}">
        <p14:creationId xmlns:p14="http://schemas.microsoft.com/office/powerpoint/2010/main" val="27405706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dirty="0"/>
              <a:t>References</a:t>
            </a:r>
          </a:p>
        </p:txBody>
      </p:sp>
      <p:sp>
        <p:nvSpPr>
          <p:cNvPr id="71683" name="Rectangle 3"/>
          <p:cNvSpPr>
            <a:spLocks noGrp="1" noChangeArrowheads="1"/>
          </p:cNvSpPr>
          <p:nvPr>
            <p:ph idx="1"/>
          </p:nvPr>
        </p:nvSpPr>
        <p:spPr/>
        <p:txBody>
          <a:bodyPr/>
          <a:lstStyle/>
          <a:p>
            <a:r>
              <a:rPr lang="en-GB" altLang="en-US" sz="1400" dirty="0">
                <a:hlinkClick r:id="rId2"/>
              </a:rPr>
              <a:t>http://www.liberty-human-rights.org.uk/human-rights/terrorism/control-orders/index.php</a:t>
            </a:r>
            <a:r>
              <a:rPr lang="en-GB" altLang="en-US" sz="1400" dirty="0"/>
              <a:t> </a:t>
            </a:r>
          </a:p>
          <a:p>
            <a:r>
              <a:rPr lang="en-GB" altLang="en-US" sz="1400" dirty="0">
                <a:hlinkClick r:id="rId3"/>
              </a:rPr>
              <a:t>http://www.guardian.co.uk/uk/2011/may/23/counter-terror-stop-search-minorities</a:t>
            </a:r>
            <a:r>
              <a:rPr lang="en-GB" altLang="en-US" sz="1400" dirty="0"/>
              <a:t> </a:t>
            </a:r>
          </a:p>
          <a:p>
            <a:r>
              <a:rPr lang="en-GB" altLang="en-US" sz="1400" dirty="0">
                <a:hlinkClick r:id="rId4"/>
              </a:rPr>
              <a:t>http://www.guardian.co.uk/commentisfree/libertycentral/2009/jan/22/explainer-terrorism-legislation</a:t>
            </a:r>
            <a:r>
              <a:rPr lang="en-GB" altLang="en-US" sz="1400" dirty="0"/>
              <a:t> </a:t>
            </a:r>
          </a:p>
          <a:p>
            <a:r>
              <a:rPr lang="en-GB" altLang="en-US" sz="1400" dirty="0">
                <a:hlinkClick r:id="rId5"/>
              </a:rPr>
              <a:t>http://www.independent.co.uk/news/uk/home-news/photographers-snap-over-use-of-section-44-by-police-officers-1833839.html</a:t>
            </a:r>
            <a:r>
              <a:rPr lang="en-GB" altLang="en-US" sz="1400" dirty="0"/>
              <a:t> </a:t>
            </a:r>
          </a:p>
          <a:p>
            <a:r>
              <a:rPr lang="en-GB" altLang="en-US" sz="1400" dirty="0">
                <a:hlinkClick r:id="rId6"/>
              </a:rPr>
              <a:t>http://www.homeoffice.gov.uk/publications/counter-terrorism/terrorism-act-remedial-order/</a:t>
            </a:r>
            <a:r>
              <a:rPr lang="en-GB" altLang="en-US" sz="1400" dirty="0"/>
              <a:t> </a:t>
            </a:r>
          </a:p>
          <a:p>
            <a:r>
              <a:rPr lang="en-GB" altLang="en-US" sz="1400" dirty="0">
                <a:hlinkClick r:id="rId7"/>
              </a:rPr>
              <a:t>https://www.ons.gov.uk/aboutus/transparencyandgovernance/freedomofinformationfoi/muslimpopulationintheuk</a:t>
            </a:r>
            <a:endParaRPr lang="en-GB" altLang="en-US" sz="1400" dirty="0"/>
          </a:p>
          <a:p>
            <a:r>
              <a:rPr lang="en-GB" altLang="en-US" sz="1400" dirty="0"/>
              <a:t>https://www.gov.uk/government/statistics/operation-of-police-powers-under-the-terrorism-act-2000-quarterly-update-to-june-2021</a:t>
            </a:r>
          </a:p>
        </p:txBody>
      </p:sp>
    </p:spTree>
    <p:extLst>
      <p:ext uri="{BB962C8B-B14F-4D97-AF65-F5344CB8AC3E}">
        <p14:creationId xmlns:p14="http://schemas.microsoft.com/office/powerpoint/2010/main" val="39663913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F2F92-2FE2-4DF0-84B6-A92BB899F3AF}"/>
              </a:ext>
            </a:extLst>
          </p:cNvPr>
          <p:cNvSpPr>
            <a:spLocks noGrp="1"/>
          </p:cNvSpPr>
          <p:nvPr>
            <p:ph type="title"/>
          </p:nvPr>
        </p:nvSpPr>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ea typeface="+mj-lt"/>
                <a:cs typeface="+mj-lt"/>
                <a:hlinkClick r:id="rId3"/>
              </a:rPr>
              <a:t>https://youtu.be/RX6x1HuOWeU</a:t>
            </a:r>
            <a:endParaRPr lang="en-US" dirty="0"/>
          </a:p>
        </p:txBody>
      </p:sp>
      <p:sp>
        <p:nvSpPr>
          <p:cNvPr id="3" name="Content Placeholder 2">
            <a:extLst>
              <a:ext uri="{FF2B5EF4-FFF2-40B4-BE49-F238E27FC236}">
                <a16:creationId xmlns:a16="http://schemas.microsoft.com/office/drawing/2014/main" id="{72C466BB-9085-4888-8021-2CDDFC38E96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141797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A382-2AFB-41C4-A769-88FBD598CD28}"/>
              </a:ext>
            </a:extLst>
          </p:cNvPr>
          <p:cNvSpPr>
            <a:spLocks noGrp="1"/>
          </p:cNvSpPr>
          <p:nvPr>
            <p:ph type="title"/>
          </p:nvPr>
        </p:nvSpPr>
        <p:spPr>
          <a:xfrm>
            <a:off x="2380059" y="965200"/>
            <a:ext cx="4556664" cy="4918075"/>
          </a:xfrm>
        </p:spPr>
        <p:txBody>
          <a:bodyPr vert="horz" lIns="91440" tIns="45720" rIns="91440" bIns="45720" rtlCol="0" anchor="ctr">
            <a:normAutofit/>
          </a:bodyPr>
          <a:lstStyle/>
          <a:p>
            <a:pPr algn="r"/>
            <a:r>
              <a:rPr lang="en-US" sz="47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Policing Terrorism – Government Responses </a:t>
            </a:r>
          </a:p>
        </p:txBody>
      </p:sp>
    </p:spTree>
    <p:extLst>
      <p:ext uri="{BB962C8B-B14F-4D97-AF65-F5344CB8AC3E}">
        <p14:creationId xmlns:p14="http://schemas.microsoft.com/office/powerpoint/2010/main" val="8347195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6146" name="Rectangle 2"/>
          <p:cNvSpPr>
            <a:spLocks noChangeArrowheads="1"/>
          </p:cNvSpPr>
          <p:nvPr/>
        </p:nvSpPr>
        <p:spPr bwMode="auto">
          <a:xfrm>
            <a:off x="6096000" y="285751"/>
            <a:ext cx="4572000" cy="284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marL="342900" indent="-342900" eaLnBrk="0" hangingPunct="0">
              <a:defRPr>
                <a:solidFill>
                  <a:schemeClr val="tx1"/>
                </a:solidFill>
                <a:latin typeface="Arial" charset="0"/>
              </a:defRPr>
            </a:lvl1pPr>
            <a:lvl2pPr marL="455613" indent="1588"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1" eaLnBrk="1" fontAlgn="base" hangingPunct="1">
              <a:spcBef>
                <a:spcPct val="50000"/>
              </a:spcBef>
              <a:spcAft>
                <a:spcPct val="0"/>
              </a:spcAft>
              <a:buFont typeface="Wingdings" pitchFamily="2" charset="2"/>
              <a:buNone/>
            </a:pPr>
            <a:endParaRPr lang="en-GB" altLang="en-US" b="1">
              <a:solidFill>
                <a:srgbClr val="FFFFFF"/>
              </a:solidFill>
              <a:latin typeface="Tahoma" pitchFamily="34" charset="0"/>
              <a:cs typeface="Arial" charset="0"/>
            </a:endParaRPr>
          </a:p>
          <a:p>
            <a:pPr marL="455295" lvl="1" indent="1270" eaLnBrk="1" fontAlgn="base" hangingPunct="1">
              <a:spcBef>
                <a:spcPct val="50000"/>
              </a:spcBef>
              <a:spcAft>
                <a:spcPct val="0"/>
              </a:spcAft>
              <a:buFont typeface="Wingdings" pitchFamily="2" charset="2"/>
              <a:buChar char="§"/>
            </a:pPr>
            <a:r>
              <a:rPr lang="en-GB" altLang="en-US" b="1" dirty="0">
                <a:latin typeface="Arial Black"/>
                <a:cs typeface="Arial"/>
              </a:rPr>
              <a:t> </a:t>
            </a:r>
            <a:r>
              <a:rPr lang="en-GB" altLang="en-US" b="1" dirty="0">
                <a:solidFill>
                  <a:srgbClr val="000099"/>
                </a:solidFill>
                <a:latin typeface="Arial Black"/>
                <a:cs typeface="Arial"/>
              </a:rPr>
              <a:t> </a:t>
            </a:r>
            <a:r>
              <a:rPr lang="en-GB" altLang="en-US" b="1" dirty="0">
                <a:latin typeface="Arial Black"/>
                <a:cs typeface="Arial"/>
              </a:rPr>
              <a:t>CTC</a:t>
            </a:r>
          </a:p>
          <a:p>
            <a:pPr marL="455295" lvl="1" indent="1270" eaLnBrk="1" fontAlgn="base" hangingPunct="1">
              <a:spcBef>
                <a:spcPct val="50000"/>
              </a:spcBef>
              <a:spcAft>
                <a:spcPct val="0"/>
              </a:spcAft>
              <a:buFont typeface="Wingdings" pitchFamily="2" charset="2"/>
              <a:buChar char="§"/>
            </a:pPr>
            <a:r>
              <a:rPr lang="en-GB" altLang="en-US" b="1" dirty="0">
                <a:latin typeface="Arial Black"/>
                <a:cs typeface="Arial"/>
              </a:rPr>
              <a:t>  North East CTU </a:t>
            </a:r>
            <a:endParaRPr lang="en-GB" altLang="en-US" b="1" dirty="0">
              <a:latin typeface="Arial Black" pitchFamily="34" charset="0"/>
              <a:cs typeface="Arial" charset="0"/>
            </a:endParaRPr>
          </a:p>
          <a:p>
            <a:pPr marL="455295" lvl="1" indent="1270" eaLnBrk="1" fontAlgn="base" hangingPunct="1">
              <a:spcBef>
                <a:spcPct val="50000"/>
              </a:spcBef>
              <a:spcAft>
                <a:spcPct val="0"/>
              </a:spcAft>
              <a:buFont typeface="Wingdings" pitchFamily="2" charset="2"/>
              <a:buChar char="§"/>
            </a:pPr>
            <a:r>
              <a:rPr lang="en-GB" altLang="en-US" b="1" dirty="0">
                <a:latin typeface="Arial Black"/>
                <a:cs typeface="Arial"/>
              </a:rPr>
              <a:t>  North West CTU</a:t>
            </a:r>
          </a:p>
          <a:p>
            <a:pPr marL="455295" lvl="1" indent="1270" eaLnBrk="1" fontAlgn="base" hangingPunct="1">
              <a:spcBef>
                <a:spcPct val="50000"/>
              </a:spcBef>
              <a:spcAft>
                <a:spcPct val="0"/>
              </a:spcAft>
              <a:buFont typeface="Wingdings" pitchFamily="2" charset="2"/>
              <a:buChar char="§"/>
            </a:pPr>
            <a:r>
              <a:rPr lang="en-GB" altLang="en-US" b="1" dirty="0">
                <a:latin typeface="Arial Black"/>
                <a:cs typeface="Arial"/>
              </a:rPr>
              <a:t>  Midlands CTU</a:t>
            </a:r>
          </a:p>
          <a:p>
            <a:pPr marL="455295" lvl="1" indent="1270" eaLnBrk="1" fontAlgn="base" hangingPunct="1">
              <a:spcBef>
                <a:spcPct val="50000"/>
              </a:spcBef>
              <a:spcAft>
                <a:spcPct val="0"/>
              </a:spcAft>
              <a:buFont typeface="Wingdings" pitchFamily="2" charset="2"/>
              <a:buChar char="§"/>
            </a:pPr>
            <a:r>
              <a:rPr lang="en-GB" altLang="en-US" b="1" dirty="0">
                <a:latin typeface="Arial"/>
                <a:cs typeface="Arial"/>
              </a:rPr>
              <a:t>   </a:t>
            </a:r>
            <a:r>
              <a:rPr lang="en-GB" altLang="en-US" b="1" dirty="0">
                <a:latin typeface="Arial Black"/>
              </a:rPr>
              <a:t>South East (2 units)</a:t>
            </a:r>
          </a:p>
          <a:p>
            <a:pPr lvl="1" eaLnBrk="1" fontAlgn="base" hangingPunct="1">
              <a:spcBef>
                <a:spcPct val="50000"/>
              </a:spcBef>
              <a:spcAft>
                <a:spcPct val="0"/>
              </a:spcAft>
              <a:buFont typeface="Wingdings" pitchFamily="2" charset="2"/>
              <a:buChar char="§"/>
            </a:pPr>
            <a:endParaRPr lang="en-GB" altLang="en-US" b="1">
              <a:solidFill>
                <a:srgbClr val="000099"/>
              </a:solidFill>
              <a:latin typeface="Arial Black" pitchFamily="34" charset="0"/>
              <a:cs typeface="Arial" charset="0"/>
            </a:endParaRPr>
          </a:p>
        </p:txBody>
      </p:sp>
      <p:sp>
        <p:nvSpPr>
          <p:cNvPr id="16387" name="Rectangle 3"/>
          <p:cNvSpPr>
            <a:spLocks noChangeArrowheads="1"/>
          </p:cNvSpPr>
          <p:nvPr/>
        </p:nvSpPr>
        <p:spPr bwMode="auto">
          <a:xfrm>
            <a:off x="2309813" y="1"/>
            <a:ext cx="78851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t">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2800" b="1" dirty="0">
                <a:latin typeface="Arial"/>
                <a:cs typeface="Arial"/>
              </a:rPr>
              <a:t>National Counter Terrorism  Police  Structure</a:t>
            </a:r>
          </a:p>
        </p:txBody>
      </p:sp>
      <p:pic>
        <p:nvPicPr>
          <p:cNvPr id="16388" name="Picture 4" descr="Uk-regions%20map%20a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1188" y="1357313"/>
            <a:ext cx="4246562" cy="525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72039" y="4149725"/>
            <a:ext cx="339725" cy="38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67214" y="4365625"/>
            <a:ext cx="339725" cy="38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10064" y="4929189"/>
            <a:ext cx="339725" cy="38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2"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67314" y="5357814"/>
            <a:ext cx="339725" cy="38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393" name="Group 16"/>
          <p:cNvGrpSpPr>
            <a:grpSpLocks/>
          </p:cNvGrpSpPr>
          <p:nvPr/>
        </p:nvGrpSpPr>
        <p:grpSpPr bwMode="auto">
          <a:xfrm>
            <a:off x="2524126" y="1928813"/>
            <a:ext cx="3509963" cy="4367212"/>
            <a:chOff x="1627" y="1267"/>
            <a:chExt cx="2090" cy="2857"/>
          </a:xfrm>
        </p:grpSpPr>
        <p:sp>
          <p:nvSpPr>
            <p:cNvPr id="16403" name="Rectangle 64"/>
            <p:cNvSpPr>
              <a:spLocks noChangeArrowheads="1"/>
            </p:cNvSpPr>
            <p:nvPr/>
          </p:nvSpPr>
          <p:spPr bwMode="auto">
            <a:xfrm>
              <a:off x="3103" y="3499"/>
              <a:ext cx="23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04" name="Rectangle 17"/>
            <p:cNvSpPr>
              <a:spLocks noChangeArrowheads="1"/>
            </p:cNvSpPr>
            <p:nvPr/>
          </p:nvSpPr>
          <p:spPr bwMode="auto">
            <a:xfrm>
              <a:off x="2216" y="3916"/>
              <a:ext cx="300" cy="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05" name="Rectangle 18"/>
            <p:cNvSpPr>
              <a:spLocks noChangeArrowheads="1"/>
            </p:cNvSpPr>
            <p:nvPr/>
          </p:nvSpPr>
          <p:spPr bwMode="auto">
            <a:xfrm>
              <a:off x="2288" y="3935"/>
              <a:ext cx="11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Devon</a:t>
              </a:r>
              <a:endParaRPr lang="en-GB" altLang="en-US">
                <a:solidFill>
                  <a:srgbClr val="000000"/>
                </a:solidFill>
                <a:cs typeface="Arial" charset="0"/>
              </a:endParaRPr>
            </a:p>
          </p:txBody>
        </p:sp>
        <p:sp>
          <p:nvSpPr>
            <p:cNvPr id="16406" name="Rectangle 19"/>
            <p:cNvSpPr>
              <a:spLocks noChangeArrowheads="1"/>
            </p:cNvSpPr>
            <p:nvPr/>
          </p:nvSpPr>
          <p:spPr bwMode="auto">
            <a:xfrm>
              <a:off x="2437" y="393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07" name="Rectangle 20"/>
            <p:cNvSpPr>
              <a:spLocks noChangeArrowheads="1"/>
            </p:cNvSpPr>
            <p:nvPr/>
          </p:nvSpPr>
          <p:spPr bwMode="auto">
            <a:xfrm>
              <a:off x="2346" y="3992"/>
              <a:ext cx="2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&amp;</a:t>
              </a:r>
              <a:endParaRPr lang="en-GB" altLang="en-US">
                <a:solidFill>
                  <a:srgbClr val="000000"/>
                </a:solidFill>
                <a:cs typeface="Arial" charset="0"/>
              </a:endParaRPr>
            </a:p>
          </p:txBody>
        </p:sp>
        <p:sp>
          <p:nvSpPr>
            <p:cNvPr id="16408" name="Rectangle 21"/>
            <p:cNvSpPr>
              <a:spLocks noChangeArrowheads="1"/>
            </p:cNvSpPr>
            <p:nvPr/>
          </p:nvSpPr>
          <p:spPr bwMode="auto">
            <a:xfrm>
              <a:off x="2381" y="399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09" name="Rectangle 22"/>
            <p:cNvSpPr>
              <a:spLocks noChangeArrowheads="1"/>
            </p:cNvSpPr>
            <p:nvPr/>
          </p:nvSpPr>
          <p:spPr bwMode="auto">
            <a:xfrm>
              <a:off x="2261" y="4049"/>
              <a:ext cx="14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Cornwall</a:t>
              </a:r>
              <a:endParaRPr lang="en-GB" altLang="en-US">
                <a:solidFill>
                  <a:srgbClr val="000000"/>
                </a:solidFill>
                <a:cs typeface="Arial" charset="0"/>
              </a:endParaRPr>
            </a:p>
          </p:txBody>
        </p:sp>
        <p:sp>
          <p:nvSpPr>
            <p:cNvPr id="16410" name="Rectangle 23"/>
            <p:cNvSpPr>
              <a:spLocks noChangeArrowheads="1"/>
            </p:cNvSpPr>
            <p:nvPr/>
          </p:nvSpPr>
          <p:spPr bwMode="auto">
            <a:xfrm>
              <a:off x="2463" y="404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11" name="Rectangle 24"/>
            <p:cNvSpPr>
              <a:spLocks noChangeArrowheads="1"/>
            </p:cNvSpPr>
            <p:nvPr/>
          </p:nvSpPr>
          <p:spPr bwMode="auto">
            <a:xfrm>
              <a:off x="2678" y="3905"/>
              <a:ext cx="112"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Dorset</a:t>
              </a:r>
              <a:endParaRPr lang="en-GB" altLang="en-US">
                <a:solidFill>
                  <a:srgbClr val="000000"/>
                </a:solidFill>
                <a:cs typeface="Arial" charset="0"/>
              </a:endParaRPr>
            </a:p>
          </p:txBody>
        </p:sp>
        <p:sp>
          <p:nvSpPr>
            <p:cNvPr id="16412" name="Rectangle 25"/>
            <p:cNvSpPr>
              <a:spLocks noChangeArrowheads="1"/>
            </p:cNvSpPr>
            <p:nvPr/>
          </p:nvSpPr>
          <p:spPr bwMode="auto">
            <a:xfrm>
              <a:off x="2831" y="390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13" name="Rectangle 26"/>
            <p:cNvSpPr>
              <a:spLocks noChangeArrowheads="1"/>
            </p:cNvSpPr>
            <p:nvPr/>
          </p:nvSpPr>
          <p:spPr bwMode="auto">
            <a:xfrm>
              <a:off x="2808" y="3773"/>
              <a:ext cx="426"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14" name="Rectangle 27"/>
            <p:cNvSpPr>
              <a:spLocks noChangeArrowheads="1"/>
            </p:cNvSpPr>
            <p:nvPr/>
          </p:nvSpPr>
          <p:spPr bwMode="auto">
            <a:xfrm>
              <a:off x="2855" y="379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15" name="Rectangle 28"/>
            <p:cNvSpPr>
              <a:spLocks noChangeArrowheads="1"/>
            </p:cNvSpPr>
            <p:nvPr/>
          </p:nvSpPr>
          <p:spPr bwMode="auto">
            <a:xfrm>
              <a:off x="2855" y="3852"/>
              <a:ext cx="18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Hampshire</a:t>
              </a:r>
              <a:endParaRPr lang="en-GB" altLang="en-US">
                <a:solidFill>
                  <a:srgbClr val="000000"/>
                </a:solidFill>
                <a:cs typeface="Arial" charset="0"/>
              </a:endParaRPr>
            </a:p>
          </p:txBody>
        </p:sp>
        <p:sp>
          <p:nvSpPr>
            <p:cNvPr id="16416" name="Rectangle 29"/>
            <p:cNvSpPr>
              <a:spLocks noChangeArrowheads="1"/>
            </p:cNvSpPr>
            <p:nvPr/>
          </p:nvSpPr>
          <p:spPr bwMode="auto">
            <a:xfrm>
              <a:off x="3105" y="385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17" name="Rectangle 30"/>
            <p:cNvSpPr>
              <a:spLocks noChangeArrowheads="1"/>
            </p:cNvSpPr>
            <p:nvPr/>
          </p:nvSpPr>
          <p:spPr bwMode="auto">
            <a:xfrm>
              <a:off x="2560" y="3685"/>
              <a:ext cx="8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Avon</a:t>
              </a:r>
              <a:endParaRPr lang="en-GB" altLang="en-US">
                <a:solidFill>
                  <a:srgbClr val="000000"/>
                </a:solidFill>
                <a:cs typeface="Arial" charset="0"/>
              </a:endParaRPr>
            </a:p>
          </p:txBody>
        </p:sp>
        <p:sp>
          <p:nvSpPr>
            <p:cNvPr id="16418" name="Rectangle 31"/>
            <p:cNvSpPr>
              <a:spLocks noChangeArrowheads="1"/>
            </p:cNvSpPr>
            <p:nvPr/>
          </p:nvSpPr>
          <p:spPr bwMode="auto">
            <a:xfrm>
              <a:off x="2677" y="368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19" name="Rectangle 32"/>
            <p:cNvSpPr>
              <a:spLocks noChangeArrowheads="1"/>
            </p:cNvSpPr>
            <p:nvPr/>
          </p:nvSpPr>
          <p:spPr bwMode="auto">
            <a:xfrm>
              <a:off x="2602" y="3742"/>
              <a:ext cx="2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&amp;</a:t>
              </a:r>
              <a:endParaRPr lang="en-GB" altLang="en-US">
                <a:solidFill>
                  <a:srgbClr val="000000"/>
                </a:solidFill>
                <a:cs typeface="Arial" charset="0"/>
              </a:endParaRPr>
            </a:p>
          </p:txBody>
        </p:sp>
        <p:sp>
          <p:nvSpPr>
            <p:cNvPr id="16420" name="Rectangle 33"/>
            <p:cNvSpPr>
              <a:spLocks noChangeArrowheads="1"/>
            </p:cNvSpPr>
            <p:nvPr/>
          </p:nvSpPr>
          <p:spPr bwMode="auto">
            <a:xfrm>
              <a:off x="2636" y="374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21" name="Rectangle 34"/>
            <p:cNvSpPr>
              <a:spLocks noChangeArrowheads="1"/>
            </p:cNvSpPr>
            <p:nvPr/>
          </p:nvSpPr>
          <p:spPr bwMode="auto">
            <a:xfrm>
              <a:off x="2508" y="3799"/>
              <a:ext cx="162"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Somerset</a:t>
              </a:r>
              <a:endParaRPr lang="en-GB" altLang="en-US">
                <a:solidFill>
                  <a:srgbClr val="000000"/>
                </a:solidFill>
                <a:cs typeface="Arial" charset="0"/>
              </a:endParaRPr>
            </a:p>
          </p:txBody>
        </p:sp>
        <p:sp>
          <p:nvSpPr>
            <p:cNvPr id="16422" name="Rectangle 35"/>
            <p:cNvSpPr>
              <a:spLocks noChangeArrowheads="1"/>
            </p:cNvSpPr>
            <p:nvPr/>
          </p:nvSpPr>
          <p:spPr bwMode="auto">
            <a:xfrm>
              <a:off x="2731" y="379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23" name="Rectangle 36"/>
            <p:cNvSpPr>
              <a:spLocks noChangeArrowheads="1"/>
            </p:cNvSpPr>
            <p:nvPr/>
          </p:nvSpPr>
          <p:spPr bwMode="auto">
            <a:xfrm>
              <a:off x="3360" y="3721"/>
              <a:ext cx="237" cy="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24" name="Rectangle 37"/>
            <p:cNvSpPr>
              <a:spLocks noChangeArrowheads="1"/>
            </p:cNvSpPr>
            <p:nvPr/>
          </p:nvSpPr>
          <p:spPr bwMode="auto">
            <a:xfrm>
              <a:off x="3407" y="3744"/>
              <a:ext cx="7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Kent</a:t>
              </a:r>
              <a:endParaRPr lang="en-GB" altLang="en-US">
                <a:solidFill>
                  <a:srgbClr val="000000"/>
                </a:solidFill>
                <a:cs typeface="Arial" charset="0"/>
              </a:endParaRPr>
            </a:p>
          </p:txBody>
        </p:sp>
        <p:sp>
          <p:nvSpPr>
            <p:cNvPr id="16425" name="Rectangle 38"/>
            <p:cNvSpPr>
              <a:spLocks noChangeArrowheads="1"/>
            </p:cNvSpPr>
            <p:nvPr/>
          </p:nvSpPr>
          <p:spPr bwMode="auto">
            <a:xfrm>
              <a:off x="3514" y="374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26" name="Rectangle 39"/>
            <p:cNvSpPr>
              <a:spLocks noChangeArrowheads="1"/>
            </p:cNvSpPr>
            <p:nvPr/>
          </p:nvSpPr>
          <p:spPr bwMode="auto">
            <a:xfrm>
              <a:off x="3103" y="3829"/>
              <a:ext cx="377"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27" name="Rectangle 40"/>
            <p:cNvSpPr>
              <a:spLocks noChangeArrowheads="1"/>
            </p:cNvSpPr>
            <p:nvPr/>
          </p:nvSpPr>
          <p:spPr bwMode="auto">
            <a:xfrm>
              <a:off x="3149" y="3850"/>
              <a:ext cx="13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Sussex</a:t>
              </a:r>
              <a:endParaRPr lang="en-GB" altLang="en-US">
                <a:solidFill>
                  <a:srgbClr val="000000"/>
                </a:solidFill>
                <a:cs typeface="Arial" charset="0"/>
              </a:endParaRPr>
            </a:p>
          </p:txBody>
        </p:sp>
        <p:sp>
          <p:nvSpPr>
            <p:cNvPr id="16428" name="Rectangle 41"/>
            <p:cNvSpPr>
              <a:spLocks noChangeArrowheads="1"/>
            </p:cNvSpPr>
            <p:nvPr/>
          </p:nvSpPr>
          <p:spPr bwMode="auto">
            <a:xfrm>
              <a:off x="3335" y="3828"/>
              <a:ext cx="15" cy="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700">
                  <a:solidFill>
                    <a:srgbClr val="000000"/>
                  </a:solidFill>
                  <a:cs typeface="Arial" charset="0"/>
                </a:rPr>
                <a:t> </a:t>
              </a:r>
              <a:endParaRPr lang="en-GB" altLang="en-US">
                <a:solidFill>
                  <a:srgbClr val="000000"/>
                </a:solidFill>
                <a:cs typeface="Arial" charset="0"/>
              </a:endParaRPr>
            </a:p>
          </p:txBody>
        </p:sp>
        <p:sp>
          <p:nvSpPr>
            <p:cNvPr id="16429" name="Rectangle 42"/>
            <p:cNvSpPr>
              <a:spLocks noChangeArrowheads="1"/>
            </p:cNvSpPr>
            <p:nvPr/>
          </p:nvSpPr>
          <p:spPr bwMode="auto">
            <a:xfrm>
              <a:off x="3043" y="3719"/>
              <a:ext cx="320"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30" name="Rectangle 43"/>
            <p:cNvSpPr>
              <a:spLocks noChangeArrowheads="1"/>
            </p:cNvSpPr>
            <p:nvPr/>
          </p:nvSpPr>
          <p:spPr bwMode="auto">
            <a:xfrm>
              <a:off x="3090" y="3741"/>
              <a:ext cx="13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Surrey</a:t>
              </a:r>
              <a:endParaRPr lang="en-GB" altLang="en-US">
                <a:solidFill>
                  <a:srgbClr val="000000"/>
                </a:solidFill>
                <a:cs typeface="Arial" charset="0"/>
              </a:endParaRPr>
            </a:p>
          </p:txBody>
        </p:sp>
        <p:sp>
          <p:nvSpPr>
            <p:cNvPr id="16431" name="Rectangle 44"/>
            <p:cNvSpPr>
              <a:spLocks noChangeArrowheads="1"/>
            </p:cNvSpPr>
            <p:nvPr/>
          </p:nvSpPr>
          <p:spPr bwMode="auto">
            <a:xfrm>
              <a:off x="3272" y="3741"/>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32" name="Rectangle 45"/>
            <p:cNvSpPr>
              <a:spLocks noChangeArrowheads="1"/>
            </p:cNvSpPr>
            <p:nvPr/>
          </p:nvSpPr>
          <p:spPr bwMode="auto">
            <a:xfrm>
              <a:off x="3160" y="3608"/>
              <a:ext cx="23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33" name="Rectangle 46"/>
            <p:cNvSpPr>
              <a:spLocks noChangeArrowheads="1"/>
            </p:cNvSpPr>
            <p:nvPr/>
          </p:nvSpPr>
          <p:spPr bwMode="auto">
            <a:xfrm>
              <a:off x="3209" y="3631"/>
              <a:ext cx="8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MET</a:t>
              </a:r>
              <a:endParaRPr lang="en-GB" altLang="en-US">
                <a:solidFill>
                  <a:srgbClr val="000000"/>
                </a:solidFill>
                <a:cs typeface="Arial" charset="0"/>
              </a:endParaRPr>
            </a:p>
          </p:txBody>
        </p:sp>
        <p:sp>
          <p:nvSpPr>
            <p:cNvPr id="16434" name="Rectangle 47"/>
            <p:cNvSpPr>
              <a:spLocks noChangeArrowheads="1"/>
            </p:cNvSpPr>
            <p:nvPr/>
          </p:nvSpPr>
          <p:spPr bwMode="auto">
            <a:xfrm>
              <a:off x="3318" y="3631"/>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35" name="Rectangle 48"/>
            <p:cNvSpPr>
              <a:spLocks noChangeArrowheads="1"/>
            </p:cNvSpPr>
            <p:nvPr/>
          </p:nvSpPr>
          <p:spPr bwMode="auto">
            <a:xfrm>
              <a:off x="2690" y="3222"/>
              <a:ext cx="284" cy="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36" name="Rectangle 49"/>
            <p:cNvSpPr>
              <a:spLocks noChangeArrowheads="1"/>
            </p:cNvSpPr>
            <p:nvPr/>
          </p:nvSpPr>
          <p:spPr bwMode="auto">
            <a:xfrm>
              <a:off x="2770" y="3243"/>
              <a:ext cx="8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West</a:t>
              </a:r>
              <a:endParaRPr lang="en-GB" altLang="en-US">
                <a:solidFill>
                  <a:srgbClr val="000000"/>
                </a:solidFill>
                <a:cs typeface="Arial" charset="0"/>
              </a:endParaRPr>
            </a:p>
          </p:txBody>
        </p:sp>
        <p:sp>
          <p:nvSpPr>
            <p:cNvPr id="16437" name="Rectangle 50"/>
            <p:cNvSpPr>
              <a:spLocks noChangeArrowheads="1"/>
            </p:cNvSpPr>
            <p:nvPr/>
          </p:nvSpPr>
          <p:spPr bwMode="auto">
            <a:xfrm>
              <a:off x="2891" y="3243"/>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38" name="Rectangle 51"/>
            <p:cNvSpPr>
              <a:spLocks noChangeArrowheads="1"/>
            </p:cNvSpPr>
            <p:nvPr/>
          </p:nvSpPr>
          <p:spPr bwMode="auto">
            <a:xfrm>
              <a:off x="2776" y="3302"/>
              <a:ext cx="8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Mids</a:t>
              </a:r>
              <a:endParaRPr lang="en-GB" altLang="en-US">
                <a:solidFill>
                  <a:srgbClr val="000000"/>
                </a:solidFill>
                <a:cs typeface="Arial" charset="0"/>
              </a:endParaRPr>
            </a:p>
          </p:txBody>
        </p:sp>
        <p:sp>
          <p:nvSpPr>
            <p:cNvPr id="16439" name="Rectangle 52"/>
            <p:cNvSpPr>
              <a:spLocks noChangeArrowheads="1"/>
            </p:cNvSpPr>
            <p:nvPr/>
          </p:nvSpPr>
          <p:spPr bwMode="auto">
            <a:xfrm>
              <a:off x="2886" y="330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40" name="Rectangle 53"/>
            <p:cNvSpPr>
              <a:spLocks noChangeArrowheads="1"/>
            </p:cNvSpPr>
            <p:nvPr/>
          </p:nvSpPr>
          <p:spPr bwMode="auto">
            <a:xfrm>
              <a:off x="2690" y="3663"/>
              <a:ext cx="360"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41" name="Rectangle 54"/>
            <p:cNvSpPr>
              <a:spLocks noChangeArrowheads="1"/>
            </p:cNvSpPr>
            <p:nvPr/>
          </p:nvSpPr>
          <p:spPr bwMode="auto">
            <a:xfrm>
              <a:off x="2738" y="3685"/>
              <a:ext cx="16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Wiltshire</a:t>
              </a:r>
              <a:endParaRPr lang="en-GB" altLang="en-US">
                <a:solidFill>
                  <a:srgbClr val="000000"/>
                </a:solidFill>
                <a:cs typeface="Arial" charset="0"/>
              </a:endParaRPr>
            </a:p>
          </p:txBody>
        </p:sp>
        <p:sp>
          <p:nvSpPr>
            <p:cNvPr id="16442" name="Rectangle 55"/>
            <p:cNvSpPr>
              <a:spLocks noChangeArrowheads="1"/>
            </p:cNvSpPr>
            <p:nvPr/>
          </p:nvSpPr>
          <p:spPr bwMode="auto">
            <a:xfrm>
              <a:off x="2964" y="368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43" name="Rectangle 56"/>
            <p:cNvSpPr>
              <a:spLocks noChangeArrowheads="1"/>
            </p:cNvSpPr>
            <p:nvPr/>
          </p:nvSpPr>
          <p:spPr bwMode="auto">
            <a:xfrm>
              <a:off x="2925" y="3553"/>
              <a:ext cx="297"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44" name="Rectangle 57"/>
            <p:cNvSpPr>
              <a:spLocks noChangeArrowheads="1"/>
            </p:cNvSpPr>
            <p:nvPr/>
          </p:nvSpPr>
          <p:spPr bwMode="auto">
            <a:xfrm>
              <a:off x="2973" y="3574"/>
              <a:ext cx="13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Thames</a:t>
              </a:r>
              <a:endParaRPr lang="en-GB" altLang="en-US">
                <a:solidFill>
                  <a:srgbClr val="000000"/>
                </a:solidFill>
                <a:cs typeface="Arial" charset="0"/>
              </a:endParaRPr>
            </a:p>
          </p:txBody>
        </p:sp>
        <p:sp>
          <p:nvSpPr>
            <p:cNvPr id="16445" name="Rectangle 58"/>
            <p:cNvSpPr>
              <a:spLocks noChangeArrowheads="1"/>
            </p:cNvSpPr>
            <p:nvPr/>
          </p:nvSpPr>
          <p:spPr bwMode="auto">
            <a:xfrm>
              <a:off x="3159" y="357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46" name="Rectangle 59"/>
            <p:cNvSpPr>
              <a:spLocks noChangeArrowheads="1"/>
            </p:cNvSpPr>
            <p:nvPr/>
          </p:nvSpPr>
          <p:spPr bwMode="auto">
            <a:xfrm>
              <a:off x="2973" y="3632"/>
              <a:ext cx="10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Valley</a:t>
              </a:r>
              <a:endParaRPr lang="en-GB" altLang="en-US">
                <a:solidFill>
                  <a:srgbClr val="000000"/>
                </a:solidFill>
                <a:cs typeface="Arial" charset="0"/>
              </a:endParaRPr>
            </a:p>
          </p:txBody>
        </p:sp>
        <p:sp>
          <p:nvSpPr>
            <p:cNvPr id="16447" name="Rectangle 60"/>
            <p:cNvSpPr>
              <a:spLocks noChangeArrowheads="1"/>
            </p:cNvSpPr>
            <p:nvPr/>
          </p:nvSpPr>
          <p:spPr bwMode="auto">
            <a:xfrm>
              <a:off x="3114" y="363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48" name="Rectangle 61"/>
            <p:cNvSpPr>
              <a:spLocks noChangeArrowheads="1"/>
            </p:cNvSpPr>
            <p:nvPr/>
          </p:nvSpPr>
          <p:spPr bwMode="auto">
            <a:xfrm>
              <a:off x="3279" y="3553"/>
              <a:ext cx="390" cy="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49" name="Rectangle 62"/>
            <p:cNvSpPr>
              <a:spLocks noChangeArrowheads="1"/>
            </p:cNvSpPr>
            <p:nvPr/>
          </p:nvSpPr>
          <p:spPr bwMode="auto">
            <a:xfrm>
              <a:off x="3325" y="3574"/>
              <a:ext cx="10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Essex</a:t>
              </a:r>
              <a:endParaRPr lang="en-GB" altLang="en-US">
                <a:solidFill>
                  <a:srgbClr val="000000"/>
                </a:solidFill>
                <a:cs typeface="Arial" charset="0"/>
              </a:endParaRPr>
            </a:p>
          </p:txBody>
        </p:sp>
        <p:sp>
          <p:nvSpPr>
            <p:cNvPr id="16450" name="Rectangle 63"/>
            <p:cNvSpPr>
              <a:spLocks noChangeArrowheads="1"/>
            </p:cNvSpPr>
            <p:nvPr/>
          </p:nvSpPr>
          <p:spPr bwMode="auto">
            <a:xfrm>
              <a:off x="3466" y="357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51" name="Rectangle 66"/>
            <p:cNvSpPr>
              <a:spLocks noChangeArrowheads="1"/>
            </p:cNvSpPr>
            <p:nvPr/>
          </p:nvSpPr>
          <p:spPr bwMode="auto">
            <a:xfrm>
              <a:off x="3273" y="352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52" name="Rectangle 65"/>
            <p:cNvSpPr>
              <a:spLocks noChangeArrowheads="1"/>
            </p:cNvSpPr>
            <p:nvPr/>
          </p:nvSpPr>
          <p:spPr bwMode="auto">
            <a:xfrm>
              <a:off x="3149" y="3520"/>
              <a:ext cx="9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Herts</a:t>
              </a:r>
              <a:endParaRPr lang="en-GB" altLang="en-US">
                <a:solidFill>
                  <a:srgbClr val="000000"/>
                </a:solidFill>
                <a:cs typeface="Arial" charset="0"/>
              </a:endParaRPr>
            </a:p>
          </p:txBody>
        </p:sp>
        <p:sp>
          <p:nvSpPr>
            <p:cNvPr id="16453" name="Rectangle 67"/>
            <p:cNvSpPr>
              <a:spLocks noChangeArrowheads="1"/>
            </p:cNvSpPr>
            <p:nvPr/>
          </p:nvSpPr>
          <p:spPr bwMode="auto">
            <a:xfrm>
              <a:off x="3103" y="3388"/>
              <a:ext cx="236"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54" name="Rectangle 68"/>
            <p:cNvSpPr>
              <a:spLocks noChangeArrowheads="1"/>
            </p:cNvSpPr>
            <p:nvPr/>
          </p:nvSpPr>
          <p:spPr bwMode="auto">
            <a:xfrm>
              <a:off x="3149" y="3410"/>
              <a:ext cx="8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Beds</a:t>
              </a:r>
              <a:endParaRPr lang="en-GB" altLang="en-US">
                <a:solidFill>
                  <a:srgbClr val="000000"/>
                </a:solidFill>
                <a:cs typeface="Arial" charset="0"/>
              </a:endParaRPr>
            </a:p>
          </p:txBody>
        </p:sp>
        <p:sp>
          <p:nvSpPr>
            <p:cNvPr id="16455" name="Rectangle 69"/>
            <p:cNvSpPr>
              <a:spLocks noChangeArrowheads="1"/>
            </p:cNvSpPr>
            <p:nvPr/>
          </p:nvSpPr>
          <p:spPr bwMode="auto">
            <a:xfrm>
              <a:off x="3267" y="341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56" name="Rectangle 70"/>
            <p:cNvSpPr>
              <a:spLocks noChangeArrowheads="1"/>
            </p:cNvSpPr>
            <p:nvPr/>
          </p:nvSpPr>
          <p:spPr bwMode="auto">
            <a:xfrm>
              <a:off x="3327" y="3374"/>
              <a:ext cx="353" cy="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57" name="Rectangle 71"/>
            <p:cNvSpPr>
              <a:spLocks noChangeArrowheads="1"/>
            </p:cNvSpPr>
            <p:nvPr/>
          </p:nvSpPr>
          <p:spPr bwMode="auto">
            <a:xfrm>
              <a:off x="3375" y="3395"/>
              <a:ext cx="11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Suffolk</a:t>
              </a:r>
              <a:endParaRPr lang="en-GB" altLang="en-US">
                <a:solidFill>
                  <a:srgbClr val="000000"/>
                </a:solidFill>
                <a:cs typeface="Arial" charset="0"/>
              </a:endParaRPr>
            </a:p>
          </p:txBody>
        </p:sp>
        <p:sp>
          <p:nvSpPr>
            <p:cNvPr id="16458" name="Rectangle 72"/>
            <p:cNvSpPr>
              <a:spLocks noChangeArrowheads="1"/>
            </p:cNvSpPr>
            <p:nvPr/>
          </p:nvSpPr>
          <p:spPr bwMode="auto">
            <a:xfrm>
              <a:off x="3532" y="339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59" name="Rectangle 73"/>
            <p:cNvSpPr>
              <a:spLocks noChangeArrowheads="1"/>
            </p:cNvSpPr>
            <p:nvPr/>
          </p:nvSpPr>
          <p:spPr bwMode="auto">
            <a:xfrm>
              <a:off x="3327" y="3168"/>
              <a:ext cx="390" cy="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60" name="Rectangle 74"/>
            <p:cNvSpPr>
              <a:spLocks noChangeArrowheads="1"/>
            </p:cNvSpPr>
            <p:nvPr/>
          </p:nvSpPr>
          <p:spPr bwMode="auto">
            <a:xfrm>
              <a:off x="3375" y="3191"/>
              <a:ext cx="12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Norfolk</a:t>
              </a:r>
              <a:endParaRPr lang="en-GB" altLang="en-US">
                <a:solidFill>
                  <a:srgbClr val="000000"/>
                </a:solidFill>
                <a:cs typeface="Arial" charset="0"/>
              </a:endParaRPr>
            </a:p>
          </p:txBody>
        </p:sp>
        <p:sp>
          <p:nvSpPr>
            <p:cNvPr id="16461" name="Rectangle 75"/>
            <p:cNvSpPr>
              <a:spLocks noChangeArrowheads="1"/>
            </p:cNvSpPr>
            <p:nvPr/>
          </p:nvSpPr>
          <p:spPr bwMode="auto">
            <a:xfrm>
              <a:off x="3539" y="3191"/>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62" name="Rectangle 76"/>
            <p:cNvSpPr>
              <a:spLocks noChangeArrowheads="1"/>
            </p:cNvSpPr>
            <p:nvPr/>
          </p:nvSpPr>
          <p:spPr bwMode="auto">
            <a:xfrm>
              <a:off x="3131" y="3278"/>
              <a:ext cx="31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63" name="Rectangle 77"/>
            <p:cNvSpPr>
              <a:spLocks noChangeArrowheads="1"/>
            </p:cNvSpPr>
            <p:nvPr/>
          </p:nvSpPr>
          <p:spPr bwMode="auto">
            <a:xfrm>
              <a:off x="3179" y="3300"/>
              <a:ext cx="12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Cambs</a:t>
              </a:r>
              <a:endParaRPr lang="en-GB" altLang="en-US">
                <a:solidFill>
                  <a:srgbClr val="000000"/>
                </a:solidFill>
                <a:cs typeface="Arial" charset="0"/>
              </a:endParaRPr>
            </a:p>
          </p:txBody>
        </p:sp>
        <p:sp>
          <p:nvSpPr>
            <p:cNvPr id="16464" name="Rectangle 78"/>
            <p:cNvSpPr>
              <a:spLocks noChangeArrowheads="1"/>
            </p:cNvSpPr>
            <p:nvPr/>
          </p:nvSpPr>
          <p:spPr bwMode="auto">
            <a:xfrm>
              <a:off x="3342" y="330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65" name="Rectangle 79"/>
            <p:cNvSpPr>
              <a:spLocks noChangeArrowheads="1"/>
            </p:cNvSpPr>
            <p:nvPr/>
          </p:nvSpPr>
          <p:spPr bwMode="auto">
            <a:xfrm>
              <a:off x="2690" y="3112"/>
              <a:ext cx="236"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66" name="Rectangle 80"/>
            <p:cNvSpPr>
              <a:spLocks noChangeArrowheads="1"/>
            </p:cNvSpPr>
            <p:nvPr/>
          </p:nvSpPr>
          <p:spPr bwMode="auto">
            <a:xfrm>
              <a:off x="2738" y="3134"/>
              <a:ext cx="9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Staffs</a:t>
              </a:r>
              <a:endParaRPr lang="en-GB" altLang="en-US">
                <a:solidFill>
                  <a:srgbClr val="000000"/>
                </a:solidFill>
                <a:cs typeface="Arial" charset="0"/>
              </a:endParaRPr>
            </a:p>
          </p:txBody>
        </p:sp>
        <p:sp>
          <p:nvSpPr>
            <p:cNvPr id="16467" name="Rectangle 81"/>
            <p:cNvSpPr>
              <a:spLocks noChangeArrowheads="1"/>
            </p:cNvSpPr>
            <p:nvPr/>
          </p:nvSpPr>
          <p:spPr bwMode="auto">
            <a:xfrm>
              <a:off x="2871" y="313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68" name="Rectangle 82"/>
            <p:cNvSpPr>
              <a:spLocks noChangeArrowheads="1"/>
            </p:cNvSpPr>
            <p:nvPr/>
          </p:nvSpPr>
          <p:spPr bwMode="auto">
            <a:xfrm>
              <a:off x="2640" y="3499"/>
              <a:ext cx="347"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69" name="Rectangle 83"/>
            <p:cNvSpPr>
              <a:spLocks noChangeArrowheads="1"/>
            </p:cNvSpPr>
            <p:nvPr/>
          </p:nvSpPr>
          <p:spPr bwMode="auto">
            <a:xfrm>
              <a:off x="2687" y="3520"/>
              <a:ext cx="11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Gloucs</a:t>
              </a:r>
              <a:endParaRPr lang="en-GB" altLang="en-US">
                <a:solidFill>
                  <a:srgbClr val="000000"/>
                </a:solidFill>
                <a:cs typeface="Arial" charset="0"/>
              </a:endParaRPr>
            </a:p>
          </p:txBody>
        </p:sp>
        <p:sp>
          <p:nvSpPr>
            <p:cNvPr id="16470" name="Rectangle 84"/>
            <p:cNvSpPr>
              <a:spLocks noChangeArrowheads="1"/>
            </p:cNvSpPr>
            <p:nvPr/>
          </p:nvSpPr>
          <p:spPr bwMode="auto">
            <a:xfrm>
              <a:off x="2849" y="352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71" name="Rectangle 85"/>
            <p:cNvSpPr>
              <a:spLocks noChangeArrowheads="1"/>
            </p:cNvSpPr>
            <p:nvPr/>
          </p:nvSpPr>
          <p:spPr bwMode="auto">
            <a:xfrm>
              <a:off x="2573" y="3278"/>
              <a:ext cx="283" cy="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72" name="Rectangle 86"/>
            <p:cNvSpPr>
              <a:spLocks noChangeArrowheads="1"/>
            </p:cNvSpPr>
            <p:nvPr/>
          </p:nvSpPr>
          <p:spPr bwMode="auto">
            <a:xfrm>
              <a:off x="2619" y="330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73" name="Rectangle 87"/>
            <p:cNvSpPr>
              <a:spLocks noChangeArrowheads="1"/>
            </p:cNvSpPr>
            <p:nvPr/>
          </p:nvSpPr>
          <p:spPr bwMode="auto">
            <a:xfrm>
              <a:off x="2619" y="3356"/>
              <a:ext cx="8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West</a:t>
              </a:r>
              <a:endParaRPr lang="en-GB" altLang="en-US">
                <a:solidFill>
                  <a:srgbClr val="000000"/>
                </a:solidFill>
                <a:cs typeface="Arial" charset="0"/>
              </a:endParaRPr>
            </a:p>
          </p:txBody>
        </p:sp>
        <p:sp>
          <p:nvSpPr>
            <p:cNvPr id="16474" name="Rectangle 88"/>
            <p:cNvSpPr>
              <a:spLocks noChangeArrowheads="1"/>
            </p:cNvSpPr>
            <p:nvPr/>
          </p:nvSpPr>
          <p:spPr bwMode="auto">
            <a:xfrm>
              <a:off x="2740" y="3356"/>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75" name="Rectangle 89"/>
            <p:cNvSpPr>
              <a:spLocks noChangeArrowheads="1"/>
            </p:cNvSpPr>
            <p:nvPr/>
          </p:nvSpPr>
          <p:spPr bwMode="auto">
            <a:xfrm>
              <a:off x="2619" y="3412"/>
              <a:ext cx="11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Mercia</a:t>
              </a:r>
              <a:endParaRPr lang="en-GB" altLang="en-US">
                <a:solidFill>
                  <a:srgbClr val="000000"/>
                </a:solidFill>
                <a:cs typeface="Arial" charset="0"/>
              </a:endParaRPr>
            </a:p>
          </p:txBody>
        </p:sp>
        <p:sp>
          <p:nvSpPr>
            <p:cNvPr id="16476" name="Rectangle 90"/>
            <p:cNvSpPr>
              <a:spLocks noChangeArrowheads="1"/>
            </p:cNvSpPr>
            <p:nvPr/>
          </p:nvSpPr>
          <p:spPr bwMode="auto">
            <a:xfrm>
              <a:off x="2774" y="3390"/>
              <a:ext cx="15" cy="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700">
                  <a:solidFill>
                    <a:srgbClr val="000000"/>
                  </a:solidFill>
                  <a:cs typeface="Arial" charset="0"/>
                </a:rPr>
                <a:t> </a:t>
              </a:r>
              <a:endParaRPr lang="en-GB" altLang="en-US">
                <a:solidFill>
                  <a:srgbClr val="000000"/>
                </a:solidFill>
                <a:cs typeface="Arial" charset="0"/>
              </a:endParaRPr>
            </a:p>
          </p:txBody>
        </p:sp>
        <p:sp>
          <p:nvSpPr>
            <p:cNvPr id="16477" name="Rectangle 91"/>
            <p:cNvSpPr>
              <a:spLocks noChangeArrowheads="1"/>
            </p:cNvSpPr>
            <p:nvPr/>
          </p:nvSpPr>
          <p:spPr bwMode="auto">
            <a:xfrm>
              <a:off x="2771" y="3374"/>
              <a:ext cx="262"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78" name="Rectangle 92"/>
            <p:cNvSpPr>
              <a:spLocks noChangeArrowheads="1"/>
            </p:cNvSpPr>
            <p:nvPr/>
          </p:nvSpPr>
          <p:spPr bwMode="auto">
            <a:xfrm>
              <a:off x="2818" y="3395"/>
              <a:ext cx="10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Warks</a:t>
              </a:r>
              <a:endParaRPr lang="en-GB" altLang="en-US">
                <a:solidFill>
                  <a:srgbClr val="000000"/>
                </a:solidFill>
                <a:cs typeface="Arial" charset="0"/>
              </a:endParaRPr>
            </a:p>
          </p:txBody>
        </p:sp>
        <p:sp>
          <p:nvSpPr>
            <p:cNvPr id="16479" name="Rectangle 93"/>
            <p:cNvSpPr>
              <a:spLocks noChangeArrowheads="1"/>
            </p:cNvSpPr>
            <p:nvPr/>
          </p:nvSpPr>
          <p:spPr bwMode="auto">
            <a:xfrm>
              <a:off x="2967" y="339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80" name="Rectangle 94"/>
            <p:cNvSpPr>
              <a:spLocks noChangeArrowheads="1"/>
            </p:cNvSpPr>
            <p:nvPr/>
          </p:nvSpPr>
          <p:spPr bwMode="auto">
            <a:xfrm>
              <a:off x="3103" y="3058"/>
              <a:ext cx="284"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81" name="Rectangle 95"/>
            <p:cNvSpPr>
              <a:spLocks noChangeArrowheads="1"/>
            </p:cNvSpPr>
            <p:nvPr/>
          </p:nvSpPr>
          <p:spPr bwMode="auto">
            <a:xfrm>
              <a:off x="3149" y="3080"/>
              <a:ext cx="5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Lin</a:t>
              </a:r>
              <a:endParaRPr lang="en-GB" altLang="en-US">
                <a:solidFill>
                  <a:srgbClr val="000000"/>
                </a:solidFill>
                <a:cs typeface="Arial" charset="0"/>
              </a:endParaRPr>
            </a:p>
          </p:txBody>
        </p:sp>
        <p:sp>
          <p:nvSpPr>
            <p:cNvPr id="16482" name="Rectangle 96"/>
            <p:cNvSpPr>
              <a:spLocks noChangeArrowheads="1"/>
            </p:cNvSpPr>
            <p:nvPr/>
          </p:nvSpPr>
          <p:spPr bwMode="auto">
            <a:xfrm>
              <a:off x="3217" y="3080"/>
              <a:ext cx="3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cs</a:t>
              </a:r>
              <a:endParaRPr lang="en-GB" altLang="en-US">
                <a:solidFill>
                  <a:srgbClr val="000000"/>
                </a:solidFill>
                <a:cs typeface="Arial" charset="0"/>
              </a:endParaRPr>
            </a:p>
          </p:txBody>
        </p:sp>
        <p:sp>
          <p:nvSpPr>
            <p:cNvPr id="16483" name="Rectangle 97"/>
            <p:cNvSpPr>
              <a:spLocks noChangeArrowheads="1"/>
            </p:cNvSpPr>
            <p:nvPr/>
          </p:nvSpPr>
          <p:spPr bwMode="auto">
            <a:xfrm>
              <a:off x="3269" y="308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84" name="Rectangle 98"/>
            <p:cNvSpPr>
              <a:spLocks noChangeArrowheads="1"/>
            </p:cNvSpPr>
            <p:nvPr/>
          </p:nvSpPr>
          <p:spPr bwMode="auto">
            <a:xfrm>
              <a:off x="2808" y="2782"/>
              <a:ext cx="237" cy="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85" name="Rectangle 99"/>
            <p:cNvSpPr>
              <a:spLocks noChangeArrowheads="1"/>
            </p:cNvSpPr>
            <p:nvPr/>
          </p:nvSpPr>
          <p:spPr bwMode="auto">
            <a:xfrm>
              <a:off x="2855" y="2804"/>
              <a:ext cx="9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West </a:t>
              </a:r>
              <a:endParaRPr lang="en-GB" altLang="en-US">
                <a:solidFill>
                  <a:srgbClr val="000000"/>
                </a:solidFill>
                <a:cs typeface="Arial" charset="0"/>
              </a:endParaRPr>
            </a:p>
          </p:txBody>
        </p:sp>
        <p:sp>
          <p:nvSpPr>
            <p:cNvPr id="16486" name="Rectangle 100"/>
            <p:cNvSpPr>
              <a:spLocks noChangeArrowheads="1"/>
            </p:cNvSpPr>
            <p:nvPr/>
          </p:nvSpPr>
          <p:spPr bwMode="auto">
            <a:xfrm>
              <a:off x="2855" y="2862"/>
              <a:ext cx="9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Yorks</a:t>
              </a:r>
              <a:endParaRPr lang="en-GB" altLang="en-US">
                <a:solidFill>
                  <a:srgbClr val="000000"/>
                </a:solidFill>
                <a:cs typeface="Arial" charset="0"/>
              </a:endParaRPr>
            </a:p>
          </p:txBody>
        </p:sp>
        <p:sp>
          <p:nvSpPr>
            <p:cNvPr id="16487" name="Rectangle 101"/>
            <p:cNvSpPr>
              <a:spLocks noChangeArrowheads="1"/>
            </p:cNvSpPr>
            <p:nvPr/>
          </p:nvSpPr>
          <p:spPr bwMode="auto">
            <a:xfrm>
              <a:off x="2988" y="286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88" name="Rectangle 102"/>
            <p:cNvSpPr>
              <a:spLocks noChangeArrowheads="1"/>
            </p:cNvSpPr>
            <p:nvPr/>
          </p:nvSpPr>
          <p:spPr bwMode="auto">
            <a:xfrm>
              <a:off x="2867" y="2892"/>
              <a:ext cx="331" cy="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89" name="Rectangle 103"/>
            <p:cNvSpPr>
              <a:spLocks noChangeArrowheads="1"/>
            </p:cNvSpPr>
            <p:nvPr/>
          </p:nvSpPr>
          <p:spPr bwMode="auto">
            <a:xfrm>
              <a:off x="2915" y="2914"/>
              <a:ext cx="99"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South</a:t>
              </a:r>
              <a:endParaRPr lang="en-GB" altLang="en-US">
                <a:solidFill>
                  <a:srgbClr val="000000"/>
                </a:solidFill>
                <a:cs typeface="Arial" charset="0"/>
              </a:endParaRPr>
            </a:p>
          </p:txBody>
        </p:sp>
        <p:sp>
          <p:nvSpPr>
            <p:cNvPr id="16490" name="Rectangle 104"/>
            <p:cNvSpPr>
              <a:spLocks noChangeArrowheads="1"/>
            </p:cNvSpPr>
            <p:nvPr/>
          </p:nvSpPr>
          <p:spPr bwMode="auto">
            <a:xfrm>
              <a:off x="3049" y="291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91" name="Rectangle 105"/>
            <p:cNvSpPr>
              <a:spLocks noChangeArrowheads="1"/>
            </p:cNvSpPr>
            <p:nvPr/>
          </p:nvSpPr>
          <p:spPr bwMode="auto">
            <a:xfrm>
              <a:off x="2915" y="2971"/>
              <a:ext cx="9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Yorks</a:t>
              </a:r>
              <a:endParaRPr lang="en-GB" altLang="en-US">
                <a:solidFill>
                  <a:srgbClr val="000000"/>
                </a:solidFill>
                <a:cs typeface="Arial" charset="0"/>
              </a:endParaRPr>
            </a:p>
          </p:txBody>
        </p:sp>
        <p:sp>
          <p:nvSpPr>
            <p:cNvPr id="16492" name="Rectangle 106"/>
            <p:cNvSpPr>
              <a:spLocks noChangeArrowheads="1"/>
            </p:cNvSpPr>
            <p:nvPr/>
          </p:nvSpPr>
          <p:spPr bwMode="auto">
            <a:xfrm>
              <a:off x="3048" y="2971"/>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93" name="Rectangle 107"/>
            <p:cNvSpPr>
              <a:spLocks noChangeArrowheads="1"/>
            </p:cNvSpPr>
            <p:nvPr/>
          </p:nvSpPr>
          <p:spPr bwMode="auto">
            <a:xfrm>
              <a:off x="2925" y="2617"/>
              <a:ext cx="331" cy="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94" name="Rectangle 108"/>
            <p:cNvSpPr>
              <a:spLocks noChangeArrowheads="1"/>
            </p:cNvSpPr>
            <p:nvPr/>
          </p:nvSpPr>
          <p:spPr bwMode="auto">
            <a:xfrm>
              <a:off x="2973" y="2639"/>
              <a:ext cx="10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North </a:t>
              </a:r>
              <a:endParaRPr lang="en-GB" altLang="en-US">
                <a:solidFill>
                  <a:srgbClr val="000000"/>
                </a:solidFill>
                <a:cs typeface="Arial" charset="0"/>
              </a:endParaRPr>
            </a:p>
          </p:txBody>
        </p:sp>
        <p:sp>
          <p:nvSpPr>
            <p:cNvPr id="16495" name="Rectangle 109"/>
            <p:cNvSpPr>
              <a:spLocks noChangeArrowheads="1"/>
            </p:cNvSpPr>
            <p:nvPr/>
          </p:nvSpPr>
          <p:spPr bwMode="auto">
            <a:xfrm>
              <a:off x="3114" y="263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96" name="Rectangle 110"/>
            <p:cNvSpPr>
              <a:spLocks noChangeArrowheads="1"/>
            </p:cNvSpPr>
            <p:nvPr/>
          </p:nvSpPr>
          <p:spPr bwMode="auto">
            <a:xfrm>
              <a:off x="2973" y="2698"/>
              <a:ext cx="9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Yorks</a:t>
              </a:r>
              <a:endParaRPr lang="en-GB" altLang="en-US">
                <a:solidFill>
                  <a:srgbClr val="000000"/>
                </a:solidFill>
                <a:cs typeface="Arial" charset="0"/>
              </a:endParaRPr>
            </a:p>
          </p:txBody>
        </p:sp>
        <p:sp>
          <p:nvSpPr>
            <p:cNvPr id="16497" name="Rectangle 111"/>
            <p:cNvSpPr>
              <a:spLocks noChangeArrowheads="1"/>
            </p:cNvSpPr>
            <p:nvPr/>
          </p:nvSpPr>
          <p:spPr bwMode="auto">
            <a:xfrm>
              <a:off x="3105" y="2698"/>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498" name="Rectangle 112"/>
            <p:cNvSpPr>
              <a:spLocks noChangeArrowheads="1"/>
            </p:cNvSpPr>
            <p:nvPr/>
          </p:nvSpPr>
          <p:spPr bwMode="auto">
            <a:xfrm>
              <a:off x="2808" y="3002"/>
              <a:ext cx="331" cy="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99" name="Rectangle 113"/>
            <p:cNvSpPr>
              <a:spLocks noChangeArrowheads="1"/>
            </p:cNvSpPr>
            <p:nvPr/>
          </p:nvSpPr>
          <p:spPr bwMode="auto">
            <a:xfrm>
              <a:off x="2855" y="3024"/>
              <a:ext cx="12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Derbys</a:t>
              </a:r>
              <a:endParaRPr lang="en-GB" altLang="en-US">
                <a:solidFill>
                  <a:srgbClr val="000000"/>
                </a:solidFill>
                <a:cs typeface="Arial" charset="0"/>
              </a:endParaRPr>
            </a:p>
          </p:txBody>
        </p:sp>
        <p:sp>
          <p:nvSpPr>
            <p:cNvPr id="16500" name="Rectangle 114"/>
            <p:cNvSpPr>
              <a:spLocks noChangeArrowheads="1"/>
            </p:cNvSpPr>
            <p:nvPr/>
          </p:nvSpPr>
          <p:spPr bwMode="auto">
            <a:xfrm>
              <a:off x="3019" y="302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01" name="Rectangle 115"/>
            <p:cNvSpPr>
              <a:spLocks noChangeArrowheads="1"/>
            </p:cNvSpPr>
            <p:nvPr/>
          </p:nvSpPr>
          <p:spPr bwMode="auto">
            <a:xfrm>
              <a:off x="2973" y="3080"/>
              <a:ext cx="89"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Notts</a:t>
              </a:r>
              <a:endParaRPr lang="en-GB" altLang="en-US">
                <a:solidFill>
                  <a:srgbClr val="000000"/>
                </a:solidFill>
                <a:cs typeface="Arial" charset="0"/>
              </a:endParaRPr>
            </a:p>
          </p:txBody>
        </p:sp>
        <p:sp>
          <p:nvSpPr>
            <p:cNvPr id="16502" name="Rectangle 116"/>
            <p:cNvSpPr>
              <a:spLocks noChangeArrowheads="1"/>
            </p:cNvSpPr>
            <p:nvPr/>
          </p:nvSpPr>
          <p:spPr bwMode="auto">
            <a:xfrm>
              <a:off x="3093" y="308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03" name="Rectangle 117"/>
            <p:cNvSpPr>
              <a:spLocks noChangeArrowheads="1"/>
            </p:cNvSpPr>
            <p:nvPr/>
          </p:nvSpPr>
          <p:spPr bwMode="auto">
            <a:xfrm>
              <a:off x="2902" y="3208"/>
              <a:ext cx="296"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04" name="Rectangle 118"/>
            <p:cNvSpPr>
              <a:spLocks noChangeArrowheads="1"/>
            </p:cNvSpPr>
            <p:nvPr/>
          </p:nvSpPr>
          <p:spPr bwMode="auto">
            <a:xfrm>
              <a:off x="2948" y="3230"/>
              <a:ext cx="89"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Leics</a:t>
              </a:r>
              <a:endParaRPr lang="en-GB" altLang="en-US">
                <a:solidFill>
                  <a:srgbClr val="000000"/>
                </a:solidFill>
                <a:cs typeface="Arial" charset="0"/>
              </a:endParaRPr>
            </a:p>
          </p:txBody>
        </p:sp>
        <p:sp>
          <p:nvSpPr>
            <p:cNvPr id="16505" name="Rectangle 119"/>
            <p:cNvSpPr>
              <a:spLocks noChangeArrowheads="1"/>
            </p:cNvSpPr>
            <p:nvPr/>
          </p:nvSpPr>
          <p:spPr bwMode="auto">
            <a:xfrm>
              <a:off x="3070" y="323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06" name="Rectangle 120"/>
            <p:cNvSpPr>
              <a:spLocks noChangeArrowheads="1"/>
            </p:cNvSpPr>
            <p:nvPr/>
          </p:nvSpPr>
          <p:spPr bwMode="auto">
            <a:xfrm>
              <a:off x="2935" y="3333"/>
              <a:ext cx="393"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07" name="Rectangle 121"/>
            <p:cNvSpPr>
              <a:spLocks noChangeArrowheads="1"/>
            </p:cNvSpPr>
            <p:nvPr/>
          </p:nvSpPr>
          <p:spPr bwMode="auto">
            <a:xfrm>
              <a:off x="2981" y="3355"/>
              <a:ext cx="16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Northants</a:t>
              </a:r>
              <a:endParaRPr lang="en-GB" altLang="en-US">
                <a:solidFill>
                  <a:srgbClr val="000000"/>
                </a:solidFill>
                <a:cs typeface="Arial" charset="0"/>
              </a:endParaRPr>
            </a:p>
          </p:txBody>
        </p:sp>
        <p:sp>
          <p:nvSpPr>
            <p:cNvPr id="16508" name="Rectangle 122"/>
            <p:cNvSpPr>
              <a:spLocks noChangeArrowheads="1"/>
            </p:cNvSpPr>
            <p:nvPr/>
          </p:nvSpPr>
          <p:spPr bwMode="auto">
            <a:xfrm>
              <a:off x="3209" y="335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09" name="Rectangle 123"/>
            <p:cNvSpPr>
              <a:spLocks noChangeArrowheads="1"/>
            </p:cNvSpPr>
            <p:nvPr/>
          </p:nvSpPr>
          <p:spPr bwMode="auto">
            <a:xfrm>
              <a:off x="2454" y="2562"/>
              <a:ext cx="33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10" name="Rectangle 124"/>
            <p:cNvSpPr>
              <a:spLocks noChangeArrowheads="1"/>
            </p:cNvSpPr>
            <p:nvPr/>
          </p:nvSpPr>
          <p:spPr bwMode="auto">
            <a:xfrm>
              <a:off x="2502" y="2584"/>
              <a:ext cx="14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Cumbria</a:t>
              </a:r>
              <a:endParaRPr lang="en-GB" altLang="en-US">
                <a:solidFill>
                  <a:srgbClr val="000000"/>
                </a:solidFill>
                <a:cs typeface="Arial" charset="0"/>
              </a:endParaRPr>
            </a:p>
          </p:txBody>
        </p:sp>
        <p:sp>
          <p:nvSpPr>
            <p:cNvPr id="16511" name="Rectangle 125"/>
            <p:cNvSpPr>
              <a:spLocks noChangeArrowheads="1"/>
            </p:cNvSpPr>
            <p:nvPr/>
          </p:nvSpPr>
          <p:spPr bwMode="auto">
            <a:xfrm>
              <a:off x="2698" y="258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12" name="Rectangle 126"/>
            <p:cNvSpPr>
              <a:spLocks noChangeArrowheads="1"/>
            </p:cNvSpPr>
            <p:nvPr/>
          </p:nvSpPr>
          <p:spPr bwMode="auto">
            <a:xfrm>
              <a:off x="2690" y="2288"/>
              <a:ext cx="472" cy="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13" name="Rectangle 127"/>
            <p:cNvSpPr>
              <a:spLocks noChangeArrowheads="1"/>
            </p:cNvSpPr>
            <p:nvPr/>
          </p:nvSpPr>
          <p:spPr bwMode="auto">
            <a:xfrm>
              <a:off x="2738" y="2309"/>
              <a:ext cx="27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Northumberland</a:t>
              </a:r>
              <a:endParaRPr lang="en-GB" altLang="en-US">
                <a:solidFill>
                  <a:srgbClr val="000000"/>
                </a:solidFill>
                <a:cs typeface="Arial" charset="0"/>
              </a:endParaRPr>
            </a:p>
          </p:txBody>
        </p:sp>
        <p:sp>
          <p:nvSpPr>
            <p:cNvPr id="16514" name="Rectangle 128"/>
            <p:cNvSpPr>
              <a:spLocks noChangeArrowheads="1"/>
            </p:cNvSpPr>
            <p:nvPr/>
          </p:nvSpPr>
          <p:spPr bwMode="auto">
            <a:xfrm>
              <a:off x="3111" y="230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15" name="Rectangle 129"/>
            <p:cNvSpPr>
              <a:spLocks noChangeArrowheads="1"/>
            </p:cNvSpPr>
            <p:nvPr/>
          </p:nvSpPr>
          <p:spPr bwMode="auto">
            <a:xfrm>
              <a:off x="2808" y="2451"/>
              <a:ext cx="33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16" name="Rectangle 130"/>
            <p:cNvSpPr>
              <a:spLocks noChangeArrowheads="1"/>
            </p:cNvSpPr>
            <p:nvPr/>
          </p:nvSpPr>
          <p:spPr bwMode="auto">
            <a:xfrm>
              <a:off x="2707" y="2493"/>
              <a:ext cx="135"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Durham</a:t>
              </a:r>
              <a:endParaRPr lang="en-GB" altLang="en-US">
                <a:solidFill>
                  <a:srgbClr val="000000"/>
                </a:solidFill>
                <a:cs typeface="Arial" charset="0"/>
              </a:endParaRPr>
            </a:p>
          </p:txBody>
        </p:sp>
        <p:sp>
          <p:nvSpPr>
            <p:cNvPr id="16517" name="Rectangle 131"/>
            <p:cNvSpPr>
              <a:spLocks noChangeArrowheads="1"/>
            </p:cNvSpPr>
            <p:nvPr/>
          </p:nvSpPr>
          <p:spPr bwMode="auto">
            <a:xfrm>
              <a:off x="3073" y="243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18" name="Rectangle 132"/>
            <p:cNvSpPr>
              <a:spLocks noChangeArrowheads="1"/>
            </p:cNvSpPr>
            <p:nvPr/>
          </p:nvSpPr>
          <p:spPr bwMode="auto">
            <a:xfrm>
              <a:off x="2573" y="3002"/>
              <a:ext cx="331" cy="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19" name="Rectangle 133"/>
            <p:cNvSpPr>
              <a:spLocks noChangeArrowheads="1"/>
            </p:cNvSpPr>
            <p:nvPr/>
          </p:nvSpPr>
          <p:spPr bwMode="auto">
            <a:xfrm>
              <a:off x="2619" y="3024"/>
              <a:ext cx="152"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Cheshire</a:t>
              </a:r>
              <a:endParaRPr lang="en-GB" altLang="en-US">
                <a:solidFill>
                  <a:srgbClr val="000000"/>
                </a:solidFill>
                <a:cs typeface="Arial" charset="0"/>
              </a:endParaRPr>
            </a:p>
          </p:txBody>
        </p:sp>
        <p:sp>
          <p:nvSpPr>
            <p:cNvPr id="16520" name="Rectangle 134"/>
            <p:cNvSpPr>
              <a:spLocks noChangeArrowheads="1"/>
            </p:cNvSpPr>
            <p:nvPr/>
          </p:nvSpPr>
          <p:spPr bwMode="auto">
            <a:xfrm>
              <a:off x="2825" y="302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21" name="Rectangle 135"/>
            <p:cNvSpPr>
              <a:spLocks noChangeArrowheads="1"/>
            </p:cNvSpPr>
            <p:nvPr/>
          </p:nvSpPr>
          <p:spPr bwMode="auto">
            <a:xfrm>
              <a:off x="2573" y="2750"/>
              <a:ext cx="283" cy="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22" name="Rectangle 136"/>
            <p:cNvSpPr>
              <a:spLocks noChangeArrowheads="1"/>
            </p:cNvSpPr>
            <p:nvPr/>
          </p:nvSpPr>
          <p:spPr bwMode="auto">
            <a:xfrm>
              <a:off x="2619" y="2771"/>
              <a:ext cx="10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Lancs</a:t>
              </a:r>
              <a:endParaRPr lang="en-GB" altLang="en-US">
                <a:solidFill>
                  <a:srgbClr val="000000"/>
                </a:solidFill>
                <a:cs typeface="Arial" charset="0"/>
              </a:endParaRPr>
            </a:p>
          </p:txBody>
        </p:sp>
        <p:sp>
          <p:nvSpPr>
            <p:cNvPr id="16523" name="Rectangle 137"/>
            <p:cNvSpPr>
              <a:spLocks noChangeArrowheads="1"/>
            </p:cNvSpPr>
            <p:nvPr/>
          </p:nvSpPr>
          <p:spPr bwMode="auto">
            <a:xfrm>
              <a:off x="2759" y="2771"/>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24" name="Rectangle 138"/>
            <p:cNvSpPr>
              <a:spLocks noChangeArrowheads="1"/>
            </p:cNvSpPr>
            <p:nvPr/>
          </p:nvSpPr>
          <p:spPr bwMode="auto">
            <a:xfrm>
              <a:off x="2632" y="2892"/>
              <a:ext cx="294"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25" name="Rectangle 139"/>
            <p:cNvSpPr>
              <a:spLocks noChangeArrowheads="1"/>
            </p:cNvSpPr>
            <p:nvPr/>
          </p:nvSpPr>
          <p:spPr bwMode="auto">
            <a:xfrm>
              <a:off x="2678" y="2914"/>
              <a:ext cx="11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G.M.P.</a:t>
              </a:r>
              <a:endParaRPr lang="en-GB" altLang="en-US">
                <a:solidFill>
                  <a:srgbClr val="000000"/>
                </a:solidFill>
                <a:cs typeface="Arial" charset="0"/>
              </a:endParaRPr>
            </a:p>
          </p:txBody>
        </p:sp>
        <p:sp>
          <p:nvSpPr>
            <p:cNvPr id="16526" name="Rectangle 140"/>
            <p:cNvSpPr>
              <a:spLocks noChangeArrowheads="1"/>
            </p:cNvSpPr>
            <p:nvPr/>
          </p:nvSpPr>
          <p:spPr bwMode="auto">
            <a:xfrm>
              <a:off x="2840" y="2914"/>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27" name="Rectangle 141"/>
            <p:cNvSpPr>
              <a:spLocks noChangeArrowheads="1"/>
            </p:cNvSpPr>
            <p:nvPr/>
          </p:nvSpPr>
          <p:spPr bwMode="auto">
            <a:xfrm>
              <a:off x="2346" y="2917"/>
              <a:ext cx="413"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28" name="Rectangle 142"/>
            <p:cNvSpPr>
              <a:spLocks noChangeArrowheads="1"/>
            </p:cNvSpPr>
            <p:nvPr/>
          </p:nvSpPr>
          <p:spPr bwMode="auto">
            <a:xfrm>
              <a:off x="2394" y="2938"/>
              <a:ext cx="19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Merseyside</a:t>
              </a:r>
              <a:endParaRPr lang="en-GB" altLang="en-US">
                <a:solidFill>
                  <a:srgbClr val="000000"/>
                </a:solidFill>
                <a:cs typeface="Arial" charset="0"/>
              </a:endParaRPr>
            </a:p>
          </p:txBody>
        </p:sp>
        <p:sp>
          <p:nvSpPr>
            <p:cNvPr id="16529" name="Rectangle 143"/>
            <p:cNvSpPr>
              <a:spLocks noChangeArrowheads="1"/>
            </p:cNvSpPr>
            <p:nvPr/>
          </p:nvSpPr>
          <p:spPr bwMode="auto">
            <a:xfrm>
              <a:off x="2659" y="2938"/>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30" name="Rectangle 144"/>
            <p:cNvSpPr>
              <a:spLocks noChangeArrowheads="1"/>
            </p:cNvSpPr>
            <p:nvPr/>
          </p:nvSpPr>
          <p:spPr bwMode="auto">
            <a:xfrm>
              <a:off x="2380" y="1267"/>
              <a:ext cx="321"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31" name="Rectangle 145"/>
            <p:cNvSpPr>
              <a:spLocks noChangeArrowheads="1"/>
            </p:cNvSpPr>
            <p:nvPr/>
          </p:nvSpPr>
          <p:spPr bwMode="auto">
            <a:xfrm>
              <a:off x="2426" y="1289"/>
              <a:ext cx="14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Northern</a:t>
              </a:r>
              <a:endParaRPr lang="en-GB" altLang="en-US">
                <a:solidFill>
                  <a:srgbClr val="000000"/>
                </a:solidFill>
                <a:cs typeface="Arial" charset="0"/>
              </a:endParaRPr>
            </a:p>
          </p:txBody>
        </p:sp>
        <p:sp>
          <p:nvSpPr>
            <p:cNvPr id="16532" name="Rectangle 146"/>
            <p:cNvSpPr>
              <a:spLocks noChangeArrowheads="1"/>
            </p:cNvSpPr>
            <p:nvPr/>
          </p:nvSpPr>
          <p:spPr bwMode="auto">
            <a:xfrm>
              <a:off x="2629" y="128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33" name="Rectangle 147"/>
            <p:cNvSpPr>
              <a:spLocks noChangeArrowheads="1"/>
            </p:cNvSpPr>
            <p:nvPr/>
          </p:nvSpPr>
          <p:spPr bwMode="auto">
            <a:xfrm>
              <a:off x="2380" y="1517"/>
              <a:ext cx="393"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34" name="Rectangle 148"/>
            <p:cNvSpPr>
              <a:spLocks noChangeArrowheads="1"/>
            </p:cNvSpPr>
            <p:nvPr/>
          </p:nvSpPr>
          <p:spPr bwMode="auto">
            <a:xfrm>
              <a:off x="2426" y="1539"/>
              <a:ext cx="16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Grampian</a:t>
              </a:r>
              <a:endParaRPr lang="en-GB" altLang="en-US">
                <a:solidFill>
                  <a:srgbClr val="000000"/>
                </a:solidFill>
                <a:cs typeface="Arial" charset="0"/>
              </a:endParaRPr>
            </a:p>
          </p:txBody>
        </p:sp>
        <p:sp>
          <p:nvSpPr>
            <p:cNvPr id="16535" name="Rectangle 149"/>
            <p:cNvSpPr>
              <a:spLocks noChangeArrowheads="1"/>
            </p:cNvSpPr>
            <p:nvPr/>
          </p:nvSpPr>
          <p:spPr bwMode="auto">
            <a:xfrm>
              <a:off x="2654" y="153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36" name="Rectangle 150"/>
            <p:cNvSpPr>
              <a:spLocks noChangeArrowheads="1"/>
            </p:cNvSpPr>
            <p:nvPr/>
          </p:nvSpPr>
          <p:spPr bwMode="auto">
            <a:xfrm>
              <a:off x="2278" y="2288"/>
              <a:ext cx="365" cy="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37" name="Rectangle 151"/>
            <p:cNvSpPr>
              <a:spLocks noChangeArrowheads="1"/>
            </p:cNvSpPr>
            <p:nvPr/>
          </p:nvSpPr>
          <p:spPr bwMode="auto">
            <a:xfrm>
              <a:off x="2356" y="2309"/>
              <a:ext cx="152"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Dumfries</a:t>
              </a:r>
              <a:endParaRPr lang="en-GB" altLang="en-US">
                <a:solidFill>
                  <a:srgbClr val="000000"/>
                </a:solidFill>
                <a:cs typeface="Arial" charset="0"/>
              </a:endParaRPr>
            </a:p>
          </p:txBody>
        </p:sp>
        <p:sp>
          <p:nvSpPr>
            <p:cNvPr id="16538" name="Rectangle 152"/>
            <p:cNvSpPr>
              <a:spLocks noChangeArrowheads="1"/>
            </p:cNvSpPr>
            <p:nvPr/>
          </p:nvSpPr>
          <p:spPr bwMode="auto">
            <a:xfrm>
              <a:off x="2563" y="230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39" name="Rectangle 153"/>
            <p:cNvSpPr>
              <a:spLocks noChangeArrowheads="1"/>
            </p:cNvSpPr>
            <p:nvPr/>
          </p:nvSpPr>
          <p:spPr bwMode="auto">
            <a:xfrm>
              <a:off x="2442" y="2366"/>
              <a:ext cx="2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&amp;</a:t>
              </a:r>
              <a:endParaRPr lang="en-GB" altLang="en-US">
                <a:solidFill>
                  <a:srgbClr val="000000"/>
                </a:solidFill>
                <a:cs typeface="Arial" charset="0"/>
              </a:endParaRPr>
            </a:p>
          </p:txBody>
        </p:sp>
        <p:sp>
          <p:nvSpPr>
            <p:cNvPr id="16540" name="Rectangle 154"/>
            <p:cNvSpPr>
              <a:spLocks noChangeArrowheads="1"/>
            </p:cNvSpPr>
            <p:nvPr/>
          </p:nvSpPr>
          <p:spPr bwMode="auto">
            <a:xfrm>
              <a:off x="2478" y="2366"/>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41" name="Rectangle 155"/>
            <p:cNvSpPr>
              <a:spLocks noChangeArrowheads="1"/>
            </p:cNvSpPr>
            <p:nvPr/>
          </p:nvSpPr>
          <p:spPr bwMode="auto">
            <a:xfrm>
              <a:off x="2353" y="2420"/>
              <a:ext cx="15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Galloway</a:t>
              </a:r>
              <a:endParaRPr lang="en-GB" altLang="en-US">
                <a:solidFill>
                  <a:srgbClr val="000000"/>
                </a:solidFill>
                <a:cs typeface="Arial" charset="0"/>
              </a:endParaRPr>
            </a:p>
          </p:txBody>
        </p:sp>
        <p:sp>
          <p:nvSpPr>
            <p:cNvPr id="16542" name="Rectangle 156"/>
            <p:cNvSpPr>
              <a:spLocks noChangeArrowheads="1"/>
            </p:cNvSpPr>
            <p:nvPr/>
          </p:nvSpPr>
          <p:spPr bwMode="auto">
            <a:xfrm>
              <a:off x="2567" y="242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b="1">
                  <a:solidFill>
                    <a:srgbClr val="000000"/>
                  </a:solidFill>
                  <a:cs typeface="Arial" charset="0"/>
                </a:rPr>
                <a:t> </a:t>
              </a:r>
              <a:endParaRPr lang="en-GB" altLang="en-US">
                <a:solidFill>
                  <a:srgbClr val="000000"/>
                </a:solidFill>
                <a:cs typeface="Arial" charset="0"/>
              </a:endParaRPr>
            </a:p>
          </p:txBody>
        </p:sp>
        <p:sp>
          <p:nvSpPr>
            <p:cNvPr id="16543" name="Rectangle 157"/>
            <p:cNvSpPr>
              <a:spLocks noChangeArrowheads="1"/>
            </p:cNvSpPr>
            <p:nvPr/>
          </p:nvSpPr>
          <p:spPr bwMode="auto">
            <a:xfrm>
              <a:off x="2161" y="2066"/>
              <a:ext cx="413" cy="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44" name="Rectangle 158"/>
            <p:cNvSpPr>
              <a:spLocks noChangeArrowheads="1"/>
            </p:cNvSpPr>
            <p:nvPr/>
          </p:nvSpPr>
          <p:spPr bwMode="auto">
            <a:xfrm>
              <a:off x="2208" y="2089"/>
              <a:ext cx="19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Strathclyde</a:t>
              </a:r>
              <a:endParaRPr lang="en-GB" altLang="en-US">
                <a:solidFill>
                  <a:srgbClr val="000000"/>
                </a:solidFill>
                <a:cs typeface="Arial" charset="0"/>
              </a:endParaRPr>
            </a:p>
          </p:txBody>
        </p:sp>
        <p:sp>
          <p:nvSpPr>
            <p:cNvPr id="16545" name="Rectangle 159"/>
            <p:cNvSpPr>
              <a:spLocks noChangeArrowheads="1"/>
            </p:cNvSpPr>
            <p:nvPr/>
          </p:nvSpPr>
          <p:spPr bwMode="auto">
            <a:xfrm>
              <a:off x="2468" y="208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46" name="Rectangle 160"/>
            <p:cNvSpPr>
              <a:spLocks noChangeArrowheads="1"/>
            </p:cNvSpPr>
            <p:nvPr/>
          </p:nvSpPr>
          <p:spPr bwMode="auto">
            <a:xfrm>
              <a:off x="2454" y="2066"/>
              <a:ext cx="355" cy="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47" name="Rectangle 161"/>
            <p:cNvSpPr>
              <a:spLocks noChangeArrowheads="1"/>
            </p:cNvSpPr>
            <p:nvPr/>
          </p:nvSpPr>
          <p:spPr bwMode="auto">
            <a:xfrm>
              <a:off x="2545" y="2089"/>
              <a:ext cx="12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Lothian</a:t>
              </a:r>
              <a:endParaRPr lang="en-GB" altLang="en-US">
                <a:solidFill>
                  <a:srgbClr val="000000"/>
                </a:solidFill>
                <a:cs typeface="Arial" charset="0"/>
              </a:endParaRPr>
            </a:p>
          </p:txBody>
        </p:sp>
        <p:sp>
          <p:nvSpPr>
            <p:cNvPr id="16548" name="Rectangle 162"/>
            <p:cNvSpPr>
              <a:spLocks noChangeArrowheads="1"/>
            </p:cNvSpPr>
            <p:nvPr/>
          </p:nvSpPr>
          <p:spPr bwMode="auto">
            <a:xfrm>
              <a:off x="2715" y="208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49" name="Rectangle 163"/>
            <p:cNvSpPr>
              <a:spLocks noChangeArrowheads="1"/>
            </p:cNvSpPr>
            <p:nvPr/>
          </p:nvSpPr>
          <p:spPr bwMode="auto">
            <a:xfrm>
              <a:off x="2606" y="2145"/>
              <a:ext cx="47"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&amp; </a:t>
              </a:r>
              <a:endParaRPr lang="en-GB" altLang="en-US">
                <a:solidFill>
                  <a:srgbClr val="000000"/>
                </a:solidFill>
                <a:cs typeface="Arial" charset="0"/>
              </a:endParaRPr>
            </a:p>
          </p:txBody>
        </p:sp>
        <p:sp>
          <p:nvSpPr>
            <p:cNvPr id="16550" name="Rectangle 164"/>
            <p:cNvSpPr>
              <a:spLocks noChangeArrowheads="1"/>
            </p:cNvSpPr>
            <p:nvPr/>
          </p:nvSpPr>
          <p:spPr bwMode="auto">
            <a:xfrm>
              <a:off x="2670" y="2145"/>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51" name="Rectangle 165"/>
            <p:cNvSpPr>
              <a:spLocks noChangeArrowheads="1"/>
            </p:cNvSpPr>
            <p:nvPr/>
          </p:nvSpPr>
          <p:spPr bwMode="auto">
            <a:xfrm>
              <a:off x="2538" y="2200"/>
              <a:ext cx="13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Borders</a:t>
              </a:r>
              <a:endParaRPr lang="en-GB" altLang="en-US">
                <a:solidFill>
                  <a:srgbClr val="000000"/>
                </a:solidFill>
                <a:cs typeface="Arial" charset="0"/>
              </a:endParaRPr>
            </a:p>
          </p:txBody>
        </p:sp>
        <p:sp>
          <p:nvSpPr>
            <p:cNvPr id="16552" name="Rectangle 166"/>
            <p:cNvSpPr>
              <a:spLocks noChangeArrowheads="1"/>
            </p:cNvSpPr>
            <p:nvPr/>
          </p:nvSpPr>
          <p:spPr bwMode="auto">
            <a:xfrm>
              <a:off x="2721" y="220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53" name="Rectangle 167"/>
            <p:cNvSpPr>
              <a:spLocks noChangeArrowheads="1"/>
            </p:cNvSpPr>
            <p:nvPr/>
          </p:nvSpPr>
          <p:spPr bwMode="auto">
            <a:xfrm>
              <a:off x="2573" y="1901"/>
              <a:ext cx="236"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54" name="Rectangle 168"/>
            <p:cNvSpPr>
              <a:spLocks noChangeArrowheads="1"/>
            </p:cNvSpPr>
            <p:nvPr/>
          </p:nvSpPr>
          <p:spPr bwMode="auto">
            <a:xfrm>
              <a:off x="2619" y="1922"/>
              <a:ext cx="6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Fife</a:t>
              </a:r>
              <a:endParaRPr lang="en-GB" altLang="en-US">
                <a:solidFill>
                  <a:srgbClr val="000000"/>
                </a:solidFill>
                <a:cs typeface="Arial" charset="0"/>
              </a:endParaRPr>
            </a:p>
          </p:txBody>
        </p:sp>
        <p:sp>
          <p:nvSpPr>
            <p:cNvPr id="16555" name="Rectangle 169"/>
            <p:cNvSpPr>
              <a:spLocks noChangeArrowheads="1"/>
            </p:cNvSpPr>
            <p:nvPr/>
          </p:nvSpPr>
          <p:spPr bwMode="auto">
            <a:xfrm>
              <a:off x="2705" y="192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56" name="Rectangle 170"/>
            <p:cNvSpPr>
              <a:spLocks noChangeArrowheads="1"/>
            </p:cNvSpPr>
            <p:nvPr/>
          </p:nvSpPr>
          <p:spPr bwMode="auto">
            <a:xfrm>
              <a:off x="2337" y="1791"/>
              <a:ext cx="354"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57" name="Rectangle 171"/>
            <p:cNvSpPr>
              <a:spLocks noChangeArrowheads="1"/>
            </p:cNvSpPr>
            <p:nvPr/>
          </p:nvSpPr>
          <p:spPr bwMode="auto">
            <a:xfrm>
              <a:off x="2384" y="1813"/>
              <a:ext cx="13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Central </a:t>
              </a:r>
              <a:endParaRPr lang="en-GB" altLang="en-US">
                <a:solidFill>
                  <a:srgbClr val="000000"/>
                </a:solidFill>
                <a:cs typeface="Arial" charset="0"/>
              </a:endParaRPr>
            </a:p>
          </p:txBody>
        </p:sp>
        <p:sp>
          <p:nvSpPr>
            <p:cNvPr id="16558" name="Rectangle 172"/>
            <p:cNvSpPr>
              <a:spLocks noChangeArrowheads="1"/>
            </p:cNvSpPr>
            <p:nvPr/>
          </p:nvSpPr>
          <p:spPr bwMode="auto">
            <a:xfrm>
              <a:off x="2384" y="1871"/>
              <a:ext cx="148"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Scotland</a:t>
              </a:r>
              <a:endParaRPr lang="en-GB" altLang="en-US">
                <a:solidFill>
                  <a:srgbClr val="000000"/>
                </a:solidFill>
                <a:cs typeface="Arial" charset="0"/>
              </a:endParaRPr>
            </a:p>
          </p:txBody>
        </p:sp>
        <p:sp>
          <p:nvSpPr>
            <p:cNvPr id="16559" name="Rectangle 173"/>
            <p:cNvSpPr>
              <a:spLocks noChangeArrowheads="1"/>
            </p:cNvSpPr>
            <p:nvPr/>
          </p:nvSpPr>
          <p:spPr bwMode="auto">
            <a:xfrm>
              <a:off x="2586" y="1871"/>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60" name="Rectangle 174"/>
            <p:cNvSpPr>
              <a:spLocks noChangeArrowheads="1"/>
            </p:cNvSpPr>
            <p:nvPr/>
          </p:nvSpPr>
          <p:spPr bwMode="auto">
            <a:xfrm>
              <a:off x="2513" y="1737"/>
              <a:ext cx="413" cy="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61" name="Rectangle 175"/>
            <p:cNvSpPr>
              <a:spLocks noChangeArrowheads="1"/>
            </p:cNvSpPr>
            <p:nvPr/>
          </p:nvSpPr>
          <p:spPr bwMode="auto">
            <a:xfrm>
              <a:off x="2561" y="1759"/>
              <a:ext cx="13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Tayside</a:t>
              </a:r>
              <a:endParaRPr lang="en-GB" altLang="en-US">
                <a:solidFill>
                  <a:srgbClr val="000000"/>
                </a:solidFill>
                <a:cs typeface="Arial" charset="0"/>
              </a:endParaRPr>
            </a:p>
          </p:txBody>
        </p:sp>
        <p:sp>
          <p:nvSpPr>
            <p:cNvPr id="16562" name="Rectangle 176"/>
            <p:cNvSpPr>
              <a:spLocks noChangeArrowheads="1"/>
            </p:cNvSpPr>
            <p:nvPr/>
          </p:nvSpPr>
          <p:spPr bwMode="auto">
            <a:xfrm>
              <a:off x="2743" y="175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63" name="Rectangle 177"/>
            <p:cNvSpPr>
              <a:spLocks noChangeArrowheads="1"/>
            </p:cNvSpPr>
            <p:nvPr/>
          </p:nvSpPr>
          <p:spPr bwMode="auto">
            <a:xfrm>
              <a:off x="2477" y="3541"/>
              <a:ext cx="35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64" name="Rectangle 178"/>
            <p:cNvSpPr>
              <a:spLocks noChangeArrowheads="1"/>
            </p:cNvSpPr>
            <p:nvPr/>
          </p:nvSpPr>
          <p:spPr bwMode="auto">
            <a:xfrm>
              <a:off x="2523" y="3562"/>
              <a:ext cx="11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Gwent</a:t>
              </a:r>
              <a:endParaRPr lang="en-GB" altLang="en-US">
                <a:solidFill>
                  <a:srgbClr val="000000"/>
                </a:solidFill>
                <a:cs typeface="Arial" charset="0"/>
              </a:endParaRPr>
            </a:p>
          </p:txBody>
        </p:sp>
        <p:sp>
          <p:nvSpPr>
            <p:cNvPr id="16565" name="Rectangle 179"/>
            <p:cNvSpPr>
              <a:spLocks noChangeArrowheads="1"/>
            </p:cNvSpPr>
            <p:nvPr/>
          </p:nvSpPr>
          <p:spPr bwMode="auto">
            <a:xfrm>
              <a:off x="2673" y="3562"/>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66" name="Rectangle 180"/>
            <p:cNvSpPr>
              <a:spLocks noChangeArrowheads="1"/>
            </p:cNvSpPr>
            <p:nvPr/>
          </p:nvSpPr>
          <p:spPr bwMode="auto">
            <a:xfrm>
              <a:off x="2216" y="3596"/>
              <a:ext cx="472" cy="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67" name="Rectangle 181"/>
            <p:cNvSpPr>
              <a:spLocks noChangeArrowheads="1"/>
            </p:cNvSpPr>
            <p:nvPr/>
          </p:nvSpPr>
          <p:spPr bwMode="auto">
            <a:xfrm>
              <a:off x="2261" y="3618"/>
              <a:ext cx="21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South Wales</a:t>
              </a:r>
              <a:endParaRPr lang="en-GB" altLang="en-US">
                <a:solidFill>
                  <a:srgbClr val="000000"/>
                </a:solidFill>
                <a:cs typeface="Arial" charset="0"/>
              </a:endParaRPr>
            </a:p>
          </p:txBody>
        </p:sp>
        <p:sp>
          <p:nvSpPr>
            <p:cNvPr id="16568" name="Rectangle 182"/>
            <p:cNvSpPr>
              <a:spLocks noChangeArrowheads="1"/>
            </p:cNvSpPr>
            <p:nvPr/>
          </p:nvSpPr>
          <p:spPr bwMode="auto">
            <a:xfrm>
              <a:off x="2557" y="3618"/>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69" name="Rectangle 183"/>
            <p:cNvSpPr>
              <a:spLocks noChangeArrowheads="1"/>
            </p:cNvSpPr>
            <p:nvPr/>
          </p:nvSpPr>
          <p:spPr bwMode="auto">
            <a:xfrm>
              <a:off x="2278" y="3388"/>
              <a:ext cx="296"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70" name="Rectangle 184"/>
            <p:cNvSpPr>
              <a:spLocks noChangeArrowheads="1"/>
            </p:cNvSpPr>
            <p:nvPr/>
          </p:nvSpPr>
          <p:spPr bwMode="auto">
            <a:xfrm>
              <a:off x="2326" y="3410"/>
              <a:ext cx="110"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Dyfed </a:t>
              </a:r>
              <a:endParaRPr lang="en-GB" altLang="en-US">
                <a:solidFill>
                  <a:srgbClr val="000000"/>
                </a:solidFill>
                <a:cs typeface="Arial" charset="0"/>
              </a:endParaRPr>
            </a:p>
          </p:txBody>
        </p:sp>
        <p:sp>
          <p:nvSpPr>
            <p:cNvPr id="16571" name="Rectangle 185"/>
            <p:cNvSpPr>
              <a:spLocks noChangeArrowheads="1"/>
            </p:cNvSpPr>
            <p:nvPr/>
          </p:nvSpPr>
          <p:spPr bwMode="auto">
            <a:xfrm>
              <a:off x="2326" y="3466"/>
              <a:ext cx="11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Powys</a:t>
              </a:r>
              <a:endParaRPr lang="en-GB" altLang="en-US">
                <a:solidFill>
                  <a:srgbClr val="000000"/>
                </a:solidFill>
                <a:cs typeface="Arial" charset="0"/>
              </a:endParaRPr>
            </a:p>
          </p:txBody>
        </p:sp>
        <p:sp>
          <p:nvSpPr>
            <p:cNvPr id="16572" name="Rectangle 186"/>
            <p:cNvSpPr>
              <a:spLocks noChangeArrowheads="1"/>
            </p:cNvSpPr>
            <p:nvPr/>
          </p:nvSpPr>
          <p:spPr bwMode="auto">
            <a:xfrm>
              <a:off x="2478" y="3466"/>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73" name="Rectangle 187"/>
            <p:cNvSpPr>
              <a:spLocks noChangeArrowheads="1"/>
            </p:cNvSpPr>
            <p:nvPr/>
          </p:nvSpPr>
          <p:spPr bwMode="auto">
            <a:xfrm>
              <a:off x="2337" y="3058"/>
              <a:ext cx="296" cy="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74" name="Rectangle 188"/>
            <p:cNvSpPr>
              <a:spLocks noChangeArrowheads="1"/>
            </p:cNvSpPr>
            <p:nvPr/>
          </p:nvSpPr>
          <p:spPr bwMode="auto">
            <a:xfrm>
              <a:off x="2384" y="3080"/>
              <a:ext cx="103"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North </a:t>
              </a:r>
              <a:endParaRPr lang="en-GB" altLang="en-US">
                <a:solidFill>
                  <a:srgbClr val="000000"/>
                </a:solidFill>
                <a:cs typeface="Arial" charset="0"/>
              </a:endParaRPr>
            </a:p>
          </p:txBody>
        </p:sp>
        <p:sp>
          <p:nvSpPr>
            <p:cNvPr id="16575" name="Rectangle 189"/>
            <p:cNvSpPr>
              <a:spLocks noChangeArrowheads="1"/>
            </p:cNvSpPr>
            <p:nvPr/>
          </p:nvSpPr>
          <p:spPr bwMode="auto">
            <a:xfrm>
              <a:off x="2384" y="3137"/>
              <a:ext cx="106"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Wales</a:t>
              </a:r>
              <a:endParaRPr lang="en-GB" altLang="en-US">
                <a:solidFill>
                  <a:srgbClr val="000000"/>
                </a:solidFill>
                <a:cs typeface="Arial" charset="0"/>
              </a:endParaRPr>
            </a:p>
          </p:txBody>
        </p:sp>
        <p:sp>
          <p:nvSpPr>
            <p:cNvPr id="16576" name="Rectangle 190"/>
            <p:cNvSpPr>
              <a:spLocks noChangeArrowheads="1"/>
            </p:cNvSpPr>
            <p:nvPr/>
          </p:nvSpPr>
          <p:spPr bwMode="auto">
            <a:xfrm>
              <a:off x="2528" y="3137"/>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77" name="Rectangle 191"/>
            <p:cNvSpPr>
              <a:spLocks noChangeArrowheads="1"/>
            </p:cNvSpPr>
            <p:nvPr/>
          </p:nvSpPr>
          <p:spPr bwMode="auto">
            <a:xfrm>
              <a:off x="1627" y="2418"/>
              <a:ext cx="355" cy="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78" name="Rectangle 192"/>
            <p:cNvSpPr>
              <a:spLocks noChangeArrowheads="1"/>
            </p:cNvSpPr>
            <p:nvPr/>
          </p:nvSpPr>
          <p:spPr bwMode="auto">
            <a:xfrm>
              <a:off x="1672" y="2439"/>
              <a:ext cx="132"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P.S.N.I.</a:t>
              </a:r>
              <a:endParaRPr lang="en-GB" altLang="en-US">
                <a:solidFill>
                  <a:srgbClr val="000000"/>
                </a:solidFill>
                <a:cs typeface="Arial" charset="0"/>
              </a:endParaRPr>
            </a:p>
          </p:txBody>
        </p:sp>
        <p:sp>
          <p:nvSpPr>
            <p:cNvPr id="16579" name="Rectangle 193"/>
            <p:cNvSpPr>
              <a:spLocks noChangeArrowheads="1"/>
            </p:cNvSpPr>
            <p:nvPr/>
          </p:nvSpPr>
          <p:spPr bwMode="auto">
            <a:xfrm>
              <a:off x="1851" y="2439"/>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80" name="Rectangle 194"/>
            <p:cNvSpPr>
              <a:spLocks noChangeArrowheads="1"/>
            </p:cNvSpPr>
            <p:nvPr/>
          </p:nvSpPr>
          <p:spPr bwMode="auto">
            <a:xfrm>
              <a:off x="3043" y="2837"/>
              <a:ext cx="415" cy="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581" name="Rectangle 195"/>
            <p:cNvSpPr>
              <a:spLocks noChangeArrowheads="1"/>
            </p:cNvSpPr>
            <p:nvPr/>
          </p:nvSpPr>
          <p:spPr bwMode="auto">
            <a:xfrm>
              <a:off x="3090" y="2860"/>
              <a:ext cx="204"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Humberside</a:t>
              </a:r>
              <a:endParaRPr lang="en-GB" altLang="en-US">
                <a:solidFill>
                  <a:srgbClr val="000000"/>
                </a:solidFill>
                <a:cs typeface="Arial" charset="0"/>
              </a:endParaRPr>
            </a:p>
          </p:txBody>
        </p:sp>
        <p:sp>
          <p:nvSpPr>
            <p:cNvPr id="16582" name="Rectangle 196"/>
            <p:cNvSpPr>
              <a:spLocks noChangeArrowheads="1"/>
            </p:cNvSpPr>
            <p:nvPr/>
          </p:nvSpPr>
          <p:spPr bwMode="auto">
            <a:xfrm>
              <a:off x="3373" y="2860"/>
              <a:ext cx="11" cy="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altLang="en-US" sz="500">
                  <a:solidFill>
                    <a:srgbClr val="000000"/>
                  </a:solidFill>
                  <a:cs typeface="Arial" charset="0"/>
                </a:rPr>
                <a:t> </a:t>
              </a:r>
              <a:endParaRPr lang="en-GB" altLang="en-US">
                <a:solidFill>
                  <a:srgbClr val="000000"/>
                </a:solidFill>
                <a:cs typeface="Arial" charset="0"/>
              </a:endParaRPr>
            </a:p>
          </p:txBody>
        </p:sp>
        <p:sp>
          <p:nvSpPr>
            <p:cNvPr id="16583" name="Line 197"/>
            <p:cNvSpPr>
              <a:spLocks noChangeShapeType="1"/>
            </p:cNvSpPr>
            <p:nvPr/>
          </p:nvSpPr>
          <p:spPr bwMode="auto">
            <a:xfrm>
              <a:off x="2784" y="3721"/>
              <a:ext cx="319" cy="130"/>
            </a:xfrm>
            <a:prstGeom prst="line">
              <a:avLst/>
            </a:prstGeom>
            <a:noFill/>
            <a:ln w="6350">
              <a:solidFill>
                <a:srgbClr val="C0C0C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16584" name="Line 198"/>
            <p:cNvSpPr>
              <a:spLocks noChangeShapeType="1"/>
            </p:cNvSpPr>
            <p:nvPr/>
          </p:nvSpPr>
          <p:spPr bwMode="auto">
            <a:xfrm flipH="1" flipV="1">
              <a:off x="2808" y="3410"/>
              <a:ext cx="295" cy="422"/>
            </a:xfrm>
            <a:prstGeom prst="line">
              <a:avLst/>
            </a:prstGeom>
            <a:noFill/>
            <a:ln w="6350">
              <a:solidFill>
                <a:srgbClr val="C0C0C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16585" name="Line 199"/>
            <p:cNvSpPr>
              <a:spLocks noChangeShapeType="1"/>
            </p:cNvSpPr>
            <p:nvPr/>
          </p:nvSpPr>
          <p:spPr bwMode="auto">
            <a:xfrm flipV="1">
              <a:off x="3231" y="3773"/>
              <a:ext cx="48" cy="56"/>
            </a:xfrm>
            <a:prstGeom prst="line">
              <a:avLst/>
            </a:prstGeom>
            <a:noFill/>
            <a:ln w="6350">
              <a:solidFill>
                <a:srgbClr val="C0C0C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16586" name="Line 200"/>
            <p:cNvSpPr>
              <a:spLocks noChangeShapeType="1"/>
            </p:cNvSpPr>
            <p:nvPr/>
          </p:nvSpPr>
          <p:spPr bwMode="auto">
            <a:xfrm>
              <a:off x="2554" y="3663"/>
              <a:ext cx="61" cy="2"/>
            </a:xfrm>
            <a:prstGeom prst="line">
              <a:avLst/>
            </a:prstGeom>
            <a:noFill/>
            <a:ln w="6350">
              <a:solidFill>
                <a:srgbClr val="C0C0C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16587" name="Line 201"/>
            <p:cNvSpPr>
              <a:spLocks noChangeShapeType="1"/>
            </p:cNvSpPr>
            <p:nvPr/>
          </p:nvSpPr>
          <p:spPr bwMode="auto">
            <a:xfrm>
              <a:off x="2829" y="3374"/>
              <a:ext cx="314" cy="83"/>
            </a:xfrm>
            <a:prstGeom prst="line">
              <a:avLst/>
            </a:prstGeom>
            <a:noFill/>
            <a:ln w="6350">
              <a:solidFill>
                <a:srgbClr val="C0C0C0"/>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grpSp>
      <p:sp>
        <p:nvSpPr>
          <p:cNvPr id="16394" name="Oval 11"/>
          <p:cNvSpPr>
            <a:spLocks noChangeArrowheads="1"/>
          </p:cNvSpPr>
          <p:nvPr/>
        </p:nvSpPr>
        <p:spPr bwMode="auto">
          <a:xfrm>
            <a:off x="3667126" y="3286125"/>
            <a:ext cx="301625" cy="223838"/>
          </a:xfrm>
          <a:prstGeom prst="ellipse">
            <a:avLst/>
          </a:prstGeom>
          <a:solidFill>
            <a:srgbClr val="A50021"/>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395" name="Oval 11"/>
          <p:cNvSpPr>
            <a:spLocks noChangeArrowheads="1"/>
          </p:cNvSpPr>
          <p:nvPr/>
        </p:nvSpPr>
        <p:spPr bwMode="auto">
          <a:xfrm>
            <a:off x="3095626" y="3714750"/>
            <a:ext cx="301625" cy="223838"/>
          </a:xfrm>
          <a:prstGeom prst="ellipse">
            <a:avLst/>
          </a:prstGeom>
          <a:solidFill>
            <a:srgbClr val="A50021"/>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396" name="Oval 11"/>
          <p:cNvSpPr>
            <a:spLocks noChangeArrowheads="1"/>
          </p:cNvSpPr>
          <p:nvPr/>
        </p:nvSpPr>
        <p:spPr bwMode="auto">
          <a:xfrm>
            <a:off x="5095876" y="4786314"/>
            <a:ext cx="301625" cy="223837"/>
          </a:xfrm>
          <a:prstGeom prst="ellipse">
            <a:avLst/>
          </a:prstGeom>
          <a:solidFill>
            <a:srgbClr val="A50021"/>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397" name="Oval 11"/>
          <p:cNvSpPr>
            <a:spLocks noChangeArrowheads="1"/>
          </p:cNvSpPr>
          <p:nvPr/>
        </p:nvSpPr>
        <p:spPr bwMode="auto">
          <a:xfrm>
            <a:off x="5524501" y="5143500"/>
            <a:ext cx="301625" cy="223838"/>
          </a:xfrm>
          <a:prstGeom prst="ellipse">
            <a:avLst/>
          </a:prstGeom>
          <a:solidFill>
            <a:srgbClr val="A50021"/>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398" name="Oval 11"/>
          <p:cNvSpPr>
            <a:spLocks noChangeArrowheads="1"/>
          </p:cNvSpPr>
          <p:nvPr/>
        </p:nvSpPr>
        <p:spPr bwMode="auto">
          <a:xfrm>
            <a:off x="5238751" y="5786439"/>
            <a:ext cx="214313" cy="223837"/>
          </a:xfrm>
          <a:prstGeom prst="ellipse">
            <a:avLst/>
          </a:prstGeom>
          <a:solidFill>
            <a:srgbClr val="000099"/>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399" name="Oval 11"/>
          <p:cNvSpPr>
            <a:spLocks noChangeArrowheads="1"/>
          </p:cNvSpPr>
          <p:nvPr/>
        </p:nvSpPr>
        <p:spPr bwMode="auto">
          <a:xfrm>
            <a:off x="3881439" y="5357814"/>
            <a:ext cx="301625" cy="223837"/>
          </a:xfrm>
          <a:prstGeom prst="ellipse">
            <a:avLst/>
          </a:prstGeom>
          <a:solidFill>
            <a:srgbClr val="00B050"/>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16400" name="Oval 11"/>
          <p:cNvSpPr>
            <a:spLocks noChangeArrowheads="1"/>
          </p:cNvSpPr>
          <p:nvPr/>
        </p:nvSpPr>
        <p:spPr bwMode="auto">
          <a:xfrm>
            <a:off x="4238626" y="5786439"/>
            <a:ext cx="301625" cy="223837"/>
          </a:xfrm>
          <a:prstGeom prst="ellipse">
            <a:avLst/>
          </a:prstGeom>
          <a:solidFill>
            <a:srgbClr val="A50021"/>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
        <p:nvSpPr>
          <p:cNvPr id="202" name="Rectangle 2"/>
          <p:cNvSpPr>
            <a:spLocks noChangeArrowheads="1"/>
          </p:cNvSpPr>
          <p:nvPr/>
        </p:nvSpPr>
        <p:spPr bwMode="auto">
          <a:xfrm>
            <a:off x="6096000" y="2500313"/>
            <a:ext cx="4572000" cy="408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455613" indent="1588"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1" eaLnBrk="1" fontAlgn="base" hangingPunct="1">
              <a:spcBef>
                <a:spcPct val="50000"/>
              </a:spcBef>
              <a:spcAft>
                <a:spcPct val="0"/>
              </a:spcAft>
              <a:buFont typeface="Wingdings" pitchFamily="2" charset="2"/>
              <a:buNone/>
            </a:pPr>
            <a:endParaRPr lang="en-GB" altLang="en-US" b="1">
              <a:solidFill>
                <a:srgbClr val="FFFFFF"/>
              </a:solidFill>
              <a:latin typeface="Tahoma" pitchFamily="34" charset="0"/>
              <a:cs typeface="Arial" charset="0"/>
            </a:endParaRPr>
          </a:p>
          <a:p>
            <a:pPr lvl="1" eaLnBrk="1" fontAlgn="base" hangingPunct="1">
              <a:spcBef>
                <a:spcPct val="50000"/>
              </a:spcBef>
              <a:spcAft>
                <a:spcPct val="0"/>
              </a:spcAft>
              <a:buFont typeface="Wingdings" pitchFamily="2" charset="2"/>
              <a:buChar char="§"/>
            </a:pPr>
            <a:r>
              <a:rPr lang="en-GB" altLang="en-US" b="1" dirty="0">
                <a:solidFill>
                  <a:srgbClr val="C00000"/>
                </a:solidFill>
                <a:latin typeface="Arial Black" pitchFamily="34" charset="0"/>
                <a:cs typeface="Arial" charset="0"/>
              </a:rPr>
              <a:t>  Scotland</a:t>
            </a:r>
          </a:p>
          <a:p>
            <a:pPr lvl="1" eaLnBrk="1" fontAlgn="base" hangingPunct="1">
              <a:spcBef>
                <a:spcPct val="50000"/>
              </a:spcBef>
              <a:spcAft>
                <a:spcPct val="0"/>
              </a:spcAft>
              <a:buFont typeface="Wingdings" pitchFamily="2" charset="2"/>
              <a:buChar char="§"/>
            </a:pPr>
            <a:r>
              <a:rPr lang="en-GB" altLang="en-US" b="1" dirty="0">
                <a:solidFill>
                  <a:srgbClr val="C00000"/>
                </a:solidFill>
                <a:latin typeface="Arial Black" pitchFamily="34" charset="0"/>
                <a:cs typeface="Arial" charset="0"/>
              </a:rPr>
              <a:t>  PSNI </a:t>
            </a:r>
          </a:p>
          <a:p>
            <a:pPr lvl="1" eaLnBrk="1" fontAlgn="base" hangingPunct="1">
              <a:spcBef>
                <a:spcPct val="50000"/>
              </a:spcBef>
              <a:spcAft>
                <a:spcPct val="0"/>
              </a:spcAft>
              <a:buFont typeface="Wingdings" pitchFamily="2" charset="2"/>
              <a:buChar char="§"/>
            </a:pPr>
            <a:r>
              <a:rPr lang="en-GB" altLang="en-US" b="1" dirty="0">
                <a:solidFill>
                  <a:srgbClr val="00B050"/>
                </a:solidFill>
                <a:latin typeface="Arial Black" pitchFamily="34" charset="0"/>
                <a:cs typeface="Arial" charset="0"/>
              </a:rPr>
              <a:t>  Wales (WECTU)</a:t>
            </a:r>
          </a:p>
          <a:p>
            <a:pPr lvl="1" eaLnBrk="1" fontAlgn="base" hangingPunct="1">
              <a:spcBef>
                <a:spcPct val="50000"/>
              </a:spcBef>
              <a:spcAft>
                <a:spcPct val="0"/>
              </a:spcAft>
              <a:buFont typeface="Wingdings" pitchFamily="2" charset="2"/>
              <a:buChar char="§"/>
            </a:pPr>
            <a:r>
              <a:rPr lang="en-GB" altLang="en-US" b="1" dirty="0">
                <a:solidFill>
                  <a:srgbClr val="C00000"/>
                </a:solidFill>
                <a:latin typeface="Arial Black" pitchFamily="34" charset="0"/>
                <a:cs typeface="Arial" charset="0"/>
              </a:rPr>
              <a:t>  East Midlands</a:t>
            </a:r>
          </a:p>
          <a:p>
            <a:pPr lvl="1" eaLnBrk="1" fontAlgn="base" hangingPunct="1">
              <a:spcBef>
                <a:spcPct val="50000"/>
              </a:spcBef>
              <a:spcAft>
                <a:spcPct val="0"/>
              </a:spcAft>
              <a:buFont typeface="Wingdings" pitchFamily="2" charset="2"/>
              <a:buChar char="§"/>
            </a:pPr>
            <a:r>
              <a:rPr lang="en-GB" altLang="en-US" b="1" dirty="0">
                <a:solidFill>
                  <a:srgbClr val="C00000"/>
                </a:solidFill>
                <a:latin typeface="Arial Black" pitchFamily="34" charset="0"/>
                <a:cs typeface="Arial" charset="0"/>
              </a:rPr>
              <a:t>  East</a:t>
            </a:r>
          </a:p>
          <a:p>
            <a:pPr lvl="1" eaLnBrk="1" fontAlgn="base" hangingPunct="1">
              <a:spcBef>
                <a:spcPct val="50000"/>
              </a:spcBef>
              <a:spcAft>
                <a:spcPct val="0"/>
              </a:spcAft>
              <a:buFont typeface="Wingdings" pitchFamily="2" charset="2"/>
              <a:buChar char="§"/>
            </a:pPr>
            <a:r>
              <a:rPr lang="en-GB" altLang="en-US" b="1" dirty="0">
                <a:solidFill>
                  <a:srgbClr val="C00000"/>
                </a:solidFill>
                <a:latin typeface="Arial Black" pitchFamily="34" charset="0"/>
                <a:cs typeface="Arial" charset="0"/>
              </a:rPr>
              <a:t>  South West</a:t>
            </a:r>
          </a:p>
          <a:p>
            <a:pPr lvl="1" eaLnBrk="1" fontAlgn="base" hangingPunct="1">
              <a:spcBef>
                <a:spcPct val="50000"/>
              </a:spcBef>
              <a:spcAft>
                <a:spcPct val="0"/>
              </a:spcAft>
              <a:buFont typeface="Wingdings" pitchFamily="2" charset="2"/>
              <a:buChar char="§"/>
            </a:pPr>
            <a:endParaRPr lang="en-GB" altLang="en-US" b="1">
              <a:solidFill>
                <a:srgbClr val="C00000"/>
              </a:solidFill>
              <a:latin typeface="Arial Black" pitchFamily="34" charset="0"/>
              <a:cs typeface="Arial" charset="0"/>
            </a:endParaRPr>
          </a:p>
          <a:p>
            <a:pPr lvl="1" eaLnBrk="1" fontAlgn="base" hangingPunct="1">
              <a:spcBef>
                <a:spcPct val="50000"/>
              </a:spcBef>
              <a:spcAft>
                <a:spcPct val="0"/>
              </a:spcAft>
              <a:buFont typeface="Wingdings" pitchFamily="2" charset="2"/>
              <a:buChar char="§"/>
            </a:pPr>
            <a:r>
              <a:rPr lang="en-GB" altLang="en-US" b="1" dirty="0">
                <a:solidFill>
                  <a:srgbClr val="000000"/>
                </a:solidFill>
                <a:latin typeface="Arial Black" pitchFamily="34" charset="0"/>
                <a:cs typeface="Arial" charset="0"/>
              </a:rPr>
              <a:t> + Force Special Branches</a:t>
            </a:r>
          </a:p>
          <a:p>
            <a:pPr lvl="1" eaLnBrk="1" fontAlgn="base" hangingPunct="1">
              <a:spcBef>
                <a:spcPct val="50000"/>
              </a:spcBef>
              <a:spcAft>
                <a:spcPct val="0"/>
              </a:spcAft>
              <a:buFont typeface="Wingdings" pitchFamily="2" charset="2"/>
              <a:buChar char="§"/>
            </a:pPr>
            <a:endParaRPr lang="en-GB" altLang="en-US" b="1">
              <a:solidFill>
                <a:srgbClr val="FFFFFF"/>
              </a:solidFill>
              <a:latin typeface="Tahoma" pitchFamily="34" charset="0"/>
              <a:cs typeface="Arial" charset="0"/>
            </a:endParaRPr>
          </a:p>
        </p:txBody>
      </p:sp>
      <p:sp>
        <p:nvSpPr>
          <p:cNvPr id="16402" name="Oval 11"/>
          <p:cNvSpPr>
            <a:spLocks noChangeArrowheads="1"/>
          </p:cNvSpPr>
          <p:nvPr/>
        </p:nvSpPr>
        <p:spPr bwMode="auto">
          <a:xfrm>
            <a:off x="4667251" y="5429251"/>
            <a:ext cx="214313" cy="233363"/>
          </a:xfrm>
          <a:prstGeom prst="ellipse">
            <a:avLst/>
          </a:prstGeom>
          <a:solidFill>
            <a:srgbClr val="000099"/>
          </a:solidFill>
          <a:ln w="4763">
            <a:solidFill>
              <a:srgbClr val="000000"/>
            </a:solidFill>
            <a:round/>
            <a:headEnd/>
            <a:tailEnd/>
          </a:ln>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US" altLang="en-US">
              <a:solidFill>
                <a:srgbClr val="000000"/>
              </a:solidFill>
              <a:cs typeface="Arial" charset="0"/>
            </a:endParaRPr>
          </a:p>
        </p:txBody>
      </p:sp>
    </p:spTree>
    <p:extLst>
      <p:ext uri="{BB962C8B-B14F-4D97-AF65-F5344CB8AC3E}">
        <p14:creationId xmlns:p14="http://schemas.microsoft.com/office/powerpoint/2010/main" val="443337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614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nodeType="after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614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nodeType="after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61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nodeType="after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6146">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6146">
                                            <p:txEl>
                                              <p:pRg st="5" end="5"/>
                                            </p:txEl>
                                          </p:spTgt>
                                        </p:tgtEl>
                                        <p:attrNameLst>
                                          <p:attrName>style.visibility</p:attrName>
                                        </p:attrNameLst>
                                      </p:cBhvr>
                                      <p:to>
                                        <p:strVal val="visible"/>
                                      </p:to>
                                    </p:set>
                                  </p:childTnLst>
                                </p:cTn>
                              </p:par>
                            </p:childTnLst>
                          </p:cTn>
                        </p:par>
                        <p:par>
                          <p:cTn id="23" fill="hold" nodeType="afterGroup">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202">
                                            <p:txEl>
                                              <p:pRg st="1" end="1"/>
                                            </p:txEl>
                                          </p:spTgt>
                                        </p:tgtEl>
                                        <p:attrNameLst>
                                          <p:attrName>style.visibility</p:attrName>
                                        </p:attrNameLst>
                                      </p:cBhvr>
                                      <p:to>
                                        <p:strVal val="visible"/>
                                      </p:to>
                                    </p:set>
                                  </p:childTnLst>
                                </p:cTn>
                              </p:par>
                            </p:childTnLst>
                          </p:cTn>
                        </p:par>
                        <p:par>
                          <p:cTn id="26" fill="hold" nodeType="afterGroup">
                            <p:stCondLst>
                              <p:cond delay="0"/>
                            </p:stCondLst>
                            <p:childTnLst>
                              <p:par>
                                <p:cTn id="27" presetID="1" presetClass="entr" presetSubtype="0" fill="hold" grpId="0" nodeType="afterEffect">
                                  <p:stCondLst>
                                    <p:cond delay="0"/>
                                  </p:stCondLst>
                                  <p:childTnLst>
                                    <p:set>
                                      <p:cBhvr>
                                        <p:cTn id="28" dur="1" fill="hold">
                                          <p:stCondLst>
                                            <p:cond delay="0"/>
                                          </p:stCondLst>
                                        </p:cTn>
                                        <p:tgtEl>
                                          <p:spTgt spid="202">
                                            <p:txEl>
                                              <p:pRg st="2" end="2"/>
                                            </p:txEl>
                                          </p:spTgt>
                                        </p:tgtEl>
                                        <p:attrNameLst>
                                          <p:attrName>style.visibility</p:attrName>
                                        </p:attrNameLst>
                                      </p:cBhvr>
                                      <p:to>
                                        <p:strVal val="visible"/>
                                      </p:to>
                                    </p:set>
                                  </p:childTnLst>
                                </p:cTn>
                              </p:par>
                            </p:childTnLst>
                          </p:cTn>
                        </p:par>
                        <p:par>
                          <p:cTn id="29" fill="hold" nodeType="afterGroup">
                            <p:stCondLst>
                              <p:cond delay="0"/>
                            </p:stCondLst>
                            <p:childTnLst>
                              <p:par>
                                <p:cTn id="30" presetID="1" presetClass="entr" presetSubtype="0" fill="hold" grpId="0" nodeType="afterEffect">
                                  <p:stCondLst>
                                    <p:cond delay="0"/>
                                  </p:stCondLst>
                                  <p:childTnLst>
                                    <p:set>
                                      <p:cBhvr>
                                        <p:cTn id="31" dur="1" fill="hold">
                                          <p:stCondLst>
                                            <p:cond delay="0"/>
                                          </p:stCondLst>
                                        </p:cTn>
                                        <p:tgtEl>
                                          <p:spTgt spid="202">
                                            <p:txEl>
                                              <p:pRg st="3" end="3"/>
                                            </p:txEl>
                                          </p:spTgt>
                                        </p:tgtEl>
                                        <p:attrNameLst>
                                          <p:attrName>style.visibility</p:attrName>
                                        </p:attrNameLst>
                                      </p:cBhvr>
                                      <p:to>
                                        <p:strVal val="visible"/>
                                      </p:to>
                                    </p:set>
                                  </p:childTnLst>
                                </p:cTn>
                              </p:par>
                            </p:childTnLst>
                          </p:cTn>
                        </p:par>
                        <p:par>
                          <p:cTn id="32" fill="hold" nodeType="afterGroup">
                            <p:stCondLst>
                              <p:cond delay="0"/>
                            </p:stCondLst>
                            <p:childTnLst>
                              <p:par>
                                <p:cTn id="33" presetID="1" presetClass="entr" presetSubtype="0" fill="hold" grpId="0" nodeType="afterEffect">
                                  <p:stCondLst>
                                    <p:cond delay="0"/>
                                  </p:stCondLst>
                                  <p:childTnLst>
                                    <p:set>
                                      <p:cBhvr>
                                        <p:cTn id="34" dur="1" fill="hold">
                                          <p:stCondLst>
                                            <p:cond delay="0"/>
                                          </p:stCondLst>
                                        </p:cTn>
                                        <p:tgtEl>
                                          <p:spTgt spid="202">
                                            <p:txEl>
                                              <p:pRg st="4" end="4"/>
                                            </p:txEl>
                                          </p:spTgt>
                                        </p:tgtEl>
                                        <p:attrNameLst>
                                          <p:attrName>style.visibility</p:attrName>
                                        </p:attrNameLst>
                                      </p:cBhvr>
                                      <p:to>
                                        <p:strVal val="visible"/>
                                      </p:to>
                                    </p:set>
                                  </p:childTnLst>
                                </p:cTn>
                              </p:par>
                            </p:childTnLst>
                          </p:cTn>
                        </p:par>
                        <p:par>
                          <p:cTn id="35" fill="hold" nodeType="afterGroup">
                            <p:stCondLst>
                              <p:cond delay="0"/>
                            </p:stCondLst>
                            <p:childTnLst>
                              <p:par>
                                <p:cTn id="36" presetID="1" presetClass="entr" presetSubtype="0" fill="hold" grpId="0" nodeType="afterEffect">
                                  <p:stCondLst>
                                    <p:cond delay="0"/>
                                  </p:stCondLst>
                                  <p:childTnLst>
                                    <p:set>
                                      <p:cBhvr>
                                        <p:cTn id="37" dur="1" fill="hold">
                                          <p:stCondLst>
                                            <p:cond delay="0"/>
                                          </p:stCondLst>
                                        </p:cTn>
                                        <p:tgtEl>
                                          <p:spTgt spid="202">
                                            <p:txEl>
                                              <p:pRg st="5" end="5"/>
                                            </p:txEl>
                                          </p:spTgt>
                                        </p:tgtEl>
                                        <p:attrNameLst>
                                          <p:attrName>style.visibility</p:attrName>
                                        </p:attrNameLst>
                                      </p:cBhvr>
                                      <p:to>
                                        <p:strVal val="visible"/>
                                      </p:to>
                                    </p:set>
                                  </p:childTnLst>
                                </p:cTn>
                              </p:par>
                            </p:childTnLst>
                          </p:cTn>
                        </p:par>
                        <p:par>
                          <p:cTn id="38" fill="hold" nodeType="afterGroup">
                            <p:stCondLst>
                              <p:cond delay="0"/>
                            </p:stCondLst>
                            <p:childTnLst>
                              <p:par>
                                <p:cTn id="39" presetID="1" presetClass="entr" presetSubtype="0" fill="hold" grpId="0" nodeType="afterEffect">
                                  <p:stCondLst>
                                    <p:cond delay="0"/>
                                  </p:stCondLst>
                                  <p:childTnLst>
                                    <p:set>
                                      <p:cBhvr>
                                        <p:cTn id="40" dur="1" fill="hold">
                                          <p:stCondLst>
                                            <p:cond delay="0"/>
                                          </p:stCondLst>
                                        </p:cTn>
                                        <p:tgtEl>
                                          <p:spTgt spid="202">
                                            <p:txEl>
                                              <p:pRg st="6" end="6"/>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0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6146" grpId="0" build="p" bldLvl="2" autoUpdateAnimBg="0"/>
      <p:bldP spid="202" grpId="0" build="p" bldLvl="2"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1992313" y="4191000"/>
            <a:ext cx="792480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50000"/>
              </a:spcBef>
              <a:spcAft>
                <a:spcPct val="0"/>
              </a:spcAft>
            </a:pPr>
            <a:endParaRPr lang="en-GB" altLang="en-US" b="1">
              <a:solidFill>
                <a:srgbClr val="FF0000"/>
              </a:solidFill>
              <a:latin typeface="Eurostile" pitchFamily="34" charset="0"/>
              <a:cs typeface="Arial" charset="0"/>
            </a:endParaRPr>
          </a:p>
          <a:p>
            <a:pPr eaLnBrk="1" fontAlgn="base" hangingPunct="1">
              <a:spcBef>
                <a:spcPct val="50000"/>
              </a:spcBef>
              <a:spcAft>
                <a:spcPct val="0"/>
              </a:spcAft>
            </a:pPr>
            <a:endParaRPr lang="en-GB" altLang="en-US" b="1">
              <a:solidFill>
                <a:srgbClr val="FF0000"/>
              </a:solidFill>
              <a:latin typeface="Eurostile" pitchFamily="34" charset="0"/>
              <a:cs typeface="Arial" charset="0"/>
            </a:endParaRPr>
          </a:p>
        </p:txBody>
      </p:sp>
      <p:pic>
        <p:nvPicPr>
          <p:cNvPr id="17411" name="Picture 6" descr="G:\NECTU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0"/>
            <a:ext cx="14173200" cy="6858000"/>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3799" name="Text Box 7"/>
          <p:cNvSpPr txBox="1">
            <a:spLocks noChangeArrowheads="1"/>
          </p:cNvSpPr>
          <p:nvPr/>
        </p:nvSpPr>
        <p:spPr bwMode="auto">
          <a:xfrm>
            <a:off x="4362450" y="609600"/>
            <a:ext cx="3467100" cy="738664"/>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Head Of CTU</a:t>
            </a:r>
          </a:p>
          <a:p>
            <a:pPr algn="ctr" fontAlgn="base">
              <a:spcBef>
                <a:spcPct val="50000"/>
              </a:spcBef>
              <a:spcAft>
                <a:spcPct val="0"/>
              </a:spcAft>
            </a:pPr>
            <a:r>
              <a:rPr lang="en-GB" altLang="en-US" sz="1600" b="1" dirty="0">
                <a:solidFill>
                  <a:srgbClr val="FFFFFF"/>
                </a:solidFill>
                <a:latin typeface="Arial Narrow" pitchFamily="34" charset="0"/>
                <a:cs typeface="Arial" charset="0"/>
              </a:rPr>
              <a:t>Detective Chief Superintendent</a:t>
            </a:r>
          </a:p>
        </p:txBody>
      </p:sp>
      <p:sp>
        <p:nvSpPr>
          <p:cNvPr id="33800" name="Text Box 8"/>
          <p:cNvSpPr txBox="1">
            <a:spLocks noChangeArrowheads="1"/>
          </p:cNvSpPr>
          <p:nvPr/>
        </p:nvSpPr>
        <p:spPr bwMode="auto">
          <a:xfrm>
            <a:off x="4408489" y="4038600"/>
            <a:ext cx="3373437" cy="661720"/>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Head Of Ops Support &amp; Surveillance</a:t>
            </a:r>
          </a:p>
          <a:p>
            <a:pPr algn="ctr" fontAlgn="base">
              <a:spcBef>
                <a:spcPct val="50000"/>
              </a:spcBef>
              <a:spcAft>
                <a:spcPct val="0"/>
              </a:spcAft>
            </a:pPr>
            <a:r>
              <a:rPr lang="en-GB" altLang="en-US" sz="1400" b="1" dirty="0">
                <a:solidFill>
                  <a:srgbClr val="FFFFFF"/>
                </a:solidFill>
                <a:latin typeface="Arial Narrow" pitchFamily="34" charset="0"/>
                <a:cs typeface="Arial" charset="0"/>
              </a:rPr>
              <a:t>Detective Superintendent</a:t>
            </a:r>
          </a:p>
        </p:txBody>
      </p:sp>
      <p:sp>
        <p:nvSpPr>
          <p:cNvPr id="33801" name="Text Box 9"/>
          <p:cNvSpPr txBox="1">
            <a:spLocks noChangeArrowheads="1"/>
          </p:cNvSpPr>
          <p:nvPr/>
        </p:nvSpPr>
        <p:spPr bwMode="auto">
          <a:xfrm>
            <a:off x="1828800" y="4038600"/>
            <a:ext cx="2057400" cy="661720"/>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Head Of Investigation</a:t>
            </a:r>
          </a:p>
          <a:p>
            <a:pPr algn="ctr" fontAlgn="base">
              <a:spcBef>
                <a:spcPct val="50000"/>
              </a:spcBef>
              <a:spcAft>
                <a:spcPct val="0"/>
              </a:spcAft>
            </a:pPr>
            <a:r>
              <a:rPr lang="en-GB" altLang="en-US" sz="1400" b="1" dirty="0">
                <a:solidFill>
                  <a:srgbClr val="FFFFFF"/>
                </a:solidFill>
                <a:latin typeface="Arial Narrow" pitchFamily="34" charset="0"/>
                <a:cs typeface="Arial" charset="0"/>
              </a:rPr>
              <a:t>Detective Superintendent</a:t>
            </a:r>
          </a:p>
        </p:txBody>
      </p:sp>
      <p:sp>
        <p:nvSpPr>
          <p:cNvPr id="33802" name="Text Box 10"/>
          <p:cNvSpPr txBox="1">
            <a:spLocks noChangeArrowheads="1"/>
          </p:cNvSpPr>
          <p:nvPr/>
        </p:nvSpPr>
        <p:spPr bwMode="auto">
          <a:xfrm>
            <a:off x="8229600" y="4038600"/>
            <a:ext cx="2133600" cy="661720"/>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Head Of Intelligence</a:t>
            </a:r>
          </a:p>
          <a:p>
            <a:pPr algn="ctr" fontAlgn="base">
              <a:spcBef>
                <a:spcPct val="50000"/>
              </a:spcBef>
              <a:spcAft>
                <a:spcPct val="0"/>
              </a:spcAft>
            </a:pPr>
            <a:r>
              <a:rPr lang="en-GB" altLang="en-US" sz="1400" b="1" dirty="0">
                <a:solidFill>
                  <a:srgbClr val="FFFFFF"/>
                </a:solidFill>
                <a:latin typeface="Arial Narrow" pitchFamily="34" charset="0"/>
                <a:cs typeface="Arial" charset="0"/>
              </a:rPr>
              <a:t>Detective Superintendent</a:t>
            </a:r>
          </a:p>
        </p:txBody>
      </p:sp>
      <p:sp>
        <p:nvSpPr>
          <p:cNvPr id="33803" name="Text Box 11"/>
          <p:cNvSpPr txBox="1">
            <a:spLocks noChangeArrowheads="1"/>
          </p:cNvSpPr>
          <p:nvPr/>
        </p:nvSpPr>
        <p:spPr bwMode="auto">
          <a:xfrm>
            <a:off x="7315200" y="2057400"/>
            <a:ext cx="2133600" cy="338554"/>
          </a:xfrm>
          <a:prstGeom prst="rect">
            <a:avLst/>
          </a:prstGeom>
          <a:solidFill>
            <a:srgbClr val="5F5F5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Business Support</a:t>
            </a:r>
          </a:p>
        </p:txBody>
      </p:sp>
      <p:sp>
        <p:nvSpPr>
          <p:cNvPr id="33804" name="Line 12"/>
          <p:cNvSpPr>
            <a:spLocks noChangeShapeType="1"/>
          </p:cNvSpPr>
          <p:nvPr/>
        </p:nvSpPr>
        <p:spPr bwMode="auto">
          <a:xfrm>
            <a:off x="6096000" y="2286000"/>
            <a:ext cx="12192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3805" name="Line 13"/>
          <p:cNvSpPr>
            <a:spLocks noChangeShapeType="1"/>
          </p:cNvSpPr>
          <p:nvPr/>
        </p:nvSpPr>
        <p:spPr bwMode="auto">
          <a:xfrm>
            <a:off x="6096000" y="3124200"/>
            <a:ext cx="32766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3806" name="Line 14"/>
          <p:cNvSpPr>
            <a:spLocks noChangeShapeType="1"/>
          </p:cNvSpPr>
          <p:nvPr/>
        </p:nvSpPr>
        <p:spPr bwMode="auto">
          <a:xfrm>
            <a:off x="9372600" y="3087688"/>
            <a:ext cx="0" cy="950912"/>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3807" name="Line 15"/>
          <p:cNvSpPr>
            <a:spLocks noChangeShapeType="1"/>
          </p:cNvSpPr>
          <p:nvPr/>
        </p:nvSpPr>
        <p:spPr bwMode="auto">
          <a:xfrm>
            <a:off x="6096000" y="1371600"/>
            <a:ext cx="0" cy="26670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3808" name="Line 16"/>
          <p:cNvSpPr>
            <a:spLocks noChangeShapeType="1"/>
          </p:cNvSpPr>
          <p:nvPr/>
        </p:nvSpPr>
        <p:spPr bwMode="auto">
          <a:xfrm flipH="1">
            <a:off x="2895600" y="3124200"/>
            <a:ext cx="32004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3809" name="Line 17"/>
          <p:cNvSpPr>
            <a:spLocks noChangeShapeType="1"/>
          </p:cNvSpPr>
          <p:nvPr/>
        </p:nvSpPr>
        <p:spPr bwMode="auto">
          <a:xfrm>
            <a:off x="2895600" y="3086100"/>
            <a:ext cx="0" cy="9525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96389743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33799"/>
                                        </p:tgtEl>
                                        <p:attrNameLst>
                                          <p:attrName>style.visibility</p:attrName>
                                        </p:attrNameLst>
                                      </p:cBhvr>
                                      <p:to>
                                        <p:strVal val="visible"/>
                                      </p:to>
                                    </p:set>
                                    <p:animEffect transition="in" filter="box(out)">
                                      <p:cBhvr>
                                        <p:cTn id="7" dur="500"/>
                                        <p:tgtEl>
                                          <p:spTgt spid="33799"/>
                                        </p:tgtEl>
                                      </p:cBhvr>
                                    </p:animEffect>
                                  </p:childTnLst>
                                </p:cTn>
                              </p:par>
                            </p:childTnLst>
                          </p:cTn>
                        </p:par>
                        <p:par>
                          <p:cTn id="8" fill="hold" nodeType="afterGroup">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33807"/>
                                        </p:tgtEl>
                                        <p:attrNameLst>
                                          <p:attrName>style.visibility</p:attrName>
                                        </p:attrNameLst>
                                      </p:cBhvr>
                                      <p:to>
                                        <p:strVal val="visible"/>
                                      </p:to>
                                    </p:set>
                                    <p:animEffect transition="in" filter="wipe(up)">
                                      <p:cBhvr>
                                        <p:cTn id="11" dur="500"/>
                                        <p:tgtEl>
                                          <p:spTgt spid="33807"/>
                                        </p:tgtEl>
                                      </p:cBhvr>
                                    </p:animEffect>
                                  </p:child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33804"/>
                                        </p:tgtEl>
                                        <p:attrNameLst>
                                          <p:attrName>style.visibility</p:attrName>
                                        </p:attrNameLst>
                                      </p:cBhvr>
                                      <p:to>
                                        <p:strVal val="visible"/>
                                      </p:to>
                                    </p:set>
                                    <p:animEffect transition="in" filter="wipe(left)">
                                      <p:cBhvr>
                                        <p:cTn id="15" dur="500"/>
                                        <p:tgtEl>
                                          <p:spTgt spid="33804"/>
                                        </p:tgtEl>
                                      </p:cBhvr>
                                    </p:animEffect>
                                  </p:childTnLst>
                                </p:cTn>
                              </p:par>
                            </p:childTnLst>
                          </p:cTn>
                        </p:par>
                        <p:par>
                          <p:cTn id="16" fill="hold" nodeType="afterGroup">
                            <p:stCondLst>
                              <p:cond delay="1500"/>
                            </p:stCondLst>
                            <p:childTnLst>
                              <p:par>
                                <p:cTn id="17" presetID="4" presetClass="entr" presetSubtype="32" fill="hold" grpId="0" nodeType="afterEffect">
                                  <p:stCondLst>
                                    <p:cond delay="0"/>
                                  </p:stCondLst>
                                  <p:childTnLst>
                                    <p:set>
                                      <p:cBhvr>
                                        <p:cTn id="18" dur="1" fill="hold">
                                          <p:stCondLst>
                                            <p:cond delay="0"/>
                                          </p:stCondLst>
                                        </p:cTn>
                                        <p:tgtEl>
                                          <p:spTgt spid="33803"/>
                                        </p:tgtEl>
                                        <p:attrNameLst>
                                          <p:attrName>style.visibility</p:attrName>
                                        </p:attrNameLst>
                                      </p:cBhvr>
                                      <p:to>
                                        <p:strVal val="visible"/>
                                      </p:to>
                                    </p:set>
                                    <p:animEffect transition="in" filter="box(out)">
                                      <p:cBhvr>
                                        <p:cTn id="19" dur="500"/>
                                        <p:tgtEl>
                                          <p:spTgt spid="33803"/>
                                        </p:tgtEl>
                                      </p:cBhvr>
                                    </p:animEffect>
                                  </p:childTnLst>
                                </p:cTn>
                              </p:par>
                            </p:childTnLst>
                          </p:cTn>
                        </p:par>
                        <p:par>
                          <p:cTn id="20" fill="hold" nodeType="afterGroup">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33808"/>
                                        </p:tgtEl>
                                        <p:attrNameLst>
                                          <p:attrName>style.visibility</p:attrName>
                                        </p:attrNameLst>
                                      </p:cBhvr>
                                      <p:to>
                                        <p:strVal val="visible"/>
                                      </p:to>
                                    </p:set>
                                    <p:animEffect transition="in" filter="wipe(right)">
                                      <p:cBhvr>
                                        <p:cTn id="23" dur="500"/>
                                        <p:tgtEl>
                                          <p:spTgt spid="33808"/>
                                        </p:tgtEl>
                                      </p:cBhvr>
                                    </p:animEffect>
                                  </p:childTnLst>
                                </p:cTn>
                              </p:par>
                            </p:childTnLst>
                          </p:cTn>
                        </p:par>
                        <p:par>
                          <p:cTn id="24" fill="hold" nodeType="afterGroup">
                            <p:stCondLst>
                              <p:cond delay="2500"/>
                            </p:stCondLst>
                            <p:childTnLst>
                              <p:par>
                                <p:cTn id="25" presetID="22" presetClass="entr" presetSubtype="1" fill="hold" grpId="0" nodeType="afterEffect">
                                  <p:stCondLst>
                                    <p:cond delay="0"/>
                                  </p:stCondLst>
                                  <p:childTnLst>
                                    <p:set>
                                      <p:cBhvr>
                                        <p:cTn id="26" dur="1" fill="hold">
                                          <p:stCondLst>
                                            <p:cond delay="0"/>
                                          </p:stCondLst>
                                        </p:cTn>
                                        <p:tgtEl>
                                          <p:spTgt spid="33809"/>
                                        </p:tgtEl>
                                        <p:attrNameLst>
                                          <p:attrName>style.visibility</p:attrName>
                                        </p:attrNameLst>
                                      </p:cBhvr>
                                      <p:to>
                                        <p:strVal val="visible"/>
                                      </p:to>
                                    </p:set>
                                    <p:animEffect transition="in" filter="wipe(up)">
                                      <p:cBhvr>
                                        <p:cTn id="27" dur="500"/>
                                        <p:tgtEl>
                                          <p:spTgt spid="33809"/>
                                        </p:tgtEl>
                                      </p:cBhvr>
                                    </p:animEffect>
                                  </p:childTnLst>
                                </p:cTn>
                              </p:par>
                            </p:childTnLst>
                          </p:cTn>
                        </p:par>
                        <p:par>
                          <p:cTn id="28" fill="hold" nodeType="afterGroup">
                            <p:stCondLst>
                              <p:cond delay="3000"/>
                            </p:stCondLst>
                            <p:childTnLst>
                              <p:par>
                                <p:cTn id="29" presetID="22" presetClass="entr" presetSubtype="8" fill="hold" grpId="0" nodeType="afterEffect">
                                  <p:stCondLst>
                                    <p:cond delay="0"/>
                                  </p:stCondLst>
                                  <p:childTnLst>
                                    <p:set>
                                      <p:cBhvr>
                                        <p:cTn id="30" dur="1" fill="hold">
                                          <p:stCondLst>
                                            <p:cond delay="0"/>
                                          </p:stCondLst>
                                        </p:cTn>
                                        <p:tgtEl>
                                          <p:spTgt spid="33805"/>
                                        </p:tgtEl>
                                        <p:attrNameLst>
                                          <p:attrName>style.visibility</p:attrName>
                                        </p:attrNameLst>
                                      </p:cBhvr>
                                      <p:to>
                                        <p:strVal val="visible"/>
                                      </p:to>
                                    </p:set>
                                    <p:animEffect transition="in" filter="wipe(left)">
                                      <p:cBhvr>
                                        <p:cTn id="31" dur="500"/>
                                        <p:tgtEl>
                                          <p:spTgt spid="33805"/>
                                        </p:tgtEl>
                                      </p:cBhvr>
                                    </p:animEffect>
                                  </p:childTnLst>
                                </p:cTn>
                              </p:par>
                            </p:childTnLst>
                          </p:cTn>
                        </p:par>
                        <p:par>
                          <p:cTn id="32" fill="hold" nodeType="afterGroup">
                            <p:stCondLst>
                              <p:cond delay="3500"/>
                            </p:stCondLst>
                            <p:childTnLst>
                              <p:par>
                                <p:cTn id="33" presetID="22" presetClass="entr" presetSubtype="1" fill="hold" grpId="0" nodeType="afterEffect">
                                  <p:stCondLst>
                                    <p:cond delay="0"/>
                                  </p:stCondLst>
                                  <p:childTnLst>
                                    <p:set>
                                      <p:cBhvr>
                                        <p:cTn id="34" dur="1" fill="hold">
                                          <p:stCondLst>
                                            <p:cond delay="0"/>
                                          </p:stCondLst>
                                        </p:cTn>
                                        <p:tgtEl>
                                          <p:spTgt spid="33806"/>
                                        </p:tgtEl>
                                        <p:attrNameLst>
                                          <p:attrName>style.visibility</p:attrName>
                                        </p:attrNameLst>
                                      </p:cBhvr>
                                      <p:to>
                                        <p:strVal val="visible"/>
                                      </p:to>
                                    </p:set>
                                    <p:animEffect transition="in" filter="wipe(up)">
                                      <p:cBhvr>
                                        <p:cTn id="35" dur="500"/>
                                        <p:tgtEl>
                                          <p:spTgt spid="33806"/>
                                        </p:tgtEl>
                                      </p:cBhvr>
                                    </p:animEffect>
                                  </p:childTnLst>
                                </p:cTn>
                              </p:par>
                            </p:childTnLst>
                          </p:cTn>
                        </p:par>
                        <p:par>
                          <p:cTn id="36" fill="hold" nodeType="afterGroup">
                            <p:stCondLst>
                              <p:cond delay="4000"/>
                            </p:stCondLst>
                            <p:childTnLst>
                              <p:par>
                                <p:cTn id="37" presetID="4" presetClass="entr" presetSubtype="32" fill="hold" grpId="0" nodeType="afterEffect">
                                  <p:stCondLst>
                                    <p:cond delay="0"/>
                                  </p:stCondLst>
                                  <p:childTnLst>
                                    <p:set>
                                      <p:cBhvr>
                                        <p:cTn id="38" dur="1" fill="hold">
                                          <p:stCondLst>
                                            <p:cond delay="0"/>
                                          </p:stCondLst>
                                        </p:cTn>
                                        <p:tgtEl>
                                          <p:spTgt spid="33801"/>
                                        </p:tgtEl>
                                        <p:attrNameLst>
                                          <p:attrName>style.visibility</p:attrName>
                                        </p:attrNameLst>
                                      </p:cBhvr>
                                      <p:to>
                                        <p:strVal val="visible"/>
                                      </p:to>
                                    </p:set>
                                    <p:animEffect transition="in" filter="box(out)">
                                      <p:cBhvr>
                                        <p:cTn id="39" dur="500"/>
                                        <p:tgtEl>
                                          <p:spTgt spid="33801"/>
                                        </p:tgtEl>
                                      </p:cBhvr>
                                    </p:animEffect>
                                  </p:childTnLst>
                                </p:cTn>
                              </p:par>
                            </p:childTnLst>
                          </p:cTn>
                        </p:par>
                        <p:par>
                          <p:cTn id="40" fill="hold" nodeType="afterGroup">
                            <p:stCondLst>
                              <p:cond delay="4500"/>
                            </p:stCondLst>
                            <p:childTnLst>
                              <p:par>
                                <p:cTn id="41" presetID="4" presetClass="entr" presetSubtype="32" fill="hold" grpId="0" nodeType="afterEffect">
                                  <p:stCondLst>
                                    <p:cond delay="0"/>
                                  </p:stCondLst>
                                  <p:childTnLst>
                                    <p:set>
                                      <p:cBhvr>
                                        <p:cTn id="42" dur="1" fill="hold">
                                          <p:stCondLst>
                                            <p:cond delay="0"/>
                                          </p:stCondLst>
                                        </p:cTn>
                                        <p:tgtEl>
                                          <p:spTgt spid="33800"/>
                                        </p:tgtEl>
                                        <p:attrNameLst>
                                          <p:attrName>style.visibility</p:attrName>
                                        </p:attrNameLst>
                                      </p:cBhvr>
                                      <p:to>
                                        <p:strVal val="visible"/>
                                      </p:to>
                                    </p:set>
                                    <p:animEffect transition="in" filter="box(out)">
                                      <p:cBhvr>
                                        <p:cTn id="43" dur="500"/>
                                        <p:tgtEl>
                                          <p:spTgt spid="33800"/>
                                        </p:tgtEl>
                                      </p:cBhvr>
                                    </p:animEffect>
                                  </p:childTnLst>
                                </p:cTn>
                              </p:par>
                            </p:childTnLst>
                          </p:cTn>
                        </p:par>
                        <p:par>
                          <p:cTn id="44" fill="hold" nodeType="afterGroup">
                            <p:stCondLst>
                              <p:cond delay="5000"/>
                            </p:stCondLst>
                            <p:childTnLst>
                              <p:par>
                                <p:cTn id="45" presetID="4" presetClass="entr" presetSubtype="32" fill="hold" grpId="0" nodeType="afterEffect">
                                  <p:stCondLst>
                                    <p:cond delay="0"/>
                                  </p:stCondLst>
                                  <p:childTnLst>
                                    <p:set>
                                      <p:cBhvr>
                                        <p:cTn id="46" dur="1" fill="hold">
                                          <p:stCondLst>
                                            <p:cond delay="0"/>
                                          </p:stCondLst>
                                        </p:cTn>
                                        <p:tgtEl>
                                          <p:spTgt spid="33802"/>
                                        </p:tgtEl>
                                        <p:attrNameLst>
                                          <p:attrName>style.visibility</p:attrName>
                                        </p:attrNameLst>
                                      </p:cBhvr>
                                      <p:to>
                                        <p:strVal val="visible"/>
                                      </p:to>
                                    </p:set>
                                    <p:animEffect transition="in" filter="box(out)">
                                      <p:cBhvr>
                                        <p:cTn id="47" dur="500"/>
                                        <p:tgtEl>
                                          <p:spTgt spid="338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9" grpId="0" animBg="1" autoUpdateAnimBg="0"/>
      <p:bldP spid="33800" grpId="0" animBg="1" autoUpdateAnimBg="0"/>
      <p:bldP spid="33801" grpId="0" animBg="1" autoUpdateAnimBg="0"/>
      <p:bldP spid="33802" grpId="0" animBg="1" autoUpdateAnimBg="0"/>
      <p:bldP spid="33803" grpId="0" animBg="1" autoUpdateAnimBg="0"/>
      <p:bldP spid="33804" grpId="0" animBg="1"/>
      <p:bldP spid="33805" grpId="0" animBg="1"/>
      <p:bldP spid="33806" grpId="0" animBg="1"/>
      <p:bldP spid="33807" grpId="0" animBg="1"/>
      <p:bldP spid="33808" grpId="0" animBg="1"/>
      <p:bldP spid="33809"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1992313" y="4191000"/>
            <a:ext cx="792480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50000"/>
              </a:spcBef>
              <a:spcAft>
                <a:spcPct val="0"/>
              </a:spcAft>
            </a:pPr>
            <a:endParaRPr lang="en-GB" altLang="en-US" b="1">
              <a:solidFill>
                <a:srgbClr val="FF0000"/>
              </a:solidFill>
              <a:latin typeface="Eurostile" pitchFamily="34" charset="0"/>
              <a:cs typeface="Arial" charset="0"/>
            </a:endParaRPr>
          </a:p>
          <a:p>
            <a:pPr eaLnBrk="1" fontAlgn="base" hangingPunct="1">
              <a:spcBef>
                <a:spcPct val="50000"/>
              </a:spcBef>
              <a:spcAft>
                <a:spcPct val="0"/>
              </a:spcAft>
            </a:pPr>
            <a:endParaRPr lang="en-GB" altLang="en-US" b="1">
              <a:solidFill>
                <a:srgbClr val="FF0000"/>
              </a:solidFill>
              <a:latin typeface="Eurostile" pitchFamily="34" charset="0"/>
              <a:cs typeface="Arial" charset="0"/>
            </a:endParaRPr>
          </a:p>
        </p:txBody>
      </p:sp>
      <p:pic>
        <p:nvPicPr>
          <p:cNvPr id="18435" name="Picture 6" descr="G:\NECTU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0"/>
            <a:ext cx="14173200" cy="6858000"/>
          </a:xfrm>
          <a:prstGeom prst="rect">
            <a:avLst/>
          </a:prstGeom>
          <a:noFill/>
          <a:ln w="762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35847" name="Text Box 7"/>
          <p:cNvSpPr txBox="1">
            <a:spLocks noChangeArrowheads="1"/>
          </p:cNvSpPr>
          <p:nvPr/>
        </p:nvSpPr>
        <p:spPr bwMode="auto">
          <a:xfrm>
            <a:off x="4724400" y="533400"/>
            <a:ext cx="4057650" cy="369332"/>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Head Of Intelligence</a:t>
            </a:r>
            <a:r>
              <a:rPr lang="en-GB" altLang="en-US" sz="1400" b="1" dirty="0">
                <a:solidFill>
                  <a:srgbClr val="FFFFFF"/>
                </a:solidFill>
                <a:latin typeface="Arial Narrow" pitchFamily="34" charset="0"/>
                <a:cs typeface="Arial" charset="0"/>
              </a:rPr>
              <a:t> </a:t>
            </a:r>
            <a:endParaRPr lang="en-GB" altLang="en-US" sz="1200" b="1" dirty="0">
              <a:solidFill>
                <a:srgbClr val="FFFFFF"/>
              </a:solidFill>
              <a:latin typeface="Arial Narrow" pitchFamily="34" charset="0"/>
              <a:cs typeface="Arial" charset="0"/>
            </a:endParaRPr>
          </a:p>
        </p:txBody>
      </p:sp>
      <p:sp>
        <p:nvSpPr>
          <p:cNvPr id="35848" name="Text Box 8"/>
          <p:cNvSpPr txBox="1">
            <a:spLocks noChangeArrowheads="1"/>
          </p:cNvSpPr>
          <p:nvPr/>
        </p:nvSpPr>
        <p:spPr bwMode="auto">
          <a:xfrm>
            <a:off x="8153400" y="2209800"/>
            <a:ext cx="1828800" cy="338554"/>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Source Controller </a:t>
            </a:r>
            <a:r>
              <a:rPr lang="en-GB" altLang="en-US" sz="1200" b="1" dirty="0">
                <a:solidFill>
                  <a:srgbClr val="FFFFFF"/>
                </a:solidFill>
                <a:latin typeface="Arial Narrow" pitchFamily="34" charset="0"/>
                <a:cs typeface="Arial" charset="0"/>
              </a:rPr>
              <a:t>  </a:t>
            </a:r>
          </a:p>
        </p:txBody>
      </p:sp>
      <p:sp>
        <p:nvSpPr>
          <p:cNvPr id="35849" name="Text Box 9"/>
          <p:cNvSpPr txBox="1">
            <a:spLocks noChangeArrowheads="1"/>
          </p:cNvSpPr>
          <p:nvPr/>
        </p:nvSpPr>
        <p:spPr bwMode="auto">
          <a:xfrm>
            <a:off x="5867401" y="2209801"/>
            <a:ext cx="1800225" cy="584775"/>
          </a:xfrm>
          <a:prstGeom prst="rect">
            <a:avLst/>
          </a:prstGeom>
          <a:solidFill>
            <a:srgbClr val="5F5F5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Office Manager &amp; Admin Support</a:t>
            </a:r>
          </a:p>
        </p:txBody>
      </p:sp>
      <p:sp>
        <p:nvSpPr>
          <p:cNvPr id="35850" name="Text Box 10"/>
          <p:cNvSpPr txBox="1">
            <a:spLocks noChangeArrowheads="1"/>
          </p:cNvSpPr>
          <p:nvPr/>
        </p:nvSpPr>
        <p:spPr bwMode="auto">
          <a:xfrm>
            <a:off x="2895600" y="2209800"/>
            <a:ext cx="2362200" cy="338554"/>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Intelligence Manager</a:t>
            </a:r>
          </a:p>
        </p:txBody>
      </p:sp>
      <p:sp>
        <p:nvSpPr>
          <p:cNvPr id="35851" name="Text Box 11"/>
          <p:cNvSpPr txBox="1">
            <a:spLocks noChangeArrowheads="1"/>
          </p:cNvSpPr>
          <p:nvPr/>
        </p:nvSpPr>
        <p:spPr bwMode="auto">
          <a:xfrm>
            <a:off x="4724400" y="1371600"/>
            <a:ext cx="4114800" cy="369332"/>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Deputy Head Of Intelligence</a:t>
            </a:r>
            <a:endParaRPr lang="en-GB" altLang="en-US" sz="1200" b="1" dirty="0">
              <a:solidFill>
                <a:srgbClr val="FFFFFF"/>
              </a:solidFill>
              <a:latin typeface="Arial Narrow" pitchFamily="34" charset="0"/>
              <a:cs typeface="Arial" charset="0"/>
            </a:endParaRPr>
          </a:p>
        </p:txBody>
      </p:sp>
      <p:sp>
        <p:nvSpPr>
          <p:cNvPr id="35852" name="Text Box 12"/>
          <p:cNvSpPr txBox="1">
            <a:spLocks noChangeArrowheads="1"/>
          </p:cNvSpPr>
          <p:nvPr/>
        </p:nvSpPr>
        <p:spPr bwMode="auto">
          <a:xfrm>
            <a:off x="1676400" y="4495800"/>
            <a:ext cx="2667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Indexers &amp; Researchers</a:t>
            </a:r>
          </a:p>
        </p:txBody>
      </p:sp>
      <p:sp>
        <p:nvSpPr>
          <p:cNvPr id="35854" name="Text Box 14"/>
          <p:cNvSpPr txBox="1">
            <a:spLocks noChangeArrowheads="1"/>
          </p:cNvSpPr>
          <p:nvPr/>
        </p:nvSpPr>
        <p:spPr bwMode="auto">
          <a:xfrm>
            <a:off x="1676400" y="3429000"/>
            <a:ext cx="2667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Domestic Extremism</a:t>
            </a:r>
          </a:p>
        </p:txBody>
      </p:sp>
      <p:sp>
        <p:nvSpPr>
          <p:cNvPr id="35855" name="Text Box 15"/>
          <p:cNvSpPr txBox="1">
            <a:spLocks noChangeArrowheads="1"/>
          </p:cNvSpPr>
          <p:nvPr/>
        </p:nvSpPr>
        <p:spPr bwMode="auto">
          <a:xfrm>
            <a:off x="4953000" y="3429000"/>
            <a:ext cx="2667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Intelligence Development</a:t>
            </a:r>
          </a:p>
        </p:txBody>
      </p:sp>
      <p:sp>
        <p:nvSpPr>
          <p:cNvPr id="35856" name="Text Box 16"/>
          <p:cNvSpPr txBox="1">
            <a:spLocks noChangeArrowheads="1"/>
          </p:cNvSpPr>
          <p:nvPr/>
        </p:nvSpPr>
        <p:spPr bwMode="auto">
          <a:xfrm>
            <a:off x="4953000" y="3962400"/>
            <a:ext cx="2667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Field Intel Officers</a:t>
            </a:r>
          </a:p>
        </p:txBody>
      </p:sp>
      <p:sp>
        <p:nvSpPr>
          <p:cNvPr id="35858" name="Text Box 18"/>
          <p:cNvSpPr txBox="1">
            <a:spLocks noChangeArrowheads="1"/>
          </p:cNvSpPr>
          <p:nvPr/>
        </p:nvSpPr>
        <p:spPr bwMode="auto">
          <a:xfrm>
            <a:off x="4953000" y="4495800"/>
            <a:ext cx="2667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Analysts</a:t>
            </a:r>
          </a:p>
        </p:txBody>
      </p:sp>
      <p:sp>
        <p:nvSpPr>
          <p:cNvPr id="35859" name="Text Box 19"/>
          <p:cNvSpPr txBox="1">
            <a:spLocks noChangeArrowheads="1"/>
          </p:cNvSpPr>
          <p:nvPr/>
        </p:nvSpPr>
        <p:spPr bwMode="auto">
          <a:xfrm>
            <a:off x="8229600" y="3429000"/>
            <a:ext cx="18288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Source Unit</a:t>
            </a:r>
            <a:r>
              <a:rPr lang="en-GB" altLang="en-US" sz="1400" b="1" dirty="0">
                <a:solidFill>
                  <a:srgbClr val="FFFFFF"/>
                </a:solidFill>
                <a:latin typeface="Arial Narrow" pitchFamily="34" charset="0"/>
                <a:cs typeface="Arial" charset="0"/>
              </a:rPr>
              <a:t>   </a:t>
            </a:r>
            <a:endParaRPr lang="en-GB" altLang="en-US" sz="1200" b="1" dirty="0">
              <a:solidFill>
                <a:srgbClr val="FFFFFF"/>
              </a:solidFill>
              <a:latin typeface="Arial Narrow" pitchFamily="34" charset="0"/>
              <a:cs typeface="Arial" charset="0"/>
            </a:endParaRPr>
          </a:p>
        </p:txBody>
      </p:sp>
      <p:sp>
        <p:nvSpPr>
          <p:cNvPr id="35860" name="Line 20"/>
          <p:cNvSpPr>
            <a:spLocks noChangeShapeType="1"/>
          </p:cNvSpPr>
          <p:nvPr/>
        </p:nvSpPr>
        <p:spPr bwMode="auto">
          <a:xfrm>
            <a:off x="4343400" y="3657600"/>
            <a:ext cx="3048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1" name="Line 21"/>
          <p:cNvSpPr>
            <a:spLocks noChangeShapeType="1"/>
          </p:cNvSpPr>
          <p:nvPr/>
        </p:nvSpPr>
        <p:spPr bwMode="auto">
          <a:xfrm>
            <a:off x="4343400" y="4191000"/>
            <a:ext cx="3048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2" name="Line 22"/>
          <p:cNvSpPr>
            <a:spLocks noChangeShapeType="1"/>
          </p:cNvSpPr>
          <p:nvPr/>
        </p:nvSpPr>
        <p:spPr bwMode="auto">
          <a:xfrm>
            <a:off x="4343400" y="4648200"/>
            <a:ext cx="3048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4" name="Line 24"/>
          <p:cNvSpPr>
            <a:spLocks noChangeShapeType="1"/>
          </p:cNvSpPr>
          <p:nvPr/>
        </p:nvSpPr>
        <p:spPr bwMode="auto">
          <a:xfrm>
            <a:off x="6781800" y="1828800"/>
            <a:ext cx="0" cy="3810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5" name="Line 25"/>
          <p:cNvSpPr>
            <a:spLocks noChangeShapeType="1"/>
          </p:cNvSpPr>
          <p:nvPr/>
        </p:nvSpPr>
        <p:spPr bwMode="auto">
          <a:xfrm>
            <a:off x="4953000" y="1828800"/>
            <a:ext cx="0" cy="3810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6" name="Line 26"/>
          <p:cNvSpPr>
            <a:spLocks noChangeShapeType="1"/>
          </p:cNvSpPr>
          <p:nvPr/>
        </p:nvSpPr>
        <p:spPr bwMode="auto">
          <a:xfrm>
            <a:off x="8610600" y="1828800"/>
            <a:ext cx="0" cy="3810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7" name="Line 27"/>
          <p:cNvSpPr>
            <a:spLocks noChangeShapeType="1"/>
          </p:cNvSpPr>
          <p:nvPr/>
        </p:nvSpPr>
        <p:spPr bwMode="auto">
          <a:xfrm>
            <a:off x="8610600" y="2590800"/>
            <a:ext cx="0" cy="8382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8" name="Line 28"/>
          <p:cNvSpPr>
            <a:spLocks noChangeShapeType="1"/>
          </p:cNvSpPr>
          <p:nvPr/>
        </p:nvSpPr>
        <p:spPr bwMode="auto">
          <a:xfrm flipV="1">
            <a:off x="6781800" y="990600"/>
            <a:ext cx="0" cy="3810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9" name="Text Box 29"/>
          <p:cNvSpPr txBox="1">
            <a:spLocks noChangeArrowheads="1"/>
          </p:cNvSpPr>
          <p:nvPr/>
        </p:nvSpPr>
        <p:spPr bwMode="auto">
          <a:xfrm>
            <a:off x="1676400" y="3962400"/>
            <a:ext cx="2667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Covert Operations</a:t>
            </a:r>
          </a:p>
        </p:txBody>
      </p:sp>
      <p:sp>
        <p:nvSpPr>
          <p:cNvPr id="35870" name="Line 30"/>
          <p:cNvSpPr>
            <a:spLocks noChangeShapeType="1"/>
          </p:cNvSpPr>
          <p:nvPr/>
        </p:nvSpPr>
        <p:spPr bwMode="auto">
          <a:xfrm>
            <a:off x="4648200" y="2590800"/>
            <a:ext cx="0" cy="20574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71" name="Line 31"/>
          <p:cNvSpPr>
            <a:spLocks noChangeShapeType="1"/>
          </p:cNvSpPr>
          <p:nvPr/>
        </p:nvSpPr>
        <p:spPr bwMode="auto">
          <a:xfrm>
            <a:off x="4648200" y="3657600"/>
            <a:ext cx="3048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72" name="Line 32"/>
          <p:cNvSpPr>
            <a:spLocks noChangeShapeType="1"/>
          </p:cNvSpPr>
          <p:nvPr/>
        </p:nvSpPr>
        <p:spPr bwMode="auto">
          <a:xfrm>
            <a:off x="4648200" y="4648200"/>
            <a:ext cx="3048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73" name="Line 33"/>
          <p:cNvSpPr>
            <a:spLocks noChangeShapeType="1"/>
          </p:cNvSpPr>
          <p:nvPr/>
        </p:nvSpPr>
        <p:spPr bwMode="auto">
          <a:xfrm>
            <a:off x="4648200" y="4191000"/>
            <a:ext cx="3048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412844033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35847"/>
                                        </p:tgtEl>
                                        <p:attrNameLst>
                                          <p:attrName>style.visibility</p:attrName>
                                        </p:attrNameLst>
                                      </p:cBhvr>
                                      <p:to>
                                        <p:strVal val="visible"/>
                                      </p:to>
                                    </p:set>
                                    <p:animEffect transition="in" filter="box(out)">
                                      <p:cBhvr>
                                        <p:cTn id="7" dur="500"/>
                                        <p:tgtEl>
                                          <p:spTgt spid="35847"/>
                                        </p:tgtEl>
                                      </p:cBhvr>
                                    </p:animEffect>
                                  </p:childTnLst>
                                </p:cTn>
                              </p:par>
                            </p:childTnLst>
                          </p:cTn>
                        </p:par>
                        <p:par>
                          <p:cTn id="8" fill="hold" nodeType="afterGroup">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35868"/>
                                        </p:tgtEl>
                                        <p:attrNameLst>
                                          <p:attrName>style.visibility</p:attrName>
                                        </p:attrNameLst>
                                      </p:cBhvr>
                                      <p:to>
                                        <p:strVal val="visible"/>
                                      </p:to>
                                    </p:set>
                                    <p:animEffect transition="in" filter="wipe(up)">
                                      <p:cBhvr>
                                        <p:cTn id="11" dur="500"/>
                                        <p:tgtEl>
                                          <p:spTgt spid="35868"/>
                                        </p:tgtEl>
                                      </p:cBhvr>
                                    </p:animEffect>
                                  </p:childTnLst>
                                </p:cTn>
                              </p:par>
                            </p:childTnLst>
                          </p:cTn>
                        </p:par>
                        <p:par>
                          <p:cTn id="12" fill="hold" nodeType="afterGroup">
                            <p:stCondLst>
                              <p:cond delay="1000"/>
                            </p:stCondLst>
                            <p:childTnLst>
                              <p:par>
                                <p:cTn id="13" presetID="4" presetClass="entr" presetSubtype="32" fill="hold" grpId="0" nodeType="afterEffect">
                                  <p:stCondLst>
                                    <p:cond delay="0"/>
                                  </p:stCondLst>
                                  <p:childTnLst>
                                    <p:set>
                                      <p:cBhvr>
                                        <p:cTn id="14" dur="1" fill="hold">
                                          <p:stCondLst>
                                            <p:cond delay="0"/>
                                          </p:stCondLst>
                                        </p:cTn>
                                        <p:tgtEl>
                                          <p:spTgt spid="35851"/>
                                        </p:tgtEl>
                                        <p:attrNameLst>
                                          <p:attrName>style.visibility</p:attrName>
                                        </p:attrNameLst>
                                      </p:cBhvr>
                                      <p:to>
                                        <p:strVal val="visible"/>
                                      </p:to>
                                    </p:set>
                                    <p:animEffect transition="in" filter="box(out)">
                                      <p:cBhvr>
                                        <p:cTn id="15" dur="500"/>
                                        <p:tgtEl>
                                          <p:spTgt spid="35851"/>
                                        </p:tgtEl>
                                      </p:cBhvr>
                                    </p:animEffect>
                                  </p:childTnLst>
                                </p:cTn>
                              </p:par>
                            </p:childTnLst>
                          </p:cTn>
                        </p:par>
                        <p:par>
                          <p:cTn id="16" fill="hold" nodeType="afterGroup">
                            <p:stCondLst>
                              <p:cond delay="1500"/>
                            </p:stCondLst>
                            <p:childTnLst>
                              <p:par>
                                <p:cTn id="17" presetID="22" presetClass="entr" presetSubtype="1" fill="hold" grpId="0" nodeType="afterEffect">
                                  <p:stCondLst>
                                    <p:cond delay="0"/>
                                  </p:stCondLst>
                                  <p:childTnLst>
                                    <p:set>
                                      <p:cBhvr>
                                        <p:cTn id="18" dur="1" fill="hold">
                                          <p:stCondLst>
                                            <p:cond delay="0"/>
                                          </p:stCondLst>
                                        </p:cTn>
                                        <p:tgtEl>
                                          <p:spTgt spid="35865"/>
                                        </p:tgtEl>
                                        <p:attrNameLst>
                                          <p:attrName>style.visibility</p:attrName>
                                        </p:attrNameLst>
                                      </p:cBhvr>
                                      <p:to>
                                        <p:strVal val="visible"/>
                                      </p:to>
                                    </p:set>
                                    <p:animEffect transition="in" filter="wipe(up)">
                                      <p:cBhvr>
                                        <p:cTn id="19" dur="500"/>
                                        <p:tgtEl>
                                          <p:spTgt spid="35865"/>
                                        </p:tgtEl>
                                      </p:cBhvr>
                                    </p:animEffect>
                                  </p:childTnLst>
                                </p:cTn>
                              </p:par>
                            </p:childTnLst>
                          </p:cTn>
                        </p:par>
                        <p:par>
                          <p:cTn id="20" fill="hold" nodeType="afterGroup">
                            <p:stCondLst>
                              <p:cond delay="2000"/>
                            </p:stCondLst>
                            <p:childTnLst>
                              <p:par>
                                <p:cTn id="21" presetID="4" presetClass="entr" presetSubtype="32" fill="hold" grpId="0" nodeType="afterEffect">
                                  <p:stCondLst>
                                    <p:cond delay="0"/>
                                  </p:stCondLst>
                                  <p:childTnLst>
                                    <p:set>
                                      <p:cBhvr>
                                        <p:cTn id="22" dur="1" fill="hold">
                                          <p:stCondLst>
                                            <p:cond delay="0"/>
                                          </p:stCondLst>
                                        </p:cTn>
                                        <p:tgtEl>
                                          <p:spTgt spid="35850"/>
                                        </p:tgtEl>
                                        <p:attrNameLst>
                                          <p:attrName>style.visibility</p:attrName>
                                        </p:attrNameLst>
                                      </p:cBhvr>
                                      <p:to>
                                        <p:strVal val="visible"/>
                                      </p:to>
                                    </p:set>
                                    <p:animEffect transition="in" filter="box(out)">
                                      <p:cBhvr>
                                        <p:cTn id="23" dur="500"/>
                                        <p:tgtEl>
                                          <p:spTgt spid="35850"/>
                                        </p:tgtEl>
                                      </p:cBhvr>
                                    </p:animEffect>
                                  </p:childTnLst>
                                </p:cTn>
                              </p:par>
                            </p:childTnLst>
                          </p:cTn>
                        </p:par>
                        <p:par>
                          <p:cTn id="24" fill="hold" nodeType="afterGroup">
                            <p:stCondLst>
                              <p:cond delay="2500"/>
                            </p:stCondLst>
                            <p:childTnLst>
                              <p:par>
                                <p:cTn id="25" presetID="22" presetClass="entr" presetSubtype="1" fill="hold" grpId="0" nodeType="afterEffect">
                                  <p:stCondLst>
                                    <p:cond delay="0"/>
                                  </p:stCondLst>
                                  <p:childTnLst>
                                    <p:set>
                                      <p:cBhvr>
                                        <p:cTn id="26" dur="1" fill="hold">
                                          <p:stCondLst>
                                            <p:cond delay="0"/>
                                          </p:stCondLst>
                                        </p:cTn>
                                        <p:tgtEl>
                                          <p:spTgt spid="35870"/>
                                        </p:tgtEl>
                                        <p:attrNameLst>
                                          <p:attrName>style.visibility</p:attrName>
                                        </p:attrNameLst>
                                      </p:cBhvr>
                                      <p:to>
                                        <p:strVal val="visible"/>
                                      </p:to>
                                    </p:set>
                                    <p:animEffect transition="in" filter="wipe(up)">
                                      <p:cBhvr>
                                        <p:cTn id="27" dur="500"/>
                                        <p:tgtEl>
                                          <p:spTgt spid="35870"/>
                                        </p:tgtEl>
                                      </p:cBhvr>
                                    </p:animEffect>
                                  </p:childTnLst>
                                </p:cTn>
                              </p:par>
                            </p:childTnLst>
                          </p:cTn>
                        </p:par>
                        <p:par>
                          <p:cTn id="28" fill="hold" nodeType="afterGroup">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35860"/>
                                        </p:tgtEl>
                                        <p:attrNameLst>
                                          <p:attrName>style.visibility</p:attrName>
                                        </p:attrNameLst>
                                      </p:cBhvr>
                                      <p:to>
                                        <p:strVal val="visible"/>
                                      </p:to>
                                    </p:set>
                                    <p:animEffect transition="in" filter="wipe(right)">
                                      <p:cBhvr>
                                        <p:cTn id="31" dur="500"/>
                                        <p:tgtEl>
                                          <p:spTgt spid="35860"/>
                                        </p:tgtEl>
                                      </p:cBhvr>
                                    </p:animEffect>
                                  </p:childTnLst>
                                </p:cTn>
                              </p:par>
                            </p:childTnLst>
                          </p:cTn>
                        </p:par>
                        <p:par>
                          <p:cTn id="32" fill="hold" nodeType="afterGroup">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35871"/>
                                        </p:tgtEl>
                                        <p:attrNameLst>
                                          <p:attrName>style.visibility</p:attrName>
                                        </p:attrNameLst>
                                      </p:cBhvr>
                                      <p:to>
                                        <p:strVal val="visible"/>
                                      </p:to>
                                    </p:set>
                                    <p:animEffect transition="in" filter="wipe(left)">
                                      <p:cBhvr>
                                        <p:cTn id="35" dur="500"/>
                                        <p:tgtEl>
                                          <p:spTgt spid="35871"/>
                                        </p:tgtEl>
                                      </p:cBhvr>
                                    </p:animEffect>
                                  </p:childTnLst>
                                </p:cTn>
                              </p:par>
                            </p:childTnLst>
                          </p:cTn>
                        </p:par>
                        <p:par>
                          <p:cTn id="36" fill="hold" nodeType="afterGroup">
                            <p:stCondLst>
                              <p:cond delay="4000"/>
                            </p:stCondLst>
                            <p:childTnLst>
                              <p:par>
                                <p:cTn id="37" presetID="22" presetClass="entr" presetSubtype="2" fill="hold" grpId="0" nodeType="afterEffect">
                                  <p:stCondLst>
                                    <p:cond delay="0"/>
                                  </p:stCondLst>
                                  <p:childTnLst>
                                    <p:set>
                                      <p:cBhvr>
                                        <p:cTn id="38" dur="1" fill="hold">
                                          <p:stCondLst>
                                            <p:cond delay="0"/>
                                          </p:stCondLst>
                                        </p:cTn>
                                        <p:tgtEl>
                                          <p:spTgt spid="35861"/>
                                        </p:tgtEl>
                                        <p:attrNameLst>
                                          <p:attrName>style.visibility</p:attrName>
                                        </p:attrNameLst>
                                      </p:cBhvr>
                                      <p:to>
                                        <p:strVal val="visible"/>
                                      </p:to>
                                    </p:set>
                                    <p:animEffect transition="in" filter="wipe(right)">
                                      <p:cBhvr>
                                        <p:cTn id="39" dur="500"/>
                                        <p:tgtEl>
                                          <p:spTgt spid="35861"/>
                                        </p:tgtEl>
                                      </p:cBhvr>
                                    </p:animEffect>
                                  </p:childTnLst>
                                </p:cTn>
                              </p:par>
                            </p:childTnLst>
                          </p:cTn>
                        </p:par>
                        <p:par>
                          <p:cTn id="40" fill="hold" nodeType="afterGroup">
                            <p:stCondLst>
                              <p:cond delay="4500"/>
                            </p:stCondLst>
                            <p:childTnLst>
                              <p:par>
                                <p:cTn id="41" presetID="22" presetClass="entr" presetSubtype="8" fill="hold" grpId="0" nodeType="afterEffect">
                                  <p:stCondLst>
                                    <p:cond delay="0"/>
                                  </p:stCondLst>
                                  <p:childTnLst>
                                    <p:set>
                                      <p:cBhvr>
                                        <p:cTn id="42" dur="1" fill="hold">
                                          <p:stCondLst>
                                            <p:cond delay="0"/>
                                          </p:stCondLst>
                                        </p:cTn>
                                        <p:tgtEl>
                                          <p:spTgt spid="35873"/>
                                        </p:tgtEl>
                                        <p:attrNameLst>
                                          <p:attrName>style.visibility</p:attrName>
                                        </p:attrNameLst>
                                      </p:cBhvr>
                                      <p:to>
                                        <p:strVal val="visible"/>
                                      </p:to>
                                    </p:set>
                                    <p:animEffect transition="in" filter="wipe(left)">
                                      <p:cBhvr>
                                        <p:cTn id="43" dur="500"/>
                                        <p:tgtEl>
                                          <p:spTgt spid="35873"/>
                                        </p:tgtEl>
                                      </p:cBhvr>
                                    </p:animEffect>
                                  </p:childTnLst>
                                </p:cTn>
                              </p:par>
                            </p:childTnLst>
                          </p:cTn>
                        </p:par>
                        <p:par>
                          <p:cTn id="44" fill="hold" nodeType="afterGroup">
                            <p:stCondLst>
                              <p:cond delay="5000"/>
                            </p:stCondLst>
                            <p:childTnLst>
                              <p:par>
                                <p:cTn id="45" presetID="22" presetClass="entr" presetSubtype="2" fill="hold" grpId="0" nodeType="afterEffect">
                                  <p:stCondLst>
                                    <p:cond delay="0"/>
                                  </p:stCondLst>
                                  <p:childTnLst>
                                    <p:set>
                                      <p:cBhvr>
                                        <p:cTn id="46" dur="1" fill="hold">
                                          <p:stCondLst>
                                            <p:cond delay="0"/>
                                          </p:stCondLst>
                                        </p:cTn>
                                        <p:tgtEl>
                                          <p:spTgt spid="35862"/>
                                        </p:tgtEl>
                                        <p:attrNameLst>
                                          <p:attrName>style.visibility</p:attrName>
                                        </p:attrNameLst>
                                      </p:cBhvr>
                                      <p:to>
                                        <p:strVal val="visible"/>
                                      </p:to>
                                    </p:set>
                                    <p:animEffect transition="in" filter="wipe(right)">
                                      <p:cBhvr>
                                        <p:cTn id="47" dur="500"/>
                                        <p:tgtEl>
                                          <p:spTgt spid="35862"/>
                                        </p:tgtEl>
                                      </p:cBhvr>
                                    </p:animEffect>
                                  </p:childTnLst>
                                </p:cTn>
                              </p:par>
                            </p:childTnLst>
                          </p:cTn>
                        </p:par>
                        <p:par>
                          <p:cTn id="48" fill="hold" nodeType="afterGroup">
                            <p:stCondLst>
                              <p:cond delay="5500"/>
                            </p:stCondLst>
                            <p:childTnLst>
                              <p:par>
                                <p:cTn id="49" presetID="22" presetClass="entr" presetSubtype="8" fill="hold" grpId="0" nodeType="afterEffect">
                                  <p:stCondLst>
                                    <p:cond delay="0"/>
                                  </p:stCondLst>
                                  <p:childTnLst>
                                    <p:set>
                                      <p:cBhvr>
                                        <p:cTn id="50" dur="1" fill="hold">
                                          <p:stCondLst>
                                            <p:cond delay="0"/>
                                          </p:stCondLst>
                                        </p:cTn>
                                        <p:tgtEl>
                                          <p:spTgt spid="35872"/>
                                        </p:tgtEl>
                                        <p:attrNameLst>
                                          <p:attrName>style.visibility</p:attrName>
                                        </p:attrNameLst>
                                      </p:cBhvr>
                                      <p:to>
                                        <p:strVal val="visible"/>
                                      </p:to>
                                    </p:set>
                                    <p:animEffect transition="in" filter="wipe(left)">
                                      <p:cBhvr>
                                        <p:cTn id="51" dur="500"/>
                                        <p:tgtEl>
                                          <p:spTgt spid="35872"/>
                                        </p:tgtEl>
                                      </p:cBhvr>
                                    </p:animEffect>
                                  </p:childTnLst>
                                </p:cTn>
                              </p:par>
                            </p:childTnLst>
                          </p:cTn>
                        </p:par>
                        <p:par>
                          <p:cTn id="52" fill="hold" nodeType="afterGroup">
                            <p:stCondLst>
                              <p:cond delay="6000"/>
                            </p:stCondLst>
                            <p:childTnLst>
                              <p:par>
                                <p:cTn id="53" presetID="4" presetClass="entr" presetSubtype="32" fill="hold" grpId="0" nodeType="afterEffect">
                                  <p:stCondLst>
                                    <p:cond delay="0"/>
                                  </p:stCondLst>
                                  <p:childTnLst>
                                    <p:set>
                                      <p:cBhvr>
                                        <p:cTn id="54" dur="1" fill="hold">
                                          <p:stCondLst>
                                            <p:cond delay="0"/>
                                          </p:stCondLst>
                                        </p:cTn>
                                        <p:tgtEl>
                                          <p:spTgt spid="35854"/>
                                        </p:tgtEl>
                                        <p:attrNameLst>
                                          <p:attrName>style.visibility</p:attrName>
                                        </p:attrNameLst>
                                      </p:cBhvr>
                                      <p:to>
                                        <p:strVal val="visible"/>
                                      </p:to>
                                    </p:set>
                                    <p:animEffect transition="in" filter="box(out)">
                                      <p:cBhvr>
                                        <p:cTn id="55" dur="500"/>
                                        <p:tgtEl>
                                          <p:spTgt spid="35854"/>
                                        </p:tgtEl>
                                      </p:cBhvr>
                                    </p:animEffect>
                                  </p:childTnLst>
                                </p:cTn>
                              </p:par>
                            </p:childTnLst>
                          </p:cTn>
                        </p:par>
                        <p:par>
                          <p:cTn id="56" fill="hold" nodeType="afterGroup">
                            <p:stCondLst>
                              <p:cond delay="6500"/>
                            </p:stCondLst>
                            <p:childTnLst>
                              <p:par>
                                <p:cTn id="57" presetID="4" presetClass="entr" presetSubtype="32" fill="hold" grpId="0" nodeType="afterEffect">
                                  <p:stCondLst>
                                    <p:cond delay="0"/>
                                  </p:stCondLst>
                                  <p:childTnLst>
                                    <p:set>
                                      <p:cBhvr>
                                        <p:cTn id="58" dur="1" fill="hold">
                                          <p:stCondLst>
                                            <p:cond delay="0"/>
                                          </p:stCondLst>
                                        </p:cTn>
                                        <p:tgtEl>
                                          <p:spTgt spid="35855"/>
                                        </p:tgtEl>
                                        <p:attrNameLst>
                                          <p:attrName>style.visibility</p:attrName>
                                        </p:attrNameLst>
                                      </p:cBhvr>
                                      <p:to>
                                        <p:strVal val="visible"/>
                                      </p:to>
                                    </p:set>
                                    <p:animEffect transition="in" filter="box(out)">
                                      <p:cBhvr>
                                        <p:cTn id="59" dur="500"/>
                                        <p:tgtEl>
                                          <p:spTgt spid="35855"/>
                                        </p:tgtEl>
                                      </p:cBhvr>
                                    </p:animEffect>
                                  </p:childTnLst>
                                </p:cTn>
                              </p:par>
                            </p:childTnLst>
                          </p:cTn>
                        </p:par>
                        <p:par>
                          <p:cTn id="60" fill="hold" nodeType="afterGroup">
                            <p:stCondLst>
                              <p:cond delay="7000"/>
                            </p:stCondLst>
                            <p:childTnLst>
                              <p:par>
                                <p:cTn id="61" presetID="4" presetClass="entr" presetSubtype="32" fill="hold" grpId="0" nodeType="afterEffect">
                                  <p:stCondLst>
                                    <p:cond delay="0"/>
                                  </p:stCondLst>
                                  <p:childTnLst>
                                    <p:set>
                                      <p:cBhvr>
                                        <p:cTn id="62" dur="1" fill="hold">
                                          <p:stCondLst>
                                            <p:cond delay="0"/>
                                          </p:stCondLst>
                                        </p:cTn>
                                        <p:tgtEl>
                                          <p:spTgt spid="35869"/>
                                        </p:tgtEl>
                                        <p:attrNameLst>
                                          <p:attrName>style.visibility</p:attrName>
                                        </p:attrNameLst>
                                      </p:cBhvr>
                                      <p:to>
                                        <p:strVal val="visible"/>
                                      </p:to>
                                    </p:set>
                                    <p:animEffect transition="in" filter="box(out)">
                                      <p:cBhvr>
                                        <p:cTn id="63" dur="500"/>
                                        <p:tgtEl>
                                          <p:spTgt spid="35869"/>
                                        </p:tgtEl>
                                      </p:cBhvr>
                                    </p:animEffect>
                                  </p:childTnLst>
                                </p:cTn>
                              </p:par>
                            </p:childTnLst>
                          </p:cTn>
                        </p:par>
                        <p:par>
                          <p:cTn id="64" fill="hold" nodeType="afterGroup">
                            <p:stCondLst>
                              <p:cond delay="7500"/>
                            </p:stCondLst>
                            <p:childTnLst>
                              <p:par>
                                <p:cTn id="65" presetID="4" presetClass="entr" presetSubtype="32" fill="hold" grpId="0" nodeType="afterEffect">
                                  <p:stCondLst>
                                    <p:cond delay="0"/>
                                  </p:stCondLst>
                                  <p:childTnLst>
                                    <p:set>
                                      <p:cBhvr>
                                        <p:cTn id="66" dur="1" fill="hold">
                                          <p:stCondLst>
                                            <p:cond delay="0"/>
                                          </p:stCondLst>
                                        </p:cTn>
                                        <p:tgtEl>
                                          <p:spTgt spid="35856"/>
                                        </p:tgtEl>
                                        <p:attrNameLst>
                                          <p:attrName>style.visibility</p:attrName>
                                        </p:attrNameLst>
                                      </p:cBhvr>
                                      <p:to>
                                        <p:strVal val="visible"/>
                                      </p:to>
                                    </p:set>
                                    <p:animEffect transition="in" filter="box(out)">
                                      <p:cBhvr>
                                        <p:cTn id="67" dur="500"/>
                                        <p:tgtEl>
                                          <p:spTgt spid="35856"/>
                                        </p:tgtEl>
                                      </p:cBhvr>
                                    </p:animEffect>
                                  </p:childTnLst>
                                </p:cTn>
                              </p:par>
                            </p:childTnLst>
                          </p:cTn>
                        </p:par>
                        <p:par>
                          <p:cTn id="68" fill="hold" nodeType="afterGroup">
                            <p:stCondLst>
                              <p:cond delay="8000"/>
                            </p:stCondLst>
                            <p:childTnLst>
                              <p:par>
                                <p:cTn id="69" presetID="4" presetClass="entr" presetSubtype="32" fill="hold" grpId="0" nodeType="afterEffect">
                                  <p:stCondLst>
                                    <p:cond delay="0"/>
                                  </p:stCondLst>
                                  <p:childTnLst>
                                    <p:set>
                                      <p:cBhvr>
                                        <p:cTn id="70" dur="1" fill="hold">
                                          <p:stCondLst>
                                            <p:cond delay="0"/>
                                          </p:stCondLst>
                                        </p:cTn>
                                        <p:tgtEl>
                                          <p:spTgt spid="35852"/>
                                        </p:tgtEl>
                                        <p:attrNameLst>
                                          <p:attrName>style.visibility</p:attrName>
                                        </p:attrNameLst>
                                      </p:cBhvr>
                                      <p:to>
                                        <p:strVal val="visible"/>
                                      </p:to>
                                    </p:set>
                                    <p:animEffect transition="in" filter="box(out)">
                                      <p:cBhvr>
                                        <p:cTn id="71" dur="500"/>
                                        <p:tgtEl>
                                          <p:spTgt spid="35852"/>
                                        </p:tgtEl>
                                      </p:cBhvr>
                                    </p:animEffect>
                                  </p:childTnLst>
                                </p:cTn>
                              </p:par>
                            </p:childTnLst>
                          </p:cTn>
                        </p:par>
                        <p:par>
                          <p:cTn id="72" fill="hold" nodeType="afterGroup">
                            <p:stCondLst>
                              <p:cond delay="8500"/>
                            </p:stCondLst>
                            <p:childTnLst>
                              <p:par>
                                <p:cTn id="73" presetID="4" presetClass="entr" presetSubtype="32" fill="hold" grpId="0" nodeType="afterEffect">
                                  <p:stCondLst>
                                    <p:cond delay="0"/>
                                  </p:stCondLst>
                                  <p:childTnLst>
                                    <p:set>
                                      <p:cBhvr>
                                        <p:cTn id="74" dur="1" fill="hold">
                                          <p:stCondLst>
                                            <p:cond delay="0"/>
                                          </p:stCondLst>
                                        </p:cTn>
                                        <p:tgtEl>
                                          <p:spTgt spid="35858"/>
                                        </p:tgtEl>
                                        <p:attrNameLst>
                                          <p:attrName>style.visibility</p:attrName>
                                        </p:attrNameLst>
                                      </p:cBhvr>
                                      <p:to>
                                        <p:strVal val="visible"/>
                                      </p:to>
                                    </p:set>
                                    <p:animEffect transition="in" filter="box(out)">
                                      <p:cBhvr>
                                        <p:cTn id="75" dur="500"/>
                                        <p:tgtEl>
                                          <p:spTgt spid="35858"/>
                                        </p:tgtEl>
                                      </p:cBhvr>
                                    </p:animEffect>
                                  </p:childTnLst>
                                </p:cTn>
                              </p:par>
                            </p:childTnLst>
                          </p:cTn>
                        </p:par>
                        <p:par>
                          <p:cTn id="76" fill="hold" nodeType="afterGroup">
                            <p:stCondLst>
                              <p:cond delay="9000"/>
                            </p:stCondLst>
                            <p:childTnLst>
                              <p:par>
                                <p:cTn id="77" presetID="22" presetClass="entr" presetSubtype="1" fill="hold" grpId="0" nodeType="afterEffect">
                                  <p:stCondLst>
                                    <p:cond delay="0"/>
                                  </p:stCondLst>
                                  <p:childTnLst>
                                    <p:set>
                                      <p:cBhvr>
                                        <p:cTn id="78" dur="1" fill="hold">
                                          <p:stCondLst>
                                            <p:cond delay="0"/>
                                          </p:stCondLst>
                                        </p:cTn>
                                        <p:tgtEl>
                                          <p:spTgt spid="35864"/>
                                        </p:tgtEl>
                                        <p:attrNameLst>
                                          <p:attrName>style.visibility</p:attrName>
                                        </p:attrNameLst>
                                      </p:cBhvr>
                                      <p:to>
                                        <p:strVal val="visible"/>
                                      </p:to>
                                    </p:set>
                                    <p:animEffect transition="in" filter="wipe(up)">
                                      <p:cBhvr>
                                        <p:cTn id="79" dur="500"/>
                                        <p:tgtEl>
                                          <p:spTgt spid="35864"/>
                                        </p:tgtEl>
                                      </p:cBhvr>
                                    </p:animEffect>
                                  </p:childTnLst>
                                </p:cTn>
                              </p:par>
                            </p:childTnLst>
                          </p:cTn>
                        </p:par>
                        <p:par>
                          <p:cTn id="80" fill="hold" nodeType="afterGroup">
                            <p:stCondLst>
                              <p:cond delay="9500"/>
                            </p:stCondLst>
                            <p:childTnLst>
                              <p:par>
                                <p:cTn id="81" presetID="4" presetClass="entr" presetSubtype="32" fill="hold" grpId="0" nodeType="afterEffect">
                                  <p:stCondLst>
                                    <p:cond delay="0"/>
                                  </p:stCondLst>
                                  <p:childTnLst>
                                    <p:set>
                                      <p:cBhvr>
                                        <p:cTn id="82" dur="1" fill="hold">
                                          <p:stCondLst>
                                            <p:cond delay="0"/>
                                          </p:stCondLst>
                                        </p:cTn>
                                        <p:tgtEl>
                                          <p:spTgt spid="35849"/>
                                        </p:tgtEl>
                                        <p:attrNameLst>
                                          <p:attrName>style.visibility</p:attrName>
                                        </p:attrNameLst>
                                      </p:cBhvr>
                                      <p:to>
                                        <p:strVal val="visible"/>
                                      </p:to>
                                    </p:set>
                                    <p:animEffect transition="in" filter="box(out)">
                                      <p:cBhvr>
                                        <p:cTn id="83" dur="500"/>
                                        <p:tgtEl>
                                          <p:spTgt spid="35849"/>
                                        </p:tgtEl>
                                      </p:cBhvr>
                                    </p:animEffect>
                                  </p:childTnLst>
                                </p:cTn>
                              </p:par>
                            </p:childTnLst>
                          </p:cTn>
                        </p:par>
                        <p:par>
                          <p:cTn id="84" fill="hold" nodeType="afterGroup">
                            <p:stCondLst>
                              <p:cond delay="10000"/>
                            </p:stCondLst>
                            <p:childTnLst>
                              <p:par>
                                <p:cTn id="85" presetID="22" presetClass="entr" presetSubtype="1" fill="hold" grpId="0" nodeType="afterEffect">
                                  <p:stCondLst>
                                    <p:cond delay="0"/>
                                  </p:stCondLst>
                                  <p:childTnLst>
                                    <p:set>
                                      <p:cBhvr>
                                        <p:cTn id="86" dur="1" fill="hold">
                                          <p:stCondLst>
                                            <p:cond delay="0"/>
                                          </p:stCondLst>
                                        </p:cTn>
                                        <p:tgtEl>
                                          <p:spTgt spid="35866"/>
                                        </p:tgtEl>
                                        <p:attrNameLst>
                                          <p:attrName>style.visibility</p:attrName>
                                        </p:attrNameLst>
                                      </p:cBhvr>
                                      <p:to>
                                        <p:strVal val="visible"/>
                                      </p:to>
                                    </p:set>
                                    <p:animEffect transition="in" filter="wipe(up)">
                                      <p:cBhvr>
                                        <p:cTn id="87" dur="500"/>
                                        <p:tgtEl>
                                          <p:spTgt spid="35866"/>
                                        </p:tgtEl>
                                      </p:cBhvr>
                                    </p:animEffect>
                                  </p:childTnLst>
                                </p:cTn>
                              </p:par>
                            </p:childTnLst>
                          </p:cTn>
                        </p:par>
                        <p:par>
                          <p:cTn id="88" fill="hold" nodeType="afterGroup">
                            <p:stCondLst>
                              <p:cond delay="10500"/>
                            </p:stCondLst>
                            <p:childTnLst>
                              <p:par>
                                <p:cTn id="89" presetID="4" presetClass="entr" presetSubtype="32" fill="hold" grpId="0" nodeType="afterEffect">
                                  <p:stCondLst>
                                    <p:cond delay="0"/>
                                  </p:stCondLst>
                                  <p:childTnLst>
                                    <p:set>
                                      <p:cBhvr>
                                        <p:cTn id="90" dur="1" fill="hold">
                                          <p:stCondLst>
                                            <p:cond delay="0"/>
                                          </p:stCondLst>
                                        </p:cTn>
                                        <p:tgtEl>
                                          <p:spTgt spid="35848"/>
                                        </p:tgtEl>
                                        <p:attrNameLst>
                                          <p:attrName>style.visibility</p:attrName>
                                        </p:attrNameLst>
                                      </p:cBhvr>
                                      <p:to>
                                        <p:strVal val="visible"/>
                                      </p:to>
                                    </p:set>
                                    <p:animEffect transition="in" filter="box(out)">
                                      <p:cBhvr>
                                        <p:cTn id="91" dur="500"/>
                                        <p:tgtEl>
                                          <p:spTgt spid="35848"/>
                                        </p:tgtEl>
                                      </p:cBhvr>
                                    </p:animEffect>
                                  </p:childTnLst>
                                </p:cTn>
                              </p:par>
                            </p:childTnLst>
                          </p:cTn>
                        </p:par>
                        <p:par>
                          <p:cTn id="92" fill="hold" nodeType="afterGroup">
                            <p:stCondLst>
                              <p:cond delay="11000"/>
                            </p:stCondLst>
                            <p:childTnLst>
                              <p:par>
                                <p:cTn id="93" presetID="22" presetClass="entr" presetSubtype="1" fill="hold" grpId="0" nodeType="afterEffect">
                                  <p:stCondLst>
                                    <p:cond delay="0"/>
                                  </p:stCondLst>
                                  <p:childTnLst>
                                    <p:set>
                                      <p:cBhvr>
                                        <p:cTn id="94" dur="1" fill="hold">
                                          <p:stCondLst>
                                            <p:cond delay="0"/>
                                          </p:stCondLst>
                                        </p:cTn>
                                        <p:tgtEl>
                                          <p:spTgt spid="35867"/>
                                        </p:tgtEl>
                                        <p:attrNameLst>
                                          <p:attrName>style.visibility</p:attrName>
                                        </p:attrNameLst>
                                      </p:cBhvr>
                                      <p:to>
                                        <p:strVal val="visible"/>
                                      </p:to>
                                    </p:set>
                                    <p:animEffect transition="in" filter="wipe(up)">
                                      <p:cBhvr>
                                        <p:cTn id="95" dur="500"/>
                                        <p:tgtEl>
                                          <p:spTgt spid="35867"/>
                                        </p:tgtEl>
                                      </p:cBhvr>
                                    </p:animEffect>
                                  </p:childTnLst>
                                </p:cTn>
                              </p:par>
                            </p:childTnLst>
                          </p:cTn>
                        </p:par>
                        <p:par>
                          <p:cTn id="96" fill="hold" nodeType="afterGroup">
                            <p:stCondLst>
                              <p:cond delay="11500"/>
                            </p:stCondLst>
                            <p:childTnLst>
                              <p:par>
                                <p:cTn id="97" presetID="4" presetClass="entr" presetSubtype="32" fill="hold" grpId="0" nodeType="afterEffect">
                                  <p:stCondLst>
                                    <p:cond delay="0"/>
                                  </p:stCondLst>
                                  <p:childTnLst>
                                    <p:set>
                                      <p:cBhvr>
                                        <p:cTn id="98" dur="1" fill="hold">
                                          <p:stCondLst>
                                            <p:cond delay="0"/>
                                          </p:stCondLst>
                                        </p:cTn>
                                        <p:tgtEl>
                                          <p:spTgt spid="35859"/>
                                        </p:tgtEl>
                                        <p:attrNameLst>
                                          <p:attrName>style.visibility</p:attrName>
                                        </p:attrNameLst>
                                      </p:cBhvr>
                                      <p:to>
                                        <p:strVal val="visible"/>
                                      </p:to>
                                    </p:set>
                                    <p:animEffect transition="in" filter="box(out)">
                                      <p:cBhvr>
                                        <p:cTn id="99" dur="500"/>
                                        <p:tgtEl>
                                          <p:spTgt spid="35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7" grpId="0" animBg="1" autoUpdateAnimBg="0"/>
      <p:bldP spid="35848" grpId="0" animBg="1" autoUpdateAnimBg="0"/>
      <p:bldP spid="35849" grpId="0" animBg="1" autoUpdateAnimBg="0"/>
      <p:bldP spid="35850" grpId="0" animBg="1" autoUpdateAnimBg="0"/>
      <p:bldP spid="35851" grpId="0" animBg="1" autoUpdateAnimBg="0"/>
      <p:bldP spid="35852" grpId="0" animBg="1" autoUpdateAnimBg="0"/>
      <p:bldP spid="35854" grpId="0" animBg="1" autoUpdateAnimBg="0"/>
      <p:bldP spid="35855" grpId="0" animBg="1" autoUpdateAnimBg="0"/>
      <p:bldP spid="35856" grpId="0" animBg="1" autoUpdateAnimBg="0"/>
      <p:bldP spid="35858" grpId="0" animBg="1" autoUpdateAnimBg="0"/>
      <p:bldP spid="35859" grpId="0" animBg="1" autoUpdateAnimBg="0"/>
      <p:bldP spid="35860" grpId="0" animBg="1"/>
      <p:bldP spid="35861" grpId="0" animBg="1"/>
      <p:bldP spid="35862" grpId="0" animBg="1"/>
      <p:bldP spid="35864" grpId="0" animBg="1"/>
      <p:bldP spid="35865" grpId="0" animBg="1"/>
      <p:bldP spid="35866" grpId="0" animBg="1"/>
      <p:bldP spid="35867" grpId="0" animBg="1"/>
      <p:bldP spid="35868" grpId="0" animBg="1"/>
      <p:bldP spid="35869" grpId="0" animBg="1" autoUpdateAnimBg="0"/>
      <p:bldP spid="35870" grpId="0" animBg="1"/>
      <p:bldP spid="35871" grpId="0" animBg="1"/>
      <p:bldP spid="35872" grpId="0" animBg="1"/>
      <p:bldP spid="35873"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1992313" y="4191000"/>
            <a:ext cx="792480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50000"/>
              </a:spcBef>
              <a:spcAft>
                <a:spcPct val="0"/>
              </a:spcAft>
            </a:pPr>
            <a:endParaRPr lang="en-GB" altLang="en-US" b="1">
              <a:solidFill>
                <a:srgbClr val="FF0000"/>
              </a:solidFill>
              <a:latin typeface="Eurostile" pitchFamily="34" charset="0"/>
              <a:cs typeface="Arial" charset="0"/>
            </a:endParaRPr>
          </a:p>
          <a:p>
            <a:pPr eaLnBrk="1" fontAlgn="base" hangingPunct="1">
              <a:spcBef>
                <a:spcPct val="50000"/>
              </a:spcBef>
              <a:spcAft>
                <a:spcPct val="0"/>
              </a:spcAft>
            </a:pPr>
            <a:endParaRPr lang="en-GB" altLang="en-US" b="1">
              <a:solidFill>
                <a:srgbClr val="FF0000"/>
              </a:solidFill>
              <a:latin typeface="Eurostile" pitchFamily="34" charset="0"/>
              <a:cs typeface="Arial" charset="0"/>
            </a:endParaRPr>
          </a:p>
        </p:txBody>
      </p:sp>
      <p:pic>
        <p:nvPicPr>
          <p:cNvPr id="19459" name="Picture 6" descr="G:\NECTU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0"/>
            <a:ext cx="14173200" cy="6858000"/>
          </a:xfrm>
          <a:prstGeom prst="rect">
            <a:avLst/>
          </a:prstGeom>
          <a:noFill/>
          <a:ln w="762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36871" name="Text Box 7"/>
          <p:cNvSpPr txBox="1">
            <a:spLocks noChangeArrowheads="1"/>
          </p:cNvSpPr>
          <p:nvPr/>
        </p:nvSpPr>
        <p:spPr bwMode="auto">
          <a:xfrm>
            <a:off x="4200525" y="914400"/>
            <a:ext cx="3790950" cy="369332"/>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Head Of Ops Support &amp; Surveillance</a:t>
            </a:r>
          </a:p>
        </p:txBody>
      </p:sp>
      <p:sp>
        <p:nvSpPr>
          <p:cNvPr id="36872" name="Text Box 8"/>
          <p:cNvSpPr txBox="1">
            <a:spLocks noChangeArrowheads="1"/>
          </p:cNvSpPr>
          <p:nvPr/>
        </p:nvSpPr>
        <p:spPr bwMode="auto">
          <a:xfrm>
            <a:off x="4343400" y="1828800"/>
            <a:ext cx="3505200" cy="369332"/>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Deputy Head Of Surveillance</a:t>
            </a:r>
            <a:r>
              <a:rPr lang="en-GB" altLang="en-US" sz="1200" b="1" dirty="0">
                <a:solidFill>
                  <a:srgbClr val="FFFFFF"/>
                </a:solidFill>
                <a:latin typeface="Arial Narrow" pitchFamily="34" charset="0"/>
                <a:cs typeface="Arial" charset="0"/>
              </a:rPr>
              <a:t>  </a:t>
            </a:r>
          </a:p>
        </p:txBody>
      </p:sp>
      <p:sp>
        <p:nvSpPr>
          <p:cNvPr id="36873" name="Text Box 9"/>
          <p:cNvSpPr txBox="1">
            <a:spLocks noChangeArrowheads="1"/>
          </p:cNvSpPr>
          <p:nvPr/>
        </p:nvSpPr>
        <p:spPr bwMode="auto">
          <a:xfrm>
            <a:off x="4343400" y="2716213"/>
            <a:ext cx="3581400" cy="369332"/>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Surveillance Team Leader</a:t>
            </a:r>
            <a:r>
              <a:rPr lang="en-GB" altLang="en-US" sz="1200" b="1" dirty="0">
                <a:solidFill>
                  <a:srgbClr val="FFFFFF"/>
                </a:solidFill>
                <a:latin typeface="Arial Narrow" pitchFamily="34" charset="0"/>
                <a:cs typeface="Arial" charset="0"/>
              </a:rPr>
              <a:t>  </a:t>
            </a:r>
          </a:p>
        </p:txBody>
      </p:sp>
      <p:sp>
        <p:nvSpPr>
          <p:cNvPr id="36874" name="Text Box 10"/>
          <p:cNvSpPr txBox="1">
            <a:spLocks noChangeArrowheads="1"/>
          </p:cNvSpPr>
          <p:nvPr/>
        </p:nvSpPr>
        <p:spPr bwMode="auto">
          <a:xfrm>
            <a:off x="2057400" y="4038600"/>
            <a:ext cx="2362200" cy="369332"/>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US" altLang="en-US" b="1" dirty="0">
                <a:solidFill>
                  <a:srgbClr val="FFFFFF"/>
                </a:solidFill>
                <a:latin typeface="Arial Narrow" pitchFamily="34" charset="0"/>
                <a:cs typeface="Arial" charset="0"/>
              </a:rPr>
              <a:t>Surveillance Team I</a:t>
            </a:r>
          </a:p>
        </p:txBody>
      </p:sp>
      <p:sp>
        <p:nvSpPr>
          <p:cNvPr id="36875" name="Text Box 11"/>
          <p:cNvSpPr txBox="1">
            <a:spLocks noChangeArrowheads="1"/>
          </p:cNvSpPr>
          <p:nvPr/>
        </p:nvSpPr>
        <p:spPr bwMode="auto">
          <a:xfrm>
            <a:off x="4914900" y="4038600"/>
            <a:ext cx="2362200" cy="369332"/>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US" altLang="en-US" b="1" dirty="0">
                <a:solidFill>
                  <a:srgbClr val="FFFFFF"/>
                </a:solidFill>
                <a:latin typeface="Arial Narrow" pitchFamily="34" charset="0"/>
                <a:cs typeface="Arial" charset="0"/>
              </a:rPr>
              <a:t>Surveillance Team II</a:t>
            </a:r>
            <a:endParaRPr lang="en-GB" altLang="en-US" b="1" dirty="0">
              <a:solidFill>
                <a:srgbClr val="FFFFFF"/>
              </a:solidFill>
              <a:latin typeface="Arial Narrow" pitchFamily="34" charset="0"/>
              <a:cs typeface="Arial" charset="0"/>
            </a:endParaRPr>
          </a:p>
        </p:txBody>
      </p:sp>
      <p:sp>
        <p:nvSpPr>
          <p:cNvPr id="36876" name="Text Box 12"/>
          <p:cNvSpPr txBox="1">
            <a:spLocks noChangeArrowheads="1"/>
          </p:cNvSpPr>
          <p:nvPr/>
        </p:nvSpPr>
        <p:spPr bwMode="auto">
          <a:xfrm>
            <a:off x="7772400" y="4038600"/>
            <a:ext cx="2362200" cy="369332"/>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US" altLang="en-US" b="1" dirty="0">
                <a:solidFill>
                  <a:srgbClr val="FFFFFF"/>
                </a:solidFill>
                <a:latin typeface="Arial Narrow" pitchFamily="34" charset="0"/>
                <a:cs typeface="Arial" charset="0"/>
              </a:rPr>
              <a:t>Surveillance Team III</a:t>
            </a:r>
          </a:p>
        </p:txBody>
      </p:sp>
      <p:sp>
        <p:nvSpPr>
          <p:cNvPr id="36877" name="Line 13"/>
          <p:cNvSpPr>
            <a:spLocks noChangeShapeType="1"/>
          </p:cNvSpPr>
          <p:nvPr/>
        </p:nvSpPr>
        <p:spPr bwMode="auto">
          <a:xfrm>
            <a:off x="6096000" y="1371600"/>
            <a:ext cx="0" cy="4572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78" name="Line 14"/>
          <p:cNvSpPr>
            <a:spLocks noChangeShapeType="1"/>
          </p:cNvSpPr>
          <p:nvPr/>
        </p:nvSpPr>
        <p:spPr bwMode="auto">
          <a:xfrm>
            <a:off x="6096000" y="2286000"/>
            <a:ext cx="0" cy="4572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79" name="Line 15"/>
          <p:cNvSpPr>
            <a:spLocks noChangeShapeType="1"/>
          </p:cNvSpPr>
          <p:nvPr/>
        </p:nvSpPr>
        <p:spPr bwMode="auto">
          <a:xfrm>
            <a:off x="6096000" y="3124200"/>
            <a:ext cx="0" cy="9144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80" name="Line 16"/>
          <p:cNvSpPr>
            <a:spLocks noChangeShapeType="1"/>
          </p:cNvSpPr>
          <p:nvPr/>
        </p:nvSpPr>
        <p:spPr bwMode="auto">
          <a:xfrm flipV="1">
            <a:off x="3200400" y="3581400"/>
            <a:ext cx="0" cy="4572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81" name="Line 17"/>
          <p:cNvSpPr>
            <a:spLocks noChangeShapeType="1"/>
          </p:cNvSpPr>
          <p:nvPr/>
        </p:nvSpPr>
        <p:spPr bwMode="auto">
          <a:xfrm flipH="1">
            <a:off x="3162300" y="3581400"/>
            <a:ext cx="29337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82" name="Line 18"/>
          <p:cNvSpPr>
            <a:spLocks noChangeShapeType="1"/>
          </p:cNvSpPr>
          <p:nvPr/>
        </p:nvSpPr>
        <p:spPr bwMode="auto">
          <a:xfrm flipV="1">
            <a:off x="8991600" y="3581400"/>
            <a:ext cx="0" cy="4572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83" name="Line 19"/>
          <p:cNvSpPr>
            <a:spLocks noChangeShapeType="1"/>
          </p:cNvSpPr>
          <p:nvPr/>
        </p:nvSpPr>
        <p:spPr bwMode="auto">
          <a:xfrm flipH="1">
            <a:off x="6096000" y="3581400"/>
            <a:ext cx="2933700" cy="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6884" name="Text Box 20"/>
          <p:cNvSpPr txBox="1">
            <a:spLocks noChangeArrowheads="1"/>
          </p:cNvSpPr>
          <p:nvPr/>
        </p:nvSpPr>
        <p:spPr bwMode="auto">
          <a:xfrm>
            <a:off x="1676400" y="5029200"/>
            <a:ext cx="25908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Community Intelligence Unit</a:t>
            </a:r>
          </a:p>
        </p:txBody>
      </p:sp>
      <p:sp>
        <p:nvSpPr>
          <p:cNvPr id="36886" name="Text Box 22"/>
          <p:cNvSpPr txBox="1">
            <a:spLocks noChangeArrowheads="1"/>
          </p:cNvSpPr>
          <p:nvPr/>
        </p:nvSpPr>
        <p:spPr bwMode="auto">
          <a:xfrm>
            <a:off x="8153400" y="5029200"/>
            <a:ext cx="22098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1600" b="1" dirty="0">
                <a:solidFill>
                  <a:srgbClr val="FFFFFF"/>
                </a:solidFill>
                <a:latin typeface="Arial Narrow" pitchFamily="34" charset="0"/>
                <a:cs typeface="Arial" charset="0"/>
              </a:rPr>
              <a:t>Training &amp; Development</a:t>
            </a:r>
          </a:p>
        </p:txBody>
      </p:sp>
      <p:sp>
        <p:nvSpPr>
          <p:cNvPr id="36888" name="Text Box 24"/>
          <p:cNvSpPr txBox="1">
            <a:spLocks noChangeArrowheads="1"/>
          </p:cNvSpPr>
          <p:nvPr/>
        </p:nvSpPr>
        <p:spPr bwMode="auto">
          <a:xfrm>
            <a:off x="4495800" y="5029200"/>
            <a:ext cx="11430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Ports</a:t>
            </a:r>
          </a:p>
        </p:txBody>
      </p:sp>
      <p:sp>
        <p:nvSpPr>
          <p:cNvPr id="36889" name="Text Box 25"/>
          <p:cNvSpPr txBox="1">
            <a:spLocks noChangeArrowheads="1"/>
          </p:cNvSpPr>
          <p:nvPr/>
        </p:nvSpPr>
        <p:spPr bwMode="auto">
          <a:xfrm>
            <a:off x="5867400" y="5029200"/>
            <a:ext cx="20574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Protective Security</a:t>
            </a:r>
          </a:p>
        </p:txBody>
      </p:sp>
    </p:spTree>
    <p:extLst>
      <p:ext uri="{BB962C8B-B14F-4D97-AF65-F5344CB8AC3E}">
        <p14:creationId xmlns:p14="http://schemas.microsoft.com/office/powerpoint/2010/main" val="138854393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36871"/>
                                        </p:tgtEl>
                                        <p:attrNameLst>
                                          <p:attrName>style.visibility</p:attrName>
                                        </p:attrNameLst>
                                      </p:cBhvr>
                                      <p:to>
                                        <p:strVal val="visible"/>
                                      </p:to>
                                    </p:set>
                                    <p:animEffect transition="in" filter="box(out)">
                                      <p:cBhvr>
                                        <p:cTn id="7" dur="500"/>
                                        <p:tgtEl>
                                          <p:spTgt spid="36871"/>
                                        </p:tgtEl>
                                      </p:cBhvr>
                                    </p:animEffect>
                                  </p:childTnLst>
                                </p:cTn>
                              </p:par>
                            </p:childTnLst>
                          </p:cTn>
                        </p:par>
                        <p:par>
                          <p:cTn id="8" fill="hold" nodeType="afterGroup">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36877"/>
                                        </p:tgtEl>
                                        <p:attrNameLst>
                                          <p:attrName>style.visibility</p:attrName>
                                        </p:attrNameLst>
                                      </p:cBhvr>
                                      <p:to>
                                        <p:strVal val="visible"/>
                                      </p:to>
                                    </p:set>
                                    <p:animEffect transition="in" filter="wipe(up)">
                                      <p:cBhvr>
                                        <p:cTn id="11" dur="500"/>
                                        <p:tgtEl>
                                          <p:spTgt spid="36877"/>
                                        </p:tgtEl>
                                      </p:cBhvr>
                                    </p:animEffect>
                                  </p:childTnLst>
                                </p:cTn>
                              </p:par>
                            </p:childTnLst>
                          </p:cTn>
                        </p:par>
                        <p:par>
                          <p:cTn id="12" fill="hold" nodeType="afterGroup">
                            <p:stCondLst>
                              <p:cond delay="1000"/>
                            </p:stCondLst>
                            <p:childTnLst>
                              <p:par>
                                <p:cTn id="13" presetID="4" presetClass="entr" presetSubtype="32" fill="hold" grpId="0" nodeType="afterEffect">
                                  <p:stCondLst>
                                    <p:cond delay="0"/>
                                  </p:stCondLst>
                                  <p:childTnLst>
                                    <p:set>
                                      <p:cBhvr>
                                        <p:cTn id="14" dur="1" fill="hold">
                                          <p:stCondLst>
                                            <p:cond delay="0"/>
                                          </p:stCondLst>
                                        </p:cTn>
                                        <p:tgtEl>
                                          <p:spTgt spid="36872"/>
                                        </p:tgtEl>
                                        <p:attrNameLst>
                                          <p:attrName>style.visibility</p:attrName>
                                        </p:attrNameLst>
                                      </p:cBhvr>
                                      <p:to>
                                        <p:strVal val="visible"/>
                                      </p:to>
                                    </p:set>
                                    <p:animEffect transition="in" filter="box(out)">
                                      <p:cBhvr>
                                        <p:cTn id="15" dur="500"/>
                                        <p:tgtEl>
                                          <p:spTgt spid="36872"/>
                                        </p:tgtEl>
                                      </p:cBhvr>
                                    </p:animEffect>
                                  </p:childTnLst>
                                </p:cTn>
                              </p:par>
                            </p:childTnLst>
                          </p:cTn>
                        </p:par>
                        <p:par>
                          <p:cTn id="16" fill="hold" nodeType="afterGroup">
                            <p:stCondLst>
                              <p:cond delay="1500"/>
                            </p:stCondLst>
                            <p:childTnLst>
                              <p:par>
                                <p:cTn id="17" presetID="22" presetClass="entr" presetSubtype="1" fill="hold" grpId="0" nodeType="afterEffect">
                                  <p:stCondLst>
                                    <p:cond delay="0"/>
                                  </p:stCondLst>
                                  <p:childTnLst>
                                    <p:set>
                                      <p:cBhvr>
                                        <p:cTn id="18" dur="1" fill="hold">
                                          <p:stCondLst>
                                            <p:cond delay="0"/>
                                          </p:stCondLst>
                                        </p:cTn>
                                        <p:tgtEl>
                                          <p:spTgt spid="36878"/>
                                        </p:tgtEl>
                                        <p:attrNameLst>
                                          <p:attrName>style.visibility</p:attrName>
                                        </p:attrNameLst>
                                      </p:cBhvr>
                                      <p:to>
                                        <p:strVal val="visible"/>
                                      </p:to>
                                    </p:set>
                                    <p:animEffect transition="in" filter="wipe(up)">
                                      <p:cBhvr>
                                        <p:cTn id="19" dur="500"/>
                                        <p:tgtEl>
                                          <p:spTgt spid="36878"/>
                                        </p:tgtEl>
                                      </p:cBhvr>
                                    </p:animEffect>
                                  </p:childTnLst>
                                </p:cTn>
                              </p:par>
                            </p:childTnLst>
                          </p:cTn>
                        </p:par>
                        <p:par>
                          <p:cTn id="20" fill="hold" nodeType="afterGroup">
                            <p:stCondLst>
                              <p:cond delay="2000"/>
                            </p:stCondLst>
                            <p:childTnLst>
                              <p:par>
                                <p:cTn id="21" presetID="4" presetClass="entr" presetSubtype="32" fill="hold" grpId="0" nodeType="afterEffect">
                                  <p:stCondLst>
                                    <p:cond delay="0"/>
                                  </p:stCondLst>
                                  <p:childTnLst>
                                    <p:set>
                                      <p:cBhvr>
                                        <p:cTn id="22" dur="1" fill="hold">
                                          <p:stCondLst>
                                            <p:cond delay="0"/>
                                          </p:stCondLst>
                                        </p:cTn>
                                        <p:tgtEl>
                                          <p:spTgt spid="36873"/>
                                        </p:tgtEl>
                                        <p:attrNameLst>
                                          <p:attrName>style.visibility</p:attrName>
                                        </p:attrNameLst>
                                      </p:cBhvr>
                                      <p:to>
                                        <p:strVal val="visible"/>
                                      </p:to>
                                    </p:set>
                                    <p:animEffect transition="in" filter="box(out)">
                                      <p:cBhvr>
                                        <p:cTn id="23" dur="500"/>
                                        <p:tgtEl>
                                          <p:spTgt spid="36873"/>
                                        </p:tgtEl>
                                      </p:cBhvr>
                                    </p:animEffect>
                                  </p:childTnLst>
                                </p:cTn>
                              </p:par>
                            </p:childTnLst>
                          </p:cTn>
                        </p:par>
                        <p:par>
                          <p:cTn id="24" fill="hold" nodeType="afterGroup">
                            <p:stCondLst>
                              <p:cond delay="2500"/>
                            </p:stCondLst>
                            <p:childTnLst>
                              <p:par>
                                <p:cTn id="25" presetID="22" presetClass="entr" presetSubtype="1" fill="hold" grpId="0" nodeType="afterEffect">
                                  <p:stCondLst>
                                    <p:cond delay="0"/>
                                  </p:stCondLst>
                                  <p:childTnLst>
                                    <p:set>
                                      <p:cBhvr>
                                        <p:cTn id="26" dur="1" fill="hold">
                                          <p:stCondLst>
                                            <p:cond delay="0"/>
                                          </p:stCondLst>
                                        </p:cTn>
                                        <p:tgtEl>
                                          <p:spTgt spid="36879"/>
                                        </p:tgtEl>
                                        <p:attrNameLst>
                                          <p:attrName>style.visibility</p:attrName>
                                        </p:attrNameLst>
                                      </p:cBhvr>
                                      <p:to>
                                        <p:strVal val="visible"/>
                                      </p:to>
                                    </p:set>
                                    <p:animEffect transition="in" filter="wipe(up)">
                                      <p:cBhvr>
                                        <p:cTn id="27" dur="500"/>
                                        <p:tgtEl>
                                          <p:spTgt spid="36879"/>
                                        </p:tgtEl>
                                      </p:cBhvr>
                                    </p:animEffect>
                                  </p:childTnLst>
                                </p:cTn>
                              </p:par>
                            </p:childTnLst>
                          </p:cTn>
                        </p:par>
                        <p:par>
                          <p:cTn id="28" fill="hold" nodeType="afterGroup">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36881"/>
                                        </p:tgtEl>
                                        <p:attrNameLst>
                                          <p:attrName>style.visibility</p:attrName>
                                        </p:attrNameLst>
                                      </p:cBhvr>
                                      <p:to>
                                        <p:strVal val="visible"/>
                                      </p:to>
                                    </p:set>
                                    <p:animEffect transition="in" filter="wipe(right)">
                                      <p:cBhvr>
                                        <p:cTn id="31" dur="500"/>
                                        <p:tgtEl>
                                          <p:spTgt spid="36881"/>
                                        </p:tgtEl>
                                      </p:cBhvr>
                                    </p:animEffect>
                                  </p:childTnLst>
                                </p:cTn>
                              </p:par>
                            </p:childTnLst>
                          </p:cTn>
                        </p:par>
                        <p:par>
                          <p:cTn id="32" fill="hold" nodeType="afterGroup">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36883"/>
                                        </p:tgtEl>
                                        <p:attrNameLst>
                                          <p:attrName>style.visibility</p:attrName>
                                        </p:attrNameLst>
                                      </p:cBhvr>
                                      <p:to>
                                        <p:strVal val="visible"/>
                                      </p:to>
                                    </p:set>
                                    <p:animEffect transition="in" filter="wipe(left)">
                                      <p:cBhvr>
                                        <p:cTn id="35" dur="500"/>
                                        <p:tgtEl>
                                          <p:spTgt spid="36883"/>
                                        </p:tgtEl>
                                      </p:cBhvr>
                                    </p:animEffect>
                                  </p:childTnLst>
                                </p:cTn>
                              </p:par>
                            </p:childTnLst>
                          </p:cTn>
                        </p:par>
                        <p:par>
                          <p:cTn id="36" fill="hold" nodeType="afterGroup">
                            <p:stCondLst>
                              <p:cond delay="4000"/>
                            </p:stCondLst>
                            <p:childTnLst>
                              <p:par>
                                <p:cTn id="37" presetID="22" presetClass="entr" presetSubtype="1" fill="hold" grpId="0" nodeType="afterEffect">
                                  <p:stCondLst>
                                    <p:cond delay="0"/>
                                  </p:stCondLst>
                                  <p:childTnLst>
                                    <p:set>
                                      <p:cBhvr>
                                        <p:cTn id="38" dur="1" fill="hold">
                                          <p:stCondLst>
                                            <p:cond delay="0"/>
                                          </p:stCondLst>
                                        </p:cTn>
                                        <p:tgtEl>
                                          <p:spTgt spid="36880"/>
                                        </p:tgtEl>
                                        <p:attrNameLst>
                                          <p:attrName>style.visibility</p:attrName>
                                        </p:attrNameLst>
                                      </p:cBhvr>
                                      <p:to>
                                        <p:strVal val="visible"/>
                                      </p:to>
                                    </p:set>
                                    <p:animEffect transition="in" filter="wipe(up)">
                                      <p:cBhvr>
                                        <p:cTn id="39" dur="500"/>
                                        <p:tgtEl>
                                          <p:spTgt spid="36880"/>
                                        </p:tgtEl>
                                      </p:cBhvr>
                                    </p:animEffect>
                                  </p:childTnLst>
                                </p:cTn>
                              </p:par>
                            </p:childTnLst>
                          </p:cTn>
                        </p:par>
                        <p:par>
                          <p:cTn id="40" fill="hold" nodeType="afterGroup">
                            <p:stCondLst>
                              <p:cond delay="4500"/>
                            </p:stCondLst>
                            <p:childTnLst>
                              <p:par>
                                <p:cTn id="41" presetID="22" presetClass="entr" presetSubtype="1" fill="hold" grpId="0" nodeType="afterEffect">
                                  <p:stCondLst>
                                    <p:cond delay="0"/>
                                  </p:stCondLst>
                                  <p:childTnLst>
                                    <p:set>
                                      <p:cBhvr>
                                        <p:cTn id="42" dur="1" fill="hold">
                                          <p:stCondLst>
                                            <p:cond delay="0"/>
                                          </p:stCondLst>
                                        </p:cTn>
                                        <p:tgtEl>
                                          <p:spTgt spid="36882"/>
                                        </p:tgtEl>
                                        <p:attrNameLst>
                                          <p:attrName>style.visibility</p:attrName>
                                        </p:attrNameLst>
                                      </p:cBhvr>
                                      <p:to>
                                        <p:strVal val="visible"/>
                                      </p:to>
                                    </p:set>
                                    <p:animEffect transition="in" filter="wipe(up)">
                                      <p:cBhvr>
                                        <p:cTn id="43" dur="500"/>
                                        <p:tgtEl>
                                          <p:spTgt spid="36882"/>
                                        </p:tgtEl>
                                      </p:cBhvr>
                                    </p:animEffect>
                                  </p:childTnLst>
                                </p:cTn>
                              </p:par>
                            </p:childTnLst>
                          </p:cTn>
                        </p:par>
                        <p:par>
                          <p:cTn id="44" fill="hold" nodeType="afterGroup">
                            <p:stCondLst>
                              <p:cond delay="5000"/>
                            </p:stCondLst>
                            <p:childTnLst>
                              <p:par>
                                <p:cTn id="45" presetID="4" presetClass="entr" presetSubtype="32" fill="hold" grpId="0" nodeType="afterEffect">
                                  <p:stCondLst>
                                    <p:cond delay="0"/>
                                  </p:stCondLst>
                                  <p:childTnLst>
                                    <p:set>
                                      <p:cBhvr>
                                        <p:cTn id="46" dur="1" fill="hold">
                                          <p:stCondLst>
                                            <p:cond delay="0"/>
                                          </p:stCondLst>
                                        </p:cTn>
                                        <p:tgtEl>
                                          <p:spTgt spid="36874"/>
                                        </p:tgtEl>
                                        <p:attrNameLst>
                                          <p:attrName>style.visibility</p:attrName>
                                        </p:attrNameLst>
                                      </p:cBhvr>
                                      <p:to>
                                        <p:strVal val="visible"/>
                                      </p:to>
                                    </p:set>
                                    <p:animEffect transition="in" filter="box(out)">
                                      <p:cBhvr>
                                        <p:cTn id="47" dur="500"/>
                                        <p:tgtEl>
                                          <p:spTgt spid="36874"/>
                                        </p:tgtEl>
                                      </p:cBhvr>
                                    </p:animEffect>
                                  </p:childTnLst>
                                </p:cTn>
                              </p:par>
                            </p:childTnLst>
                          </p:cTn>
                        </p:par>
                        <p:par>
                          <p:cTn id="48" fill="hold" nodeType="afterGroup">
                            <p:stCondLst>
                              <p:cond delay="5500"/>
                            </p:stCondLst>
                            <p:childTnLst>
                              <p:par>
                                <p:cTn id="49" presetID="4" presetClass="entr" presetSubtype="32" fill="hold" grpId="0" nodeType="afterEffect">
                                  <p:stCondLst>
                                    <p:cond delay="0"/>
                                  </p:stCondLst>
                                  <p:childTnLst>
                                    <p:set>
                                      <p:cBhvr>
                                        <p:cTn id="50" dur="1" fill="hold">
                                          <p:stCondLst>
                                            <p:cond delay="0"/>
                                          </p:stCondLst>
                                        </p:cTn>
                                        <p:tgtEl>
                                          <p:spTgt spid="36875"/>
                                        </p:tgtEl>
                                        <p:attrNameLst>
                                          <p:attrName>style.visibility</p:attrName>
                                        </p:attrNameLst>
                                      </p:cBhvr>
                                      <p:to>
                                        <p:strVal val="visible"/>
                                      </p:to>
                                    </p:set>
                                    <p:animEffect transition="in" filter="box(out)">
                                      <p:cBhvr>
                                        <p:cTn id="51" dur="500"/>
                                        <p:tgtEl>
                                          <p:spTgt spid="36875"/>
                                        </p:tgtEl>
                                      </p:cBhvr>
                                    </p:animEffect>
                                  </p:childTnLst>
                                </p:cTn>
                              </p:par>
                            </p:childTnLst>
                          </p:cTn>
                        </p:par>
                        <p:par>
                          <p:cTn id="52" fill="hold" nodeType="afterGroup">
                            <p:stCondLst>
                              <p:cond delay="6000"/>
                            </p:stCondLst>
                            <p:childTnLst>
                              <p:par>
                                <p:cTn id="53" presetID="4" presetClass="entr" presetSubtype="32" fill="hold" grpId="0" nodeType="afterEffect">
                                  <p:stCondLst>
                                    <p:cond delay="0"/>
                                  </p:stCondLst>
                                  <p:childTnLst>
                                    <p:set>
                                      <p:cBhvr>
                                        <p:cTn id="54" dur="1" fill="hold">
                                          <p:stCondLst>
                                            <p:cond delay="0"/>
                                          </p:stCondLst>
                                        </p:cTn>
                                        <p:tgtEl>
                                          <p:spTgt spid="36876"/>
                                        </p:tgtEl>
                                        <p:attrNameLst>
                                          <p:attrName>style.visibility</p:attrName>
                                        </p:attrNameLst>
                                      </p:cBhvr>
                                      <p:to>
                                        <p:strVal val="visible"/>
                                      </p:to>
                                    </p:set>
                                    <p:animEffect transition="in" filter="box(out)">
                                      <p:cBhvr>
                                        <p:cTn id="55" dur="500"/>
                                        <p:tgtEl>
                                          <p:spTgt spid="36876"/>
                                        </p:tgtEl>
                                      </p:cBhvr>
                                    </p:animEffect>
                                  </p:childTnLst>
                                </p:cTn>
                              </p:par>
                            </p:childTnLst>
                          </p:cTn>
                        </p:par>
                        <p:par>
                          <p:cTn id="56" fill="hold" nodeType="afterGroup">
                            <p:stCondLst>
                              <p:cond delay="6500"/>
                            </p:stCondLst>
                            <p:childTnLst>
                              <p:par>
                                <p:cTn id="57" presetID="4" presetClass="entr" presetSubtype="32" fill="hold" grpId="0" nodeType="afterEffect">
                                  <p:stCondLst>
                                    <p:cond delay="0"/>
                                  </p:stCondLst>
                                  <p:childTnLst>
                                    <p:set>
                                      <p:cBhvr>
                                        <p:cTn id="58" dur="1" fill="hold">
                                          <p:stCondLst>
                                            <p:cond delay="0"/>
                                          </p:stCondLst>
                                        </p:cTn>
                                        <p:tgtEl>
                                          <p:spTgt spid="36884"/>
                                        </p:tgtEl>
                                        <p:attrNameLst>
                                          <p:attrName>style.visibility</p:attrName>
                                        </p:attrNameLst>
                                      </p:cBhvr>
                                      <p:to>
                                        <p:strVal val="visible"/>
                                      </p:to>
                                    </p:set>
                                    <p:animEffect transition="in" filter="box(out)">
                                      <p:cBhvr>
                                        <p:cTn id="59" dur="500"/>
                                        <p:tgtEl>
                                          <p:spTgt spid="36884"/>
                                        </p:tgtEl>
                                      </p:cBhvr>
                                    </p:animEffect>
                                  </p:childTnLst>
                                </p:cTn>
                              </p:par>
                            </p:childTnLst>
                          </p:cTn>
                        </p:par>
                        <p:par>
                          <p:cTn id="60" fill="hold" nodeType="afterGroup">
                            <p:stCondLst>
                              <p:cond delay="7000"/>
                            </p:stCondLst>
                            <p:childTnLst>
                              <p:par>
                                <p:cTn id="61" presetID="4" presetClass="entr" presetSubtype="32" fill="hold" grpId="0" nodeType="afterEffect">
                                  <p:stCondLst>
                                    <p:cond delay="0"/>
                                  </p:stCondLst>
                                  <p:childTnLst>
                                    <p:set>
                                      <p:cBhvr>
                                        <p:cTn id="62" dur="1" fill="hold">
                                          <p:stCondLst>
                                            <p:cond delay="0"/>
                                          </p:stCondLst>
                                        </p:cTn>
                                        <p:tgtEl>
                                          <p:spTgt spid="36888"/>
                                        </p:tgtEl>
                                        <p:attrNameLst>
                                          <p:attrName>style.visibility</p:attrName>
                                        </p:attrNameLst>
                                      </p:cBhvr>
                                      <p:to>
                                        <p:strVal val="visible"/>
                                      </p:to>
                                    </p:set>
                                    <p:animEffect transition="in" filter="box(out)">
                                      <p:cBhvr>
                                        <p:cTn id="63" dur="500"/>
                                        <p:tgtEl>
                                          <p:spTgt spid="36888"/>
                                        </p:tgtEl>
                                      </p:cBhvr>
                                    </p:animEffect>
                                  </p:childTnLst>
                                </p:cTn>
                              </p:par>
                            </p:childTnLst>
                          </p:cTn>
                        </p:par>
                        <p:par>
                          <p:cTn id="64" fill="hold" nodeType="afterGroup">
                            <p:stCondLst>
                              <p:cond delay="7500"/>
                            </p:stCondLst>
                            <p:childTnLst>
                              <p:par>
                                <p:cTn id="65" presetID="4" presetClass="entr" presetSubtype="32" fill="hold" grpId="0" nodeType="afterEffect">
                                  <p:stCondLst>
                                    <p:cond delay="0"/>
                                  </p:stCondLst>
                                  <p:childTnLst>
                                    <p:set>
                                      <p:cBhvr>
                                        <p:cTn id="66" dur="1" fill="hold">
                                          <p:stCondLst>
                                            <p:cond delay="0"/>
                                          </p:stCondLst>
                                        </p:cTn>
                                        <p:tgtEl>
                                          <p:spTgt spid="36889"/>
                                        </p:tgtEl>
                                        <p:attrNameLst>
                                          <p:attrName>style.visibility</p:attrName>
                                        </p:attrNameLst>
                                      </p:cBhvr>
                                      <p:to>
                                        <p:strVal val="visible"/>
                                      </p:to>
                                    </p:set>
                                    <p:animEffect transition="in" filter="box(out)">
                                      <p:cBhvr>
                                        <p:cTn id="67" dur="500"/>
                                        <p:tgtEl>
                                          <p:spTgt spid="36889"/>
                                        </p:tgtEl>
                                      </p:cBhvr>
                                    </p:animEffect>
                                  </p:childTnLst>
                                </p:cTn>
                              </p:par>
                            </p:childTnLst>
                          </p:cTn>
                        </p:par>
                        <p:par>
                          <p:cTn id="68" fill="hold" nodeType="afterGroup">
                            <p:stCondLst>
                              <p:cond delay="8000"/>
                            </p:stCondLst>
                            <p:childTnLst>
                              <p:par>
                                <p:cTn id="69" presetID="4" presetClass="entr" presetSubtype="32" fill="hold" grpId="0" nodeType="afterEffect">
                                  <p:stCondLst>
                                    <p:cond delay="0"/>
                                  </p:stCondLst>
                                  <p:childTnLst>
                                    <p:set>
                                      <p:cBhvr>
                                        <p:cTn id="70" dur="1" fill="hold">
                                          <p:stCondLst>
                                            <p:cond delay="0"/>
                                          </p:stCondLst>
                                        </p:cTn>
                                        <p:tgtEl>
                                          <p:spTgt spid="36886"/>
                                        </p:tgtEl>
                                        <p:attrNameLst>
                                          <p:attrName>style.visibility</p:attrName>
                                        </p:attrNameLst>
                                      </p:cBhvr>
                                      <p:to>
                                        <p:strVal val="visible"/>
                                      </p:to>
                                    </p:set>
                                    <p:animEffect transition="in" filter="box(out)">
                                      <p:cBhvr>
                                        <p:cTn id="71" dur="500"/>
                                        <p:tgtEl>
                                          <p:spTgt spid="368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1" grpId="0" animBg="1" autoUpdateAnimBg="0"/>
      <p:bldP spid="36872" grpId="0" animBg="1" autoUpdateAnimBg="0"/>
      <p:bldP spid="36873" grpId="0" animBg="1" autoUpdateAnimBg="0"/>
      <p:bldP spid="36874" grpId="0" animBg="1" autoUpdateAnimBg="0"/>
      <p:bldP spid="36875" grpId="0" animBg="1" autoUpdateAnimBg="0"/>
      <p:bldP spid="36876" grpId="0" animBg="1" autoUpdateAnimBg="0"/>
      <p:bldP spid="36877" grpId="0" animBg="1"/>
      <p:bldP spid="36878" grpId="0" animBg="1"/>
      <p:bldP spid="36879" grpId="0" animBg="1"/>
      <p:bldP spid="36880" grpId="0" animBg="1"/>
      <p:bldP spid="36881" grpId="0" animBg="1"/>
      <p:bldP spid="36882" grpId="0" animBg="1"/>
      <p:bldP spid="36883" grpId="0" animBg="1"/>
      <p:bldP spid="36884" grpId="0" animBg="1" autoUpdateAnimBg="0"/>
      <p:bldP spid="36886" grpId="0" animBg="1" autoUpdateAnimBg="0"/>
      <p:bldP spid="36888" grpId="0" animBg="1" autoUpdateAnimBg="0"/>
      <p:bldP spid="36889" grpId="0" animBg="1"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7" name="Rectangle 3"/>
          <p:cNvSpPr>
            <a:spLocks noGrp="1" noChangeArrowheads="1"/>
          </p:cNvSpPr>
          <p:nvPr>
            <p:ph type="title" idx="4294967295"/>
          </p:nvPr>
        </p:nvSpPr>
        <p:spPr>
          <a:xfrm>
            <a:off x="2380059" y="965200"/>
            <a:ext cx="4556664" cy="4918075"/>
          </a:xfrm>
        </p:spPr>
        <p:txBody>
          <a:bodyPr vert="horz" lIns="91440" tIns="45720" rIns="91440" bIns="45720" rtlCol="0" anchor="ctr">
            <a:normAutofit/>
            <a:scene3d>
              <a:camera prst="orthographicFront"/>
              <a:lightRig rig="soft" dir="t"/>
            </a:scene3d>
            <a:sp3d prstMaterial="softEdge">
              <a:bevelT w="25400" h="25400"/>
            </a:sp3d>
          </a:bodyPr>
          <a:lstStyle/>
          <a:p>
            <a:pPr algn="r">
              <a:defRPr/>
            </a:pPr>
            <a: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Counter </a:t>
            </a:r>
            <a:b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Terrorism Ingtelligence </a:t>
            </a:r>
            <a:b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Unit</a:t>
            </a:r>
            <a:b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
            </a:r>
            <a:b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sz="43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A typical structure</a:t>
            </a:r>
          </a:p>
        </p:txBody>
      </p:sp>
    </p:spTree>
    <p:extLst>
      <p:ext uri="{BB962C8B-B14F-4D97-AF65-F5344CB8AC3E}">
        <p14:creationId xmlns:p14="http://schemas.microsoft.com/office/powerpoint/2010/main" val="2679448538"/>
      </p:ext>
    </p:extLst>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1992313" y="4191000"/>
            <a:ext cx="792480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fontAlgn="base" hangingPunct="1">
              <a:spcBef>
                <a:spcPct val="50000"/>
              </a:spcBef>
              <a:spcAft>
                <a:spcPct val="0"/>
              </a:spcAft>
            </a:pPr>
            <a:endParaRPr lang="en-GB" altLang="en-US" b="1">
              <a:solidFill>
                <a:srgbClr val="FF0000"/>
              </a:solidFill>
              <a:latin typeface="Eurostile" pitchFamily="34" charset="0"/>
              <a:cs typeface="Arial" charset="0"/>
            </a:endParaRPr>
          </a:p>
          <a:p>
            <a:pPr eaLnBrk="1" fontAlgn="base" hangingPunct="1">
              <a:spcBef>
                <a:spcPct val="50000"/>
              </a:spcBef>
              <a:spcAft>
                <a:spcPct val="0"/>
              </a:spcAft>
            </a:pPr>
            <a:endParaRPr lang="en-GB" altLang="en-US" b="1">
              <a:solidFill>
                <a:srgbClr val="FF0000"/>
              </a:solidFill>
              <a:latin typeface="Eurostile" pitchFamily="34" charset="0"/>
              <a:cs typeface="Arial" charset="0"/>
            </a:endParaRPr>
          </a:p>
        </p:txBody>
      </p:sp>
      <p:pic>
        <p:nvPicPr>
          <p:cNvPr id="21507" name="Picture 6" descr="G:\NECTU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5200" y="0"/>
            <a:ext cx="14173200" cy="6858000"/>
          </a:xfrm>
          <a:prstGeom prst="rect">
            <a:avLst/>
          </a:prstGeom>
          <a:noFill/>
          <a:ln w="762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35847" name="Text Box 7"/>
          <p:cNvSpPr txBox="1">
            <a:spLocks noChangeArrowheads="1"/>
          </p:cNvSpPr>
          <p:nvPr/>
        </p:nvSpPr>
        <p:spPr bwMode="auto">
          <a:xfrm>
            <a:off x="4724400" y="188913"/>
            <a:ext cx="4057650" cy="784830"/>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Head Of CTIU</a:t>
            </a:r>
          </a:p>
          <a:p>
            <a:pPr algn="ctr" fontAlgn="base">
              <a:spcBef>
                <a:spcPct val="50000"/>
              </a:spcBef>
              <a:spcAft>
                <a:spcPct val="0"/>
              </a:spcAft>
            </a:pPr>
            <a:r>
              <a:rPr lang="en-GB" altLang="en-US" b="1" dirty="0">
                <a:solidFill>
                  <a:srgbClr val="FFFFFF"/>
                </a:solidFill>
                <a:latin typeface="Arial Narrow" pitchFamily="34" charset="0"/>
                <a:cs typeface="Arial" charset="0"/>
              </a:rPr>
              <a:t>Detective Superintendent</a:t>
            </a:r>
            <a:r>
              <a:rPr lang="en-GB" altLang="en-US" sz="1400" b="1" dirty="0">
                <a:solidFill>
                  <a:srgbClr val="FFFFFF"/>
                </a:solidFill>
                <a:latin typeface="Arial Narrow" pitchFamily="34" charset="0"/>
                <a:cs typeface="Arial" charset="0"/>
              </a:rPr>
              <a:t> </a:t>
            </a:r>
            <a:endParaRPr lang="en-GB" altLang="en-US" sz="1200" b="1" dirty="0">
              <a:solidFill>
                <a:srgbClr val="FFFFFF"/>
              </a:solidFill>
              <a:latin typeface="Arial Narrow" pitchFamily="34" charset="0"/>
              <a:cs typeface="Arial" charset="0"/>
            </a:endParaRPr>
          </a:p>
        </p:txBody>
      </p:sp>
      <p:sp>
        <p:nvSpPr>
          <p:cNvPr id="35848" name="Text Box 8"/>
          <p:cNvSpPr txBox="1">
            <a:spLocks noChangeArrowheads="1"/>
          </p:cNvSpPr>
          <p:nvPr/>
        </p:nvSpPr>
        <p:spPr bwMode="auto">
          <a:xfrm>
            <a:off x="8688389" y="2209800"/>
            <a:ext cx="1800225" cy="338554"/>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DSU Controller </a:t>
            </a:r>
            <a:r>
              <a:rPr lang="en-GB" altLang="en-US" sz="1200" b="1" dirty="0">
                <a:solidFill>
                  <a:srgbClr val="FFFFFF"/>
                </a:solidFill>
                <a:latin typeface="Arial Narrow" pitchFamily="34" charset="0"/>
                <a:cs typeface="Arial" charset="0"/>
              </a:rPr>
              <a:t>  </a:t>
            </a:r>
          </a:p>
        </p:txBody>
      </p:sp>
      <p:sp>
        <p:nvSpPr>
          <p:cNvPr id="35850" name="Text Box 10"/>
          <p:cNvSpPr txBox="1">
            <a:spLocks noChangeArrowheads="1"/>
          </p:cNvSpPr>
          <p:nvPr/>
        </p:nvSpPr>
        <p:spPr bwMode="auto">
          <a:xfrm rot="10741920" flipV="1">
            <a:off x="5373689" y="2846973"/>
            <a:ext cx="3455987" cy="338554"/>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Intelligence Manager</a:t>
            </a:r>
          </a:p>
        </p:txBody>
      </p:sp>
      <p:sp>
        <p:nvSpPr>
          <p:cNvPr id="35851" name="Text Box 11"/>
          <p:cNvSpPr txBox="1">
            <a:spLocks noChangeArrowheads="1"/>
          </p:cNvSpPr>
          <p:nvPr/>
        </p:nvSpPr>
        <p:spPr bwMode="auto">
          <a:xfrm>
            <a:off x="8040689" y="1371600"/>
            <a:ext cx="2376487" cy="369332"/>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Head Of Intelligence</a:t>
            </a:r>
            <a:endParaRPr lang="en-GB" altLang="en-US" sz="1200" b="1" dirty="0">
              <a:solidFill>
                <a:srgbClr val="FFFFFF"/>
              </a:solidFill>
              <a:latin typeface="Arial Narrow" pitchFamily="34" charset="0"/>
              <a:cs typeface="Arial" charset="0"/>
            </a:endParaRPr>
          </a:p>
        </p:txBody>
      </p:sp>
      <p:sp>
        <p:nvSpPr>
          <p:cNvPr id="35852" name="Text Box 12"/>
          <p:cNvSpPr txBox="1">
            <a:spLocks noChangeArrowheads="1"/>
          </p:cNvSpPr>
          <p:nvPr/>
        </p:nvSpPr>
        <p:spPr bwMode="auto">
          <a:xfrm>
            <a:off x="4727575" y="4495800"/>
            <a:ext cx="2592388"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Indexers &amp; Researchers</a:t>
            </a:r>
          </a:p>
        </p:txBody>
      </p:sp>
      <p:sp>
        <p:nvSpPr>
          <p:cNvPr id="35855" name="Text Box 15"/>
          <p:cNvSpPr txBox="1">
            <a:spLocks noChangeArrowheads="1"/>
          </p:cNvSpPr>
          <p:nvPr/>
        </p:nvSpPr>
        <p:spPr bwMode="auto">
          <a:xfrm>
            <a:off x="6816725" y="3429000"/>
            <a:ext cx="23749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Intelligence Development</a:t>
            </a:r>
          </a:p>
        </p:txBody>
      </p:sp>
      <p:sp>
        <p:nvSpPr>
          <p:cNvPr id="35856" name="Text Box 16"/>
          <p:cNvSpPr txBox="1">
            <a:spLocks noChangeArrowheads="1"/>
          </p:cNvSpPr>
          <p:nvPr/>
        </p:nvSpPr>
        <p:spPr bwMode="auto">
          <a:xfrm>
            <a:off x="7175500" y="3962400"/>
            <a:ext cx="2592388"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Field Intel Officers</a:t>
            </a:r>
          </a:p>
        </p:txBody>
      </p:sp>
      <p:sp>
        <p:nvSpPr>
          <p:cNvPr id="35859" name="Text Box 19"/>
          <p:cNvSpPr txBox="1">
            <a:spLocks noChangeArrowheads="1"/>
          </p:cNvSpPr>
          <p:nvPr/>
        </p:nvSpPr>
        <p:spPr bwMode="auto">
          <a:xfrm>
            <a:off x="9625013" y="3429000"/>
            <a:ext cx="86360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DSU</a:t>
            </a:r>
            <a:r>
              <a:rPr lang="en-GB" altLang="en-US" sz="1400" b="1" dirty="0">
                <a:solidFill>
                  <a:srgbClr val="FFFFFF"/>
                </a:solidFill>
                <a:latin typeface="Arial Narrow" pitchFamily="34" charset="0"/>
                <a:cs typeface="Arial" charset="0"/>
              </a:rPr>
              <a:t>   </a:t>
            </a:r>
            <a:endParaRPr lang="en-GB" altLang="en-US" sz="1200" b="1" dirty="0">
              <a:solidFill>
                <a:srgbClr val="FFFFFF"/>
              </a:solidFill>
              <a:latin typeface="Arial Narrow" pitchFamily="34" charset="0"/>
              <a:cs typeface="Arial" charset="0"/>
            </a:endParaRPr>
          </a:p>
        </p:txBody>
      </p:sp>
      <p:sp>
        <p:nvSpPr>
          <p:cNvPr id="35864" name="Line 24"/>
          <p:cNvSpPr>
            <a:spLocks noChangeShapeType="1"/>
          </p:cNvSpPr>
          <p:nvPr/>
        </p:nvSpPr>
        <p:spPr bwMode="auto">
          <a:xfrm>
            <a:off x="6781800" y="1828800"/>
            <a:ext cx="0" cy="3810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5" name="Line 25"/>
          <p:cNvSpPr>
            <a:spLocks noChangeShapeType="1"/>
          </p:cNvSpPr>
          <p:nvPr/>
        </p:nvSpPr>
        <p:spPr bwMode="auto">
          <a:xfrm flipH="1">
            <a:off x="8183563" y="1773238"/>
            <a:ext cx="0" cy="1008062"/>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6" name="Line 26"/>
          <p:cNvSpPr>
            <a:spLocks noChangeShapeType="1"/>
          </p:cNvSpPr>
          <p:nvPr/>
        </p:nvSpPr>
        <p:spPr bwMode="auto">
          <a:xfrm>
            <a:off x="9480550" y="1773238"/>
            <a:ext cx="0" cy="4318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7" name="Line 27"/>
          <p:cNvSpPr>
            <a:spLocks noChangeShapeType="1"/>
          </p:cNvSpPr>
          <p:nvPr/>
        </p:nvSpPr>
        <p:spPr bwMode="auto">
          <a:xfrm>
            <a:off x="10056813" y="2565400"/>
            <a:ext cx="0" cy="8636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8" name="Line 28"/>
          <p:cNvSpPr>
            <a:spLocks noChangeShapeType="1"/>
          </p:cNvSpPr>
          <p:nvPr/>
        </p:nvSpPr>
        <p:spPr bwMode="auto">
          <a:xfrm flipH="1" flipV="1">
            <a:off x="8328025" y="1052514"/>
            <a:ext cx="0" cy="288925"/>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5869" name="Text Box 29"/>
          <p:cNvSpPr txBox="1">
            <a:spLocks noChangeArrowheads="1"/>
          </p:cNvSpPr>
          <p:nvPr/>
        </p:nvSpPr>
        <p:spPr bwMode="auto">
          <a:xfrm>
            <a:off x="4367214" y="3962400"/>
            <a:ext cx="2376487"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Covert Operations</a:t>
            </a:r>
          </a:p>
        </p:txBody>
      </p:sp>
      <p:sp>
        <p:nvSpPr>
          <p:cNvPr id="35858" name="Text Box 18"/>
          <p:cNvSpPr txBox="1">
            <a:spLocks noChangeArrowheads="1"/>
          </p:cNvSpPr>
          <p:nvPr/>
        </p:nvSpPr>
        <p:spPr bwMode="auto">
          <a:xfrm>
            <a:off x="7751763" y="4508500"/>
            <a:ext cx="2520950" cy="338554"/>
          </a:xfrm>
          <a:prstGeom prst="rect">
            <a:avLst/>
          </a:prstGeom>
          <a:solidFill>
            <a:srgbClr val="3366FF"/>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sz="1600" b="1" dirty="0">
                <a:solidFill>
                  <a:srgbClr val="FFFFFF"/>
                </a:solidFill>
                <a:latin typeface="Arial Narrow" pitchFamily="34" charset="0"/>
                <a:cs typeface="Arial" charset="0"/>
              </a:rPr>
              <a:t>Analysts</a:t>
            </a:r>
          </a:p>
        </p:txBody>
      </p:sp>
      <p:sp>
        <p:nvSpPr>
          <p:cNvPr id="2" name="Line 25"/>
          <p:cNvSpPr>
            <a:spLocks noChangeShapeType="1"/>
          </p:cNvSpPr>
          <p:nvPr/>
        </p:nvSpPr>
        <p:spPr bwMode="auto">
          <a:xfrm>
            <a:off x="8401050" y="3213100"/>
            <a:ext cx="0" cy="215900"/>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3" name="Line 25"/>
          <p:cNvSpPr>
            <a:spLocks noChangeShapeType="1"/>
          </p:cNvSpPr>
          <p:nvPr/>
        </p:nvSpPr>
        <p:spPr bwMode="auto">
          <a:xfrm flipH="1">
            <a:off x="5664200" y="3213101"/>
            <a:ext cx="0" cy="720725"/>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4" name="Line 25"/>
          <p:cNvSpPr>
            <a:spLocks noChangeShapeType="1"/>
          </p:cNvSpPr>
          <p:nvPr/>
        </p:nvSpPr>
        <p:spPr bwMode="auto">
          <a:xfrm flipH="1">
            <a:off x="5664200" y="4365626"/>
            <a:ext cx="0" cy="142875"/>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5" name="Line 25"/>
          <p:cNvSpPr>
            <a:spLocks noChangeShapeType="1"/>
          </p:cNvSpPr>
          <p:nvPr/>
        </p:nvSpPr>
        <p:spPr bwMode="auto">
          <a:xfrm>
            <a:off x="8401050" y="3860801"/>
            <a:ext cx="0" cy="144463"/>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6" name="Line 25"/>
          <p:cNvSpPr>
            <a:spLocks noChangeShapeType="1"/>
          </p:cNvSpPr>
          <p:nvPr/>
        </p:nvSpPr>
        <p:spPr bwMode="auto">
          <a:xfrm>
            <a:off x="8401050" y="4365626"/>
            <a:ext cx="0" cy="142875"/>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7" name="Text Box 11"/>
          <p:cNvSpPr txBox="1">
            <a:spLocks noChangeArrowheads="1"/>
          </p:cNvSpPr>
          <p:nvPr/>
        </p:nvSpPr>
        <p:spPr bwMode="auto">
          <a:xfrm>
            <a:off x="1703388" y="2781300"/>
            <a:ext cx="2089150" cy="369888"/>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Ports</a:t>
            </a:r>
            <a:endParaRPr lang="en-GB" altLang="en-US" sz="1200" b="1" dirty="0">
              <a:solidFill>
                <a:srgbClr val="FFFFFF"/>
              </a:solidFill>
              <a:latin typeface="Arial Narrow" pitchFamily="34" charset="0"/>
              <a:cs typeface="Arial" charset="0"/>
            </a:endParaRPr>
          </a:p>
        </p:txBody>
      </p:sp>
      <p:sp>
        <p:nvSpPr>
          <p:cNvPr id="8" name="Text Box 11"/>
          <p:cNvSpPr txBox="1">
            <a:spLocks noChangeArrowheads="1"/>
          </p:cNvSpPr>
          <p:nvPr/>
        </p:nvSpPr>
        <p:spPr bwMode="auto">
          <a:xfrm>
            <a:off x="1703388" y="3935414"/>
            <a:ext cx="2089150" cy="369887"/>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Protect and Prepare</a:t>
            </a:r>
            <a:endParaRPr lang="en-GB" altLang="en-US" sz="1200" b="1" dirty="0">
              <a:solidFill>
                <a:srgbClr val="FFFFFF"/>
              </a:solidFill>
              <a:latin typeface="Arial Narrow" pitchFamily="34" charset="0"/>
              <a:cs typeface="Arial" charset="0"/>
            </a:endParaRPr>
          </a:p>
        </p:txBody>
      </p:sp>
      <p:sp>
        <p:nvSpPr>
          <p:cNvPr id="9" name="Text Box 11"/>
          <p:cNvSpPr txBox="1">
            <a:spLocks noChangeArrowheads="1"/>
          </p:cNvSpPr>
          <p:nvPr/>
        </p:nvSpPr>
        <p:spPr bwMode="auto">
          <a:xfrm>
            <a:off x="1703388" y="3359150"/>
            <a:ext cx="2089150" cy="369888"/>
          </a:xfrm>
          <a:prstGeom prst="rect">
            <a:avLst/>
          </a:prstGeom>
          <a:solidFill>
            <a:srgbClr val="A50021"/>
          </a:solidFill>
          <a:ln w="57150">
            <a:solidFill>
              <a:schemeClr val="bg1"/>
            </a:solidFill>
            <a:miter lim="800000"/>
            <a:headEnd/>
            <a:tailEnd/>
          </a:ln>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50000"/>
              </a:spcBef>
              <a:spcAft>
                <a:spcPct val="0"/>
              </a:spcAft>
            </a:pPr>
            <a:r>
              <a:rPr lang="en-GB" altLang="en-US" b="1" dirty="0">
                <a:solidFill>
                  <a:srgbClr val="FFFFFF"/>
                </a:solidFill>
                <a:latin typeface="Arial Narrow" pitchFamily="34" charset="0"/>
                <a:cs typeface="Arial" charset="0"/>
              </a:rPr>
              <a:t>Prevent</a:t>
            </a:r>
            <a:endParaRPr lang="en-GB" altLang="en-US" sz="1200" b="1" dirty="0">
              <a:solidFill>
                <a:srgbClr val="FFFFFF"/>
              </a:solidFill>
              <a:latin typeface="Arial Narrow" pitchFamily="34" charset="0"/>
              <a:cs typeface="Arial" charset="0"/>
            </a:endParaRPr>
          </a:p>
        </p:txBody>
      </p:sp>
      <p:sp>
        <p:nvSpPr>
          <p:cNvPr id="10" name="Line 25"/>
          <p:cNvSpPr>
            <a:spLocks noChangeShapeType="1"/>
          </p:cNvSpPr>
          <p:nvPr/>
        </p:nvSpPr>
        <p:spPr bwMode="auto">
          <a:xfrm flipH="1">
            <a:off x="3359151" y="981076"/>
            <a:ext cx="1368425" cy="1800225"/>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11" name="Line 25"/>
          <p:cNvSpPr>
            <a:spLocks noChangeShapeType="1"/>
          </p:cNvSpPr>
          <p:nvPr/>
        </p:nvSpPr>
        <p:spPr bwMode="auto">
          <a:xfrm flipH="1">
            <a:off x="3287713" y="3213101"/>
            <a:ext cx="0" cy="144463"/>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
        <p:nvSpPr>
          <p:cNvPr id="12" name="Line 25"/>
          <p:cNvSpPr>
            <a:spLocks noChangeShapeType="1"/>
          </p:cNvSpPr>
          <p:nvPr/>
        </p:nvSpPr>
        <p:spPr bwMode="auto">
          <a:xfrm flipH="1">
            <a:off x="3287713" y="3789363"/>
            <a:ext cx="0" cy="144462"/>
          </a:xfrm>
          <a:prstGeom prst="line">
            <a:avLst/>
          </a:prstGeom>
          <a:noFill/>
          <a:ln w="76200">
            <a:solidFill>
              <a:schemeClr val="bg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srgbClr val="000000"/>
              </a:solidFill>
            </a:endParaRPr>
          </a:p>
        </p:txBody>
      </p:sp>
    </p:spTree>
    <p:extLst>
      <p:ext uri="{BB962C8B-B14F-4D97-AF65-F5344CB8AC3E}">
        <p14:creationId xmlns:p14="http://schemas.microsoft.com/office/powerpoint/2010/main" val="20105241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35847"/>
                                        </p:tgtEl>
                                        <p:attrNameLst>
                                          <p:attrName>style.visibility</p:attrName>
                                        </p:attrNameLst>
                                      </p:cBhvr>
                                      <p:to>
                                        <p:strVal val="visible"/>
                                      </p:to>
                                    </p:set>
                                    <p:animEffect transition="in" filter="box(out)">
                                      <p:cBhvr>
                                        <p:cTn id="7" dur="500"/>
                                        <p:tgtEl>
                                          <p:spTgt spid="35847"/>
                                        </p:tgtEl>
                                      </p:cBhvr>
                                    </p:animEffect>
                                  </p:childTnLst>
                                </p:cTn>
                              </p:par>
                            </p:childTnLst>
                          </p:cTn>
                        </p:par>
                        <p:par>
                          <p:cTn id="8" fill="hold" nodeType="afterGroup">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35868"/>
                                        </p:tgtEl>
                                        <p:attrNameLst>
                                          <p:attrName>style.visibility</p:attrName>
                                        </p:attrNameLst>
                                      </p:cBhvr>
                                      <p:to>
                                        <p:strVal val="visible"/>
                                      </p:to>
                                    </p:set>
                                    <p:animEffect transition="in" filter="wipe(up)">
                                      <p:cBhvr>
                                        <p:cTn id="11" dur="500"/>
                                        <p:tgtEl>
                                          <p:spTgt spid="35868"/>
                                        </p:tgtEl>
                                      </p:cBhvr>
                                    </p:animEffect>
                                  </p:childTnLst>
                                </p:cTn>
                              </p:par>
                            </p:childTnLst>
                          </p:cTn>
                        </p:par>
                        <p:par>
                          <p:cTn id="12" fill="hold" nodeType="afterGroup">
                            <p:stCondLst>
                              <p:cond delay="1000"/>
                            </p:stCondLst>
                            <p:childTnLst>
                              <p:par>
                                <p:cTn id="13" presetID="4" presetClass="entr" presetSubtype="32" fill="hold" grpId="0" nodeType="afterEffect">
                                  <p:stCondLst>
                                    <p:cond delay="0"/>
                                  </p:stCondLst>
                                  <p:childTnLst>
                                    <p:set>
                                      <p:cBhvr>
                                        <p:cTn id="14" dur="1" fill="hold">
                                          <p:stCondLst>
                                            <p:cond delay="0"/>
                                          </p:stCondLst>
                                        </p:cTn>
                                        <p:tgtEl>
                                          <p:spTgt spid="35851"/>
                                        </p:tgtEl>
                                        <p:attrNameLst>
                                          <p:attrName>style.visibility</p:attrName>
                                        </p:attrNameLst>
                                      </p:cBhvr>
                                      <p:to>
                                        <p:strVal val="visible"/>
                                      </p:to>
                                    </p:set>
                                    <p:animEffect transition="in" filter="box(out)">
                                      <p:cBhvr>
                                        <p:cTn id="15" dur="500"/>
                                        <p:tgtEl>
                                          <p:spTgt spid="35851"/>
                                        </p:tgtEl>
                                      </p:cBhvr>
                                    </p:animEffect>
                                  </p:childTnLst>
                                </p:cTn>
                              </p:par>
                            </p:childTnLst>
                          </p:cTn>
                        </p:par>
                        <p:par>
                          <p:cTn id="16" fill="hold" nodeType="afterGroup">
                            <p:stCondLst>
                              <p:cond delay="1500"/>
                            </p:stCondLst>
                            <p:childTnLst>
                              <p:par>
                                <p:cTn id="17" presetID="22" presetClass="entr" presetSubtype="1" fill="hold" grpId="0" nodeType="afterEffect">
                                  <p:stCondLst>
                                    <p:cond delay="0"/>
                                  </p:stCondLst>
                                  <p:childTnLst>
                                    <p:set>
                                      <p:cBhvr>
                                        <p:cTn id="18" dur="1" fill="hold">
                                          <p:stCondLst>
                                            <p:cond delay="0"/>
                                          </p:stCondLst>
                                        </p:cTn>
                                        <p:tgtEl>
                                          <p:spTgt spid="35865"/>
                                        </p:tgtEl>
                                        <p:attrNameLst>
                                          <p:attrName>style.visibility</p:attrName>
                                        </p:attrNameLst>
                                      </p:cBhvr>
                                      <p:to>
                                        <p:strVal val="visible"/>
                                      </p:to>
                                    </p:set>
                                    <p:animEffect transition="in" filter="wipe(up)">
                                      <p:cBhvr>
                                        <p:cTn id="19" dur="500"/>
                                        <p:tgtEl>
                                          <p:spTgt spid="35865"/>
                                        </p:tgtEl>
                                      </p:cBhvr>
                                    </p:animEffect>
                                  </p:childTnLst>
                                </p:cTn>
                              </p:par>
                            </p:childTnLst>
                          </p:cTn>
                        </p:par>
                        <p:par>
                          <p:cTn id="20" fill="hold" nodeType="afterGroup">
                            <p:stCondLst>
                              <p:cond delay="2000"/>
                            </p:stCondLst>
                            <p:childTnLst>
                              <p:par>
                                <p:cTn id="21" presetID="4" presetClass="entr" presetSubtype="32" fill="hold" grpId="0" nodeType="afterEffect">
                                  <p:stCondLst>
                                    <p:cond delay="0"/>
                                  </p:stCondLst>
                                  <p:childTnLst>
                                    <p:set>
                                      <p:cBhvr>
                                        <p:cTn id="22" dur="1" fill="hold">
                                          <p:stCondLst>
                                            <p:cond delay="0"/>
                                          </p:stCondLst>
                                        </p:cTn>
                                        <p:tgtEl>
                                          <p:spTgt spid="35850"/>
                                        </p:tgtEl>
                                        <p:attrNameLst>
                                          <p:attrName>style.visibility</p:attrName>
                                        </p:attrNameLst>
                                      </p:cBhvr>
                                      <p:to>
                                        <p:strVal val="visible"/>
                                      </p:to>
                                    </p:set>
                                    <p:animEffect transition="in" filter="box(out)">
                                      <p:cBhvr>
                                        <p:cTn id="23" dur="500"/>
                                        <p:tgtEl>
                                          <p:spTgt spid="35850"/>
                                        </p:tgtEl>
                                      </p:cBhvr>
                                    </p:animEffect>
                                  </p:childTnLst>
                                </p:cTn>
                              </p:par>
                            </p:childTnLst>
                          </p:cTn>
                        </p:par>
                        <p:par>
                          <p:cTn id="24" fill="hold" nodeType="afterGroup">
                            <p:stCondLst>
                              <p:cond delay="2500"/>
                            </p:stCondLst>
                            <p:childTnLst>
                              <p:par>
                                <p:cTn id="25" presetID="4" presetClass="entr" presetSubtype="32" fill="hold" grpId="0" nodeType="afterEffect">
                                  <p:stCondLst>
                                    <p:cond delay="0"/>
                                  </p:stCondLst>
                                  <p:childTnLst>
                                    <p:set>
                                      <p:cBhvr>
                                        <p:cTn id="26" dur="1" fill="hold">
                                          <p:stCondLst>
                                            <p:cond delay="0"/>
                                          </p:stCondLst>
                                        </p:cTn>
                                        <p:tgtEl>
                                          <p:spTgt spid="35855"/>
                                        </p:tgtEl>
                                        <p:attrNameLst>
                                          <p:attrName>style.visibility</p:attrName>
                                        </p:attrNameLst>
                                      </p:cBhvr>
                                      <p:to>
                                        <p:strVal val="visible"/>
                                      </p:to>
                                    </p:set>
                                    <p:animEffect transition="in" filter="box(out)">
                                      <p:cBhvr>
                                        <p:cTn id="27" dur="500"/>
                                        <p:tgtEl>
                                          <p:spTgt spid="35855"/>
                                        </p:tgtEl>
                                      </p:cBhvr>
                                    </p:animEffect>
                                  </p:childTnLst>
                                </p:cTn>
                              </p:par>
                            </p:childTnLst>
                          </p:cTn>
                        </p:par>
                        <p:par>
                          <p:cTn id="28" fill="hold" nodeType="afterGroup">
                            <p:stCondLst>
                              <p:cond delay="3000"/>
                            </p:stCondLst>
                            <p:childTnLst>
                              <p:par>
                                <p:cTn id="29" presetID="4" presetClass="entr" presetSubtype="32" fill="hold" grpId="0" nodeType="afterEffect">
                                  <p:stCondLst>
                                    <p:cond delay="0"/>
                                  </p:stCondLst>
                                  <p:childTnLst>
                                    <p:set>
                                      <p:cBhvr>
                                        <p:cTn id="30" dur="1" fill="hold">
                                          <p:stCondLst>
                                            <p:cond delay="0"/>
                                          </p:stCondLst>
                                        </p:cTn>
                                        <p:tgtEl>
                                          <p:spTgt spid="35869"/>
                                        </p:tgtEl>
                                        <p:attrNameLst>
                                          <p:attrName>style.visibility</p:attrName>
                                        </p:attrNameLst>
                                      </p:cBhvr>
                                      <p:to>
                                        <p:strVal val="visible"/>
                                      </p:to>
                                    </p:set>
                                    <p:animEffect transition="in" filter="box(out)">
                                      <p:cBhvr>
                                        <p:cTn id="31" dur="500"/>
                                        <p:tgtEl>
                                          <p:spTgt spid="35869"/>
                                        </p:tgtEl>
                                      </p:cBhvr>
                                    </p:animEffect>
                                  </p:childTnLst>
                                </p:cTn>
                              </p:par>
                            </p:childTnLst>
                          </p:cTn>
                        </p:par>
                        <p:par>
                          <p:cTn id="32" fill="hold" nodeType="afterGroup">
                            <p:stCondLst>
                              <p:cond delay="3500"/>
                            </p:stCondLst>
                            <p:childTnLst>
                              <p:par>
                                <p:cTn id="33" presetID="4" presetClass="entr" presetSubtype="32" fill="hold" grpId="0" nodeType="afterEffect">
                                  <p:stCondLst>
                                    <p:cond delay="0"/>
                                  </p:stCondLst>
                                  <p:childTnLst>
                                    <p:set>
                                      <p:cBhvr>
                                        <p:cTn id="34" dur="1" fill="hold">
                                          <p:stCondLst>
                                            <p:cond delay="0"/>
                                          </p:stCondLst>
                                        </p:cTn>
                                        <p:tgtEl>
                                          <p:spTgt spid="35856"/>
                                        </p:tgtEl>
                                        <p:attrNameLst>
                                          <p:attrName>style.visibility</p:attrName>
                                        </p:attrNameLst>
                                      </p:cBhvr>
                                      <p:to>
                                        <p:strVal val="visible"/>
                                      </p:to>
                                    </p:set>
                                    <p:animEffect transition="in" filter="box(out)">
                                      <p:cBhvr>
                                        <p:cTn id="35" dur="500"/>
                                        <p:tgtEl>
                                          <p:spTgt spid="35856"/>
                                        </p:tgtEl>
                                      </p:cBhvr>
                                    </p:animEffect>
                                  </p:childTnLst>
                                </p:cTn>
                              </p:par>
                            </p:childTnLst>
                          </p:cTn>
                        </p:par>
                        <p:par>
                          <p:cTn id="36" fill="hold" nodeType="afterGroup">
                            <p:stCondLst>
                              <p:cond delay="4000"/>
                            </p:stCondLst>
                            <p:childTnLst>
                              <p:par>
                                <p:cTn id="37" presetID="4" presetClass="entr" presetSubtype="32" fill="hold" grpId="0" nodeType="afterEffect">
                                  <p:stCondLst>
                                    <p:cond delay="0"/>
                                  </p:stCondLst>
                                  <p:childTnLst>
                                    <p:set>
                                      <p:cBhvr>
                                        <p:cTn id="38" dur="1" fill="hold">
                                          <p:stCondLst>
                                            <p:cond delay="0"/>
                                          </p:stCondLst>
                                        </p:cTn>
                                        <p:tgtEl>
                                          <p:spTgt spid="35852"/>
                                        </p:tgtEl>
                                        <p:attrNameLst>
                                          <p:attrName>style.visibility</p:attrName>
                                        </p:attrNameLst>
                                      </p:cBhvr>
                                      <p:to>
                                        <p:strVal val="visible"/>
                                      </p:to>
                                    </p:set>
                                    <p:animEffect transition="in" filter="box(out)">
                                      <p:cBhvr>
                                        <p:cTn id="39" dur="500"/>
                                        <p:tgtEl>
                                          <p:spTgt spid="35852"/>
                                        </p:tgtEl>
                                      </p:cBhvr>
                                    </p:animEffect>
                                  </p:childTnLst>
                                </p:cTn>
                              </p:par>
                            </p:childTnLst>
                          </p:cTn>
                        </p:par>
                        <p:par>
                          <p:cTn id="40" fill="hold" nodeType="afterGroup">
                            <p:stCondLst>
                              <p:cond delay="4500"/>
                            </p:stCondLst>
                            <p:childTnLst>
                              <p:par>
                                <p:cTn id="41" presetID="22" presetClass="entr" presetSubtype="1" fill="hold" grpId="0" nodeType="afterEffect">
                                  <p:stCondLst>
                                    <p:cond delay="0"/>
                                  </p:stCondLst>
                                  <p:childTnLst>
                                    <p:set>
                                      <p:cBhvr>
                                        <p:cTn id="42" dur="1" fill="hold">
                                          <p:stCondLst>
                                            <p:cond delay="0"/>
                                          </p:stCondLst>
                                        </p:cTn>
                                        <p:tgtEl>
                                          <p:spTgt spid="35864"/>
                                        </p:tgtEl>
                                        <p:attrNameLst>
                                          <p:attrName>style.visibility</p:attrName>
                                        </p:attrNameLst>
                                      </p:cBhvr>
                                      <p:to>
                                        <p:strVal val="visible"/>
                                      </p:to>
                                    </p:set>
                                    <p:animEffect transition="in" filter="wipe(up)">
                                      <p:cBhvr>
                                        <p:cTn id="43" dur="500"/>
                                        <p:tgtEl>
                                          <p:spTgt spid="35864"/>
                                        </p:tgtEl>
                                      </p:cBhvr>
                                    </p:animEffect>
                                  </p:childTnLst>
                                </p:cTn>
                              </p:par>
                            </p:childTnLst>
                          </p:cTn>
                        </p:par>
                        <p:par>
                          <p:cTn id="44" fill="hold" nodeType="afterGroup">
                            <p:stCondLst>
                              <p:cond delay="5000"/>
                            </p:stCondLst>
                            <p:childTnLst>
                              <p:par>
                                <p:cTn id="45" presetID="22" presetClass="entr" presetSubtype="1" fill="hold" grpId="0" nodeType="afterEffect">
                                  <p:stCondLst>
                                    <p:cond delay="0"/>
                                  </p:stCondLst>
                                  <p:childTnLst>
                                    <p:set>
                                      <p:cBhvr>
                                        <p:cTn id="46" dur="1" fill="hold">
                                          <p:stCondLst>
                                            <p:cond delay="0"/>
                                          </p:stCondLst>
                                        </p:cTn>
                                        <p:tgtEl>
                                          <p:spTgt spid="35866"/>
                                        </p:tgtEl>
                                        <p:attrNameLst>
                                          <p:attrName>style.visibility</p:attrName>
                                        </p:attrNameLst>
                                      </p:cBhvr>
                                      <p:to>
                                        <p:strVal val="visible"/>
                                      </p:to>
                                    </p:set>
                                    <p:animEffect transition="in" filter="wipe(up)">
                                      <p:cBhvr>
                                        <p:cTn id="47" dur="500"/>
                                        <p:tgtEl>
                                          <p:spTgt spid="35866"/>
                                        </p:tgtEl>
                                      </p:cBhvr>
                                    </p:animEffect>
                                  </p:childTnLst>
                                </p:cTn>
                              </p:par>
                            </p:childTnLst>
                          </p:cTn>
                        </p:par>
                        <p:par>
                          <p:cTn id="48" fill="hold" nodeType="afterGroup">
                            <p:stCondLst>
                              <p:cond delay="5500"/>
                            </p:stCondLst>
                            <p:childTnLst>
                              <p:par>
                                <p:cTn id="49" presetID="4" presetClass="entr" presetSubtype="32" fill="hold" grpId="0" nodeType="afterEffect">
                                  <p:stCondLst>
                                    <p:cond delay="0"/>
                                  </p:stCondLst>
                                  <p:childTnLst>
                                    <p:set>
                                      <p:cBhvr>
                                        <p:cTn id="50" dur="1" fill="hold">
                                          <p:stCondLst>
                                            <p:cond delay="0"/>
                                          </p:stCondLst>
                                        </p:cTn>
                                        <p:tgtEl>
                                          <p:spTgt spid="35848"/>
                                        </p:tgtEl>
                                        <p:attrNameLst>
                                          <p:attrName>style.visibility</p:attrName>
                                        </p:attrNameLst>
                                      </p:cBhvr>
                                      <p:to>
                                        <p:strVal val="visible"/>
                                      </p:to>
                                    </p:set>
                                    <p:animEffect transition="in" filter="box(out)">
                                      <p:cBhvr>
                                        <p:cTn id="51" dur="500"/>
                                        <p:tgtEl>
                                          <p:spTgt spid="35848"/>
                                        </p:tgtEl>
                                      </p:cBhvr>
                                    </p:animEffect>
                                  </p:childTnLst>
                                </p:cTn>
                              </p:par>
                            </p:childTnLst>
                          </p:cTn>
                        </p:par>
                        <p:par>
                          <p:cTn id="52" fill="hold" nodeType="afterGroup">
                            <p:stCondLst>
                              <p:cond delay="6000"/>
                            </p:stCondLst>
                            <p:childTnLst>
                              <p:par>
                                <p:cTn id="53" presetID="22" presetClass="entr" presetSubtype="1" fill="hold" grpId="0" nodeType="afterEffect">
                                  <p:stCondLst>
                                    <p:cond delay="0"/>
                                  </p:stCondLst>
                                  <p:childTnLst>
                                    <p:set>
                                      <p:cBhvr>
                                        <p:cTn id="54" dur="1" fill="hold">
                                          <p:stCondLst>
                                            <p:cond delay="0"/>
                                          </p:stCondLst>
                                        </p:cTn>
                                        <p:tgtEl>
                                          <p:spTgt spid="35867"/>
                                        </p:tgtEl>
                                        <p:attrNameLst>
                                          <p:attrName>style.visibility</p:attrName>
                                        </p:attrNameLst>
                                      </p:cBhvr>
                                      <p:to>
                                        <p:strVal val="visible"/>
                                      </p:to>
                                    </p:set>
                                    <p:animEffect transition="in" filter="wipe(up)">
                                      <p:cBhvr>
                                        <p:cTn id="55" dur="500"/>
                                        <p:tgtEl>
                                          <p:spTgt spid="35867"/>
                                        </p:tgtEl>
                                      </p:cBhvr>
                                    </p:animEffect>
                                  </p:childTnLst>
                                </p:cTn>
                              </p:par>
                            </p:childTnLst>
                          </p:cTn>
                        </p:par>
                        <p:par>
                          <p:cTn id="56" fill="hold" nodeType="afterGroup">
                            <p:stCondLst>
                              <p:cond delay="6500"/>
                            </p:stCondLst>
                            <p:childTnLst>
                              <p:par>
                                <p:cTn id="57" presetID="4" presetClass="entr" presetSubtype="32" fill="hold" grpId="0" nodeType="afterEffect">
                                  <p:stCondLst>
                                    <p:cond delay="0"/>
                                  </p:stCondLst>
                                  <p:childTnLst>
                                    <p:set>
                                      <p:cBhvr>
                                        <p:cTn id="58" dur="1" fill="hold">
                                          <p:stCondLst>
                                            <p:cond delay="0"/>
                                          </p:stCondLst>
                                        </p:cTn>
                                        <p:tgtEl>
                                          <p:spTgt spid="35859"/>
                                        </p:tgtEl>
                                        <p:attrNameLst>
                                          <p:attrName>style.visibility</p:attrName>
                                        </p:attrNameLst>
                                      </p:cBhvr>
                                      <p:to>
                                        <p:strVal val="visible"/>
                                      </p:to>
                                    </p:set>
                                    <p:animEffect transition="in" filter="box(out)">
                                      <p:cBhvr>
                                        <p:cTn id="59" dur="500"/>
                                        <p:tgtEl>
                                          <p:spTgt spid="35859"/>
                                        </p:tgtEl>
                                      </p:cBhvr>
                                    </p:animEffect>
                                  </p:childTnLst>
                                </p:cTn>
                              </p:par>
                            </p:childTnLst>
                          </p:cTn>
                        </p:par>
                        <p:par>
                          <p:cTn id="60" fill="hold" nodeType="afterGroup">
                            <p:stCondLst>
                              <p:cond delay="7000"/>
                            </p:stCondLst>
                            <p:childTnLst>
                              <p:par>
                                <p:cTn id="61" presetID="4" presetClass="entr" presetSubtype="32" fill="hold" grpId="0" nodeType="afterEffect">
                                  <p:stCondLst>
                                    <p:cond delay="0"/>
                                  </p:stCondLst>
                                  <p:childTnLst>
                                    <p:set>
                                      <p:cBhvr>
                                        <p:cTn id="62" dur="1" fill="hold">
                                          <p:stCondLst>
                                            <p:cond delay="0"/>
                                          </p:stCondLst>
                                        </p:cTn>
                                        <p:tgtEl>
                                          <p:spTgt spid="35858"/>
                                        </p:tgtEl>
                                        <p:attrNameLst>
                                          <p:attrName>style.visibility</p:attrName>
                                        </p:attrNameLst>
                                      </p:cBhvr>
                                      <p:to>
                                        <p:strVal val="visible"/>
                                      </p:to>
                                    </p:set>
                                    <p:animEffect transition="in" filter="box(out)">
                                      <p:cBhvr>
                                        <p:cTn id="63" dur="500"/>
                                        <p:tgtEl>
                                          <p:spTgt spid="35858"/>
                                        </p:tgtEl>
                                      </p:cBhvr>
                                    </p:animEffect>
                                  </p:childTnLst>
                                </p:cTn>
                              </p:par>
                            </p:childTnLst>
                          </p:cTn>
                        </p:par>
                        <p:par>
                          <p:cTn id="64" fill="hold" nodeType="afterGroup">
                            <p:stCondLst>
                              <p:cond delay="7500"/>
                            </p:stCondLst>
                            <p:childTnLst>
                              <p:par>
                                <p:cTn id="65" presetID="22" presetClass="entr" presetSubtype="1" fill="hold" grpId="0" nodeType="afterEffect">
                                  <p:stCondLst>
                                    <p:cond delay="0"/>
                                  </p:stCondLst>
                                  <p:childTnLst>
                                    <p:set>
                                      <p:cBhvr>
                                        <p:cTn id="66" dur="1" fill="hold">
                                          <p:stCondLst>
                                            <p:cond delay="0"/>
                                          </p:stCondLst>
                                        </p:cTn>
                                        <p:tgtEl>
                                          <p:spTgt spid="2"/>
                                        </p:tgtEl>
                                        <p:attrNameLst>
                                          <p:attrName>style.visibility</p:attrName>
                                        </p:attrNameLst>
                                      </p:cBhvr>
                                      <p:to>
                                        <p:strVal val="visible"/>
                                      </p:to>
                                    </p:set>
                                    <p:animEffect transition="in" filter="wipe(up)">
                                      <p:cBhvr>
                                        <p:cTn id="67" dur="500"/>
                                        <p:tgtEl>
                                          <p:spTgt spid="2"/>
                                        </p:tgtEl>
                                      </p:cBhvr>
                                    </p:animEffect>
                                  </p:childTnLst>
                                </p:cTn>
                              </p:par>
                            </p:childTnLst>
                          </p:cTn>
                        </p:par>
                        <p:par>
                          <p:cTn id="68" fill="hold" nodeType="afterGroup">
                            <p:stCondLst>
                              <p:cond delay="8000"/>
                            </p:stCondLst>
                            <p:childTnLst>
                              <p:par>
                                <p:cTn id="69" presetID="22" presetClass="entr" presetSubtype="1" fill="hold" grpId="0" nodeType="afterEffect">
                                  <p:stCondLst>
                                    <p:cond delay="0"/>
                                  </p:stCondLst>
                                  <p:childTnLst>
                                    <p:set>
                                      <p:cBhvr>
                                        <p:cTn id="70" dur="1" fill="hold">
                                          <p:stCondLst>
                                            <p:cond delay="0"/>
                                          </p:stCondLst>
                                        </p:cTn>
                                        <p:tgtEl>
                                          <p:spTgt spid="3"/>
                                        </p:tgtEl>
                                        <p:attrNameLst>
                                          <p:attrName>style.visibility</p:attrName>
                                        </p:attrNameLst>
                                      </p:cBhvr>
                                      <p:to>
                                        <p:strVal val="visible"/>
                                      </p:to>
                                    </p:set>
                                    <p:animEffect transition="in" filter="wipe(up)">
                                      <p:cBhvr>
                                        <p:cTn id="71" dur="500"/>
                                        <p:tgtEl>
                                          <p:spTgt spid="3"/>
                                        </p:tgtEl>
                                      </p:cBhvr>
                                    </p:animEffect>
                                  </p:childTnLst>
                                </p:cTn>
                              </p:par>
                            </p:childTnLst>
                          </p:cTn>
                        </p:par>
                        <p:par>
                          <p:cTn id="72" fill="hold" nodeType="afterGroup">
                            <p:stCondLst>
                              <p:cond delay="8500"/>
                            </p:stCondLst>
                            <p:childTnLst>
                              <p:par>
                                <p:cTn id="73" presetID="22" presetClass="entr" presetSubtype="1" fill="hold" grpId="0" nodeType="afterEffect">
                                  <p:stCondLst>
                                    <p:cond delay="0"/>
                                  </p:stCondLst>
                                  <p:childTnLst>
                                    <p:set>
                                      <p:cBhvr>
                                        <p:cTn id="74" dur="1" fill="hold">
                                          <p:stCondLst>
                                            <p:cond delay="0"/>
                                          </p:stCondLst>
                                        </p:cTn>
                                        <p:tgtEl>
                                          <p:spTgt spid="4"/>
                                        </p:tgtEl>
                                        <p:attrNameLst>
                                          <p:attrName>style.visibility</p:attrName>
                                        </p:attrNameLst>
                                      </p:cBhvr>
                                      <p:to>
                                        <p:strVal val="visible"/>
                                      </p:to>
                                    </p:set>
                                    <p:animEffect transition="in" filter="wipe(up)">
                                      <p:cBhvr>
                                        <p:cTn id="75" dur="500"/>
                                        <p:tgtEl>
                                          <p:spTgt spid="4"/>
                                        </p:tgtEl>
                                      </p:cBhvr>
                                    </p:animEffect>
                                  </p:childTnLst>
                                </p:cTn>
                              </p:par>
                            </p:childTnLst>
                          </p:cTn>
                        </p:par>
                        <p:par>
                          <p:cTn id="76" fill="hold" nodeType="afterGroup">
                            <p:stCondLst>
                              <p:cond delay="9000"/>
                            </p:stCondLst>
                            <p:childTnLst>
                              <p:par>
                                <p:cTn id="77" presetID="22" presetClass="entr" presetSubtype="1" fill="hold" grpId="0" nodeType="afterEffect">
                                  <p:stCondLst>
                                    <p:cond delay="0"/>
                                  </p:stCondLst>
                                  <p:childTnLst>
                                    <p:set>
                                      <p:cBhvr>
                                        <p:cTn id="78" dur="1" fill="hold">
                                          <p:stCondLst>
                                            <p:cond delay="0"/>
                                          </p:stCondLst>
                                        </p:cTn>
                                        <p:tgtEl>
                                          <p:spTgt spid="5"/>
                                        </p:tgtEl>
                                        <p:attrNameLst>
                                          <p:attrName>style.visibility</p:attrName>
                                        </p:attrNameLst>
                                      </p:cBhvr>
                                      <p:to>
                                        <p:strVal val="visible"/>
                                      </p:to>
                                    </p:set>
                                    <p:animEffect transition="in" filter="wipe(up)">
                                      <p:cBhvr>
                                        <p:cTn id="79" dur="500"/>
                                        <p:tgtEl>
                                          <p:spTgt spid="5"/>
                                        </p:tgtEl>
                                      </p:cBhvr>
                                    </p:animEffect>
                                  </p:childTnLst>
                                </p:cTn>
                              </p:par>
                            </p:childTnLst>
                          </p:cTn>
                        </p:par>
                        <p:par>
                          <p:cTn id="80" fill="hold" nodeType="afterGroup">
                            <p:stCondLst>
                              <p:cond delay="9500"/>
                            </p:stCondLst>
                            <p:childTnLst>
                              <p:par>
                                <p:cTn id="81" presetID="22" presetClass="entr" presetSubtype="1" fill="hold" grpId="0" nodeType="afterEffect">
                                  <p:stCondLst>
                                    <p:cond delay="0"/>
                                  </p:stCondLst>
                                  <p:childTnLst>
                                    <p:set>
                                      <p:cBhvr>
                                        <p:cTn id="82" dur="1" fill="hold">
                                          <p:stCondLst>
                                            <p:cond delay="0"/>
                                          </p:stCondLst>
                                        </p:cTn>
                                        <p:tgtEl>
                                          <p:spTgt spid="6"/>
                                        </p:tgtEl>
                                        <p:attrNameLst>
                                          <p:attrName>style.visibility</p:attrName>
                                        </p:attrNameLst>
                                      </p:cBhvr>
                                      <p:to>
                                        <p:strVal val="visible"/>
                                      </p:to>
                                    </p:set>
                                    <p:animEffect transition="in" filter="wipe(up)">
                                      <p:cBhvr>
                                        <p:cTn id="83" dur="500"/>
                                        <p:tgtEl>
                                          <p:spTgt spid="6"/>
                                        </p:tgtEl>
                                      </p:cBhvr>
                                    </p:animEffect>
                                  </p:childTnLst>
                                </p:cTn>
                              </p:par>
                            </p:childTnLst>
                          </p:cTn>
                        </p:par>
                        <p:par>
                          <p:cTn id="84" fill="hold" nodeType="afterGroup">
                            <p:stCondLst>
                              <p:cond delay="10000"/>
                            </p:stCondLst>
                            <p:childTnLst>
                              <p:par>
                                <p:cTn id="85" presetID="4" presetClass="entr" presetSubtype="32" fill="hold" grpId="0" nodeType="afterEffect">
                                  <p:stCondLst>
                                    <p:cond delay="0"/>
                                  </p:stCondLst>
                                  <p:childTnLst>
                                    <p:set>
                                      <p:cBhvr>
                                        <p:cTn id="86" dur="1" fill="hold">
                                          <p:stCondLst>
                                            <p:cond delay="0"/>
                                          </p:stCondLst>
                                        </p:cTn>
                                        <p:tgtEl>
                                          <p:spTgt spid="7"/>
                                        </p:tgtEl>
                                        <p:attrNameLst>
                                          <p:attrName>style.visibility</p:attrName>
                                        </p:attrNameLst>
                                      </p:cBhvr>
                                      <p:to>
                                        <p:strVal val="visible"/>
                                      </p:to>
                                    </p:set>
                                    <p:animEffect transition="in" filter="box(out)">
                                      <p:cBhvr>
                                        <p:cTn id="87" dur="500"/>
                                        <p:tgtEl>
                                          <p:spTgt spid="7"/>
                                        </p:tgtEl>
                                      </p:cBhvr>
                                    </p:animEffect>
                                  </p:childTnLst>
                                </p:cTn>
                              </p:par>
                            </p:childTnLst>
                          </p:cTn>
                        </p:par>
                        <p:par>
                          <p:cTn id="88" fill="hold" nodeType="afterGroup">
                            <p:stCondLst>
                              <p:cond delay="10500"/>
                            </p:stCondLst>
                            <p:childTnLst>
                              <p:par>
                                <p:cTn id="89" presetID="4" presetClass="entr" presetSubtype="32" fill="hold" grpId="0" nodeType="afterEffect">
                                  <p:stCondLst>
                                    <p:cond delay="0"/>
                                  </p:stCondLst>
                                  <p:childTnLst>
                                    <p:set>
                                      <p:cBhvr>
                                        <p:cTn id="90" dur="1" fill="hold">
                                          <p:stCondLst>
                                            <p:cond delay="0"/>
                                          </p:stCondLst>
                                        </p:cTn>
                                        <p:tgtEl>
                                          <p:spTgt spid="8"/>
                                        </p:tgtEl>
                                        <p:attrNameLst>
                                          <p:attrName>style.visibility</p:attrName>
                                        </p:attrNameLst>
                                      </p:cBhvr>
                                      <p:to>
                                        <p:strVal val="visible"/>
                                      </p:to>
                                    </p:set>
                                    <p:animEffect transition="in" filter="box(out)">
                                      <p:cBhvr>
                                        <p:cTn id="91" dur="500"/>
                                        <p:tgtEl>
                                          <p:spTgt spid="8"/>
                                        </p:tgtEl>
                                      </p:cBhvr>
                                    </p:animEffect>
                                  </p:childTnLst>
                                </p:cTn>
                              </p:par>
                            </p:childTnLst>
                          </p:cTn>
                        </p:par>
                        <p:par>
                          <p:cTn id="92" fill="hold" nodeType="afterGroup">
                            <p:stCondLst>
                              <p:cond delay="11000"/>
                            </p:stCondLst>
                            <p:childTnLst>
                              <p:par>
                                <p:cTn id="93" presetID="4" presetClass="entr" presetSubtype="32" fill="hold" grpId="0" nodeType="afterEffect">
                                  <p:stCondLst>
                                    <p:cond delay="0"/>
                                  </p:stCondLst>
                                  <p:childTnLst>
                                    <p:set>
                                      <p:cBhvr>
                                        <p:cTn id="94" dur="1" fill="hold">
                                          <p:stCondLst>
                                            <p:cond delay="0"/>
                                          </p:stCondLst>
                                        </p:cTn>
                                        <p:tgtEl>
                                          <p:spTgt spid="9"/>
                                        </p:tgtEl>
                                        <p:attrNameLst>
                                          <p:attrName>style.visibility</p:attrName>
                                        </p:attrNameLst>
                                      </p:cBhvr>
                                      <p:to>
                                        <p:strVal val="visible"/>
                                      </p:to>
                                    </p:set>
                                    <p:animEffect transition="in" filter="box(out)">
                                      <p:cBhvr>
                                        <p:cTn id="95" dur="500"/>
                                        <p:tgtEl>
                                          <p:spTgt spid="9"/>
                                        </p:tgtEl>
                                      </p:cBhvr>
                                    </p:animEffect>
                                  </p:childTnLst>
                                </p:cTn>
                              </p:par>
                            </p:childTnLst>
                          </p:cTn>
                        </p:par>
                        <p:par>
                          <p:cTn id="96" fill="hold" nodeType="afterGroup">
                            <p:stCondLst>
                              <p:cond delay="11500"/>
                            </p:stCondLst>
                            <p:childTnLst>
                              <p:par>
                                <p:cTn id="97" presetID="22" presetClass="entr" presetSubtype="1" fill="hold" grpId="0" nodeType="afterEffect">
                                  <p:stCondLst>
                                    <p:cond delay="0"/>
                                  </p:stCondLst>
                                  <p:childTnLst>
                                    <p:set>
                                      <p:cBhvr>
                                        <p:cTn id="98" dur="1" fill="hold">
                                          <p:stCondLst>
                                            <p:cond delay="0"/>
                                          </p:stCondLst>
                                        </p:cTn>
                                        <p:tgtEl>
                                          <p:spTgt spid="10"/>
                                        </p:tgtEl>
                                        <p:attrNameLst>
                                          <p:attrName>style.visibility</p:attrName>
                                        </p:attrNameLst>
                                      </p:cBhvr>
                                      <p:to>
                                        <p:strVal val="visible"/>
                                      </p:to>
                                    </p:set>
                                    <p:animEffect transition="in" filter="wipe(up)">
                                      <p:cBhvr>
                                        <p:cTn id="99" dur="500"/>
                                        <p:tgtEl>
                                          <p:spTgt spid="10"/>
                                        </p:tgtEl>
                                      </p:cBhvr>
                                    </p:animEffect>
                                  </p:childTnLst>
                                </p:cTn>
                              </p:par>
                            </p:childTnLst>
                          </p:cTn>
                        </p:par>
                        <p:par>
                          <p:cTn id="100" fill="hold" nodeType="afterGroup">
                            <p:stCondLst>
                              <p:cond delay="12000"/>
                            </p:stCondLst>
                            <p:childTnLst>
                              <p:par>
                                <p:cTn id="101" presetID="22" presetClass="entr" presetSubtype="1" fill="hold" grpId="0" nodeType="afterEffect">
                                  <p:stCondLst>
                                    <p:cond delay="0"/>
                                  </p:stCondLst>
                                  <p:childTnLst>
                                    <p:set>
                                      <p:cBhvr>
                                        <p:cTn id="102" dur="1" fill="hold">
                                          <p:stCondLst>
                                            <p:cond delay="0"/>
                                          </p:stCondLst>
                                        </p:cTn>
                                        <p:tgtEl>
                                          <p:spTgt spid="11"/>
                                        </p:tgtEl>
                                        <p:attrNameLst>
                                          <p:attrName>style.visibility</p:attrName>
                                        </p:attrNameLst>
                                      </p:cBhvr>
                                      <p:to>
                                        <p:strVal val="visible"/>
                                      </p:to>
                                    </p:set>
                                    <p:animEffect transition="in" filter="wipe(up)">
                                      <p:cBhvr>
                                        <p:cTn id="103" dur="500"/>
                                        <p:tgtEl>
                                          <p:spTgt spid="11"/>
                                        </p:tgtEl>
                                      </p:cBhvr>
                                    </p:animEffect>
                                  </p:childTnLst>
                                </p:cTn>
                              </p:par>
                            </p:childTnLst>
                          </p:cTn>
                        </p:par>
                        <p:par>
                          <p:cTn id="104" fill="hold" nodeType="afterGroup">
                            <p:stCondLst>
                              <p:cond delay="12500"/>
                            </p:stCondLst>
                            <p:childTnLst>
                              <p:par>
                                <p:cTn id="105" presetID="22" presetClass="entr" presetSubtype="1" fill="hold" grpId="0" nodeType="afterEffect">
                                  <p:stCondLst>
                                    <p:cond delay="0"/>
                                  </p:stCondLst>
                                  <p:childTnLst>
                                    <p:set>
                                      <p:cBhvr>
                                        <p:cTn id="106" dur="1" fill="hold">
                                          <p:stCondLst>
                                            <p:cond delay="0"/>
                                          </p:stCondLst>
                                        </p:cTn>
                                        <p:tgtEl>
                                          <p:spTgt spid="12"/>
                                        </p:tgtEl>
                                        <p:attrNameLst>
                                          <p:attrName>style.visibility</p:attrName>
                                        </p:attrNameLst>
                                      </p:cBhvr>
                                      <p:to>
                                        <p:strVal val="visible"/>
                                      </p:to>
                                    </p:set>
                                    <p:animEffect transition="in" filter="wipe(up)">
                                      <p:cBhvr>
                                        <p:cTn id="10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7" grpId="0" animBg="1" autoUpdateAnimBg="0"/>
      <p:bldP spid="35848" grpId="0" animBg="1" autoUpdateAnimBg="0"/>
      <p:bldP spid="35850" grpId="0" animBg="1" autoUpdateAnimBg="0"/>
      <p:bldP spid="35851" grpId="0" animBg="1" autoUpdateAnimBg="0"/>
      <p:bldP spid="35852" grpId="0" animBg="1" autoUpdateAnimBg="0"/>
      <p:bldP spid="35855" grpId="0" animBg="1" autoUpdateAnimBg="0"/>
      <p:bldP spid="35856" grpId="0" animBg="1" autoUpdateAnimBg="0"/>
      <p:bldP spid="35859" grpId="0" animBg="1" autoUpdateAnimBg="0"/>
      <p:bldP spid="35864" grpId="0" animBg="1"/>
      <p:bldP spid="35865" grpId="0" animBg="1"/>
      <p:bldP spid="35866" grpId="0" animBg="1"/>
      <p:bldP spid="35867" grpId="0" animBg="1"/>
      <p:bldP spid="35868" grpId="0" animBg="1"/>
      <p:bldP spid="35869" grpId="0" animBg="1" autoUpdateAnimBg="0"/>
      <p:bldP spid="35858" grpId="0" animBg="1" autoUpdateAnimBg="0"/>
      <p:bldP spid="2" grpId="0" animBg="1"/>
      <p:bldP spid="3" grpId="0" animBg="1"/>
      <p:bldP spid="4" grpId="0" animBg="1"/>
      <p:bldP spid="5" grpId="0" animBg="1"/>
      <p:bldP spid="6" grpId="0" animBg="1"/>
      <p:bldP spid="7" grpId="0" animBg="1" autoUpdateAnimBg="0"/>
      <p:bldP spid="8" grpId="0" animBg="1" autoUpdateAnimBg="0"/>
      <p:bldP spid="9" grpId="0" animBg="1" autoUpdateAnimBg="0"/>
      <p:bldP spid="10" grpId="0" animBg="1"/>
      <p:bldP spid="11" grpId="0" animBg="1"/>
      <p:bldP spid="12" grpId="0" animBg="1"/>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4"/>
          <p:cNvSpPr>
            <a:spLocks noGrp="1" noChangeArrowheads="1"/>
          </p:cNvSpPr>
          <p:nvPr>
            <p:ph type="title"/>
          </p:nvPr>
        </p:nvSpPr>
        <p:spPr>
          <a:xfrm>
            <a:off x="2380059" y="965200"/>
            <a:ext cx="4556664" cy="4918075"/>
          </a:xfrm>
        </p:spPr>
        <p:txBody>
          <a:bodyPr vert="horz" lIns="91440" tIns="45720" rIns="91440" bIns="45720" rtlCol="0" anchor="ctr">
            <a:normAutofit/>
          </a:bodyPr>
          <a:lstStyle/>
          <a:p>
            <a:pPr algn="r"/>
            <a:r>
              <a:rPr lang="en-US" altLang="en-US" sz="43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Force Special Branch</a:t>
            </a:r>
            <a:br>
              <a:rPr lang="en-US" altLang="en-US" sz="43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br>
            <a:r>
              <a:rPr lang="en-US" altLang="en-US" sz="43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rPr>
              <a:t>Roles and Responsibilities</a:t>
            </a:r>
          </a:p>
        </p:txBody>
      </p:sp>
    </p:spTree>
    <p:extLst>
      <p:ext uri="{BB962C8B-B14F-4D97-AF65-F5344CB8AC3E}">
        <p14:creationId xmlns:p14="http://schemas.microsoft.com/office/powerpoint/2010/main" val="3312621671"/>
      </p:ext>
    </p:extLst>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idx="4294967295"/>
          </p:nvPr>
        </p:nvSpPr>
        <p:spPr>
          <a:xfrm>
            <a:off x="1524000" y="0"/>
            <a:ext cx="8229600" cy="1143000"/>
          </a:xfrm>
          <a:ln>
            <a:miter lim="800000"/>
            <a:headEnd/>
            <a:tailEnd/>
          </a:ln>
        </p:spPr>
        <p:txBody>
          <a:bodyPr vert="horz" lIns="91415" tIns="45707" rIns="91415" bIns="45707" rtlCol="0" anchor="ctr">
            <a:normAutofit/>
            <a:scene3d>
              <a:camera prst="orthographicFront"/>
              <a:lightRig rig="soft" dir="t"/>
            </a:scene3d>
            <a:sp3d prstMaterial="softEdge">
              <a:bevelT w="25400" h="25400"/>
            </a:sp3d>
          </a:bodyPr>
          <a:lstStyle/>
          <a:p>
            <a:pPr>
              <a:defRPr/>
            </a:pPr>
            <a:r>
              <a:rPr lang="en-GB" sz="4000" b="1" dirty="0">
                <a:effectLst>
                  <a:outerShdw blurRad="31750" dist="25400" dir="5400000" algn="tl" rotWithShape="0">
                    <a:srgbClr val="000000">
                      <a:alpha val="25000"/>
                    </a:srgbClr>
                  </a:outerShdw>
                </a:effectLst>
              </a:rPr>
              <a:t>Role of Special Branch </a:t>
            </a:r>
          </a:p>
        </p:txBody>
      </p:sp>
      <p:graphicFrame>
        <p:nvGraphicFramePr>
          <p:cNvPr id="15" name="Content Placeholder 14"/>
          <p:cNvGraphicFramePr>
            <a:graphicFrameLocks noGrp="1"/>
          </p:cNvGraphicFramePr>
          <p:nvPr>
            <p:ph idx="4294967295"/>
          </p:nvPr>
        </p:nvGraphicFramePr>
        <p:xfrm>
          <a:off x="2272146" y="1143001"/>
          <a:ext cx="7606145" cy="4811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720496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out)">
                                      <p:cBhvr>
                                        <p:cTn id="7" dur="5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idx="4294967295"/>
          </p:nvPr>
        </p:nvSpPr>
        <p:spPr>
          <a:xfrm>
            <a:off x="2438400" y="0"/>
            <a:ext cx="8229600" cy="1143000"/>
          </a:xfrm>
          <a:ln>
            <a:miter lim="800000"/>
            <a:headEnd/>
            <a:tailEnd/>
          </a:ln>
        </p:spPr>
        <p:txBody>
          <a:bodyPr vert="horz" lIns="91415" tIns="45707" rIns="91415" bIns="45707" rtlCol="0" anchor="ctr">
            <a:normAutofit/>
            <a:scene3d>
              <a:camera prst="orthographicFront"/>
              <a:lightRig rig="soft" dir="t"/>
            </a:scene3d>
            <a:sp3d prstMaterial="softEdge">
              <a:bevelT w="25400" h="25400"/>
            </a:sp3d>
          </a:bodyPr>
          <a:lstStyle/>
          <a:p>
            <a:pPr>
              <a:defRPr/>
            </a:pPr>
            <a:r>
              <a:rPr lang="en-GB" sz="4000" b="1" dirty="0">
                <a:effectLst>
                  <a:outerShdw blurRad="31750" dist="25400" dir="5400000" algn="tl" rotWithShape="0">
                    <a:srgbClr val="000000">
                      <a:alpha val="25000"/>
                    </a:srgbClr>
                  </a:outerShdw>
                </a:effectLst>
              </a:rPr>
              <a:t>Role of Special Branch </a:t>
            </a:r>
          </a:p>
        </p:txBody>
      </p:sp>
      <p:graphicFrame>
        <p:nvGraphicFramePr>
          <p:cNvPr id="15" name="Content Placeholder 14"/>
          <p:cNvGraphicFramePr>
            <a:graphicFrameLocks noGrp="1"/>
          </p:cNvGraphicFramePr>
          <p:nvPr>
            <p:ph idx="4294967295"/>
          </p:nvPr>
        </p:nvGraphicFramePr>
        <p:xfrm>
          <a:off x="1524000" y="928688"/>
          <a:ext cx="8229600" cy="481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4684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idx="4294967295"/>
          </p:nvPr>
        </p:nvSpPr>
        <p:spPr>
          <a:xfrm>
            <a:off x="2438400" y="0"/>
            <a:ext cx="8229600" cy="1143000"/>
          </a:xfrm>
          <a:ln>
            <a:miter lim="800000"/>
            <a:headEnd/>
            <a:tailEnd/>
          </a:ln>
        </p:spPr>
        <p:txBody>
          <a:bodyPr vert="horz" lIns="91415" tIns="45707" rIns="91415" bIns="45707" rtlCol="0" anchor="ctr">
            <a:normAutofit/>
            <a:scene3d>
              <a:camera prst="orthographicFront"/>
              <a:lightRig rig="soft" dir="t"/>
            </a:scene3d>
            <a:sp3d prstMaterial="softEdge">
              <a:bevelT w="25400" h="25400"/>
            </a:sp3d>
          </a:bodyPr>
          <a:lstStyle/>
          <a:p>
            <a:pPr>
              <a:defRPr/>
            </a:pPr>
            <a:r>
              <a:rPr lang="en-GB" sz="4000" b="1" dirty="0">
                <a:effectLst>
                  <a:outerShdw blurRad="31750" dist="25400" dir="5400000" algn="tl" rotWithShape="0">
                    <a:srgbClr val="000000">
                      <a:alpha val="25000"/>
                    </a:srgbClr>
                  </a:outerShdw>
                </a:effectLst>
              </a:rPr>
              <a:t>Role of Special Branch </a:t>
            </a:r>
          </a:p>
        </p:txBody>
      </p:sp>
      <p:graphicFrame>
        <p:nvGraphicFramePr>
          <p:cNvPr id="15" name="Content Placeholder 14"/>
          <p:cNvGraphicFramePr>
            <a:graphicFrameLocks noGrp="1"/>
          </p:cNvGraphicFramePr>
          <p:nvPr>
            <p:ph idx="4294967295"/>
          </p:nvPr>
        </p:nvGraphicFramePr>
        <p:xfrm>
          <a:off x="1524000" y="928688"/>
          <a:ext cx="8229600" cy="481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68518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idx="4294967295"/>
          </p:nvPr>
        </p:nvSpPr>
        <p:spPr>
          <a:xfrm>
            <a:off x="2245517" y="643467"/>
            <a:ext cx="3255017" cy="5571064"/>
          </a:xfrm>
        </p:spPr>
        <p:txBody>
          <a:bodyPr vert="horz" lIns="91440" tIns="45720" rIns="91440" bIns="45720" rtlCol="0" anchor="ctr">
            <a:normAutofit/>
            <a:scene3d>
              <a:camera prst="orthographicFront"/>
              <a:lightRig rig="soft" dir="t"/>
            </a:scene3d>
            <a:sp3d prstMaterial="softEdge">
              <a:bevelT w="25400" h="25400"/>
            </a:sp3d>
          </a:bodyPr>
          <a:lstStyle/>
          <a:p>
            <a:pPr>
              <a:defRPr/>
            </a:pPr>
            <a:r>
              <a:rPr lang="en-US" sz="35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rPr>
              <a:t>Acquisition of Intelligence</a:t>
            </a:r>
          </a:p>
        </p:txBody>
      </p:sp>
      <p:sp>
        <p:nvSpPr>
          <p:cNvPr id="77827" name="Rectangle 3"/>
          <p:cNvSpPr>
            <a:spLocks noGrp="1" noChangeArrowheads="1"/>
          </p:cNvSpPr>
          <p:nvPr>
            <p:ph idx="4294967295"/>
          </p:nvPr>
        </p:nvSpPr>
        <p:spPr>
          <a:xfrm>
            <a:off x="6555374" y="643467"/>
            <a:ext cx="3391110" cy="5571064"/>
          </a:xfrm>
        </p:spPr>
        <p:txBody>
          <a:bodyPr vert="horz" lIns="91440" tIns="45720" rIns="91440" bIns="45720" rtlCol="0" anchor="ctr">
            <a:noAutofit/>
          </a:bodyPr>
          <a:lstStyle/>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What do we want to know</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620395" lvl="1" indent="-226695">
              <a:buSzPct val="100000"/>
            </a:pPr>
            <a:r>
              <a:rPr lang="en-US" alt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Subject </a:t>
            </a:r>
            <a:r>
              <a:rPr lang="en-US" altLang="en-US"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organisations</a:t>
            </a:r>
            <a:endParaRPr lang="en-US" altLang="en-US" cap="small" dirty="0" err="1">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620395" lvl="1" indent="-226695">
              <a:buSzPct val="100000"/>
            </a:pPr>
            <a:r>
              <a:rPr lang="en-US" alt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Their key personalities/non-affiliates</a:t>
            </a:r>
            <a:endParaRPr lang="en-US" altLang="en-US"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620395" lvl="1" indent="-226695">
              <a:buSzPct val="100000"/>
            </a:pPr>
            <a:r>
              <a:rPr lang="en-US" alt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Infrastructure</a:t>
            </a:r>
            <a:endParaRPr lang="en-US" altLang="en-US"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620395" lvl="1" indent="-226695">
              <a:buSzPct val="100000"/>
            </a:pPr>
            <a:r>
              <a:rPr lang="en-US" alt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Plans</a:t>
            </a:r>
            <a:endParaRPr lang="en-US" altLang="en-US"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620395" lvl="1" indent="-226695">
              <a:buSzPct val="100000"/>
            </a:pPr>
            <a:r>
              <a:rPr lang="en-US" altLang="en-US"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Capabilities</a:t>
            </a:r>
            <a:endParaRPr lang="en-US" altLang="en-US"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365125" indent="-255270">
              <a:buSzPct val="100000"/>
            </a:pPr>
            <a:r>
              <a:rPr lang="en-US" alt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Knowledge gained used to counter their activities</a:t>
            </a:r>
            <a:endParaRPr lang="en-US" altLang="en-US" sz="2400" cap="small" dirty="0">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620395" lvl="1" indent="-226695">
              <a:buSzPct val="100000"/>
            </a:pPr>
            <a:endParaRPr lang="en-US" altLang="en-US" kern="1200" cap="small">
              <a:gradFill flip="none" rotWithShape="1">
                <a:gsLst>
                  <a:gs pos="0">
                    <a:schemeClr val="tx1"/>
                  </a:gs>
                  <a:gs pos="100000">
                    <a:schemeClr val="tx1">
                      <a:lumMod val="75000"/>
                    </a:scheme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mn-lt"/>
            </a:endParaRPr>
          </a:p>
        </p:txBody>
      </p:sp>
    </p:spTree>
    <p:extLst>
      <p:ext uri="{BB962C8B-B14F-4D97-AF65-F5344CB8AC3E}">
        <p14:creationId xmlns:p14="http://schemas.microsoft.com/office/powerpoint/2010/main" val="72689864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78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78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78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78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782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78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bldLvl="2" autoUpdateAnimBg="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1185</TotalTime>
  <Words>15668</Words>
  <Application>Microsoft Office PowerPoint</Application>
  <PresentationFormat>Widescreen</PresentationFormat>
  <Paragraphs>1517</Paragraphs>
  <Slides>70</Slides>
  <Notes>44</Notes>
  <HiddenSlides>0</HiddenSlides>
  <MMClips>0</MMClips>
  <ScaleCrop>false</ScaleCrop>
  <HeadingPairs>
    <vt:vector size="6" baseType="variant">
      <vt:variant>
        <vt:lpstr>Fonts Used</vt:lpstr>
      </vt:variant>
      <vt:variant>
        <vt:i4>21</vt:i4>
      </vt:variant>
      <vt:variant>
        <vt:lpstr>Theme</vt:lpstr>
      </vt:variant>
      <vt:variant>
        <vt:i4>1</vt:i4>
      </vt:variant>
      <vt:variant>
        <vt:lpstr>Slide Titles</vt:lpstr>
      </vt:variant>
      <vt:variant>
        <vt:i4>70</vt:i4>
      </vt:variant>
    </vt:vector>
  </HeadingPairs>
  <TitlesOfParts>
    <vt:vector size="92" baseType="lpstr">
      <vt:lpstr>Arial</vt:lpstr>
      <vt:lpstr>Arial Black</vt:lpstr>
      <vt:lpstr>Arial Narrow</vt:lpstr>
      <vt:lpstr>Calibri</vt:lpstr>
      <vt:lpstr>Calibri Light</vt:lpstr>
      <vt:lpstr>Century Gothic</vt:lpstr>
      <vt:lpstr>Comic Sans MS</vt:lpstr>
      <vt:lpstr>Eurostile</vt:lpstr>
      <vt:lpstr>inherit</vt:lpstr>
      <vt:lpstr>noto sans</vt:lpstr>
      <vt:lpstr>open_sans</vt:lpstr>
      <vt:lpstr>ReithSans</vt:lpstr>
      <vt:lpstr>Roboto</vt:lpstr>
      <vt:lpstr>Roboto Slab</vt:lpstr>
      <vt:lpstr>Segoe UI</vt:lpstr>
      <vt:lpstr>Source Sans Pro</vt:lpstr>
      <vt:lpstr>Tahoma</vt:lpstr>
      <vt:lpstr>Verdana</vt:lpstr>
      <vt:lpstr>Wingdings</vt:lpstr>
      <vt:lpstr>Wingdings 2</vt:lpstr>
      <vt:lpstr>Yahoo Sans</vt:lpstr>
      <vt:lpstr>Office Theme</vt:lpstr>
      <vt:lpstr>Policing Terrorism and Human Rights</vt:lpstr>
      <vt:lpstr>The Dilemma</vt:lpstr>
      <vt:lpstr>England 1939</vt:lpstr>
      <vt:lpstr>…Continued Government Response</vt:lpstr>
      <vt:lpstr>Counter Terrorism (CT) Offences</vt:lpstr>
      <vt:lpstr>PowerPoint Presentation</vt:lpstr>
      <vt:lpstr>Human Rights Act 1998</vt:lpstr>
      <vt:lpstr>Wilkinkson 2007 </vt:lpstr>
      <vt:lpstr>Northern Ireland- Discrimination</vt:lpstr>
      <vt:lpstr>Northern Ireland – Civil Rights </vt:lpstr>
      <vt:lpstr>Overreaction – A Recruitment Tool</vt:lpstr>
      <vt:lpstr>Remember Wilkinson</vt:lpstr>
      <vt:lpstr>Community Effects </vt:lpstr>
      <vt:lpstr>The ‘Troubles’</vt:lpstr>
      <vt:lpstr> the UK’s CT Network</vt:lpstr>
      <vt:lpstr>Scotland Yards Anti Terrorist Branch (SO13)</vt:lpstr>
      <vt:lpstr>Scotland Yards Anti Terrorist Branch</vt:lpstr>
      <vt:lpstr>PIRA on the back Foot!</vt:lpstr>
      <vt:lpstr>NI terrorist campaigns of the 1970's 1980's and 1990's</vt:lpstr>
      <vt:lpstr>MI5 and Crime</vt:lpstr>
      <vt:lpstr>The Contemporary Wave of Islamism</vt:lpstr>
      <vt:lpstr>Birth of AQ</vt:lpstr>
      <vt:lpstr>11th September 2001 </vt:lpstr>
      <vt:lpstr>THE CHANGING THREAT</vt:lpstr>
      <vt:lpstr>Irish Republican Terrorism</vt:lpstr>
      <vt:lpstr>International Terrorism</vt:lpstr>
      <vt:lpstr>Change of Intelligence Function</vt:lpstr>
      <vt:lpstr>11th September 2001</vt:lpstr>
      <vt:lpstr>The Threat to the UK </vt:lpstr>
      <vt:lpstr>PowerPoint Presentation</vt:lpstr>
      <vt:lpstr>Policing Terrorism and human rights</vt:lpstr>
      <vt:lpstr>Muslims in Britain today</vt:lpstr>
      <vt:lpstr>But who are the Terrorists?</vt:lpstr>
      <vt:lpstr>But who are the Terrorists?</vt:lpstr>
      <vt:lpstr>So who are the Terrorists?</vt:lpstr>
      <vt:lpstr>UK Govt Responses to Terrorism</vt:lpstr>
      <vt:lpstr>Muslims in Britain Today  The new Suspect Community?</vt:lpstr>
      <vt:lpstr>Muslims in Britain Today  The new Suspect Community?</vt:lpstr>
      <vt:lpstr>Remember Wilkinson</vt:lpstr>
      <vt:lpstr>Terrorism Legislation</vt:lpstr>
      <vt:lpstr>Why Do we need Terrorism Legislation</vt:lpstr>
      <vt:lpstr>Why Do the Police need Powers</vt:lpstr>
      <vt:lpstr>The Terrorism Act 2000</vt:lpstr>
      <vt:lpstr>Terrorism Act 2000  Problems with Police Powers </vt:lpstr>
      <vt:lpstr>Stop and Search</vt:lpstr>
      <vt:lpstr>Stop and Search</vt:lpstr>
      <vt:lpstr>Stop and Search at Ports </vt:lpstr>
      <vt:lpstr>Additional Legislation</vt:lpstr>
      <vt:lpstr>The Anti - Terrorism Crime and Security Act 2001 </vt:lpstr>
      <vt:lpstr>Terrorism Prevention and Investigation Measures </vt:lpstr>
      <vt:lpstr>Investigatory Powers Act 2016</vt:lpstr>
      <vt:lpstr>Policing Terrorism – some uk statistics </vt:lpstr>
      <vt:lpstr>Grieve 2014 – advice to those concerned in CJS</vt:lpstr>
      <vt:lpstr>Dilemma</vt:lpstr>
      <vt:lpstr>The Future? - English (2009)</vt:lpstr>
      <vt:lpstr>PowerPoint Presentation</vt:lpstr>
      <vt:lpstr>References</vt:lpstr>
      <vt:lpstr>https://youtu.be/RX6x1HuOWeU</vt:lpstr>
      <vt:lpstr>Policing Terrorism – Government Responses </vt:lpstr>
      <vt:lpstr>PowerPoint Presentation</vt:lpstr>
      <vt:lpstr>PowerPoint Presentation</vt:lpstr>
      <vt:lpstr>PowerPoint Presentation</vt:lpstr>
      <vt:lpstr>PowerPoint Presentation</vt:lpstr>
      <vt:lpstr>Counter  Terrorism Ingtelligence  Unit  A typical structure</vt:lpstr>
      <vt:lpstr>PowerPoint Presentation</vt:lpstr>
      <vt:lpstr>Force Special Branch Roles and Responsibilities</vt:lpstr>
      <vt:lpstr>Role of Special Branch </vt:lpstr>
      <vt:lpstr>Role of Special Branch </vt:lpstr>
      <vt:lpstr>Role of Special Branch </vt:lpstr>
      <vt:lpstr>Acquisition of Intelligence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 and Human Rights</dc:title>
  <dc:creator>Jane Thomas</dc:creator>
  <cp:lastModifiedBy>Administrator</cp:lastModifiedBy>
  <cp:revision>6</cp:revision>
  <dcterms:created xsi:type="dcterms:W3CDTF">2021-10-21T06:16:42Z</dcterms:created>
  <dcterms:modified xsi:type="dcterms:W3CDTF">2021-10-25T14:33:59Z</dcterms:modified>
</cp:coreProperties>
</file>