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A33AC3-28D2-1AB9-2F84-E6C0845916DF}" v="6" dt="2023-10-08T20:09:43.043"/>
    <p1510:client id="{C6F690C5-764B-4358-84D6-94B8D9E48C43}" v="671" dt="2023-10-08T19:42:20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Demeterova (2314066)" userId="S::2314066@student.uwtsd.ac.uk::cbec027b-753d-4dd0-9f38-5623423a4ec0" providerId="AD" clId="Web-{5AA33AC3-28D2-1AB9-2F84-E6C0845916DF}"/>
    <pc:docChg chg="modSld">
      <pc:chgData name="Diana Demeterova (2314066)" userId="S::2314066@student.uwtsd.ac.uk::cbec027b-753d-4dd0-9f38-5623423a4ec0" providerId="AD" clId="Web-{5AA33AC3-28D2-1AB9-2F84-E6C0845916DF}" dt="2023-10-08T20:09:43.043" v="5" actId="20577"/>
      <pc:docMkLst>
        <pc:docMk/>
      </pc:docMkLst>
      <pc:sldChg chg="modSp">
        <pc:chgData name="Diana Demeterova (2314066)" userId="S::2314066@student.uwtsd.ac.uk::cbec027b-753d-4dd0-9f38-5623423a4ec0" providerId="AD" clId="Web-{5AA33AC3-28D2-1AB9-2F84-E6C0845916DF}" dt="2023-10-08T20:09:43.043" v="5" actId="20577"/>
        <pc:sldMkLst>
          <pc:docMk/>
          <pc:sldMk cId="255677875" sldId="258"/>
        </pc:sldMkLst>
        <pc:spChg chg="mod">
          <ac:chgData name="Diana Demeterova (2314066)" userId="S::2314066@student.uwtsd.ac.uk::cbec027b-753d-4dd0-9f38-5623423a4ec0" providerId="AD" clId="Web-{5AA33AC3-28D2-1AB9-2F84-E6C0845916DF}" dt="2023-10-08T20:09:43.043" v="5" actId="20577"/>
          <ac:spMkLst>
            <pc:docMk/>
            <pc:sldMk cId="255677875" sldId="258"/>
            <ac:spMk id="19" creationId="{FE2912DF-0AFD-9E70-E0F0-9681F27A25D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058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711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406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93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28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62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10/8/2023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057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198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12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39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10/8/2023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144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10/8/2023</a:t>
            </a:fld>
            <a:endParaRPr lang="en-US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  <a:endParaRPr lang="en-US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22672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48" r:id="rId6"/>
    <p:sldLayoutId id="2147483753" r:id="rId7"/>
    <p:sldLayoutId id="2147483749" r:id="rId8"/>
    <p:sldLayoutId id="2147483750" r:id="rId9"/>
    <p:sldLayoutId id="2147483751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9435" y="1379083"/>
            <a:ext cx="4203323" cy="2902798"/>
          </a:xfrm>
        </p:spPr>
        <p:txBody>
          <a:bodyPr>
            <a:normAutofit/>
          </a:bodyPr>
          <a:lstStyle/>
          <a:p>
            <a:r>
              <a:rPr lang="en-US" sz="3800">
                <a:ea typeface="Calibri Light"/>
                <a:cs typeface="Calibri Light"/>
              </a:rPr>
              <a:t>Law and legal practice </a:t>
            </a:r>
            <a:br>
              <a:rPr lang="en-US" sz="3800">
                <a:ea typeface="Calibri Light"/>
                <a:cs typeface="Calibri Light"/>
              </a:rPr>
            </a:br>
            <a:endParaRPr lang="en-US" sz="3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9435" y="4373956"/>
            <a:ext cx="4203323" cy="9040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By Diana Demeterova</a:t>
            </a:r>
            <a:endParaRPr lang="en-US" dirty="0">
              <a:ea typeface="Source Sans Pro"/>
            </a:endParaRPr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7D8E00FA-5561-4253-B903-92B49719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11971" y="858936"/>
            <a:ext cx="693403" cy="693403"/>
            <a:chOff x="5211971" y="858936"/>
            <a:chExt cx="693403" cy="693403"/>
          </a:xfrm>
        </p:grpSpPr>
        <p:sp>
          <p:nvSpPr>
            <p:cNvPr id="72" name="Graphic 212">
              <a:extLst>
                <a:ext uri="{FF2B5EF4-FFF2-40B4-BE49-F238E27FC236}">
                  <a16:creationId xmlns:a16="http://schemas.microsoft.com/office/drawing/2014/main" id="{A753B935-E3DD-466D-BFAC-68E0BE02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73" name="Graphic 212">
              <a:extLst>
                <a:ext uri="{FF2B5EF4-FFF2-40B4-BE49-F238E27FC236}">
                  <a16:creationId xmlns:a16="http://schemas.microsoft.com/office/drawing/2014/main" id="{FB034F26-4148-4B59-B493-14D7A9A8BA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99" name="Oval 98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0" name="Picture 49" descr="Floating Numbers And Letters On Top Of A Book">
            <a:extLst>
              <a:ext uri="{FF2B5EF4-FFF2-40B4-BE49-F238E27FC236}">
                <a16:creationId xmlns:a16="http://schemas.microsoft.com/office/drawing/2014/main" id="{4E20E00B-D5F0-8DF2-26E6-32B70204DF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1" b="6368"/>
          <a:stretch/>
        </p:blipFill>
        <p:spPr>
          <a:xfrm>
            <a:off x="6949719" y="2177681"/>
            <a:ext cx="4172845" cy="2344295"/>
          </a:xfrm>
          <a:prstGeom prst="rect">
            <a:avLst/>
          </a:prstGeom>
          <a:ln w="28575">
            <a:noFill/>
          </a:ln>
        </p:spPr>
      </p:pic>
      <p:grpSp>
        <p:nvGrpSpPr>
          <p:cNvPr id="10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24713-8F6B-955C-51CC-FA881766F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886379"/>
          </a:xfrm>
        </p:spPr>
        <p:txBody>
          <a:bodyPr>
            <a:normAutofit/>
          </a:bodyPr>
          <a:lstStyle/>
          <a:p>
            <a:r>
              <a:rPr lang="en-US" sz="3100">
                <a:ea typeface="Source Sans Pro"/>
              </a:rPr>
              <a:t>Why did I pick this University?</a:t>
            </a:r>
            <a:endParaRPr lang="en-US" sz="31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275FE744-83BC-24B4-F741-837FADE44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64" r="27333" b="1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8CAB86-AA69-4EF8-A4E2-4E02049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>
              <a:alpha val="2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9A36BEE-5544-45FB-88F3-9E156F32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49ECF4-1585-4D6B-AB63-D49C9294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A9166-1F4D-B27F-7833-06D7371CE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ea typeface="Source Sans Pro"/>
              </a:rPr>
              <a:t>Opportunities</a:t>
            </a:r>
          </a:p>
          <a:p>
            <a:pPr marL="0" indent="0">
              <a:buNone/>
            </a:pPr>
            <a:r>
              <a:rPr lang="en-US" sz="2400">
                <a:ea typeface="Source Sans Pro"/>
              </a:rPr>
              <a:t>This University provides multiple opportunities for individuals with this course.</a:t>
            </a:r>
          </a:p>
          <a:p>
            <a:pPr marL="0" indent="0">
              <a:buNone/>
            </a:pPr>
            <a:endParaRPr lang="en-US" sz="2400">
              <a:ea typeface="Source Sans Pro"/>
            </a:endParaRPr>
          </a:p>
          <a:p>
            <a:pPr marL="457200" indent="-457200"/>
            <a:r>
              <a:rPr lang="en-US" sz="2400" dirty="0">
                <a:ea typeface="Source Sans Pro"/>
              </a:rPr>
              <a:t>Flexible study mode.</a:t>
            </a:r>
          </a:p>
          <a:p>
            <a:pPr marL="0" indent="0">
              <a:buNone/>
            </a:pPr>
            <a:r>
              <a:rPr lang="en-US" sz="2400" dirty="0">
                <a:ea typeface="Source Sans Pro"/>
              </a:rPr>
              <a:t>This University provides a flexible study mode with this course, this means I can dedicate my time into my studies as well as other responsibilities in a day to day basis.</a:t>
            </a:r>
          </a:p>
          <a:p>
            <a:pPr marL="0" indent="0">
              <a:buNone/>
            </a:pPr>
            <a:endParaRPr lang="en-US" sz="2400">
              <a:ea typeface="Source Sans Pro"/>
            </a:endParaRPr>
          </a:p>
          <a:p>
            <a:pPr marL="0" indent="0">
              <a:buNone/>
            </a:pPr>
            <a:endParaRPr lang="en-US" sz="2400">
              <a:ea typeface="Source Sans Pro"/>
            </a:endParaRPr>
          </a:p>
          <a:p>
            <a:endParaRPr lang="en-US" sz="2400">
              <a:ea typeface="Source Sans Pro"/>
            </a:endParaRPr>
          </a:p>
        </p:txBody>
      </p:sp>
      <p:grpSp>
        <p:nvGrpSpPr>
          <p:cNvPr id="19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185">
            <a:extLst>
              <a:ext uri="{FF2B5EF4-FFF2-40B4-BE49-F238E27FC236}">
                <a16:creationId xmlns:a16="http://schemas.microsoft.com/office/drawing/2014/main" id="{617CAA5F-37E3-4DF6-9DD0-68A40D216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>
              <a:alpha val="2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CF03A3-80B7-45BC-AA40-A335CC816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9D3C77A-275B-4C9E-A407-B09450E56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C6C5B5B-80BB-41D8-A377-C653EF1B0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CA5D93A-E913-46A0-9684-20B6B4B8C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E6EFE8A-51D2-4AF6-A18C-29A9E5EF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02511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5FCD6-D63E-C040-2E2B-26A5FC1C8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6170" y="526099"/>
            <a:ext cx="4834021" cy="1314996"/>
          </a:xfrm>
        </p:spPr>
        <p:txBody>
          <a:bodyPr anchor="b">
            <a:normAutofit/>
          </a:bodyPr>
          <a:lstStyle/>
          <a:p>
            <a:r>
              <a:rPr lang="en-US" dirty="0">
                <a:ea typeface="Source Sans Pro"/>
              </a:rPr>
              <a:t>Why did I pick this course?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FE2912DF-0AFD-9E70-E0F0-9681F27A2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1854" y="2125737"/>
            <a:ext cx="4834021" cy="4044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Source Sans Pro"/>
              </a:rPr>
              <a:t>My main goal is to be a Corporate Lawyer.</a:t>
            </a:r>
          </a:p>
          <a:p>
            <a:pPr marL="0" indent="0">
              <a:buNone/>
            </a:pPr>
            <a:r>
              <a:rPr lang="en-US" sz="1800" dirty="0">
                <a:ea typeface="Source Sans Pro"/>
              </a:rPr>
              <a:t>A Corporate Lawyer is a lawyer that takes care of all legal matters related to business. The main objectives of a corporate lawyer is  to </a:t>
            </a:r>
            <a:r>
              <a:rPr lang="en-US" sz="1800">
                <a:ea typeface="Source Sans Pro"/>
              </a:rPr>
              <a:t>prepare legal documents for court procedures, </a:t>
            </a:r>
            <a:r>
              <a:rPr lang="en-US" sz="1800" dirty="0">
                <a:ea typeface="Source Sans Pro"/>
              </a:rPr>
              <a:t>writing and revising contacts, and giving legal advice to business owners. For example, with their taxes, starting a business and having legal rights by the government.</a:t>
            </a:r>
          </a:p>
          <a:p>
            <a:pPr marL="0" indent="0">
              <a:buNone/>
            </a:pPr>
            <a:endParaRPr lang="en-US" sz="1800">
              <a:ea typeface="Source Sans Pro"/>
            </a:endParaRPr>
          </a:p>
          <a:p>
            <a:pPr marL="0" indent="0">
              <a:buNone/>
            </a:pPr>
            <a:r>
              <a:rPr lang="en-US" sz="1800">
                <a:ea typeface="Source Sans Pro"/>
              </a:rPr>
              <a:t>However, if I don’t succeed as a corporate lawyer, I would still want to do something related to law.</a:t>
            </a:r>
          </a:p>
          <a:p>
            <a:pPr marL="0" indent="0">
              <a:buNone/>
            </a:pPr>
            <a:endParaRPr lang="en-US" sz="1800">
              <a:ea typeface="Source Sans Pro"/>
            </a:endParaRPr>
          </a:p>
          <a:p>
            <a:pPr marL="0" indent="0">
              <a:buNone/>
            </a:pPr>
            <a:endParaRPr lang="en-US" sz="1800">
              <a:ea typeface="Source Sans Pro"/>
            </a:endParaRPr>
          </a:p>
        </p:txBody>
      </p:sp>
      <p:pic>
        <p:nvPicPr>
          <p:cNvPr id="7" name="Graphic 6" descr="Judge">
            <a:extLst>
              <a:ext uri="{FF2B5EF4-FFF2-40B4-BE49-F238E27FC236}">
                <a16:creationId xmlns:a16="http://schemas.microsoft.com/office/drawing/2014/main" id="{9564583B-4FBC-0422-399A-5030B01AB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5473" y="1200223"/>
            <a:ext cx="4072815" cy="4072815"/>
          </a:xfrm>
          <a:prstGeom prst="rect">
            <a:avLst/>
          </a:prstGeom>
        </p:spPr>
      </p:pic>
      <p:grpSp>
        <p:nvGrpSpPr>
          <p:cNvPr id="2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567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FunkyShapesDarkVTI</vt:lpstr>
      <vt:lpstr>Law and legal practice  </vt:lpstr>
      <vt:lpstr>Why did I pick this University?</vt:lpstr>
      <vt:lpstr>Why did I pick this course?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151</cp:revision>
  <dcterms:created xsi:type="dcterms:W3CDTF">2023-10-08T18:52:48Z</dcterms:created>
  <dcterms:modified xsi:type="dcterms:W3CDTF">2023-10-08T20:09:43Z</dcterms:modified>
</cp:coreProperties>
</file>