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5" d="100"/>
          <a:sy n="45" d="100"/>
        </p:scale>
        <p:origin x="78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14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456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446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77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713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116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931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211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608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341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83241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5739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677279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9909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1285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82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8C669-3D9C-45C4-B70E-7AABB1A5801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B30102C-DF54-472D-B6FB-0613F1198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246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portrelief.com/?gclid=EAIaIQobChMIuJD85oWT6AIVibPtCh0-agx0EAAYASAAEgL1qfD_BwE&amp;gclsrc=aw.ds" TargetMode="External"/><Relationship Id="rId3" Type="http://schemas.openxmlformats.org/officeDocument/2006/relationships/hyperlink" Target="http://www.t2group.co.uk/download/brochure/The%20Seven%20Key%20Themes%20of%20ESDGC.pdf" TargetMode="External"/><Relationship Id="rId7" Type="http://schemas.openxmlformats.org/officeDocument/2006/relationships/hyperlink" Target="https://hwb.gov.wales/storage/eaf467e6-30fe-45c9-93ef-cb30f31f1c90/common-understanding-for-school.pdf" TargetMode="External"/><Relationship Id="rId2" Type="http://schemas.openxmlformats.org/officeDocument/2006/relationships/hyperlink" Target="https://esdgcincardiff.wordpress.com/resources/seven-themes-of-esdgc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wvys.org.uk/wp-content/uploads/2014/06/HB-Sustinable-Development-Global-Citizenship.pdf" TargetMode="External"/><Relationship Id="rId11" Type="http://schemas.openxmlformats.org/officeDocument/2006/relationships/hyperlink" Target="https://moodle.uwtsd.ac.uk/" TargetMode="External"/><Relationship Id="rId5" Type="http://schemas.openxmlformats.org/officeDocument/2006/relationships/hyperlink" Target="https://www.unece.org/fileadmin/DAM/env/esd/EGC/Relevant%20materials/ESDGCApplicationsGuideEnglish.pdf" TargetMode="External"/><Relationship Id="rId10" Type="http://schemas.openxmlformats.org/officeDocument/2006/relationships/hyperlink" Target="https://www.rags2riches4schools.co.uk/" TargetMode="External"/><Relationship Id="rId4" Type="http://schemas.openxmlformats.org/officeDocument/2006/relationships/hyperlink" Target="https://gov.wales/sites/default/files/publications/2018-02/education-for-sustainable-development-and-global-citizenship-in-the-further-education-sector-in-wales_0.pdf" TargetMode="External"/><Relationship Id="rId9" Type="http://schemas.openxmlformats.org/officeDocument/2006/relationships/hyperlink" Target="https://www.shelterbox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30AEE-DEE9-4E03-8AEF-6BFC787B9C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52381"/>
            <a:ext cx="9144000" cy="2387600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Present a seminar that critically explores how Education for Sustainability and Global Citizenship (ESDGC) can promote understanding of global issues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60685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B256E37-10D1-4594-BEB6-8C7110C7FFE2}"/>
              </a:ext>
            </a:extLst>
          </p:cNvPr>
          <p:cNvSpPr txBox="1"/>
          <p:nvPr/>
        </p:nvSpPr>
        <p:spPr>
          <a:xfrm>
            <a:off x="1603514" y="1696277"/>
            <a:ext cx="811033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/>
              <a:t>Helps people to understand their decisions and lifestyle choices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/>
              <a:t>Challenge learners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/>
              <a:t>Better understanding of the local, national and international issues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221875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6E8BF-92CA-4CDD-8146-81EC7027B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7666" y="619022"/>
            <a:ext cx="8596668" cy="3880773"/>
          </a:xfrm>
        </p:spPr>
        <p:txBody>
          <a:bodyPr>
            <a:normAutofit fontScale="85000" lnSpcReduction="20000"/>
          </a:bodyPr>
          <a:lstStyle/>
          <a:p>
            <a:r>
              <a:rPr lang="en-GB" sz="3600" dirty="0"/>
              <a:t>9 Concepts of ESDGC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Interdependence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Citizenship and stewardship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Needs and rights of future generations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Diversity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Quality of life, social justice and equity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Sustainable change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Uncertainty and perceptions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Conflict resolution</a:t>
            </a:r>
          </a:p>
        </p:txBody>
      </p:sp>
    </p:spTree>
    <p:extLst>
      <p:ext uri="{BB962C8B-B14F-4D97-AF65-F5344CB8AC3E}">
        <p14:creationId xmlns:p14="http://schemas.microsoft.com/office/powerpoint/2010/main" val="2838025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3BD0D-9F09-4685-94AD-51198465F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7666" y="778357"/>
            <a:ext cx="8596668" cy="4261476"/>
          </a:xfrm>
        </p:spPr>
        <p:txBody>
          <a:bodyPr>
            <a:normAutofit/>
          </a:bodyPr>
          <a:lstStyle/>
          <a:p>
            <a:r>
              <a:rPr lang="en-GB" sz="3200" dirty="0"/>
              <a:t>7 Themes of ESDGC</a:t>
            </a:r>
          </a:p>
          <a:p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The natural environment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Consumption and waste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Climate change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Wealth and poverty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Identity and culture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Choices and decisions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Health</a:t>
            </a:r>
          </a:p>
        </p:txBody>
      </p:sp>
    </p:spTree>
    <p:extLst>
      <p:ext uri="{BB962C8B-B14F-4D97-AF65-F5344CB8AC3E}">
        <p14:creationId xmlns:p14="http://schemas.microsoft.com/office/powerpoint/2010/main" val="40997645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5242D-A12D-46A1-84CF-E711FAD5E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1827" y="239023"/>
            <a:ext cx="3723861" cy="103318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600" dirty="0"/>
              <a:t>The four purposes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6D5681-E9B2-4B9D-9504-A1E9E53BF8EA}"/>
              </a:ext>
            </a:extLst>
          </p:cNvPr>
          <p:cNvSpPr txBox="1"/>
          <p:nvPr/>
        </p:nvSpPr>
        <p:spPr>
          <a:xfrm>
            <a:off x="255181" y="1272208"/>
            <a:ext cx="39340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Ambitious</a:t>
            </a:r>
          </a:p>
          <a:p>
            <a:r>
              <a:rPr lang="en-GB" sz="2000" dirty="0"/>
              <a:t>Capable learners who are ready to learn throughout their lives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0C0CB1-90C2-452E-B08B-A73C6DAD129B}"/>
              </a:ext>
            </a:extLst>
          </p:cNvPr>
          <p:cNvSpPr txBox="1"/>
          <p:nvPr/>
        </p:nvSpPr>
        <p:spPr>
          <a:xfrm>
            <a:off x="7235688" y="1272208"/>
            <a:ext cx="40986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Enterprising</a:t>
            </a:r>
          </a:p>
          <a:p>
            <a:r>
              <a:rPr lang="en-GB" sz="2000" dirty="0"/>
              <a:t>Creative contributors who are ready to play a full part in life and work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CA0550-3B5B-4073-853C-864A1D7D67EC}"/>
              </a:ext>
            </a:extLst>
          </p:cNvPr>
          <p:cNvSpPr txBox="1"/>
          <p:nvPr/>
        </p:nvSpPr>
        <p:spPr>
          <a:xfrm>
            <a:off x="255181" y="4401879"/>
            <a:ext cx="393404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Ethical</a:t>
            </a:r>
          </a:p>
          <a:p>
            <a:r>
              <a:rPr lang="en-GB" sz="2000" dirty="0"/>
              <a:t>Informed citizens who are ready to be citizens of Wales and the world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FE025C-08AC-49F2-B50D-C860DCE382BA}"/>
              </a:ext>
            </a:extLst>
          </p:cNvPr>
          <p:cNvSpPr txBox="1"/>
          <p:nvPr/>
        </p:nvSpPr>
        <p:spPr>
          <a:xfrm>
            <a:off x="7235688" y="4657060"/>
            <a:ext cx="40986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Healthy</a:t>
            </a:r>
          </a:p>
          <a:p>
            <a:r>
              <a:rPr lang="en-GB" sz="2000" dirty="0"/>
              <a:t>Confident individuals who are ready to lead fulfilling lives as valued members of society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D99A2A-70E3-4CED-BA67-72162CD75C5C}"/>
              </a:ext>
            </a:extLst>
          </p:cNvPr>
          <p:cNvSpPr txBox="1"/>
          <p:nvPr/>
        </p:nvSpPr>
        <p:spPr>
          <a:xfrm>
            <a:off x="8825023" y="6528391"/>
            <a:ext cx="25092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(Donaldson, 2015)</a:t>
            </a:r>
          </a:p>
        </p:txBody>
      </p:sp>
    </p:spTree>
    <p:extLst>
      <p:ext uri="{BB962C8B-B14F-4D97-AF65-F5344CB8AC3E}">
        <p14:creationId xmlns:p14="http://schemas.microsoft.com/office/powerpoint/2010/main" val="3135184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9499CEB-069C-4AF7-A0F9-6F75944072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987358">
            <a:off x="552893" y="524983"/>
            <a:ext cx="3031011" cy="20055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A3E35F2-A328-4032-9F63-6D57B745A2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99961">
            <a:off x="7602181" y="240092"/>
            <a:ext cx="3306254" cy="33062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B6F7BC8-9225-4A58-ABB7-11038275E57C}"/>
              </a:ext>
            </a:extLst>
          </p:cNvPr>
          <p:cNvSpPr txBox="1"/>
          <p:nvPr/>
        </p:nvSpPr>
        <p:spPr>
          <a:xfrm>
            <a:off x="399132" y="2783319"/>
            <a:ext cx="383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(www.google.co.uk/search?q=sport+relief)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CB140E-4AA2-49A0-903B-E77DAB456851}"/>
              </a:ext>
            </a:extLst>
          </p:cNvPr>
          <p:cNvSpPr txBox="1"/>
          <p:nvPr/>
        </p:nvSpPr>
        <p:spPr>
          <a:xfrm>
            <a:off x="7527235" y="3290500"/>
            <a:ext cx="4850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(www.google.co.uk/search?q=sport+relief)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665DF5C-F442-497A-BA80-D86DAD72BC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8331" y="3797683"/>
            <a:ext cx="3520140" cy="219727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E5B856D-EDE8-4BA7-94FE-7A25005874AB}"/>
              </a:ext>
            </a:extLst>
          </p:cNvPr>
          <p:cNvSpPr txBox="1"/>
          <p:nvPr/>
        </p:nvSpPr>
        <p:spPr>
          <a:xfrm>
            <a:off x="3538331" y="6042386"/>
            <a:ext cx="72406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(www.google.co.uk/search?q=children+in+need)</a:t>
            </a:r>
          </a:p>
        </p:txBody>
      </p:sp>
    </p:spTree>
    <p:extLst>
      <p:ext uri="{BB962C8B-B14F-4D97-AF65-F5344CB8AC3E}">
        <p14:creationId xmlns:p14="http://schemas.microsoft.com/office/powerpoint/2010/main" val="1138715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11E59-66BE-4DAA-A45F-F5D26FDC9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90821">
            <a:off x="6343272" y="610369"/>
            <a:ext cx="4537076" cy="132080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tx1"/>
                </a:solidFill>
              </a:rPr>
              <a:t>Climate change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10D1CE-745E-41A2-BDD9-DE8263FF90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21" y="691739"/>
            <a:ext cx="3810000" cy="2857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4800CB-5D18-41F3-AEF1-22D886561F42}"/>
              </a:ext>
            </a:extLst>
          </p:cNvPr>
          <p:cNvSpPr txBox="1"/>
          <p:nvPr/>
        </p:nvSpPr>
        <p:spPr>
          <a:xfrm>
            <a:off x="728870" y="3549239"/>
            <a:ext cx="40684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(www.shelterboxusa.org/home-page/aid)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689AB2-9B7A-4226-9845-619BCDC635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5583" y="2977680"/>
            <a:ext cx="3954241" cy="26313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686E05-9CB3-4884-A12A-4B395DD036B2}"/>
              </a:ext>
            </a:extLst>
          </p:cNvPr>
          <p:cNvSpPr txBox="1"/>
          <p:nvPr/>
        </p:nvSpPr>
        <p:spPr>
          <a:xfrm>
            <a:off x="7049424" y="5711687"/>
            <a:ext cx="6400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(www.nationalgeographic.org/article)</a:t>
            </a:r>
          </a:p>
        </p:txBody>
      </p:sp>
    </p:spTree>
    <p:extLst>
      <p:ext uri="{BB962C8B-B14F-4D97-AF65-F5344CB8AC3E}">
        <p14:creationId xmlns:p14="http://schemas.microsoft.com/office/powerpoint/2010/main" val="2490746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91B82C8-D98E-4C83-A955-18DB4333FD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631" y="525117"/>
            <a:ext cx="3875847" cy="26027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780A2A9-D225-44D4-8124-DCF5CC2978AD}"/>
              </a:ext>
            </a:extLst>
          </p:cNvPr>
          <p:cNvSpPr txBox="1"/>
          <p:nvPr/>
        </p:nvSpPr>
        <p:spPr>
          <a:xfrm>
            <a:off x="1220028" y="3290500"/>
            <a:ext cx="40878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(www.rags2riches4schools.co.uk)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CD0569-4337-4C40-9118-555C5E1A37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297" y="2768749"/>
            <a:ext cx="3286538" cy="27441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C948B6-9D2C-4E0D-AA30-E30FE1044A05}"/>
              </a:ext>
            </a:extLst>
          </p:cNvPr>
          <p:cNvSpPr txBox="1"/>
          <p:nvPr/>
        </p:nvSpPr>
        <p:spPr>
          <a:xfrm>
            <a:off x="6970644" y="5512904"/>
            <a:ext cx="40878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(www.samaritans-purse.org.uk)</a:t>
            </a:r>
          </a:p>
        </p:txBody>
      </p:sp>
    </p:spTree>
    <p:extLst>
      <p:ext uri="{BB962C8B-B14F-4D97-AF65-F5344CB8AC3E}">
        <p14:creationId xmlns:p14="http://schemas.microsoft.com/office/powerpoint/2010/main" val="4139477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F0DC0C9-1352-43A8-991A-A29CAB6B18A2}"/>
              </a:ext>
            </a:extLst>
          </p:cNvPr>
          <p:cNvSpPr txBox="1"/>
          <p:nvPr/>
        </p:nvSpPr>
        <p:spPr>
          <a:xfrm>
            <a:off x="927652" y="1325217"/>
            <a:ext cx="4505739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Positives</a:t>
            </a:r>
          </a:p>
          <a:p>
            <a:endParaRPr lang="en-GB" sz="3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Can change many lives locally and globally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Introduces fun activities for good causes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Gives children more responsibility and understanding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EC5602-4D11-4469-B58C-9111082D288D}"/>
              </a:ext>
            </a:extLst>
          </p:cNvPr>
          <p:cNvSpPr txBox="1"/>
          <p:nvPr/>
        </p:nvSpPr>
        <p:spPr>
          <a:xfrm>
            <a:off x="6241774" y="1325217"/>
            <a:ext cx="3419061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Negatives</a:t>
            </a:r>
          </a:p>
          <a:p>
            <a:endParaRPr lang="en-GB" sz="3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Families may not be able to afford donations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Repetitive charities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Learning more about other countries instead of their own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02559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AF6CC-767B-4A78-BFB3-4F62DF33F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559981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0933B5-7164-42D7-8F81-F23C583F1E53}"/>
              </a:ext>
            </a:extLst>
          </p:cNvPr>
          <p:cNvSpPr txBox="1"/>
          <p:nvPr/>
        </p:nvSpPr>
        <p:spPr>
          <a:xfrm>
            <a:off x="489098" y="829340"/>
            <a:ext cx="1046243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v-SE" sz="1600" dirty="0"/>
              <a:t>(Donaldson, 2015)</a:t>
            </a:r>
          </a:p>
          <a:p>
            <a:r>
              <a:rPr lang="sv-SE" sz="1600" dirty="0"/>
              <a:t>https://seneddresearch.blog/2015/03/17/donaldson-review-the-purposes-and-content-of-a-curriculum-for-wales/</a:t>
            </a:r>
          </a:p>
          <a:p>
            <a:r>
              <a:rPr lang="sv-SE" sz="16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https://esdgcincardiff.wordpress.com/resources/seven-themes-of-esdgc/</a:t>
            </a:r>
            <a:endParaRPr lang="sv-SE" sz="1600" dirty="0"/>
          </a:p>
          <a:p>
            <a:r>
              <a:rPr lang="sv-SE" sz="16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http://www.t2group.co.uk/download/brochure/The%20Seven%20Key%20Themes%20of%20ESDGC.pdf</a:t>
            </a:r>
            <a:endParaRPr lang="sv-SE" sz="1600" dirty="0"/>
          </a:p>
          <a:p>
            <a:r>
              <a:rPr lang="sv-SE" sz="16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https://gov.wales/sites/default/files/publications/2018-02/education-for-sustainable-development-and-global-citizenship-in-the-further-education-sector-in-wales_0.pdf</a:t>
            </a:r>
            <a:endParaRPr lang="sv-SE" sz="1600" dirty="0"/>
          </a:p>
          <a:p>
            <a:r>
              <a:rPr lang="sv-SE" sz="16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https://www.unece.org/fileadmin/DAM/env/esd/EGC/Relevant%20materials/ESDGCApplicationsGuideEnglish.pdf</a:t>
            </a:r>
            <a:endParaRPr lang="sv-SE" sz="1600" dirty="0"/>
          </a:p>
          <a:p>
            <a:r>
              <a:rPr lang="sv-SE" sz="16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https://www.cwvys.org.uk/wp-content/uploads/2014/06/HB-Sustinable-Development-Global-Citizenship.pdf</a:t>
            </a:r>
            <a:endParaRPr lang="sv-SE" sz="1600" dirty="0"/>
          </a:p>
          <a:p>
            <a:r>
              <a:rPr lang="sv-SE" sz="1600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https://hwb.gov.wales/storage/eaf467e6-30fe-45c9-93ef-cb30f31f1c90/common-understanding-for-school.pdf</a:t>
            </a:r>
            <a:endParaRPr lang="sv-SE" sz="1600" dirty="0"/>
          </a:p>
          <a:p>
            <a:r>
              <a:rPr lang="sv-SE" sz="1600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https://www.sportrelief.com/?gclid=EAIaIQobChMIuJD85oWT6AIVibPtCh0-agx0EAAYASAAEgL1qfD_BwE&amp;gclsrc=aw.ds</a:t>
            </a:r>
            <a:endParaRPr lang="sv-SE" sz="1600" dirty="0"/>
          </a:p>
          <a:p>
            <a:r>
              <a:rPr lang="sv-SE" sz="1600" dirty="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https://www.shelterbox.org/</a:t>
            </a:r>
            <a:endParaRPr lang="sv-SE" sz="1600" dirty="0"/>
          </a:p>
          <a:p>
            <a:r>
              <a:rPr lang="sv-SE" sz="1600" dirty="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https://www.rags2riches4schools.co.uk/</a:t>
            </a:r>
            <a:endParaRPr lang="sv-SE" sz="1600" dirty="0"/>
          </a:p>
          <a:p>
            <a:r>
              <a:rPr lang="sv-SE" sz="1600" dirty="0"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https://moodle.uwtsd.ac.uk/</a:t>
            </a:r>
            <a:endParaRPr lang="sv-SE" sz="1600" dirty="0"/>
          </a:p>
          <a:p>
            <a:endParaRPr lang="sv-SE" sz="1400" dirty="0"/>
          </a:p>
        </p:txBody>
      </p:sp>
    </p:spTree>
    <p:extLst>
      <p:ext uri="{BB962C8B-B14F-4D97-AF65-F5344CB8AC3E}">
        <p14:creationId xmlns:p14="http://schemas.microsoft.com/office/powerpoint/2010/main" val="402997377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187</TotalTime>
  <Words>473</Words>
  <Application>Microsoft Office PowerPoint</Application>
  <PresentationFormat>Widescreen</PresentationFormat>
  <Paragraphs>68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Present a seminar that critically explores how Education for Sustainability and Global Citizenship (ESDGC) can promote understanding of global issues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Climate change</vt:lpstr>
      <vt:lpstr>PowerPoint Presentation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a seminar that critically explores how Education for Sustainability and Global Citizenship (ESDGC) can promote understanding of global issues</dc:title>
  <dc:creator>calumjohn10@gmail.com</dc:creator>
  <cp:lastModifiedBy>calumjohn10@gmail.com</cp:lastModifiedBy>
  <cp:revision>21</cp:revision>
  <dcterms:created xsi:type="dcterms:W3CDTF">2020-03-10T19:41:57Z</dcterms:created>
  <dcterms:modified xsi:type="dcterms:W3CDTF">2020-03-11T19:01:13Z</dcterms:modified>
</cp:coreProperties>
</file>