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046B4"/>
    <a:srgbClr val="53274E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090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26/12/2020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054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26/12/2020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864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26/12/2020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26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26/12/2020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580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26/12/2020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738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26/12/2020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156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26/12/2020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623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26/12/2020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74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26/12/2020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79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26/12/2020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5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26/12/2020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06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630424-A4ED-4AC9-B2AA-3C40A8DDB36E}" type="datetimeFigureOut">
              <a:rPr lang="en-GB" smtClean="0"/>
              <a:t>26/12/2020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210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9.png"/><Relationship Id="rId3" Type="http://schemas.openxmlformats.org/officeDocument/2006/relationships/hyperlink" Target="https://localevents.theiet.org/9a32d1" TargetMode="External"/><Relationship Id="rId7" Type="http://schemas.openxmlformats.org/officeDocument/2006/relationships/image" Target="../media/image4.png"/><Relationship Id="rId12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hyperlink" Target="https://blog.malwarebytes.com/101/2017/12/internet-things-iot-security-never/" TargetMode="External"/><Relationship Id="rId5" Type="http://schemas.openxmlformats.org/officeDocument/2006/relationships/image" Target="../media/image2.png"/><Relationship Id="rId15" Type="http://schemas.openxmlformats.org/officeDocument/2006/relationships/image" Target="../media/image11.png"/><Relationship Id="rId10" Type="http://schemas.openxmlformats.org/officeDocument/2006/relationships/image" Target="../media/image7.png"/><Relationship Id="rId4" Type="http://schemas.openxmlformats.org/officeDocument/2006/relationships/hyperlink" Target="http://www.theiet.org/southwales" TargetMode="External"/><Relationship Id="rId9" Type="http://schemas.openxmlformats.org/officeDocument/2006/relationships/image" Target="../media/image6.png"/><Relationship Id="rId1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3.png"/><Relationship Id="rId3" Type="http://schemas.openxmlformats.org/officeDocument/2006/relationships/hyperlink" Target="http://www.theiet.org/southwales" TargetMode="External"/><Relationship Id="rId7" Type="http://schemas.openxmlformats.org/officeDocument/2006/relationships/image" Target="../media/image5.png"/><Relationship Id="rId12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hyperlink" Target="https://blog.malwarebytes.com/101/2017/12/internet-things-iot-security-never/" TargetMode="External"/><Relationship Id="rId5" Type="http://schemas.openxmlformats.org/officeDocument/2006/relationships/image" Target="../media/image3.png"/><Relationship Id="rId10" Type="http://schemas.openxmlformats.org/officeDocument/2006/relationships/image" Target="../media/image12.jpe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logo&#10;&#10;Description generated with high confidence">
            <a:extLst>
              <a:ext uri="{FF2B5EF4-FFF2-40B4-BE49-F238E27FC236}">
                <a16:creationId xmlns:a16="http://schemas.microsoft.com/office/drawing/2014/main" id="{9931C434-6431-447F-AAD1-6EDBCD626E4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296" y="-17599"/>
            <a:ext cx="3109766" cy="616545"/>
          </a:xfrm>
          <a:prstGeom prst="rect">
            <a:avLst/>
          </a:prstGeom>
        </p:spPr>
      </p:pic>
      <p:graphicFrame>
        <p:nvGraphicFramePr>
          <p:cNvPr id="50" name="Table 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4930915"/>
              </p:ext>
            </p:extLst>
          </p:nvPr>
        </p:nvGraphicFramePr>
        <p:xfrm>
          <a:off x="16040" y="5438386"/>
          <a:ext cx="9906001" cy="1437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66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38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765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4765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en-US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1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 smtClean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21/01/21 </a:t>
                      </a:r>
                      <a:endParaRPr lang="en-GB" sz="1400" b="1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Thursday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19:00</a:t>
                      </a:r>
                      <a:r>
                        <a:rPr lang="en-GB" sz="1000" b="0" baseline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</a:t>
                      </a:r>
                      <a:r>
                        <a:rPr lang="en-GB" sz="1000" b="0" baseline="0" dirty="0" smtClean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20:30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baseline="0" dirty="0" smtClean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 time</a:t>
                      </a:r>
                      <a:endParaRPr lang="en-GB" sz="1000" b="0" baseline="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 smtClean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register at 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https://localevents.theiet.org/9a32d1</a:t>
                      </a:r>
                      <a:r>
                        <a:rPr lang="en-GB" sz="16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6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1000" b="0" dirty="0" smtClean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altLang="en-US" sz="1000" b="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altLang="en-US" sz="1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CPD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Contributes 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to IET CPD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hlinkClick r:id="rId4"/>
                        </a:rPr>
                        <a:t>www.theiet.org/</a:t>
                      </a:r>
                      <a:r>
                        <a:rPr lang="en-GB" sz="1400" b="1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hlinkClick r:id="rId4"/>
                        </a:rPr>
                        <a:t>southwales</a:t>
                      </a:r>
                      <a:endParaRPr lang="en-GB" sz="1400" b="1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Warm Welcome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the public at this </a:t>
                      </a:r>
                      <a:r>
                        <a:rPr lang="en-GB" sz="1000" b="0" u="sng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free </a:t>
                      </a:r>
                      <a:r>
                        <a:rPr lang="en-GB" sz="1000" b="0" u="sng" dirty="0" smtClean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</a:t>
                      </a:r>
                      <a:r>
                        <a:rPr lang="en-GB" sz="1000" b="0" dirty="0" smtClean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event</a:t>
                      </a:r>
                      <a:endParaRPr lang="en-GB" sz="1000" b="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en-US" sz="100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Registration is </a:t>
                      </a:r>
                      <a:r>
                        <a:rPr lang="en-US" altLang="en-US" sz="1000" dirty="0" smtClean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at </a:t>
                      </a:r>
                      <a:r>
                        <a:rPr lang="en-US" altLang="en-US" sz="1000" dirty="0" smtClean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  <a:hlinkClick r:id="rId3"/>
                        </a:rPr>
                        <a:t>https://localevents.theiet.org/9a32d1</a:t>
                      </a:r>
                      <a:r>
                        <a:rPr lang="en-US" altLang="en-US" sz="1000" dirty="0" smtClean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en-US" sz="1000" baseline="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baseline="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7" name="Text Box 1"/>
          <p:cNvSpPr txBox="1">
            <a:spLocks noChangeArrowheads="1"/>
          </p:cNvSpPr>
          <p:nvPr/>
        </p:nvSpPr>
        <p:spPr bwMode="auto">
          <a:xfrm>
            <a:off x="-14296" y="5243779"/>
            <a:ext cx="9929403" cy="108105"/>
          </a:xfrm>
          <a:prstGeom prst="rect">
            <a:avLst/>
          </a:prstGeom>
          <a:solidFill>
            <a:srgbClr val="53274E"/>
          </a:solidFill>
          <a:ln>
            <a:solidFill>
              <a:srgbClr val="53274E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Arial Black" panose="020B0A04020102020204" pitchFamily="34" charset="0"/>
              <a:ea typeface="Microsoft JhengHei U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131846" y="114540"/>
            <a:ext cx="2387320" cy="2171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>
                <a:solidFill>
                  <a:srgbClr val="A046B4"/>
                </a:solidFill>
              </a:rPr>
              <a:t>Wales South West Local Network</a:t>
            </a:r>
          </a:p>
          <a:p>
            <a:r>
              <a:rPr lang="en-GB" sz="1200" b="1" dirty="0">
                <a:solidFill>
                  <a:srgbClr val="A046B4"/>
                </a:solidFill>
              </a:rPr>
              <a:t>Working with…</a:t>
            </a: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2114" y="5460927"/>
            <a:ext cx="299350" cy="34630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5" t="20731" r="83913"/>
          <a:stretch/>
        </p:blipFill>
        <p:spPr bwMode="auto">
          <a:xfrm>
            <a:off x="3904997" y="5381382"/>
            <a:ext cx="523047" cy="501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49745" y="6206364"/>
            <a:ext cx="326566" cy="297812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2047" y="6218015"/>
            <a:ext cx="275911" cy="274510"/>
          </a:xfrm>
          <a:prstGeom prst="rect">
            <a:avLst/>
          </a:prstGeom>
        </p:spPr>
      </p:pic>
      <p:sp>
        <p:nvSpPr>
          <p:cNvPr id="54" name="Rectangle 53"/>
          <p:cNvSpPr/>
          <p:nvPr/>
        </p:nvSpPr>
        <p:spPr>
          <a:xfrm>
            <a:off x="503851" y="5399192"/>
            <a:ext cx="4924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2400" dirty="0">
                <a:latin typeface="Arial" panose="020B0604020202020204" pitchFamily="34" charset="0"/>
                <a:ea typeface="Segoe UI Emoji" panose="020B0502040204020203" pitchFamily="34" charset="0"/>
                <a:cs typeface="Arial" panose="020B0604020202020204" pitchFamily="34" charset="0"/>
              </a:rPr>
              <a:t>📅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5948731" y="5295544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3600" dirty="0">
                <a:latin typeface="Arial" panose="020B0604020202020204" pitchFamily="34" charset="0"/>
                <a:ea typeface="Segoe UI Emoji" panose="020B0502040204020203" pitchFamily="34" charset="0"/>
                <a:cs typeface="Arial" panose="020B0604020202020204" pitchFamily="34" charset="0"/>
                <a:sym typeface="Webdings" panose="05030102010509060703" pitchFamily="18" charset="2"/>
              </a:rPr>
              <a:t>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Rectangle 55"/>
          <p:cNvSpPr/>
          <p:nvPr/>
        </p:nvSpPr>
        <p:spPr>
          <a:xfrm>
            <a:off x="8299903" y="5211136"/>
            <a:ext cx="80021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  <a:sym typeface="Webdings" panose="05030102010509060703" pitchFamily="18" charset="2"/>
              </a:rPr>
              <a:t>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1" name="Picture 3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01129" y="39384"/>
            <a:ext cx="1451690" cy="540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52819" y="20673"/>
            <a:ext cx="1179242" cy="540000"/>
          </a:xfrm>
          <a:prstGeom prst="rect">
            <a:avLst/>
          </a:prstGeom>
        </p:spPr>
      </p:pic>
      <p:sp>
        <p:nvSpPr>
          <p:cNvPr id="36" name="Text Box 1"/>
          <p:cNvSpPr txBox="1">
            <a:spLocks noChangeArrowheads="1"/>
          </p:cNvSpPr>
          <p:nvPr/>
        </p:nvSpPr>
        <p:spPr bwMode="auto">
          <a:xfrm>
            <a:off x="-7363" y="636388"/>
            <a:ext cx="9929403" cy="1117810"/>
          </a:xfrm>
          <a:prstGeom prst="rect">
            <a:avLst/>
          </a:prstGeom>
          <a:solidFill>
            <a:srgbClr val="53274E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Cybersecurity and </a:t>
            </a:r>
            <a:r>
              <a:rPr lang="en-US" altLang="en-US" sz="2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the Internet 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of things (IoT);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Protecting </a:t>
            </a:r>
            <a:r>
              <a:rPr lang="en-US" altLang="en-US" sz="2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Organizations, Industries </a:t>
            </a:r>
            <a:r>
              <a:rPr lang="en-US" altLang="en-US" sz="2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and Users on the Internet.</a:t>
            </a:r>
            <a:endParaRPr lang="en-US" altLang="en-US" sz="1600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Arial Black" panose="020B0A04020102020204" pitchFamily="34" charset="0"/>
              <a:ea typeface="Microsoft JhengHei U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9" name="Rounded Rectangle 38"/>
          <p:cNvSpPr/>
          <p:nvPr/>
        </p:nvSpPr>
        <p:spPr>
          <a:xfrm>
            <a:off x="-13193" y="4103684"/>
            <a:ext cx="3441791" cy="1202071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1200" dirty="0">
                <a:solidFill>
                  <a:schemeClr val="tx1"/>
                </a:solidFill>
              </a:rPr>
              <a:t>Any </a:t>
            </a:r>
            <a:r>
              <a:rPr lang="en-GB" sz="1200" dirty="0" smtClean="0">
                <a:solidFill>
                  <a:schemeClr val="tx1"/>
                </a:solidFill>
              </a:rPr>
              <a:t>organisations, industries and homes are at </a:t>
            </a:r>
            <a:r>
              <a:rPr lang="en-GB" sz="1200" dirty="0">
                <a:solidFill>
                  <a:schemeClr val="tx1"/>
                </a:solidFill>
              </a:rPr>
              <a:t>risk of being hacked, </a:t>
            </a:r>
            <a:r>
              <a:rPr lang="en-GB" sz="1200" dirty="0" smtClean="0">
                <a:solidFill>
                  <a:schemeClr val="tx1"/>
                </a:solidFill>
              </a:rPr>
              <a:t>no matter how </a:t>
            </a:r>
            <a:r>
              <a:rPr lang="en-GB" sz="1200" dirty="0">
                <a:solidFill>
                  <a:schemeClr val="tx1"/>
                </a:solidFill>
              </a:rPr>
              <a:t>good their security </a:t>
            </a:r>
            <a:r>
              <a:rPr lang="en-GB" sz="1200" dirty="0" smtClean="0">
                <a:solidFill>
                  <a:schemeClr val="tx1"/>
                </a:solidFill>
              </a:rPr>
              <a:t>measures are. Defensive strategies must be </a:t>
            </a:r>
            <a:r>
              <a:rPr lang="en-GB" sz="1200" dirty="0">
                <a:solidFill>
                  <a:schemeClr val="tx1"/>
                </a:solidFill>
              </a:rPr>
              <a:t>an ongoing </a:t>
            </a:r>
            <a:r>
              <a:rPr lang="en-GB" sz="1200" dirty="0" smtClean="0">
                <a:solidFill>
                  <a:schemeClr val="tx1"/>
                </a:solidFill>
              </a:rPr>
              <a:t>process while </a:t>
            </a:r>
            <a:r>
              <a:rPr lang="en-GB" sz="1200" dirty="0">
                <a:solidFill>
                  <a:schemeClr val="tx1"/>
                </a:solidFill>
              </a:rPr>
              <a:t>a</a:t>
            </a:r>
            <a:r>
              <a:rPr lang="en-GB" sz="1200" dirty="0" smtClean="0">
                <a:solidFill>
                  <a:schemeClr val="tx1"/>
                </a:solidFill>
              </a:rPr>
              <a:t>dopting </a:t>
            </a:r>
            <a:r>
              <a:rPr lang="en-GB" sz="1200" dirty="0">
                <a:solidFill>
                  <a:schemeClr val="tx1"/>
                </a:solidFill>
              </a:rPr>
              <a:t>best practices in compliance to legal and industry </a:t>
            </a:r>
            <a:r>
              <a:rPr lang="en-GB" sz="1200" dirty="0" smtClean="0">
                <a:solidFill>
                  <a:schemeClr val="tx1"/>
                </a:solidFill>
              </a:rPr>
              <a:t>regulations.</a:t>
            </a:r>
            <a:endParaRPr lang="en-US" sz="105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Rounded Rectangle 40"/>
          <p:cNvSpPr/>
          <p:nvPr/>
        </p:nvSpPr>
        <p:spPr>
          <a:xfrm>
            <a:off x="4520486" y="4228674"/>
            <a:ext cx="5311576" cy="107746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 Carlene Campbell</a:t>
            </a:r>
          </a:p>
          <a:p>
            <a:pPr algn="r"/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The University of Wales Trinity St. David</a:t>
            </a:r>
          </a:p>
          <a:p>
            <a:pPr algn="r"/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discuss the question “How </a:t>
            </a:r>
            <a:r>
              <a:rPr lang="en-US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protect </a:t>
            </a:r>
            <a:r>
              <a:rPr lang="en-US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organizations, Industries </a:t>
            </a:r>
            <a:r>
              <a:rPr lang="en-US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users on the 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internet?”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210" y="3905077"/>
            <a:ext cx="3399073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600" u="sng" dirty="0" smtClean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11"/>
              </a:rPr>
              <a:t>/</a:t>
            </a:r>
            <a:endParaRPr lang="en-GB" sz="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3307947" y="1775423"/>
            <a:ext cx="532146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300"/>
              </a:spcBef>
              <a:spcAft>
                <a:spcPts val="0"/>
              </a:spcAft>
            </a:pP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Threats are real, with sophisticated attacks… </a:t>
            </a:r>
            <a:endParaRPr lang="en-GB" sz="16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3" name="Rectangle 42"/>
          <p:cNvSpPr/>
          <p:nvPr/>
        </p:nvSpPr>
        <p:spPr>
          <a:xfrm>
            <a:off x="3429468" y="2107537"/>
            <a:ext cx="4485770" cy="23544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 security </a:t>
            </a:r>
            <a:r>
              <a:rPr lang="en-GB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awareness and education</a:t>
            </a:r>
          </a:p>
          <a:p>
            <a:pPr>
              <a:spcBef>
                <a:spcPts val="600"/>
              </a:spcBef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Countermeasures                       </a:t>
            </a:r>
            <a:r>
              <a:rPr lang="en-GB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Policies </a:t>
            </a:r>
            <a:r>
              <a:rPr lang="en-US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</a:t>
            </a:r>
            <a:r>
              <a:rPr lang="en-GB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phishing </a:t>
            </a:r>
            <a:r>
              <a:rPr lang="en-GB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emails </a:t>
            </a:r>
            <a:r>
              <a:rPr lang="en-GB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malware attachments</a:t>
            </a:r>
            <a:endParaRPr lang="en-GB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GB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malware </a:t>
            </a:r>
            <a:r>
              <a:rPr lang="en-GB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infections</a:t>
            </a:r>
          </a:p>
          <a:p>
            <a:pPr>
              <a:spcBef>
                <a:spcPts val="600"/>
              </a:spcBef>
            </a:pPr>
            <a:r>
              <a:rPr lang="en-GB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loss </a:t>
            </a:r>
            <a:r>
              <a:rPr lang="en-GB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proprietary and confidential </a:t>
            </a:r>
            <a:r>
              <a:rPr lang="en-GB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</a:t>
            </a:r>
          </a:p>
          <a:p>
            <a:pPr>
              <a:spcBef>
                <a:spcPts val="600"/>
              </a:spcBef>
            </a:pPr>
            <a:r>
              <a:rPr lang="en-GB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Raising </a:t>
            </a:r>
            <a:r>
              <a:rPr lang="en-GB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user awareness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400" i="1" dirty="0" smtClean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 defTabSz="896938">
              <a:spcBef>
                <a:spcPts val="600"/>
              </a:spcBef>
              <a:tabLst>
                <a:tab pos="180975" algn="l"/>
              </a:tabLst>
            </a:pPr>
            <a:r>
              <a:rPr lang="en-US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Privacy 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concerns on </a:t>
            </a:r>
            <a:r>
              <a:rPr lang="en-US" sz="1400" i="1" dirty="0" err="1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IoT</a:t>
            </a:r>
            <a:r>
              <a:rPr lang="en-US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TVs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cameras, </a:t>
            </a:r>
            <a:r>
              <a:rPr lang="en-US" sz="1400" i="1" dirty="0" smtClean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monitors</a:t>
            </a:r>
            <a:endParaRPr lang="en-GB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" name="Picture 29"/>
          <p:cNvPicPr/>
          <p:nvPr/>
        </p:nvPicPr>
        <p:blipFill>
          <a:blip r:embed="rId12"/>
          <a:stretch>
            <a:fillRect/>
          </a:stretch>
        </p:blipFill>
        <p:spPr>
          <a:xfrm>
            <a:off x="6206603" y="32796"/>
            <a:ext cx="947720" cy="484654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0210" y="0"/>
            <a:ext cx="9888428" cy="6815668"/>
          </a:xfrm>
          <a:prstGeom prst="rect">
            <a:avLst/>
          </a:prstGeom>
          <a:noFill/>
          <a:ln w="76200">
            <a:solidFill>
              <a:srgbClr val="5327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998046" y="1754198"/>
            <a:ext cx="1900592" cy="2418935"/>
          </a:xfrm>
          <a:prstGeom prst="rect">
            <a:avLst/>
          </a:prstGeom>
        </p:spPr>
      </p:pic>
      <p:pic>
        <p:nvPicPr>
          <p:cNvPr id="1028" name="Picture 4" descr="Cybersecurity Threat: A Puzzle with Many Pieces — Smartt Strategies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" y="1779613"/>
            <a:ext cx="3352042" cy="211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8230" y="6133635"/>
            <a:ext cx="603022" cy="603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911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 descr="A close up of a logo&#10;&#10;Description generated with high confidence">
            <a:extLst>
              <a:ext uri="{FF2B5EF4-FFF2-40B4-BE49-F238E27FC236}">
                <a16:creationId xmlns:a16="http://schemas.microsoft.com/office/drawing/2014/main" id="{3E164265-0F62-45C6-88B3-C19448A3C0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54" y="119218"/>
            <a:ext cx="3109766" cy="616545"/>
          </a:xfrm>
          <a:prstGeom prst="rect">
            <a:avLst/>
          </a:prstGeom>
        </p:spPr>
      </p:pic>
      <p:graphicFrame>
        <p:nvGraphicFramePr>
          <p:cNvPr id="50" name="Table 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2350832"/>
              </p:ext>
            </p:extLst>
          </p:nvPr>
        </p:nvGraphicFramePr>
        <p:xfrm>
          <a:off x="16040" y="5438386"/>
          <a:ext cx="9906001" cy="1285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66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38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765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4765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en-US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1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21/02/19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Dydd</a:t>
                      </a:r>
                      <a:r>
                        <a:rPr lang="en-GB" sz="1000" b="0" baseline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000" b="0" baseline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Iau</a:t>
                      </a:r>
                      <a:endParaRPr lang="en-GB" sz="1000" b="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19:00</a:t>
                      </a:r>
                      <a:r>
                        <a:rPr lang="en-GB" sz="1000" b="0" baseline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20:30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Lluniaeth</a:t>
                      </a:r>
                      <a:r>
                        <a:rPr lang="en-GB" sz="100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GB" sz="1000" baseline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18:30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SA1 8EW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Ystafell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002,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Adeilad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IQ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Prifysgol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Cymru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Drindod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Dewi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Sant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Chwarter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Arloesol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SA1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Abertawe</a:t>
                      </a:r>
                      <a:endParaRPr lang="en-GB" altLang="en-US" sz="1000" b="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altLang="en-US" sz="1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A046B4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CPD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Contributes 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to IET CPD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hlinkClick r:id="rId3">
                            <a:extLst>
                              <a:ext uri="{A12FA001-AC4F-418D-AE19-62706E023703}">
                                <ahyp:hlinkClr xmlns="" xmlns:ahyp="http://schemas.microsoft.com/office/drawing/2018/hyperlinkcolor" val="tx"/>
                              </a:ext>
                            </a:extLst>
                          </a:hlinkClick>
                        </a:rPr>
                        <a:t>www.theiet.org/</a:t>
                      </a:r>
                      <a:r>
                        <a:rPr lang="en-GB" sz="1400" b="1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hlinkClick r:id="rId3">
                            <a:extLst>
                              <a:ext uri="{A12FA001-AC4F-418D-AE19-62706E023703}">
                                <ahyp:hlinkClr xmlns="" xmlns:ahyp="http://schemas.microsoft.com/office/drawing/2018/hyperlinkcolor" val="tx"/>
                              </a:ext>
                            </a:extLst>
                          </a:hlinkClick>
                        </a:rPr>
                        <a:t>southwales</a:t>
                      </a:r>
                      <a:endParaRPr lang="en-GB" sz="1400" b="1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sz="140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Croeso</a:t>
                      </a: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Cynnes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A046B4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i’r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cyhoedd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i’r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digwyddiad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rhydd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yma</a:t>
                      </a:r>
                      <a:endParaRPr kumimoji="0" lang="en-GB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A046B4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Nid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yw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cofrestru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yn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hanfodol</a:t>
                      </a:r>
                      <a:endParaRPr kumimoji="0" lang="en-GB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A046B4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ond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byddai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o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gymorth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22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2114" y="5460927"/>
            <a:ext cx="299350" cy="34630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5" t="20731" r="83913"/>
          <a:stretch/>
        </p:blipFill>
        <p:spPr bwMode="auto">
          <a:xfrm>
            <a:off x="3904997" y="5381382"/>
            <a:ext cx="523047" cy="501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9745" y="6206364"/>
            <a:ext cx="326566" cy="297812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72047" y="6218015"/>
            <a:ext cx="275911" cy="274510"/>
          </a:xfrm>
          <a:prstGeom prst="rect">
            <a:avLst/>
          </a:prstGeom>
        </p:spPr>
      </p:pic>
      <p:sp>
        <p:nvSpPr>
          <p:cNvPr id="54" name="Rectangle 53"/>
          <p:cNvSpPr/>
          <p:nvPr/>
        </p:nvSpPr>
        <p:spPr>
          <a:xfrm>
            <a:off x="503851" y="5399192"/>
            <a:ext cx="4924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2400" dirty="0">
                <a:latin typeface="Arial" panose="020B0604020202020204" pitchFamily="34" charset="0"/>
                <a:ea typeface="Segoe UI Emoji" panose="020B0502040204020203" pitchFamily="34" charset="0"/>
                <a:cs typeface="Arial" panose="020B0604020202020204" pitchFamily="34" charset="0"/>
              </a:rPr>
              <a:t>📅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5948731" y="5295544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3600" dirty="0">
                <a:latin typeface="Arial" panose="020B0604020202020204" pitchFamily="34" charset="0"/>
                <a:ea typeface="Segoe UI Emoji" panose="020B0502040204020203" pitchFamily="34" charset="0"/>
                <a:cs typeface="Arial" panose="020B0604020202020204" pitchFamily="34" charset="0"/>
                <a:sym typeface="Webdings" panose="05030102010509060703" pitchFamily="18" charset="2"/>
              </a:rPr>
              <a:t>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Rectangle 55"/>
          <p:cNvSpPr/>
          <p:nvPr/>
        </p:nvSpPr>
        <p:spPr>
          <a:xfrm>
            <a:off x="8299903" y="5211136"/>
            <a:ext cx="80021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  <a:sym typeface="Webdings" panose="05030102010509060703" pitchFamily="18" charset="2"/>
              </a:rPr>
              <a:t>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0210" y="0"/>
            <a:ext cx="9888428" cy="6815668"/>
          </a:xfrm>
          <a:prstGeom prst="rect">
            <a:avLst/>
          </a:prstGeom>
          <a:noFill/>
          <a:ln w="76200">
            <a:solidFill>
              <a:srgbClr val="5327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 Box 1"/>
          <p:cNvSpPr txBox="1">
            <a:spLocks noChangeArrowheads="1"/>
          </p:cNvSpPr>
          <p:nvPr/>
        </p:nvSpPr>
        <p:spPr bwMode="auto">
          <a:xfrm>
            <a:off x="-7363" y="845170"/>
            <a:ext cx="9929403" cy="909028"/>
          </a:xfrm>
          <a:prstGeom prst="rect">
            <a:avLst/>
          </a:prstGeom>
          <a:solidFill>
            <a:srgbClr val="53274E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Diogelwch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Seibr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a’r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Rhyngrwyd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O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Bethau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(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RoB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); Pa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mor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ddiogel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ydy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chi,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a’r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rhyngrwyd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2" name="Text Box 1"/>
          <p:cNvSpPr txBox="1">
            <a:spLocks noChangeArrowheads="1"/>
          </p:cNvSpPr>
          <p:nvPr/>
        </p:nvSpPr>
        <p:spPr bwMode="auto">
          <a:xfrm>
            <a:off x="-14296" y="5243779"/>
            <a:ext cx="9929403" cy="108105"/>
          </a:xfrm>
          <a:prstGeom prst="rect">
            <a:avLst/>
          </a:prstGeom>
          <a:solidFill>
            <a:srgbClr val="53274E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Arial Black" panose="020B0A04020102020204" pitchFamily="34" charset="0"/>
              <a:ea typeface="Microsoft JhengHei UI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77726" y="193493"/>
            <a:ext cx="1451690" cy="540000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52819" y="193493"/>
            <a:ext cx="1179242" cy="540000"/>
          </a:xfrm>
          <a:prstGeom prst="rect">
            <a:avLst/>
          </a:prstGeom>
        </p:spPr>
      </p:pic>
      <p:sp>
        <p:nvSpPr>
          <p:cNvPr id="33" name="Rounded Rectangle 32"/>
          <p:cNvSpPr/>
          <p:nvPr/>
        </p:nvSpPr>
        <p:spPr>
          <a:xfrm>
            <a:off x="-13193" y="4216718"/>
            <a:ext cx="4441237" cy="1089037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dal I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Y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ddyfeisiau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ddiogelu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ydynt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seiber-ddiogelwch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endPara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Rounded Rectangle 33"/>
          <p:cNvSpPr/>
          <p:nvPr/>
        </p:nvSpPr>
        <p:spPr>
          <a:xfrm>
            <a:off x="4510592" y="4228674"/>
            <a:ext cx="5321469" cy="107746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 Carlene Campbell, o</a:t>
            </a:r>
          </a:p>
          <a:p>
            <a:pPr algn="r"/>
            <a:r>
              <a:rPr lang="en-US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Sant</a:t>
            </a:r>
            <a:endParaRPr 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“Pa more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rhyngrwyd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?”</a:t>
            </a:r>
          </a:p>
        </p:txBody>
      </p:sp>
      <p:pic>
        <p:nvPicPr>
          <p:cNvPr id="43" name="Picture 42"/>
          <p:cNvPicPr/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8930"/>
          <a:stretch/>
        </p:blipFill>
        <p:spPr bwMode="auto">
          <a:xfrm>
            <a:off x="102903" y="1811203"/>
            <a:ext cx="3190693" cy="2032516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4" name="Rectangle 43"/>
          <p:cNvSpPr/>
          <p:nvPr/>
        </p:nvSpPr>
        <p:spPr>
          <a:xfrm>
            <a:off x="10210" y="3905077"/>
            <a:ext cx="3399073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6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11"/>
              </a:rPr>
              <a:t>https://blog.malwarebytes.com/101/2017/12/internet-things-iot-security-never/</a:t>
            </a:r>
            <a:endParaRPr lang="en-GB" sz="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3307947" y="1775423"/>
            <a:ext cx="532146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300"/>
              </a:spcBef>
              <a:spcAft>
                <a:spcPts val="0"/>
              </a:spcAft>
            </a:pPr>
            <a:r>
              <a:rPr lang="en-US" sz="1600" b="1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b="1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bygythiadau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b="1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b="1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bodoli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endParaRPr lang="en-GB" sz="16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3404962" y="2062282"/>
            <a:ext cx="4401595" cy="21544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hacio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problemau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380k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taliad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Haciwr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mynu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pridwerth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cyfrifiaduron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GIG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Ceir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sabateiddio’n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ddi-wifr</a:t>
            </a:r>
            <a:endParaRPr lang="en-US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Pleserlong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colli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ffordd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oherwydd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haciwr</a:t>
            </a:r>
            <a:endParaRPr lang="en-GB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Pryderon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preifatrwydd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teledau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camerau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ayyb</a:t>
            </a:r>
            <a:endParaRPr lang="en-GB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Hacio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banciau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peiriannau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arian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metrau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pwer</a:t>
            </a:r>
            <a:endParaRPr lang="en-GB" sz="1400" dirty="0">
              <a:effectLst/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6" name="Picture 35"/>
          <p:cNvPicPr/>
          <p:nvPr/>
        </p:nvPicPr>
        <p:blipFill>
          <a:blip r:embed="rId12"/>
          <a:stretch>
            <a:fillRect/>
          </a:stretch>
        </p:blipFill>
        <p:spPr>
          <a:xfrm>
            <a:off x="6204872" y="210881"/>
            <a:ext cx="947720" cy="484654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1637D80A-D5BB-409C-A749-2DF4C182C55B}"/>
              </a:ext>
            </a:extLst>
          </p:cNvPr>
          <p:cNvSpPr/>
          <p:nvPr/>
        </p:nvSpPr>
        <p:spPr>
          <a:xfrm>
            <a:off x="3131845" y="114539"/>
            <a:ext cx="2816885" cy="2328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 err="1">
                <a:solidFill>
                  <a:srgbClr val="A046B4"/>
                </a:solidFill>
              </a:rPr>
              <a:t>Rhwydwaith</a:t>
            </a:r>
            <a:r>
              <a:rPr lang="en-GB" sz="1200" b="1" dirty="0">
                <a:solidFill>
                  <a:srgbClr val="A046B4"/>
                </a:solidFill>
              </a:rPr>
              <a:t> </a:t>
            </a:r>
            <a:r>
              <a:rPr lang="en-GB" sz="1200" b="1" dirty="0" err="1">
                <a:solidFill>
                  <a:srgbClr val="A046B4"/>
                </a:solidFill>
              </a:rPr>
              <a:t>Lleol</a:t>
            </a:r>
            <a:r>
              <a:rPr lang="en-GB" sz="1200" b="1" dirty="0">
                <a:solidFill>
                  <a:srgbClr val="A046B4"/>
                </a:solidFill>
              </a:rPr>
              <a:t> De </a:t>
            </a:r>
            <a:r>
              <a:rPr lang="en-GB" sz="1200" b="1" dirty="0" err="1">
                <a:solidFill>
                  <a:srgbClr val="A046B4"/>
                </a:solidFill>
              </a:rPr>
              <a:t>Orllewin</a:t>
            </a:r>
            <a:r>
              <a:rPr lang="en-GB" sz="1200" b="1" dirty="0">
                <a:solidFill>
                  <a:srgbClr val="A046B4"/>
                </a:solidFill>
              </a:rPr>
              <a:t> Cymru</a:t>
            </a:r>
          </a:p>
          <a:p>
            <a:r>
              <a:rPr lang="en-GB" sz="1200" b="1" dirty="0" err="1">
                <a:solidFill>
                  <a:srgbClr val="A046B4"/>
                </a:solidFill>
              </a:rPr>
              <a:t>Mewn</a:t>
            </a:r>
            <a:r>
              <a:rPr lang="en-GB" sz="1200" b="1" dirty="0">
                <a:solidFill>
                  <a:srgbClr val="A046B4"/>
                </a:solidFill>
              </a:rPr>
              <a:t> </a:t>
            </a:r>
            <a:r>
              <a:rPr lang="en-GB" sz="1200" b="1" dirty="0" err="1">
                <a:solidFill>
                  <a:srgbClr val="A046B4"/>
                </a:solidFill>
              </a:rPr>
              <a:t>cydweithred</a:t>
            </a:r>
            <a:r>
              <a:rPr lang="en-GB" sz="1200" b="1" dirty="0">
                <a:solidFill>
                  <a:srgbClr val="A046B4"/>
                </a:solidFill>
              </a:rPr>
              <a:t> </a:t>
            </a:r>
            <a:r>
              <a:rPr lang="en-GB" sz="1200" b="1" dirty="0" err="1">
                <a:solidFill>
                  <a:srgbClr val="A046B4"/>
                </a:solidFill>
              </a:rPr>
              <a:t>gyda</a:t>
            </a:r>
            <a:r>
              <a:rPr lang="en-GB" sz="1200" b="1" dirty="0">
                <a:solidFill>
                  <a:srgbClr val="A046B4"/>
                </a:solidFill>
              </a:rPr>
              <a:t>…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4EADFE93-7551-469E-89EB-D9DBBD1EFC9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9581" y="6085996"/>
            <a:ext cx="535997" cy="535997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835837" y="1919348"/>
            <a:ext cx="1777300" cy="2262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8767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3200</TotalTime>
  <Words>380</Words>
  <Application>Microsoft Office PowerPoint</Application>
  <PresentationFormat>A4 Paper (210x297 mm)</PresentationFormat>
  <Paragraphs>69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2" baseType="lpstr">
      <vt:lpstr>Microsoft JhengHei UI</vt:lpstr>
      <vt:lpstr>Arial</vt:lpstr>
      <vt:lpstr>Arial Black</vt:lpstr>
      <vt:lpstr>Calibri</vt:lpstr>
      <vt:lpstr>Calibri Light</vt:lpstr>
      <vt:lpstr>Franklin Gothic Heavy</vt:lpstr>
      <vt:lpstr>Segoe UI Emoji</vt:lpstr>
      <vt:lpstr>Times New Roman</vt:lpstr>
      <vt:lpstr>Webdings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 Susan</dc:creator>
  <cp:lastModifiedBy>Carlene Campbell</cp:lastModifiedBy>
  <cp:revision>97</cp:revision>
  <dcterms:created xsi:type="dcterms:W3CDTF">2018-09-12T15:43:35Z</dcterms:created>
  <dcterms:modified xsi:type="dcterms:W3CDTF">2020-12-29T00:31:24Z</dcterms:modified>
</cp:coreProperties>
</file>