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7" r:id="rId2"/>
    <p:sldId id="337" r:id="rId3"/>
    <p:sldId id="266" r:id="rId4"/>
    <p:sldId id="268" r:id="rId5"/>
    <p:sldId id="269" r:id="rId6"/>
    <p:sldId id="270" r:id="rId7"/>
    <p:sldId id="271"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7" d="100"/>
          <a:sy n="87" d="100"/>
        </p:scale>
        <p:origin x="152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F60D42D-4791-4759-9F5F-907CFF2DC93A}"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8DE356-5EA9-44FB-88B1-6131B71CF0F9}" type="slidenum">
              <a:rPr lang="en-GB" smtClean="0"/>
              <a:t>‹#›</a:t>
            </a:fld>
            <a:endParaRPr lang="en-GB"/>
          </a:p>
        </p:txBody>
      </p:sp>
    </p:spTree>
    <p:extLst>
      <p:ext uri="{BB962C8B-B14F-4D97-AF65-F5344CB8AC3E}">
        <p14:creationId xmlns:p14="http://schemas.microsoft.com/office/powerpoint/2010/main" val="664019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60D42D-4791-4759-9F5F-907CFF2DC93A}"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8DE356-5EA9-44FB-88B1-6131B71CF0F9}" type="slidenum">
              <a:rPr lang="en-GB" smtClean="0"/>
              <a:t>‹#›</a:t>
            </a:fld>
            <a:endParaRPr lang="en-GB"/>
          </a:p>
        </p:txBody>
      </p:sp>
    </p:spTree>
    <p:extLst>
      <p:ext uri="{BB962C8B-B14F-4D97-AF65-F5344CB8AC3E}">
        <p14:creationId xmlns:p14="http://schemas.microsoft.com/office/powerpoint/2010/main" val="2477613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60D42D-4791-4759-9F5F-907CFF2DC93A}"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8DE356-5EA9-44FB-88B1-6131B71CF0F9}" type="slidenum">
              <a:rPr lang="en-GB" smtClean="0"/>
              <a:t>‹#›</a:t>
            </a:fld>
            <a:endParaRPr lang="en-GB"/>
          </a:p>
        </p:txBody>
      </p:sp>
    </p:spTree>
    <p:extLst>
      <p:ext uri="{BB962C8B-B14F-4D97-AF65-F5344CB8AC3E}">
        <p14:creationId xmlns:p14="http://schemas.microsoft.com/office/powerpoint/2010/main" val="160163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F60D42D-4791-4759-9F5F-907CFF2DC93A}" type="datetimeFigureOut">
              <a:rPr lang="en-GB" smtClean="0"/>
              <a:t>04/02/2022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8DE356-5EA9-44FB-88B1-6131B71CF0F9}" type="slidenum">
              <a:rPr lang="en-GB" smtClean="0"/>
              <a:t>‹#›</a:t>
            </a:fld>
            <a:endParaRPr lang="en-GB"/>
          </a:p>
        </p:txBody>
      </p:sp>
    </p:spTree>
    <p:extLst>
      <p:ext uri="{BB962C8B-B14F-4D97-AF65-F5344CB8AC3E}">
        <p14:creationId xmlns:p14="http://schemas.microsoft.com/office/powerpoint/2010/main" val="2427847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60D42D-4791-4759-9F5F-907CFF2DC93A}" type="datetimeFigureOut">
              <a:rPr lang="en-GB" smtClean="0"/>
              <a:t>04/02/2022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8DE356-5EA9-44FB-88B1-6131B71CF0F9}" type="slidenum">
              <a:rPr lang="en-GB" smtClean="0"/>
              <a:t>‹#›</a:t>
            </a:fld>
            <a:endParaRPr lang="en-GB"/>
          </a:p>
        </p:txBody>
      </p:sp>
    </p:spTree>
    <p:extLst>
      <p:ext uri="{BB962C8B-B14F-4D97-AF65-F5344CB8AC3E}">
        <p14:creationId xmlns:p14="http://schemas.microsoft.com/office/powerpoint/2010/main" val="2117083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F60D42D-4791-4759-9F5F-907CFF2DC93A}" type="datetimeFigureOut">
              <a:rPr lang="en-GB" smtClean="0"/>
              <a:t>04/02/2022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8DE356-5EA9-44FB-88B1-6131B71CF0F9}" type="slidenum">
              <a:rPr lang="en-GB" smtClean="0"/>
              <a:t>‹#›</a:t>
            </a:fld>
            <a:endParaRPr lang="en-GB"/>
          </a:p>
        </p:txBody>
      </p:sp>
    </p:spTree>
    <p:extLst>
      <p:ext uri="{BB962C8B-B14F-4D97-AF65-F5344CB8AC3E}">
        <p14:creationId xmlns:p14="http://schemas.microsoft.com/office/powerpoint/2010/main" val="3408682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60D42D-4791-4759-9F5F-907CFF2DC93A}" type="datetimeFigureOut">
              <a:rPr lang="en-GB" smtClean="0"/>
              <a:t>04/02/2022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A8DE356-5EA9-44FB-88B1-6131B71CF0F9}" type="slidenum">
              <a:rPr lang="en-GB" smtClean="0"/>
              <a:t>‹#›</a:t>
            </a:fld>
            <a:endParaRPr lang="en-GB"/>
          </a:p>
        </p:txBody>
      </p:sp>
    </p:spTree>
    <p:extLst>
      <p:ext uri="{BB962C8B-B14F-4D97-AF65-F5344CB8AC3E}">
        <p14:creationId xmlns:p14="http://schemas.microsoft.com/office/powerpoint/2010/main" val="875693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F60D42D-4791-4759-9F5F-907CFF2DC93A}" type="datetimeFigureOut">
              <a:rPr lang="en-GB" smtClean="0"/>
              <a:t>04/02/2022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8DE356-5EA9-44FB-88B1-6131B71CF0F9}" type="slidenum">
              <a:rPr lang="en-GB" smtClean="0"/>
              <a:t>‹#›</a:t>
            </a:fld>
            <a:endParaRPr lang="en-GB"/>
          </a:p>
        </p:txBody>
      </p:sp>
    </p:spTree>
    <p:extLst>
      <p:ext uri="{BB962C8B-B14F-4D97-AF65-F5344CB8AC3E}">
        <p14:creationId xmlns:p14="http://schemas.microsoft.com/office/powerpoint/2010/main" val="3352724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F60D42D-4791-4759-9F5F-907CFF2DC93A}" type="datetimeFigureOut">
              <a:rPr lang="en-GB" smtClean="0"/>
              <a:t>04/02/2022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8DE356-5EA9-44FB-88B1-6131B71CF0F9}" type="slidenum">
              <a:rPr lang="en-GB" smtClean="0"/>
              <a:t>‹#›</a:t>
            </a:fld>
            <a:endParaRPr lang="en-GB"/>
          </a:p>
        </p:txBody>
      </p:sp>
    </p:spTree>
    <p:extLst>
      <p:ext uri="{BB962C8B-B14F-4D97-AF65-F5344CB8AC3E}">
        <p14:creationId xmlns:p14="http://schemas.microsoft.com/office/powerpoint/2010/main" val="3080935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60D42D-4791-4759-9F5F-907CFF2DC93A}"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8DE356-5EA9-44FB-88B1-6131B71CF0F9}" type="slidenum">
              <a:rPr lang="en-GB" smtClean="0"/>
              <a:t>‹#›</a:t>
            </a:fld>
            <a:endParaRPr lang="en-GB"/>
          </a:p>
        </p:txBody>
      </p:sp>
    </p:spTree>
    <p:extLst>
      <p:ext uri="{BB962C8B-B14F-4D97-AF65-F5344CB8AC3E}">
        <p14:creationId xmlns:p14="http://schemas.microsoft.com/office/powerpoint/2010/main" val="2167292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60D42D-4791-4759-9F5F-907CFF2DC93A}"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8DE356-5EA9-44FB-88B1-6131B71CF0F9}" type="slidenum">
              <a:rPr lang="en-GB" smtClean="0"/>
              <a:t>‹#›</a:t>
            </a:fld>
            <a:endParaRPr lang="en-GB"/>
          </a:p>
        </p:txBody>
      </p:sp>
    </p:spTree>
    <p:extLst>
      <p:ext uri="{BB962C8B-B14F-4D97-AF65-F5344CB8AC3E}">
        <p14:creationId xmlns:p14="http://schemas.microsoft.com/office/powerpoint/2010/main" val="3781777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0000"/>
            <a:lum/>
          </a:blip>
          <a:srcRect/>
          <a:stretch>
            <a:fillRect l="-25000" r="-2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60D42D-4791-4759-9F5F-907CFF2DC93A}" type="datetimeFigureOut">
              <a:rPr lang="en-GB" smtClean="0"/>
              <a:t>04/02/2022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8DE356-5EA9-44FB-88B1-6131B71CF0F9}" type="slidenum">
              <a:rPr lang="en-GB" smtClean="0"/>
              <a:t>‹#›</a:t>
            </a:fld>
            <a:endParaRPr lang="en-GB"/>
          </a:p>
        </p:txBody>
      </p:sp>
    </p:spTree>
    <p:extLst>
      <p:ext uri="{BB962C8B-B14F-4D97-AF65-F5344CB8AC3E}">
        <p14:creationId xmlns:p14="http://schemas.microsoft.com/office/powerpoint/2010/main" val="3563856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donellameadows.org/" TargetMode="External"/></Relationships>
</file>

<file path=ppt/slides/_rels/slide4.xml.rels><?xml version="1.0" encoding="UTF-8" standalone="yes"?>
<Relationships xmlns="http://schemas.openxmlformats.org/package/2006/relationships"><Relationship Id="rId2" Type="http://schemas.openxmlformats.org/officeDocument/2006/relationships/hyperlink" Target="https://www.joannamacy.net/main"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orkthatreconnects.org/spiral/the-great-turning/" TargetMode="External"/><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hyperlink" Target="http://www.beamsandstruts.com/bits-a-pieces/item/980-joanna-macy-and-the-three-pillars-of-the-great-turning.html"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tandfonline.com/doi/full/10.1080/26395916.2020.1844296" TargetMode="External"/><Relationship Id="rId2" Type="http://schemas.openxmlformats.org/officeDocument/2006/relationships/image" Target="../media/image5.jpeg"/><Relationship Id="rId1" Type="http://schemas.openxmlformats.org/officeDocument/2006/relationships/slideLayout" Target="../slideLayouts/slideLayout7.xml"/><Relationship Id="rId4" Type="http://schemas.openxmlformats.org/officeDocument/2006/relationships/hyperlink" Target="https://www.frontiersin.org/articles/10.3389/fpubh.2020.604440/full"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https://www.joannamacy.net/main"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76DB1A-D94E-4944-99D9-FF2ABCDAC22B}"/>
              </a:ext>
            </a:extLst>
          </p:cNvPr>
          <p:cNvSpPr txBox="1"/>
          <p:nvPr/>
        </p:nvSpPr>
        <p:spPr>
          <a:xfrm>
            <a:off x="187287" y="1068633"/>
            <a:ext cx="8846544" cy="3785652"/>
          </a:xfrm>
          <a:prstGeom prst="rect">
            <a:avLst/>
          </a:prstGeom>
          <a:noFill/>
        </p:spPr>
        <p:txBody>
          <a:bodyPr wrap="square" rtlCol="0">
            <a:spAutoFit/>
          </a:bodyPr>
          <a:lstStyle/>
          <a:p>
            <a:pPr algn="ctr"/>
            <a:r>
              <a:rPr lang="en-GB" sz="6000" b="1" dirty="0"/>
              <a:t>Activism and</a:t>
            </a:r>
          </a:p>
          <a:p>
            <a:pPr algn="ctr"/>
            <a:r>
              <a:rPr lang="en-GB" sz="6000" b="1" dirty="0"/>
              <a:t> Positive Alternatives 2 </a:t>
            </a:r>
          </a:p>
          <a:p>
            <a:pPr algn="ctr"/>
            <a:endParaRPr lang="en-GB" sz="6000" b="1" dirty="0"/>
          </a:p>
          <a:p>
            <a:pPr algn="ctr"/>
            <a:r>
              <a:rPr lang="en-GB" sz="6000" b="1" dirty="0"/>
              <a:t>Deep Change</a:t>
            </a:r>
          </a:p>
        </p:txBody>
      </p:sp>
    </p:spTree>
    <p:extLst>
      <p:ext uri="{BB962C8B-B14F-4D97-AF65-F5344CB8AC3E}">
        <p14:creationId xmlns:p14="http://schemas.microsoft.com/office/powerpoint/2010/main" val="35845214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ECE7BF-A1D7-49BE-9BDE-0AFFEA6C0379}"/>
              </a:ext>
            </a:extLst>
          </p:cNvPr>
          <p:cNvSpPr txBox="1"/>
          <p:nvPr/>
        </p:nvSpPr>
        <p:spPr>
          <a:xfrm>
            <a:off x="484742" y="231357"/>
            <a:ext cx="8141465" cy="5816977"/>
          </a:xfrm>
          <a:prstGeom prst="rect">
            <a:avLst/>
          </a:prstGeom>
          <a:noFill/>
        </p:spPr>
        <p:txBody>
          <a:bodyPr wrap="square" rtlCol="0">
            <a:spAutoFit/>
          </a:bodyPr>
          <a:lstStyle/>
          <a:p>
            <a:r>
              <a:rPr lang="en-GB" sz="2800" b="1" dirty="0"/>
              <a:t>Activism that seeks to bring about change at a ‘deep’ level seeks to:</a:t>
            </a:r>
          </a:p>
          <a:p>
            <a:endParaRPr lang="en-GB" sz="2800" b="1" dirty="0"/>
          </a:p>
          <a:p>
            <a:pPr marL="457200" indent="-457200">
              <a:buFont typeface="Arial" panose="020B0604020202020204" pitchFamily="34" charset="0"/>
              <a:buChar char="•"/>
            </a:pPr>
            <a:r>
              <a:rPr lang="en-GB" sz="2400" b="1" dirty="0"/>
              <a:t>Positively change how we understand and conduct our relationship to the planet and the rest of nature</a:t>
            </a:r>
          </a:p>
          <a:p>
            <a:pPr marL="457200" indent="-457200">
              <a:buFont typeface="Arial" panose="020B0604020202020204" pitchFamily="34" charset="0"/>
              <a:buChar char="•"/>
            </a:pPr>
            <a:endParaRPr lang="en-GB" sz="2400" b="1" dirty="0"/>
          </a:p>
          <a:p>
            <a:pPr marL="457200" indent="-457200">
              <a:buFont typeface="Arial" panose="020B0604020202020204" pitchFamily="34" charset="0"/>
              <a:buChar char="•"/>
            </a:pPr>
            <a:r>
              <a:rPr lang="en-GB" sz="2400" b="1" dirty="0"/>
              <a:t>Positively change how we think about ourselves as human beings </a:t>
            </a:r>
          </a:p>
          <a:p>
            <a:pPr marL="457200" indent="-457200">
              <a:buFont typeface="Arial" panose="020B0604020202020204" pitchFamily="34" charset="0"/>
              <a:buChar char="•"/>
            </a:pPr>
            <a:endParaRPr lang="en-GB" sz="2400" b="1" dirty="0"/>
          </a:p>
          <a:p>
            <a:pPr marL="457200" indent="-457200">
              <a:buFont typeface="Arial" panose="020B0604020202020204" pitchFamily="34" charset="0"/>
              <a:buChar char="•"/>
            </a:pPr>
            <a:r>
              <a:rPr lang="en-GB" sz="2400" b="1" dirty="0"/>
              <a:t>Positively change how we actually live in relationship to the rest of nature </a:t>
            </a:r>
          </a:p>
          <a:p>
            <a:pPr marL="457200" indent="-457200">
              <a:buFont typeface="Arial" panose="020B0604020202020204" pitchFamily="34" charset="0"/>
              <a:buChar char="•"/>
            </a:pPr>
            <a:endParaRPr lang="en-GB" sz="2400" b="1" dirty="0"/>
          </a:p>
          <a:p>
            <a:pPr marL="457200" indent="-457200">
              <a:buFont typeface="Arial" panose="020B0604020202020204" pitchFamily="34" charset="0"/>
              <a:buChar char="•"/>
            </a:pPr>
            <a:r>
              <a:rPr lang="en-GB" sz="2400" b="1" dirty="0"/>
              <a:t>i.e. reconnect us at a deep level to valuing nature and the other than human as part of our community;  understanding and living the reality of  ‘interconnection’ </a:t>
            </a:r>
          </a:p>
        </p:txBody>
      </p:sp>
    </p:spTree>
    <p:extLst>
      <p:ext uri="{BB962C8B-B14F-4D97-AF65-F5344CB8AC3E}">
        <p14:creationId xmlns:p14="http://schemas.microsoft.com/office/powerpoint/2010/main" val="3973223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B96BFC-2F8D-45C2-B87B-591551627BD1}"/>
              </a:ext>
            </a:extLst>
          </p:cNvPr>
          <p:cNvSpPr txBox="1"/>
          <p:nvPr/>
        </p:nvSpPr>
        <p:spPr>
          <a:xfrm>
            <a:off x="374573" y="275420"/>
            <a:ext cx="8527056" cy="923330"/>
          </a:xfrm>
          <a:prstGeom prst="rect">
            <a:avLst/>
          </a:prstGeom>
          <a:noFill/>
        </p:spPr>
        <p:txBody>
          <a:bodyPr wrap="square" rtlCol="0">
            <a:spAutoFit/>
          </a:bodyPr>
          <a:lstStyle/>
          <a:p>
            <a:r>
              <a:rPr lang="en-GB" b="1" dirty="0"/>
              <a:t>Is a shift in values at the deepest level essential to averting the many aspects of the ecological crisis – how does this relate to our relationship with the planet and nature? </a:t>
            </a:r>
          </a:p>
          <a:p>
            <a:endParaRPr lang="en-GB" dirty="0"/>
          </a:p>
        </p:txBody>
      </p:sp>
      <p:pic>
        <p:nvPicPr>
          <p:cNvPr id="1026" name="Picture 2">
            <a:extLst>
              <a:ext uri="{FF2B5EF4-FFF2-40B4-BE49-F238E27FC236}">
                <a16:creationId xmlns:a16="http://schemas.microsoft.com/office/drawing/2014/main" id="{2D74FD69-A18D-49B1-AA3E-029DC6FAA7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799" y="1170372"/>
            <a:ext cx="4270772" cy="554939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onella Meadows | ecowe">
            <a:extLst>
              <a:ext uri="{FF2B5EF4-FFF2-40B4-BE49-F238E27FC236}">
                <a16:creationId xmlns:a16="http://schemas.microsoft.com/office/drawing/2014/main" id="{1473E01A-A445-49BA-B5F5-EB00272CED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7797" y="2283245"/>
            <a:ext cx="4169494" cy="205217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A3F59C0-8D36-4924-AA6B-4B5EE42B05C6}"/>
              </a:ext>
            </a:extLst>
          </p:cNvPr>
          <p:cNvSpPr txBox="1"/>
          <p:nvPr/>
        </p:nvSpPr>
        <p:spPr>
          <a:xfrm>
            <a:off x="5012675" y="4869455"/>
            <a:ext cx="3988106" cy="646331"/>
          </a:xfrm>
          <a:prstGeom prst="rect">
            <a:avLst/>
          </a:prstGeom>
          <a:noFill/>
        </p:spPr>
        <p:txBody>
          <a:bodyPr wrap="square" rtlCol="0">
            <a:spAutoFit/>
          </a:bodyPr>
          <a:lstStyle/>
          <a:p>
            <a:r>
              <a:rPr lang="en-GB" dirty="0"/>
              <a:t>See The Donella Meadows Project </a:t>
            </a:r>
          </a:p>
          <a:p>
            <a:r>
              <a:rPr lang="en-GB" dirty="0">
                <a:hlinkClick r:id="rId4"/>
              </a:rPr>
              <a:t>https://donellameadows.org/</a:t>
            </a:r>
            <a:r>
              <a:rPr lang="en-GB" dirty="0"/>
              <a:t> </a:t>
            </a:r>
          </a:p>
        </p:txBody>
      </p:sp>
    </p:spTree>
    <p:extLst>
      <p:ext uri="{BB962C8B-B14F-4D97-AF65-F5344CB8AC3E}">
        <p14:creationId xmlns:p14="http://schemas.microsoft.com/office/powerpoint/2010/main" val="3453244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17C186-9B0B-4816-8D73-B2D20927BD68}"/>
              </a:ext>
            </a:extLst>
          </p:cNvPr>
          <p:cNvSpPr txBox="1"/>
          <p:nvPr/>
        </p:nvSpPr>
        <p:spPr>
          <a:xfrm>
            <a:off x="264404" y="121183"/>
            <a:ext cx="8703325" cy="6617196"/>
          </a:xfrm>
          <a:prstGeom prst="rect">
            <a:avLst/>
          </a:prstGeom>
          <a:noFill/>
        </p:spPr>
        <p:txBody>
          <a:bodyPr wrap="square" rtlCol="0">
            <a:spAutoFit/>
          </a:bodyPr>
          <a:lstStyle/>
          <a:p>
            <a:pPr algn="ctr"/>
            <a:r>
              <a:rPr lang="en-GB" sz="2000" b="1" dirty="0"/>
              <a:t>The Great Turning – Joanna Macey and Others*</a:t>
            </a:r>
          </a:p>
          <a:p>
            <a:pPr algn="ctr"/>
            <a:r>
              <a:rPr lang="en-GB" sz="2000" b="1" dirty="0"/>
              <a:t> An Example of Change at the Deepest Level  Or Wishful Thinking?</a:t>
            </a:r>
          </a:p>
          <a:p>
            <a:pPr algn="ctr"/>
            <a:endParaRPr lang="en-GB" sz="2400" dirty="0">
              <a:latin typeface="+mj-lt"/>
            </a:endParaRPr>
          </a:p>
          <a:p>
            <a:r>
              <a:rPr lang="en-GB" sz="2200" b="1" dirty="0">
                <a:latin typeface="+mj-lt"/>
              </a:rPr>
              <a:t>J</a:t>
            </a:r>
            <a:r>
              <a:rPr lang="en-GB" b="1" dirty="0">
                <a:latin typeface="+mj-lt"/>
              </a:rPr>
              <a:t>oanna Macy (born May 2, 1929) is an environmental activist, author, and scholar of general systems theory, and deep ecology (and Buddhism) </a:t>
            </a:r>
          </a:p>
          <a:p>
            <a:r>
              <a:rPr lang="en-GB" b="1" i="0" dirty="0">
                <a:solidFill>
                  <a:srgbClr val="666666"/>
                </a:solidFill>
                <a:effectLst/>
                <a:latin typeface="+mj-lt"/>
              </a:rPr>
              <a:t>‘The Great Turning is a name for the essential adventure of our time: the shift from the Industrial Growth Society to a life-sustaining civilization’</a:t>
            </a:r>
          </a:p>
          <a:p>
            <a:endParaRPr lang="en-GB" b="1" dirty="0">
              <a:solidFill>
                <a:srgbClr val="666666"/>
              </a:solidFill>
              <a:latin typeface="+mj-lt"/>
            </a:endParaRPr>
          </a:p>
          <a:p>
            <a:pPr algn="ctr"/>
            <a:r>
              <a:rPr lang="en-GB" sz="1500" b="1" dirty="0"/>
              <a:t>Work that Reconnects – Three stories of our Time</a:t>
            </a:r>
          </a:p>
          <a:p>
            <a:r>
              <a:rPr lang="en-GB" sz="1500" b="0" i="0" dirty="0">
                <a:solidFill>
                  <a:srgbClr val="000000"/>
                </a:solidFill>
                <a:effectLst/>
                <a:latin typeface="Montserrat" panose="00000500000000000000" pitchFamily="2" charset="0"/>
              </a:rPr>
              <a:t>1. Business As Usual is the story of the Industrial Growth Society, and the European-based colonial empires from which it emerged</a:t>
            </a:r>
          </a:p>
          <a:p>
            <a:endParaRPr lang="en-GB" sz="1500" dirty="0">
              <a:solidFill>
                <a:srgbClr val="000000"/>
              </a:solidFill>
              <a:latin typeface="Montserrat" panose="00000500000000000000" pitchFamily="2" charset="0"/>
            </a:endParaRPr>
          </a:p>
          <a:p>
            <a:r>
              <a:rPr lang="en-GB" sz="1500" b="0" i="0" dirty="0">
                <a:solidFill>
                  <a:srgbClr val="000000"/>
                </a:solidFill>
                <a:effectLst/>
                <a:latin typeface="Montserrat" panose="00000500000000000000" pitchFamily="2" charset="0"/>
              </a:rPr>
              <a:t>2. The Great Unravelling is the story told by scientists, journalists, and activists who have not been bought off or intimidated by the forces of the Industrial Growth Society. Drawing attention to the disasters caused by Business As Usual, their accounts give evidence of the on-going collapse of biological, ecological, economic, and social systems</a:t>
            </a:r>
          </a:p>
          <a:p>
            <a:endParaRPr lang="en-GB" sz="1500" dirty="0">
              <a:solidFill>
                <a:srgbClr val="000000"/>
              </a:solidFill>
              <a:latin typeface="Montserrat" panose="00000500000000000000" pitchFamily="2" charset="0"/>
            </a:endParaRPr>
          </a:p>
          <a:p>
            <a:r>
              <a:rPr lang="en-GB" sz="1500" b="0" i="0" dirty="0">
                <a:solidFill>
                  <a:srgbClr val="000000"/>
                </a:solidFill>
                <a:effectLst/>
                <a:latin typeface="Montserrat" panose="00000500000000000000" pitchFamily="2" charset="0"/>
              </a:rPr>
              <a:t>3. The story of the Great Turning involves the emergence of new and creative human responses, as well as a reawakening of sustainable indigenous traditions, We gratefully acknowledge the wisdom of indigenous traditions that came before us, and are re-emerging today, bearing strong witness to the interconnectedness of all life.</a:t>
            </a:r>
          </a:p>
          <a:p>
            <a:r>
              <a:rPr lang="en-GB" sz="1500" dirty="0">
                <a:solidFill>
                  <a:srgbClr val="000000"/>
                </a:solidFill>
                <a:latin typeface="Montserrat" panose="00000500000000000000" pitchFamily="2" charset="0"/>
              </a:rPr>
              <a:t>See </a:t>
            </a:r>
            <a:r>
              <a:rPr lang="en-GB" sz="1500" dirty="0">
                <a:solidFill>
                  <a:srgbClr val="000000"/>
                </a:solidFill>
                <a:latin typeface="Montserrat" panose="00000500000000000000" pitchFamily="2" charset="0"/>
                <a:hlinkClick r:id="rId2"/>
              </a:rPr>
              <a:t>https://www.joannamacy.net/main</a:t>
            </a:r>
            <a:endParaRPr lang="en-GB" sz="1500" dirty="0">
              <a:solidFill>
                <a:srgbClr val="000000"/>
              </a:solidFill>
              <a:latin typeface="Montserrat" panose="00000500000000000000" pitchFamily="2" charset="0"/>
            </a:endParaRPr>
          </a:p>
          <a:p>
            <a:endParaRPr lang="en-GB" sz="1600" b="0" i="0" dirty="0">
              <a:solidFill>
                <a:srgbClr val="000000"/>
              </a:solidFill>
              <a:effectLst/>
              <a:latin typeface="Montserrat" panose="00000500000000000000" pitchFamily="2" charset="0"/>
            </a:endParaRPr>
          </a:p>
          <a:p>
            <a:endParaRPr lang="en-GB" b="1" i="0" dirty="0">
              <a:solidFill>
                <a:srgbClr val="666666"/>
              </a:solidFill>
              <a:effectLst/>
              <a:latin typeface="+mj-lt"/>
            </a:endParaRPr>
          </a:p>
          <a:p>
            <a:r>
              <a:rPr lang="en-GB" sz="1600" b="1" dirty="0">
                <a:solidFill>
                  <a:srgbClr val="666666"/>
                </a:solidFill>
                <a:latin typeface="+mj-lt"/>
              </a:rPr>
              <a:t>* e.g. </a:t>
            </a:r>
            <a:r>
              <a:rPr lang="en-GB" sz="1600" u="sng" dirty="0">
                <a:latin typeface="charter"/>
              </a:rPr>
              <a:t>David </a:t>
            </a:r>
            <a:r>
              <a:rPr lang="en-GB" sz="1600" u="sng" dirty="0" err="1">
                <a:latin typeface="charter"/>
              </a:rPr>
              <a:t>Korten</a:t>
            </a:r>
            <a:r>
              <a:rPr lang="en-GB" sz="1600" b="0" i="0" dirty="0">
                <a:solidFill>
                  <a:srgbClr val="292929"/>
                </a:solidFill>
                <a:effectLst/>
                <a:latin typeface="charter"/>
              </a:rPr>
              <a:t>, </a:t>
            </a:r>
            <a:r>
              <a:rPr lang="en-GB" sz="1600" b="0" i="0" dirty="0" err="1">
                <a:solidFill>
                  <a:srgbClr val="292929"/>
                </a:solidFill>
                <a:effectLst/>
                <a:latin typeface="charter"/>
              </a:rPr>
              <a:t>Riane</a:t>
            </a:r>
            <a:r>
              <a:rPr lang="en-GB" sz="1600" b="0" i="0" dirty="0">
                <a:solidFill>
                  <a:srgbClr val="292929"/>
                </a:solidFill>
                <a:effectLst/>
                <a:latin typeface="charter"/>
              </a:rPr>
              <a:t> Eisler and Thomas Berry,</a:t>
            </a:r>
            <a:endParaRPr lang="en-GB" sz="1600" b="1" dirty="0">
              <a:solidFill>
                <a:srgbClr val="666666"/>
              </a:solidFill>
              <a:latin typeface="+mj-lt"/>
            </a:endParaRPr>
          </a:p>
        </p:txBody>
      </p:sp>
    </p:spTree>
    <p:extLst>
      <p:ext uri="{BB962C8B-B14F-4D97-AF65-F5344CB8AC3E}">
        <p14:creationId xmlns:p14="http://schemas.microsoft.com/office/powerpoint/2010/main" val="1737923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
                                            <p:txEl>
                                              <p:pRg st="11" end="1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macy-3pillars">
            <a:extLst>
              <a:ext uri="{FF2B5EF4-FFF2-40B4-BE49-F238E27FC236}">
                <a16:creationId xmlns:a16="http://schemas.microsoft.com/office/drawing/2014/main" id="{686DD7CB-26EC-4626-8236-1881D856CB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385" y="279787"/>
            <a:ext cx="4889809" cy="488980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6870191-5C1F-4660-8F0F-34E2A39A8658}"/>
              </a:ext>
            </a:extLst>
          </p:cNvPr>
          <p:cNvSpPr txBox="1"/>
          <p:nvPr/>
        </p:nvSpPr>
        <p:spPr>
          <a:xfrm>
            <a:off x="5564459" y="176273"/>
            <a:ext cx="3256156" cy="5509200"/>
          </a:xfrm>
          <a:prstGeom prst="rect">
            <a:avLst/>
          </a:prstGeom>
          <a:noFill/>
          <a:ln w="28575">
            <a:solidFill>
              <a:srgbClr val="C00000"/>
            </a:solidFill>
          </a:ln>
        </p:spPr>
        <p:txBody>
          <a:bodyPr wrap="square" rtlCol="0">
            <a:spAutoFit/>
          </a:bodyPr>
          <a:lstStyle/>
          <a:p>
            <a:r>
              <a:rPr lang="en-GB" sz="1600" b="0" i="0" dirty="0">
                <a:solidFill>
                  <a:srgbClr val="000000"/>
                </a:solidFill>
                <a:effectLst/>
                <a:latin typeface="Times New Roman" panose="02020603050405020304" pitchFamily="18" charset="0"/>
              </a:rPr>
              <a:t>1) </a:t>
            </a:r>
            <a:r>
              <a:rPr lang="en-GB" sz="1600" b="1" i="0" dirty="0">
                <a:solidFill>
                  <a:srgbClr val="000000"/>
                </a:solidFill>
                <a:effectLst/>
                <a:latin typeface="Times New Roman" panose="02020603050405020304" pitchFamily="18" charset="0"/>
              </a:rPr>
              <a:t>Holding Actions</a:t>
            </a:r>
            <a:r>
              <a:rPr lang="en-GB" sz="1600" b="0" i="0" dirty="0">
                <a:solidFill>
                  <a:srgbClr val="000000"/>
                </a:solidFill>
                <a:effectLst/>
                <a:latin typeface="Times New Roman" panose="02020603050405020304" pitchFamily="18" charset="0"/>
              </a:rPr>
              <a:t>- this is essentially what we normally call activism or </a:t>
            </a:r>
            <a:r>
              <a:rPr lang="en-GB" sz="1600" dirty="0">
                <a:solidFill>
                  <a:srgbClr val="732222"/>
                </a:solidFill>
                <a:latin typeface="Times New Roman" panose="02020603050405020304" pitchFamily="18" charset="0"/>
              </a:rPr>
              <a:t>direct action</a:t>
            </a:r>
            <a:r>
              <a:rPr lang="en-GB" sz="1600" b="0" i="0" dirty="0">
                <a:solidFill>
                  <a:srgbClr val="000000"/>
                </a:solidFill>
                <a:effectLst/>
                <a:latin typeface="Times New Roman" panose="02020603050405020304" pitchFamily="18" charset="0"/>
              </a:rPr>
              <a:t>. It's getting out there in the streets and saying a ‘No’ to the destructive and unjust practices that are taking place on the planet right now</a:t>
            </a:r>
          </a:p>
          <a:p>
            <a:endParaRPr lang="en-GB" sz="1600" dirty="0">
              <a:solidFill>
                <a:srgbClr val="000000"/>
              </a:solidFill>
              <a:latin typeface="Times New Roman" panose="02020603050405020304" pitchFamily="18" charset="0"/>
            </a:endParaRPr>
          </a:p>
          <a:p>
            <a:r>
              <a:rPr lang="en-GB" sz="1600" b="0" i="0" dirty="0">
                <a:solidFill>
                  <a:srgbClr val="000000"/>
                </a:solidFill>
                <a:effectLst/>
                <a:latin typeface="Times New Roman" panose="02020603050405020304" pitchFamily="18" charset="0"/>
              </a:rPr>
              <a:t>2) </a:t>
            </a:r>
            <a:r>
              <a:rPr lang="en-GB" sz="1600" b="1" i="0" dirty="0">
                <a:solidFill>
                  <a:srgbClr val="000000"/>
                </a:solidFill>
                <a:effectLst/>
                <a:latin typeface="Times New Roman" panose="02020603050405020304" pitchFamily="18" charset="0"/>
              </a:rPr>
              <a:t>Structural Change</a:t>
            </a:r>
            <a:r>
              <a:rPr lang="en-GB" sz="1600" b="0" i="0" dirty="0">
                <a:solidFill>
                  <a:srgbClr val="000000"/>
                </a:solidFill>
                <a:effectLst/>
                <a:latin typeface="Times New Roman" panose="02020603050405020304" pitchFamily="18" charset="0"/>
              </a:rPr>
              <a:t>- this is where we actively work to build new societal forms, new economies, new ways of being together and organizing etc</a:t>
            </a:r>
          </a:p>
          <a:p>
            <a:endParaRPr lang="en-GB" sz="1600" dirty="0">
              <a:solidFill>
                <a:srgbClr val="000000"/>
              </a:solidFill>
              <a:latin typeface="Times New Roman" panose="02020603050405020304" pitchFamily="18" charset="0"/>
            </a:endParaRPr>
          </a:p>
          <a:p>
            <a:r>
              <a:rPr lang="en-GB" sz="1600" b="0" i="0" dirty="0">
                <a:solidFill>
                  <a:srgbClr val="000000"/>
                </a:solidFill>
                <a:effectLst/>
                <a:latin typeface="Times New Roman" panose="02020603050405020304" pitchFamily="18" charset="0"/>
              </a:rPr>
              <a:t>3) </a:t>
            </a:r>
            <a:r>
              <a:rPr lang="en-GB" sz="1600" b="1" i="0" dirty="0">
                <a:solidFill>
                  <a:srgbClr val="000000"/>
                </a:solidFill>
                <a:effectLst/>
                <a:latin typeface="Times New Roman" panose="02020603050405020304" pitchFamily="18" charset="0"/>
              </a:rPr>
              <a:t>Shift in Consciousness</a:t>
            </a:r>
            <a:r>
              <a:rPr lang="en-GB" sz="1600" b="0" i="0" dirty="0">
                <a:solidFill>
                  <a:srgbClr val="000000"/>
                </a:solidFill>
                <a:effectLst/>
                <a:latin typeface="Times New Roman" panose="02020603050405020304" pitchFamily="18" charset="0"/>
              </a:rPr>
              <a:t>- this is where we do the work of inner ‘spiritual’ and psychological transformation</a:t>
            </a:r>
            <a:r>
              <a:rPr lang="en-GB" sz="1600" dirty="0">
                <a:solidFill>
                  <a:srgbClr val="000000"/>
                </a:solidFill>
                <a:latin typeface="Times New Roman" panose="02020603050405020304" pitchFamily="18" charset="0"/>
              </a:rPr>
              <a:t>. </a:t>
            </a:r>
            <a:r>
              <a:rPr lang="en-GB" sz="1600" b="0" i="0" dirty="0">
                <a:solidFill>
                  <a:srgbClr val="000000"/>
                </a:solidFill>
                <a:effectLst/>
                <a:latin typeface="Times New Roman" panose="02020603050405020304" pitchFamily="18" charset="0"/>
              </a:rPr>
              <a:t>Here we intentionally try and develop ourselves in a way that is more open to wider spheres of identity with the earth, cosmos, and the whole of humanity</a:t>
            </a:r>
            <a:endParaRPr lang="en-GB" sz="1600" dirty="0"/>
          </a:p>
        </p:txBody>
      </p:sp>
      <p:sp>
        <p:nvSpPr>
          <p:cNvPr id="3" name="TextBox 2">
            <a:extLst>
              <a:ext uri="{FF2B5EF4-FFF2-40B4-BE49-F238E27FC236}">
                <a16:creationId xmlns:a16="http://schemas.microsoft.com/office/drawing/2014/main" id="{ACD4D5B5-523D-4F88-8563-61FAA1AD3A02}"/>
              </a:ext>
            </a:extLst>
          </p:cNvPr>
          <p:cNvSpPr txBox="1"/>
          <p:nvPr/>
        </p:nvSpPr>
        <p:spPr>
          <a:xfrm>
            <a:off x="323384" y="5376229"/>
            <a:ext cx="5361319" cy="1446550"/>
          </a:xfrm>
          <a:prstGeom prst="rect">
            <a:avLst/>
          </a:prstGeom>
          <a:noFill/>
        </p:spPr>
        <p:txBody>
          <a:bodyPr wrap="square" rtlCol="0">
            <a:spAutoFit/>
          </a:bodyPr>
          <a:lstStyle/>
          <a:p>
            <a:r>
              <a:rPr lang="en-GB" sz="1400" dirty="0"/>
              <a:t>The Work That Reconnects </a:t>
            </a:r>
            <a:r>
              <a:rPr lang="en-GB" sz="1400" dirty="0">
                <a:hlinkClick r:id="rId3"/>
              </a:rPr>
              <a:t>https://workthatreconnects.org/spiral/the-great-turning/</a:t>
            </a:r>
            <a:r>
              <a:rPr lang="en-GB" sz="1400" dirty="0"/>
              <a:t> </a:t>
            </a:r>
          </a:p>
          <a:p>
            <a:endParaRPr lang="en-GB" sz="1400" dirty="0"/>
          </a:p>
          <a:p>
            <a:r>
              <a:rPr lang="en-GB" sz="1400" dirty="0">
                <a:hlinkClick r:id="rId4"/>
              </a:rPr>
              <a:t>Joanna Macy On the Three Pillars of The Great Turning (beamsandstruts.com)</a:t>
            </a:r>
            <a:endParaRPr lang="en-GB" sz="1400" dirty="0"/>
          </a:p>
          <a:p>
            <a:endParaRPr lang="en-GB" dirty="0"/>
          </a:p>
        </p:txBody>
      </p:sp>
    </p:spTree>
    <p:extLst>
      <p:ext uri="{BB962C8B-B14F-4D97-AF65-F5344CB8AC3E}">
        <p14:creationId xmlns:p14="http://schemas.microsoft.com/office/powerpoint/2010/main" val="4033262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3D346514-182A-4B08-99DE-22A44217C8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5219" y="3585960"/>
            <a:ext cx="4074144" cy="327204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4B1704B-DC37-41C7-AC3B-0F0B9F324632}"/>
              </a:ext>
            </a:extLst>
          </p:cNvPr>
          <p:cNvSpPr txBox="1"/>
          <p:nvPr/>
        </p:nvSpPr>
        <p:spPr>
          <a:xfrm>
            <a:off x="187287" y="220335"/>
            <a:ext cx="8813494" cy="3970318"/>
          </a:xfrm>
          <a:prstGeom prst="rect">
            <a:avLst/>
          </a:prstGeom>
          <a:noFill/>
        </p:spPr>
        <p:txBody>
          <a:bodyPr wrap="square" rtlCol="0">
            <a:spAutoFit/>
          </a:bodyPr>
          <a:lstStyle/>
          <a:p>
            <a:r>
              <a:rPr lang="en-GB" sz="1600" b="1" dirty="0">
                <a:solidFill>
                  <a:srgbClr val="333333"/>
                </a:solidFill>
                <a:latin typeface="Open Sans" panose="020B0606030504020204" pitchFamily="34" charset="0"/>
              </a:rPr>
              <a:t>If Deep Ecology and a leaning towards the ‘spiritual’ not to your taste more Psychologically based approaches are available e.g. </a:t>
            </a:r>
            <a:r>
              <a:rPr lang="en-GB" sz="1600" b="1" dirty="0">
                <a:solidFill>
                  <a:srgbClr val="333333"/>
                </a:solidFill>
                <a:latin typeface="Droid Serif"/>
              </a:rPr>
              <a:t>Richardson et al (2020) Applying the pathways to nature connectedness at a societal scale: a leverage points perspective </a:t>
            </a:r>
            <a:r>
              <a:rPr lang="en-GB" sz="1600" b="1" dirty="0">
                <a:hlinkClick r:id="rId3"/>
              </a:rPr>
              <a:t>Ecosystems and People Volume 16, 2020 - Issue 1</a:t>
            </a:r>
            <a:endParaRPr lang="en-GB" sz="1600" b="1" dirty="0"/>
          </a:p>
          <a:p>
            <a:endParaRPr lang="en-GB" sz="1600" b="1" dirty="0">
              <a:solidFill>
                <a:srgbClr val="333333"/>
              </a:solidFill>
              <a:latin typeface="Open Sans" panose="020B0606030504020204" pitchFamily="34" charset="0"/>
            </a:endParaRPr>
          </a:p>
          <a:p>
            <a:r>
              <a:rPr lang="en-GB" sz="1600" b="1" dirty="0">
                <a:solidFill>
                  <a:srgbClr val="333333"/>
                </a:solidFill>
                <a:latin typeface="Open Sans" panose="020B0606030504020204" pitchFamily="34" charset="0"/>
              </a:rPr>
              <a:t>‘</a:t>
            </a:r>
            <a:r>
              <a:rPr lang="en-GB" sz="1600" dirty="0">
                <a:solidFill>
                  <a:srgbClr val="333333"/>
                </a:solidFill>
                <a:latin typeface="Open Sans" panose="020B0606030504020204" pitchFamily="34" charset="0"/>
              </a:rPr>
              <a:t>T</a:t>
            </a:r>
            <a:r>
              <a:rPr lang="en-GB" sz="1600" i="0" dirty="0">
                <a:solidFill>
                  <a:srgbClr val="333333"/>
                </a:solidFill>
                <a:effectLst/>
                <a:latin typeface="Open Sans" panose="020B0606030504020204" pitchFamily="34" charset="0"/>
              </a:rPr>
              <a:t>he relationship between humans and (the rest of) nature is failing. The human </a:t>
            </a:r>
            <a:r>
              <a:rPr lang="en-GB" sz="1600" i="0" dirty="0" err="1">
                <a:solidFill>
                  <a:srgbClr val="333333"/>
                </a:solidFill>
                <a:effectLst/>
                <a:latin typeface="Open Sans" panose="020B0606030504020204" pitchFamily="34" charset="0"/>
              </a:rPr>
              <a:t>exemptionist</a:t>
            </a:r>
            <a:r>
              <a:rPr lang="en-GB" sz="1600" i="0" dirty="0">
                <a:solidFill>
                  <a:srgbClr val="333333"/>
                </a:solidFill>
                <a:effectLst/>
                <a:latin typeface="Open Sans" panose="020B0606030504020204" pitchFamily="34" charset="0"/>
              </a:rPr>
              <a:t> paradigm of our superiority over nature may be at the heart of the environmental issues currently facing humanity and drives human disconnection from nature in the human psyche. </a:t>
            </a:r>
          </a:p>
          <a:p>
            <a:r>
              <a:rPr lang="en-GB" sz="1600" i="0" dirty="0">
                <a:solidFill>
                  <a:srgbClr val="333333"/>
                </a:solidFill>
                <a:effectLst/>
                <a:latin typeface="Open Sans" panose="020B0606030504020204" pitchFamily="34" charset="0"/>
              </a:rPr>
              <a:t>Radical changes required for a sustainable future require a new relationship with nature, requiring interventions and approaches that affect large changes at scale across complex systems. The approach to creating a new relationship with nature is based on improving the psychological construct of nature connectedness through a framework called the ‘pathways to nature connectedness which can be applied at a societal scale at deep leverage points’</a:t>
            </a:r>
          </a:p>
          <a:p>
            <a:endParaRPr lang="en-GB" sz="1200" dirty="0">
              <a:solidFill>
                <a:srgbClr val="333333"/>
              </a:solidFill>
              <a:latin typeface="Open Sans" panose="020B0606030504020204" pitchFamily="34" charset="0"/>
            </a:endParaRPr>
          </a:p>
        </p:txBody>
      </p:sp>
      <p:sp>
        <p:nvSpPr>
          <p:cNvPr id="4" name="TextBox 3">
            <a:extLst>
              <a:ext uri="{FF2B5EF4-FFF2-40B4-BE49-F238E27FC236}">
                <a16:creationId xmlns:a16="http://schemas.microsoft.com/office/drawing/2014/main" id="{63EAF551-1F67-4F48-B286-2DB30B1E6C11}"/>
              </a:ext>
            </a:extLst>
          </p:cNvPr>
          <p:cNvSpPr txBox="1"/>
          <p:nvPr/>
        </p:nvSpPr>
        <p:spPr>
          <a:xfrm>
            <a:off x="187287" y="4153359"/>
            <a:ext cx="4098274" cy="1477328"/>
          </a:xfrm>
          <a:prstGeom prst="rect">
            <a:avLst/>
          </a:prstGeom>
          <a:noFill/>
        </p:spPr>
        <p:txBody>
          <a:bodyPr wrap="square" rtlCol="0">
            <a:spAutoFit/>
          </a:bodyPr>
          <a:lstStyle/>
          <a:p>
            <a:r>
              <a:rPr lang="en-GB" dirty="0"/>
              <a:t>See Also </a:t>
            </a:r>
            <a:r>
              <a:rPr lang="en-GB" dirty="0" err="1"/>
              <a:t>Chaudury</a:t>
            </a:r>
            <a:r>
              <a:rPr lang="en-GB" dirty="0"/>
              <a:t> and </a:t>
            </a:r>
            <a:r>
              <a:rPr lang="en-GB" dirty="0" err="1"/>
              <a:t>Bhanerjee</a:t>
            </a:r>
            <a:r>
              <a:rPr lang="en-GB" dirty="0"/>
              <a:t> (2020)</a:t>
            </a:r>
          </a:p>
          <a:p>
            <a:r>
              <a:rPr lang="en-GB" dirty="0">
                <a:hlinkClick r:id="rId4"/>
              </a:rPr>
              <a:t>“Recovering With Nature”: A Review of Ecotherapy and Implications for the COVID-19 Pandemic</a:t>
            </a:r>
            <a:r>
              <a:rPr lang="en-GB" dirty="0"/>
              <a:t>   </a:t>
            </a:r>
            <a:r>
              <a:rPr lang="en-GB" i="1" dirty="0"/>
              <a:t>Frontiers in Public Health </a:t>
            </a:r>
          </a:p>
        </p:txBody>
      </p:sp>
    </p:spTree>
    <p:extLst>
      <p:ext uri="{BB962C8B-B14F-4D97-AF65-F5344CB8AC3E}">
        <p14:creationId xmlns:p14="http://schemas.microsoft.com/office/powerpoint/2010/main" val="3844423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7B7669-88AB-49B7-87D9-BA3DD59E3917}"/>
              </a:ext>
            </a:extLst>
          </p:cNvPr>
          <p:cNvSpPr txBox="1"/>
          <p:nvPr/>
        </p:nvSpPr>
        <p:spPr>
          <a:xfrm>
            <a:off x="242371" y="231352"/>
            <a:ext cx="8593157" cy="8494633"/>
          </a:xfrm>
          <a:prstGeom prst="rect">
            <a:avLst/>
          </a:prstGeom>
          <a:noFill/>
        </p:spPr>
        <p:txBody>
          <a:bodyPr wrap="square" rtlCol="0">
            <a:spAutoFit/>
          </a:bodyPr>
          <a:lstStyle/>
          <a:p>
            <a:pPr algn="ctr"/>
            <a:r>
              <a:rPr lang="en-GB" sz="3600" b="1" dirty="0"/>
              <a:t>Inquiry Based Learning Activity</a:t>
            </a:r>
          </a:p>
          <a:p>
            <a:pPr algn="ctr"/>
            <a:r>
              <a:rPr lang="en-GB" sz="2000" b="1" dirty="0"/>
              <a:t>Choose 1 of – or dip into all 3 </a:t>
            </a:r>
          </a:p>
          <a:p>
            <a:pPr marL="285750" indent="-285750">
              <a:buFont typeface="Arial" panose="020B0604020202020204" pitchFamily="34" charset="0"/>
              <a:buChar char="•"/>
            </a:pPr>
            <a:endParaRPr lang="en-GB" sz="2800" b="1" dirty="0"/>
          </a:p>
          <a:p>
            <a:pPr marL="285750" indent="-285750">
              <a:buFont typeface="Arial" panose="020B0604020202020204" pitchFamily="34" charset="0"/>
              <a:buChar char="•"/>
            </a:pPr>
            <a:r>
              <a:rPr lang="en-GB" sz="2600" b="1" dirty="0"/>
              <a:t>Do you agree with the ‘3 dimensions’ of ‘The Great Turning’ yes / no – why? – alternatives?</a:t>
            </a:r>
          </a:p>
          <a:p>
            <a:r>
              <a:rPr lang="en-GB" sz="2600" b="1" dirty="0"/>
              <a:t>    Have a look at Joanna Macy’s Work and feedback your thoughts on it </a:t>
            </a:r>
            <a:r>
              <a:rPr lang="en-GB" sz="2000" dirty="0">
                <a:solidFill>
                  <a:srgbClr val="000000"/>
                </a:solidFill>
                <a:latin typeface="Montserrat" panose="00000500000000000000" pitchFamily="2" charset="0"/>
              </a:rPr>
              <a:t>See </a:t>
            </a:r>
            <a:r>
              <a:rPr lang="en-GB" sz="2000" dirty="0">
                <a:solidFill>
                  <a:srgbClr val="000000"/>
                </a:solidFill>
                <a:latin typeface="Montserrat" panose="00000500000000000000" pitchFamily="2" charset="0"/>
                <a:hlinkClick r:id="rId2"/>
              </a:rPr>
              <a:t>https://www.joannamacy.net/main</a:t>
            </a:r>
            <a:endParaRPr lang="en-GB" sz="2000" dirty="0">
              <a:solidFill>
                <a:srgbClr val="000000"/>
              </a:solidFill>
              <a:latin typeface="Montserrat" panose="00000500000000000000" pitchFamily="2" charset="0"/>
            </a:endParaRPr>
          </a:p>
          <a:p>
            <a:pPr marL="285750" indent="-285750">
              <a:buFont typeface="Arial" panose="020B0604020202020204" pitchFamily="34" charset="0"/>
              <a:buChar char="•"/>
            </a:pPr>
            <a:endParaRPr lang="en-GB" sz="2600" b="1" dirty="0"/>
          </a:p>
          <a:p>
            <a:pPr marL="285750" indent="-285750">
              <a:buFont typeface="Arial" panose="020B0604020202020204" pitchFamily="34" charset="0"/>
              <a:buChar char="•"/>
            </a:pPr>
            <a:r>
              <a:rPr lang="en-GB" sz="2600" b="1" dirty="0"/>
              <a:t>An Invitation for examples / case studies of this kind of positive activism that you can connect with</a:t>
            </a:r>
          </a:p>
          <a:p>
            <a:pPr marL="285750" indent="-285750">
              <a:buFont typeface="Arial" panose="020B0604020202020204" pitchFamily="34" charset="0"/>
              <a:buChar char="•"/>
            </a:pPr>
            <a:endParaRPr lang="en-GB" sz="2600" b="1" dirty="0"/>
          </a:p>
          <a:p>
            <a:pPr marL="285750" indent="-285750">
              <a:buFont typeface="Arial" panose="020B0604020202020204" pitchFamily="34" charset="0"/>
              <a:buChar char="•"/>
            </a:pPr>
            <a:r>
              <a:rPr lang="en-GB" sz="2600" b="1" dirty="0"/>
              <a:t>An Invitation for examples / case studies of nature connection please! – in both rural as well as urban settings and for a pluralism of approaches and forms of connection (ideally that demonstrate a shift towards ‘interconnection’)</a:t>
            </a:r>
          </a:p>
          <a:p>
            <a:pPr marL="285750" indent="-285750">
              <a:buFont typeface="Arial" panose="020B0604020202020204" pitchFamily="34" charset="0"/>
              <a:buChar char="•"/>
            </a:pPr>
            <a:endParaRPr lang="en-GB" sz="2600" b="1" dirty="0"/>
          </a:p>
          <a:p>
            <a:endParaRPr lang="en-GB" dirty="0"/>
          </a:p>
          <a:p>
            <a:endParaRPr lang="en-GB" dirty="0"/>
          </a:p>
          <a:p>
            <a:pPr algn="l"/>
            <a:endParaRPr lang="en-GB" dirty="0">
              <a:solidFill>
                <a:srgbClr val="000000"/>
              </a:solidFill>
              <a:latin typeface="Verdana" panose="020B0604030504040204" pitchFamily="34" charset="0"/>
            </a:endParaRPr>
          </a:p>
          <a:p>
            <a:pPr algn="l"/>
            <a:endParaRPr lang="en-GB" b="0" i="0" dirty="0">
              <a:solidFill>
                <a:srgbClr val="000000"/>
              </a:solidFill>
              <a:effectLst/>
              <a:latin typeface="Verdana" panose="020B0604030504040204" pitchFamily="34" charset="0"/>
            </a:endParaRPr>
          </a:p>
          <a:p>
            <a:endParaRPr lang="en-GB" dirty="0"/>
          </a:p>
          <a:p>
            <a:r>
              <a:rPr lang="en-GB" dirty="0"/>
              <a:t> </a:t>
            </a:r>
          </a:p>
        </p:txBody>
      </p:sp>
    </p:spTree>
    <p:extLst>
      <p:ext uri="{BB962C8B-B14F-4D97-AF65-F5344CB8AC3E}">
        <p14:creationId xmlns:p14="http://schemas.microsoft.com/office/powerpoint/2010/main" val="388247919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167</TotalTime>
  <Words>866</Words>
  <Application>Microsoft Office PowerPoint</Application>
  <PresentationFormat>On-screen Show (4:3)</PresentationFormat>
  <Paragraphs>62</Paragraphs>
  <Slides>7</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7</vt:i4>
      </vt:variant>
    </vt:vector>
  </HeadingPairs>
  <TitlesOfParts>
    <vt:vector size="17" baseType="lpstr">
      <vt:lpstr>Arial</vt:lpstr>
      <vt:lpstr>Calibri</vt:lpstr>
      <vt:lpstr>Calibri Light</vt:lpstr>
      <vt:lpstr>charter</vt:lpstr>
      <vt:lpstr>Droid Serif</vt:lpstr>
      <vt:lpstr>Montserrat</vt:lpstr>
      <vt:lpstr>Open Sans</vt:lpstr>
      <vt:lpstr>Times New Roman</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Leah</dc:creator>
  <cp:lastModifiedBy>John Leah</cp:lastModifiedBy>
  <cp:revision>13</cp:revision>
  <dcterms:created xsi:type="dcterms:W3CDTF">2022-02-02T18:24:40Z</dcterms:created>
  <dcterms:modified xsi:type="dcterms:W3CDTF">2022-02-04T12:28:24Z</dcterms:modified>
</cp:coreProperties>
</file>