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720" r:id="rId5"/>
    <p:sldMasterId id="2147483723" r:id="rId6"/>
    <p:sldMasterId id="2147483672" r:id="rId7"/>
  </p:sldMasterIdLst>
  <p:notesMasterIdLst>
    <p:notesMasterId r:id="rId60"/>
  </p:notesMasterIdLst>
  <p:sldIdLst>
    <p:sldId id="256" r:id="rId8"/>
    <p:sldId id="343" r:id="rId9"/>
    <p:sldId id="330" r:id="rId10"/>
    <p:sldId id="296" r:id="rId11"/>
    <p:sldId id="331" r:id="rId12"/>
    <p:sldId id="298" r:id="rId13"/>
    <p:sldId id="297" r:id="rId14"/>
    <p:sldId id="285" r:id="rId15"/>
    <p:sldId id="307" r:id="rId16"/>
    <p:sldId id="353" r:id="rId17"/>
    <p:sldId id="287" r:id="rId18"/>
    <p:sldId id="288" r:id="rId19"/>
    <p:sldId id="289" r:id="rId20"/>
    <p:sldId id="332" r:id="rId21"/>
    <p:sldId id="333" r:id="rId22"/>
    <p:sldId id="300" r:id="rId23"/>
    <p:sldId id="345" r:id="rId24"/>
    <p:sldId id="351" r:id="rId25"/>
    <p:sldId id="302" r:id="rId26"/>
    <p:sldId id="303" r:id="rId27"/>
    <p:sldId id="355" r:id="rId28"/>
    <p:sldId id="354" r:id="rId29"/>
    <p:sldId id="268" r:id="rId30"/>
    <p:sldId id="335" r:id="rId31"/>
    <p:sldId id="290" r:id="rId32"/>
    <p:sldId id="313" r:id="rId33"/>
    <p:sldId id="312" r:id="rId34"/>
    <p:sldId id="322" r:id="rId35"/>
    <p:sldId id="323" r:id="rId36"/>
    <p:sldId id="334" r:id="rId37"/>
    <p:sldId id="294" r:id="rId38"/>
    <p:sldId id="310" r:id="rId39"/>
    <p:sldId id="311" r:id="rId40"/>
    <p:sldId id="316" r:id="rId41"/>
    <p:sldId id="349" r:id="rId42"/>
    <p:sldId id="350" r:id="rId43"/>
    <p:sldId id="356" r:id="rId44"/>
    <p:sldId id="319" r:id="rId45"/>
    <p:sldId id="308" r:id="rId46"/>
    <p:sldId id="344" r:id="rId47"/>
    <p:sldId id="339" r:id="rId48"/>
    <p:sldId id="327" r:id="rId49"/>
    <p:sldId id="359" r:id="rId50"/>
    <p:sldId id="357" r:id="rId51"/>
    <p:sldId id="329" r:id="rId52"/>
    <p:sldId id="274" r:id="rId53"/>
    <p:sldId id="346" r:id="rId54"/>
    <p:sldId id="347" r:id="rId55"/>
    <p:sldId id="301" r:id="rId56"/>
    <p:sldId id="295" r:id="rId57"/>
    <p:sldId id="321" r:id="rId58"/>
    <p:sldId id="281" r:id="rId59"/>
  </p:sldIdLst>
  <p:sldSz cx="12192000" cy="6858000"/>
  <p:notesSz cx="6858000" cy="9144000"/>
  <p:custShowLst>
    <p:custShow name="Level 4" id="0">
      <p:sldLst>
        <p:sld r:id="rId8"/>
        <p:sld r:id="rId9"/>
        <p:sld r:id="rId10"/>
        <p:sld r:id="rId12"/>
        <p:sld r:id="rId13"/>
        <p:sld r:id="rId15"/>
        <p:sld r:id="rId16"/>
        <p:sld r:id="rId18"/>
        <p:sld r:id="rId19"/>
        <p:sld r:id="rId20"/>
        <p:sld r:id="rId21"/>
        <p:sld r:id="rId22"/>
        <p:sld r:id="rId24"/>
        <p:sld r:id="rId23"/>
        <p:sld r:id="rId26"/>
        <p:sld r:id="rId27"/>
        <p:sld r:id="rId31"/>
        <p:sld r:id="rId32"/>
        <p:sld r:id="rId33"/>
        <p:sld r:id="rId34"/>
        <p:sld r:id="rId36"/>
        <p:sld r:id="rId35"/>
        <p:sld r:id="rId37"/>
        <p:sld r:id="rId38"/>
        <p:sld r:id="rId39"/>
        <p:sld r:id="rId40"/>
        <p:sld r:id="rId41"/>
        <p:sld r:id="rId45"/>
        <p:sld r:id="rId47"/>
        <p:sld r:id="rId48"/>
        <p:sld r:id="rId43"/>
        <p:sld r:id="rId49"/>
        <p:sld r:id="rId53"/>
        <p:sld r:id="rId57"/>
        <p:sld r:id="rId58"/>
        <p:sld r:id="rId59"/>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CCC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2F11BA-008A-C00B-A361-4719E2EC8BD6}" v="7" dt="2023-11-23T13:51:12.068"/>
    <p1510:client id="{13CA00EA-67BD-4D8D-BD34-EF48AF46F758}" v="23" dt="2023-11-01T11:38:25.803"/>
    <p1510:client id="{4E1824C4-5B58-5BCA-4C8D-974536DB8967}" v="196" dt="2023-11-01T11:32:15.1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85195" autoAdjust="0"/>
  </p:normalViewPr>
  <p:slideViewPr>
    <p:cSldViewPr snapToGrid="0">
      <p:cViewPr varScale="1">
        <p:scale>
          <a:sx n="88" d="100"/>
          <a:sy n="88" d="100"/>
        </p:scale>
        <p:origin x="912" y="78"/>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slide" Target="slides/slide48.xml"/><Relationship Id="rId63"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slide" Target="slides/slide51.xml"/><Relationship Id="rId5" Type="http://schemas.openxmlformats.org/officeDocument/2006/relationships/slideMaster" Target="slideMasters/slideMaster2.xml"/><Relationship Id="rId61" Type="http://schemas.openxmlformats.org/officeDocument/2006/relationships/presProps" Target="presProps.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tableStyles" Target="tableStyles.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notesMaster" Target="notesMasters/notesMaster1.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s>
</file>

<file path=ppt/diagrams/_rels/data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39ED4D-B43E-4806-9217-373F039CB17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FB19AAA-E6FE-434E-90A5-747579CFE965}">
      <dgm:prSet/>
      <dgm:spPr/>
      <dgm:t>
        <a:bodyPr/>
        <a:lstStyle/>
        <a:p>
          <a:pPr rtl="0">
            <a:lnSpc>
              <a:spcPct val="100000"/>
            </a:lnSpc>
          </a:pPr>
          <a:r>
            <a:rPr lang="en-GB" b="1">
              <a:latin typeface="Corbel" panose="020B0503020204020204"/>
            </a:rPr>
            <a:t>Arrange </a:t>
          </a:r>
          <a:r>
            <a:rPr lang="en-GB" b="0">
              <a:latin typeface="Corbel" panose="020B0503020204020204"/>
            </a:rPr>
            <a:t>alphabetically by author’s surname - or by title if no author </a:t>
          </a:r>
          <a:endParaRPr lang="en-US" b="0"/>
        </a:p>
      </dgm:t>
    </dgm:pt>
    <dgm:pt modelId="{1F7E8F41-EE95-4EF4-B5BD-47D4F029702B}" type="parTrans" cxnId="{53B5918A-CBC4-4DD5-807E-FF6938D32E0F}">
      <dgm:prSet/>
      <dgm:spPr/>
      <dgm:t>
        <a:bodyPr/>
        <a:lstStyle/>
        <a:p>
          <a:endParaRPr lang="en-US"/>
        </a:p>
      </dgm:t>
    </dgm:pt>
    <dgm:pt modelId="{D0B57C1D-1AA5-4165-9C5B-A1E210C70090}" type="sibTrans" cxnId="{53B5918A-CBC4-4DD5-807E-FF6938D32E0F}">
      <dgm:prSet/>
      <dgm:spPr/>
      <dgm:t>
        <a:bodyPr/>
        <a:lstStyle/>
        <a:p>
          <a:endParaRPr lang="en-US"/>
        </a:p>
      </dgm:t>
    </dgm:pt>
    <dgm:pt modelId="{4BEEB0C6-97DE-441A-A5B5-EA84D0A91E80}">
      <dgm:prSet/>
      <dgm:spPr/>
      <dgm:t>
        <a:bodyPr/>
        <a:lstStyle/>
        <a:p>
          <a:pPr>
            <a:lnSpc>
              <a:spcPct val="100000"/>
            </a:lnSpc>
          </a:pPr>
          <a:r>
            <a:rPr lang="en-GB" b="1"/>
            <a:t>List </a:t>
          </a:r>
          <a:r>
            <a:rPr lang="en-GB"/>
            <a:t>all sources cited in your writing</a:t>
          </a:r>
        </a:p>
      </dgm:t>
    </dgm:pt>
    <dgm:pt modelId="{B894C344-7CD6-4016-872B-840CBB86EF72}" type="parTrans" cxnId="{022195DB-94D4-4B35-8A93-8FD1C2F41553}">
      <dgm:prSet/>
      <dgm:spPr/>
      <dgm:t>
        <a:bodyPr/>
        <a:lstStyle/>
        <a:p>
          <a:endParaRPr lang="en-GB"/>
        </a:p>
      </dgm:t>
    </dgm:pt>
    <dgm:pt modelId="{590C4C1E-9085-4FBF-901F-B3CB1D1359A6}" type="sibTrans" cxnId="{022195DB-94D4-4B35-8A93-8FD1C2F41553}">
      <dgm:prSet/>
      <dgm:spPr/>
      <dgm:t>
        <a:bodyPr/>
        <a:lstStyle/>
        <a:p>
          <a:endParaRPr lang="en-GB"/>
        </a:p>
      </dgm:t>
    </dgm:pt>
    <dgm:pt modelId="{16E323E5-0F52-4222-8F7A-B0BE27FE7B46}" type="pres">
      <dgm:prSet presAssocID="{9139ED4D-B43E-4806-9217-373F039CB17C}" presName="root" presStyleCnt="0">
        <dgm:presLayoutVars>
          <dgm:dir/>
          <dgm:resizeHandles val="exact"/>
        </dgm:presLayoutVars>
      </dgm:prSet>
      <dgm:spPr/>
    </dgm:pt>
    <dgm:pt modelId="{41C4AE1A-2852-40E9-B139-DE36C4AF0995}" type="pres">
      <dgm:prSet presAssocID="{4BEEB0C6-97DE-441A-A5B5-EA84D0A91E80}" presName="compNode" presStyleCnt="0"/>
      <dgm:spPr/>
    </dgm:pt>
    <dgm:pt modelId="{16180B7C-EFA5-4DBC-83EB-B880DFCB6CD8}" type="pres">
      <dgm:prSet presAssocID="{4BEEB0C6-97DE-441A-A5B5-EA84D0A91E80}" presName="bgRect" presStyleLbl="bgShp" presStyleIdx="0" presStyleCnt="2"/>
      <dgm:spPr/>
    </dgm:pt>
    <dgm:pt modelId="{60C271E2-5A0B-4F3B-AEC4-5A25DF3BA0FA}" type="pres">
      <dgm:prSet presAssocID="{4BEEB0C6-97DE-441A-A5B5-EA84D0A91E8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ypewriter"/>
        </a:ext>
      </dgm:extLst>
    </dgm:pt>
    <dgm:pt modelId="{AAD7C112-A10A-4504-A8E9-3F6A581BC493}" type="pres">
      <dgm:prSet presAssocID="{4BEEB0C6-97DE-441A-A5B5-EA84D0A91E80}" presName="spaceRect" presStyleCnt="0"/>
      <dgm:spPr/>
    </dgm:pt>
    <dgm:pt modelId="{EB7D8719-8209-4617-BE9A-73AB1FFA1127}" type="pres">
      <dgm:prSet presAssocID="{4BEEB0C6-97DE-441A-A5B5-EA84D0A91E80}" presName="parTx" presStyleLbl="revTx" presStyleIdx="0" presStyleCnt="2">
        <dgm:presLayoutVars>
          <dgm:chMax val="0"/>
          <dgm:chPref val="0"/>
        </dgm:presLayoutVars>
      </dgm:prSet>
      <dgm:spPr/>
    </dgm:pt>
    <dgm:pt modelId="{9BD441E9-1985-43B1-AEB1-2995D85D5859}" type="pres">
      <dgm:prSet presAssocID="{590C4C1E-9085-4FBF-901F-B3CB1D1359A6}" presName="sibTrans" presStyleCnt="0"/>
      <dgm:spPr/>
    </dgm:pt>
    <dgm:pt modelId="{5D8EB104-44B8-4E41-A327-3C081375A0C5}" type="pres">
      <dgm:prSet presAssocID="{FFB19AAA-E6FE-434E-90A5-747579CFE965}" presName="compNode" presStyleCnt="0"/>
      <dgm:spPr/>
    </dgm:pt>
    <dgm:pt modelId="{CC7B5051-BC43-49E1-8438-A96E2C3B32DC}" type="pres">
      <dgm:prSet presAssocID="{FFB19AAA-E6FE-434E-90A5-747579CFE965}" presName="bgRect" presStyleLbl="bgShp" presStyleIdx="1" presStyleCnt="2"/>
      <dgm:spPr/>
    </dgm:pt>
    <dgm:pt modelId="{938E5A77-16AC-4653-830F-05CEAE7D5ECF}" type="pres">
      <dgm:prSet presAssocID="{FFB19AAA-E6FE-434E-90A5-747579CFE96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D4C9AAB1-E21C-4DDB-ADDE-01F90C98CD9E}" type="pres">
      <dgm:prSet presAssocID="{FFB19AAA-E6FE-434E-90A5-747579CFE965}" presName="spaceRect" presStyleCnt="0"/>
      <dgm:spPr/>
    </dgm:pt>
    <dgm:pt modelId="{63E3784C-CF75-4CC6-B41E-8DAB42EFEA34}" type="pres">
      <dgm:prSet presAssocID="{FFB19AAA-E6FE-434E-90A5-747579CFE965}" presName="parTx" presStyleLbl="revTx" presStyleIdx="1" presStyleCnt="2">
        <dgm:presLayoutVars>
          <dgm:chMax val="0"/>
          <dgm:chPref val="0"/>
        </dgm:presLayoutVars>
      </dgm:prSet>
      <dgm:spPr/>
    </dgm:pt>
  </dgm:ptLst>
  <dgm:cxnLst>
    <dgm:cxn modelId="{9FF82335-F8F5-4C12-834B-82157A75B260}" type="presOf" srcId="{4BEEB0C6-97DE-441A-A5B5-EA84D0A91E80}" destId="{EB7D8719-8209-4617-BE9A-73AB1FFA1127}" srcOrd="0" destOrd="0" presId="urn:microsoft.com/office/officeart/2018/2/layout/IconVerticalSolidList"/>
    <dgm:cxn modelId="{F1E8CB86-4036-47EC-85F5-DCBF0AB90C27}" type="presOf" srcId="{9139ED4D-B43E-4806-9217-373F039CB17C}" destId="{16E323E5-0F52-4222-8F7A-B0BE27FE7B46}" srcOrd="0" destOrd="0" presId="urn:microsoft.com/office/officeart/2018/2/layout/IconVerticalSolidList"/>
    <dgm:cxn modelId="{53B5918A-CBC4-4DD5-807E-FF6938D32E0F}" srcId="{9139ED4D-B43E-4806-9217-373F039CB17C}" destId="{FFB19AAA-E6FE-434E-90A5-747579CFE965}" srcOrd="1" destOrd="0" parTransId="{1F7E8F41-EE95-4EF4-B5BD-47D4F029702B}" sibTransId="{D0B57C1D-1AA5-4165-9C5B-A1E210C70090}"/>
    <dgm:cxn modelId="{C1F3D8B5-A618-4123-96A7-4BED3FD4EBB8}" type="presOf" srcId="{FFB19AAA-E6FE-434E-90A5-747579CFE965}" destId="{63E3784C-CF75-4CC6-B41E-8DAB42EFEA34}" srcOrd="0" destOrd="0" presId="urn:microsoft.com/office/officeart/2018/2/layout/IconVerticalSolidList"/>
    <dgm:cxn modelId="{022195DB-94D4-4B35-8A93-8FD1C2F41553}" srcId="{9139ED4D-B43E-4806-9217-373F039CB17C}" destId="{4BEEB0C6-97DE-441A-A5B5-EA84D0A91E80}" srcOrd="0" destOrd="0" parTransId="{B894C344-7CD6-4016-872B-840CBB86EF72}" sibTransId="{590C4C1E-9085-4FBF-901F-B3CB1D1359A6}"/>
    <dgm:cxn modelId="{FC5AC3EF-F38E-4B98-B61B-A22F4B5592D7}" type="presParOf" srcId="{16E323E5-0F52-4222-8F7A-B0BE27FE7B46}" destId="{41C4AE1A-2852-40E9-B139-DE36C4AF0995}" srcOrd="0" destOrd="0" presId="urn:microsoft.com/office/officeart/2018/2/layout/IconVerticalSolidList"/>
    <dgm:cxn modelId="{614094AA-4587-4AA3-8643-1BE716F2D435}" type="presParOf" srcId="{41C4AE1A-2852-40E9-B139-DE36C4AF0995}" destId="{16180B7C-EFA5-4DBC-83EB-B880DFCB6CD8}" srcOrd="0" destOrd="0" presId="urn:microsoft.com/office/officeart/2018/2/layout/IconVerticalSolidList"/>
    <dgm:cxn modelId="{9AD0254B-4A93-4CC7-B3DF-38B5CC5769D8}" type="presParOf" srcId="{41C4AE1A-2852-40E9-B139-DE36C4AF0995}" destId="{60C271E2-5A0B-4F3B-AEC4-5A25DF3BA0FA}" srcOrd="1" destOrd="0" presId="urn:microsoft.com/office/officeart/2018/2/layout/IconVerticalSolidList"/>
    <dgm:cxn modelId="{20733468-72CF-466E-909F-9DA5DE7A4FB5}" type="presParOf" srcId="{41C4AE1A-2852-40E9-B139-DE36C4AF0995}" destId="{AAD7C112-A10A-4504-A8E9-3F6A581BC493}" srcOrd="2" destOrd="0" presId="urn:microsoft.com/office/officeart/2018/2/layout/IconVerticalSolidList"/>
    <dgm:cxn modelId="{EDB92F50-4558-4A27-AA8C-44CFA24A0B48}" type="presParOf" srcId="{41C4AE1A-2852-40E9-B139-DE36C4AF0995}" destId="{EB7D8719-8209-4617-BE9A-73AB1FFA1127}" srcOrd="3" destOrd="0" presId="urn:microsoft.com/office/officeart/2018/2/layout/IconVerticalSolidList"/>
    <dgm:cxn modelId="{860AAA3D-BB1B-4E1D-8FAE-35F308E15D04}" type="presParOf" srcId="{16E323E5-0F52-4222-8F7A-B0BE27FE7B46}" destId="{9BD441E9-1985-43B1-AEB1-2995D85D5859}" srcOrd="1" destOrd="0" presId="urn:microsoft.com/office/officeart/2018/2/layout/IconVerticalSolidList"/>
    <dgm:cxn modelId="{199FD999-3301-4985-9F4E-808117B92E48}" type="presParOf" srcId="{16E323E5-0F52-4222-8F7A-B0BE27FE7B46}" destId="{5D8EB104-44B8-4E41-A327-3C081375A0C5}" srcOrd="2" destOrd="0" presId="urn:microsoft.com/office/officeart/2018/2/layout/IconVerticalSolidList"/>
    <dgm:cxn modelId="{F98B00FE-92D0-4D5F-82EE-E0B3F2D77F08}" type="presParOf" srcId="{5D8EB104-44B8-4E41-A327-3C081375A0C5}" destId="{CC7B5051-BC43-49E1-8438-A96E2C3B32DC}" srcOrd="0" destOrd="0" presId="urn:microsoft.com/office/officeart/2018/2/layout/IconVerticalSolidList"/>
    <dgm:cxn modelId="{9B272193-262D-4055-A9DC-DEE1282CC8E5}" type="presParOf" srcId="{5D8EB104-44B8-4E41-A327-3C081375A0C5}" destId="{938E5A77-16AC-4653-830F-05CEAE7D5ECF}" srcOrd="1" destOrd="0" presId="urn:microsoft.com/office/officeart/2018/2/layout/IconVerticalSolidList"/>
    <dgm:cxn modelId="{106511AF-E7C9-46E2-A34E-EC3F0BCF5A65}" type="presParOf" srcId="{5D8EB104-44B8-4E41-A327-3C081375A0C5}" destId="{D4C9AAB1-E21C-4DDB-ADDE-01F90C98CD9E}" srcOrd="2" destOrd="0" presId="urn:microsoft.com/office/officeart/2018/2/layout/IconVerticalSolidList"/>
    <dgm:cxn modelId="{A7A310C1-4D02-41EF-9C56-B6E4DCE1BC35}" type="presParOf" srcId="{5D8EB104-44B8-4E41-A327-3C081375A0C5}" destId="{63E3784C-CF75-4CC6-B41E-8DAB42EFEA3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80B7C-EFA5-4DBC-83EB-B880DFCB6CD8}">
      <dsp:nvSpPr>
        <dsp:cNvPr id="0" name=""/>
        <dsp:cNvSpPr/>
      </dsp:nvSpPr>
      <dsp:spPr>
        <a:xfrm>
          <a:off x="0" y="708147"/>
          <a:ext cx="4528809" cy="1307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C271E2-5A0B-4F3B-AEC4-5A25DF3BA0FA}">
      <dsp:nvSpPr>
        <dsp:cNvPr id="0" name=""/>
        <dsp:cNvSpPr/>
      </dsp:nvSpPr>
      <dsp:spPr>
        <a:xfrm>
          <a:off x="395473" y="1002301"/>
          <a:ext cx="719042" cy="7190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7D8719-8209-4617-BE9A-73AB1FFA1127}">
      <dsp:nvSpPr>
        <dsp:cNvPr id="0" name=""/>
        <dsp:cNvSpPr/>
      </dsp:nvSpPr>
      <dsp:spPr>
        <a:xfrm>
          <a:off x="1509988" y="708147"/>
          <a:ext cx="3018820" cy="130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61" tIns="138361" rIns="138361" bIns="138361" numCol="1" spcCol="1270" anchor="ctr" anchorCtr="0">
          <a:noAutofit/>
        </a:bodyPr>
        <a:lstStyle/>
        <a:p>
          <a:pPr marL="0" lvl="0" indent="0" algn="l" defTabSz="977900">
            <a:lnSpc>
              <a:spcPct val="100000"/>
            </a:lnSpc>
            <a:spcBef>
              <a:spcPct val="0"/>
            </a:spcBef>
            <a:spcAft>
              <a:spcPct val="35000"/>
            </a:spcAft>
            <a:buNone/>
          </a:pPr>
          <a:r>
            <a:rPr lang="en-GB" sz="2200" b="1" kern="1200"/>
            <a:t>List </a:t>
          </a:r>
          <a:r>
            <a:rPr lang="en-GB" sz="2200" kern="1200"/>
            <a:t>all sources cited in your writing</a:t>
          </a:r>
        </a:p>
      </dsp:txBody>
      <dsp:txXfrm>
        <a:off x="1509988" y="708147"/>
        <a:ext cx="3018820" cy="1307349"/>
      </dsp:txXfrm>
    </dsp:sp>
    <dsp:sp modelId="{CC7B5051-BC43-49E1-8438-A96E2C3B32DC}">
      <dsp:nvSpPr>
        <dsp:cNvPr id="0" name=""/>
        <dsp:cNvSpPr/>
      </dsp:nvSpPr>
      <dsp:spPr>
        <a:xfrm>
          <a:off x="0" y="2342334"/>
          <a:ext cx="4528809" cy="1307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E5A77-16AC-4653-830F-05CEAE7D5ECF}">
      <dsp:nvSpPr>
        <dsp:cNvPr id="0" name=""/>
        <dsp:cNvSpPr/>
      </dsp:nvSpPr>
      <dsp:spPr>
        <a:xfrm>
          <a:off x="395473" y="2636488"/>
          <a:ext cx="719042" cy="7190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E3784C-CF75-4CC6-B41E-8DAB42EFEA34}">
      <dsp:nvSpPr>
        <dsp:cNvPr id="0" name=""/>
        <dsp:cNvSpPr/>
      </dsp:nvSpPr>
      <dsp:spPr>
        <a:xfrm>
          <a:off x="1509988" y="2342334"/>
          <a:ext cx="3018820" cy="130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61" tIns="138361" rIns="138361" bIns="138361" numCol="1" spcCol="1270" anchor="ctr" anchorCtr="0">
          <a:noAutofit/>
        </a:bodyPr>
        <a:lstStyle/>
        <a:p>
          <a:pPr marL="0" lvl="0" indent="0" algn="l" defTabSz="977900" rtl="0">
            <a:lnSpc>
              <a:spcPct val="100000"/>
            </a:lnSpc>
            <a:spcBef>
              <a:spcPct val="0"/>
            </a:spcBef>
            <a:spcAft>
              <a:spcPct val="35000"/>
            </a:spcAft>
            <a:buNone/>
          </a:pPr>
          <a:r>
            <a:rPr lang="en-GB" sz="2200" b="1" kern="1200">
              <a:latin typeface="Corbel" panose="020B0503020204020204"/>
            </a:rPr>
            <a:t>Arrange </a:t>
          </a:r>
          <a:r>
            <a:rPr lang="en-GB" sz="2200" b="0" kern="1200">
              <a:latin typeface="Corbel" panose="020B0503020204020204"/>
            </a:rPr>
            <a:t>alphabetically by author’s surname - or by title if no author </a:t>
          </a:r>
          <a:endParaRPr lang="en-US" sz="2200" b="0" kern="1200"/>
        </a:p>
      </dsp:txBody>
      <dsp:txXfrm>
        <a:off x="1509988" y="2342334"/>
        <a:ext cx="3018820" cy="13073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10/11/2024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turnitin.com/resources/plagiarism-spectrum-2-0"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574418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39582181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Quick recap on why referencing is so important. </a:t>
            </a: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5524223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15002576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video from a Cardiff University lecturer on why you shouldn’t plagiarise. </a:t>
            </a:r>
            <a:endParaRPr lang="en-US"/>
          </a:p>
        </p:txBody>
      </p:sp>
      <p:sp>
        <p:nvSpPr>
          <p:cNvPr id="4" name="Slide Number Placeholder 3"/>
          <p:cNvSpPr>
            <a:spLocks noGrp="1"/>
          </p:cNvSpPr>
          <p:nvPr>
            <p:ph type="sldNum" sz="quarter" idx="5"/>
          </p:nvPr>
        </p:nvSpPr>
        <p:spPr/>
        <p:txBody>
          <a:bodyPr/>
          <a:lstStyle/>
          <a:p>
            <a:fld id="{CFA13A40-97AA-4A84-B7E5-B46BB067ED7D}" type="slidenum">
              <a:rPr lang="en-GB" smtClean="0"/>
              <a:t>6</a:t>
            </a:fld>
            <a:endParaRPr lang="en-GB"/>
          </a:p>
        </p:txBody>
      </p:sp>
    </p:spTree>
    <p:extLst>
      <p:ext uri="{BB962C8B-B14F-4D97-AF65-F5344CB8AC3E}">
        <p14:creationId xmlns:p14="http://schemas.microsoft.com/office/powerpoint/2010/main" val="5529027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Turnitin Plagiarism Instructor guide - </a:t>
            </a:r>
            <a:r>
              <a:rPr lang="en-US">
                <a:hlinkClick r:id="rId3"/>
              </a:rPr>
              <a:t>Plagiarism Spectrum 2.0 | Turnitin</a:t>
            </a:r>
          </a:p>
          <a:p>
            <a:r>
              <a:rPr lang="en-US">
                <a:cs typeface="Calibri"/>
              </a:rPr>
              <a:t>Student Collusion</a:t>
            </a:r>
          </a:p>
          <a:p>
            <a:pPr marL="171450" indent="-171450">
              <a:buFont typeface="Arial"/>
              <a:buChar char="•"/>
            </a:pPr>
            <a:r>
              <a:rPr lang="en-US"/>
              <a:t>Asking somebody you know to write all or part of your assignment</a:t>
            </a:r>
          </a:p>
          <a:p>
            <a:pPr marL="171450" indent="-171450">
              <a:buFont typeface="Arial"/>
              <a:buChar char="•"/>
            </a:pPr>
            <a:r>
              <a:rPr lang="en-US"/>
              <a:t>Allowing another student to submit your work as their own</a:t>
            </a:r>
          </a:p>
          <a:p>
            <a:pPr marL="171450" indent="-171450">
              <a:buFont typeface="Arial"/>
              <a:buChar char="•"/>
            </a:pPr>
            <a:r>
              <a:rPr lang="en-US"/>
              <a:t>Jointly completing an individual assignment with another person and then each submitting identical or similar pieces of work</a:t>
            </a:r>
          </a:p>
          <a:p>
            <a:pPr marL="171450" indent="-171450">
              <a:buFont typeface="Arial"/>
              <a:buChar char="•"/>
            </a:pPr>
            <a:r>
              <a:rPr lang="en-US"/>
              <a:t>Working with another student to jointly plan an assignment e.g. structure, main arguments and sources, even if you then individually write up the assignment.</a:t>
            </a: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7</a:t>
            </a:fld>
            <a:endParaRPr lang="en-GB"/>
          </a:p>
        </p:txBody>
      </p:sp>
    </p:spTree>
    <p:extLst>
      <p:ext uri="{BB962C8B-B14F-4D97-AF65-F5344CB8AC3E}">
        <p14:creationId xmlns:p14="http://schemas.microsoft.com/office/powerpoint/2010/main" val="27313024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Read widely and assimilate information from different sources, such as lectures, </a:t>
            </a:r>
            <a:r>
              <a:rPr lang="en-US" err="1">
                <a:cs typeface="Calibri"/>
              </a:rPr>
              <a:t>moodle</a:t>
            </a:r>
            <a:r>
              <a:rPr lang="en-US">
                <a:cs typeface="Calibri"/>
              </a:rPr>
              <a:t>, web,</a:t>
            </a:r>
            <a:r>
              <a:rPr lang="en-GB">
                <a:cs typeface="Calibri"/>
              </a:rPr>
              <a:t> books, journals, tv, newspapers and more. </a:t>
            </a:r>
          </a:p>
          <a:p>
            <a:endParaRPr lang="en-US">
              <a:cs typeface="Calibri"/>
            </a:endParaRPr>
          </a:p>
          <a:p>
            <a:r>
              <a:rPr lang="en-US">
                <a:cs typeface="Calibri"/>
              </a:rPr>
              <a:t>Take notes as you go along, making sure to highlight any quotes, paraphrasing, where you got the idea / words/ information from.</a:t>
            </a:r>
            <a:endParaRPr lang="en-GB">
              <a:cs typeface="Calibri"/>
            </a:endParaRPr>
          </a:p>
          <a:p>
            <a:endParaRPr lang="en-US">
              <a:cs typeface="Calibri"/>
            </a:endParaRPr>
          </a:p>
          <a:p>
            <a:r>
              <a:rPr lang="en-US">
                <a:cs typeface="Calibri"/>
              </a:rPr>
              <a:t>Focus on ideas not quoting or paraphrasing. Keep asking yourself,  How do you know this information? </a:t>
            </a:r>
            <a:r>
              <a:rPr lang="en-US"/>
              <a:t>Whose idea is it? Attribute the information. </a:t>
            </a:r>
            <a:endParaRPr lang="en-GB"/>
          </a:p>
          <a:p>
            <a:endParaRPr lang="en-US">
              <a:cs typeface="Calibri"/>
            </a:endParaRPr>
          </a:p>
          <a:p>
            <a:r>
              <a:rPr lang="en-US">
                <a:cs typeface="Calibri"/>
              </a:rPr>
              <a:t>Note taking is a skill that is necessary to develop to become a good scholar. </a:t>
            </a:r>
          </a:p>
          <a:p>
            <a:endParaRPr lang="en-US">
              <a:cs typeface="Calibri"/>
            </a:endParaRPr>
          </a:p>
          <a:p>
            <a:r>
              <a:rPr lang="en-US">
                <a:cs typeface="Calibri"/>
              </a:rPr>
              <a:t>Draw your own conclusions based on your understanding of the evidence and information you have found and reference and acknowledge your sources, also known as attribution. </a:t>
            </a:r>
            <a:endParaRPr lang="en-GB">
              <a:cs typeface="Calibri"/>
            </a:endParaRPr>
          </a:p>
          <a:p>
            <a:endParaRPr lang="en-GB">
              <a:cs typeface="Calibri"/>
            </a:endParaRPr>
          </a:p>
          <a:p>
            <a:r>
              <a:rPr lang="en-GB">
                <a:cs typeface="Calibri"/>
              </a:rPr>
              <a:t>Repeat </a:t>
            </a:r>
            <a:r>
              <a:rPr lang="en-US">
                <a:cs typeface="Calibri"/>
              </a:rPr>
              <a:t>to yourself as you are writing How do I know this? Where did I read this?</a:t>
            </a:r>
            <a:r>
              <a:rPr lang="en-GB">
                <a:cs typeface="Calibri"/>
              </a:rPr>
              <a:t> This will help you avoid plagiarism. </a:t>
            </a:r>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8</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So we know why, but how do we reference in UWTSD?</a:t>
            </a:r>
          </a:p>
          <a:p>
            <a:endParaRPr lang="en-GB">
              <a:cs typeface="Calibri"/>
            </a:endParaRPr>
          </a:p>
          <a:p>
            <a:r>
              <a:rPr lang="en-US">
                <a:cs typeface="Calibri"/>
              </a:rPr>
              <a:t>Consistency is key!</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9</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key purposes of referencing is to acknowledge the role that the work of others has played in developing your ideas. </a:t>
            </a:r>
            <a:endParaRPr lang="en-GB"/>
          </a:p>
          <a:p>
            <a:endParaRPr lang="en-GB"/>
          </a:p>
          <a:p>
            <a:r>
              <a:rPr lang="en-US"/>
              <a:t>This means that </a:t>
            </a:r>
            <a:r>
              <a:rPr lang="en-US" b="1"/>
              <a:t>you must include a citation every time you use an idea that you got from someone else – not just when you quote directly. </a:t>
            </a:r>
            <a:r>
              <a:rPr lang="en-US"/>
              <a:t>That includes images, tables, graphs etc. if they’re not your own work.</a:t>
            </a:r>
            <a:endParaRPr lang="en-GB"/>
          </a:p>
          <a:p>
            <a:endParaRPr lang="en-US"/>
          </a:p>
          <a:p>
            <a:r>
              <a:rPr lang="en-US">
                <a:cs typeface="Calibri"/>
              </a:rPr>
              <a:t>Good note taking skills are important. You must record the information as you go along and highlight which words</a:t>
            </a:r>
            <a:r>
              <a:rPr lang="en-GB">
                <a:cs typeface="Calibri"/>
              </a:rPr>
              <a:t> are</a:t>
            </a:r>
            <a:r>
              <a:rPr lang="en-US">
                <a:cs typeface="Calibri"/>
              </a:rPr>
              <a:t> exact quotes and which are paraphrased.</a:t>
            </a:r>
          </a:p>
        </p:txBody>
      </p:sp>
      <p:sp>
        <p:nvSpPr>
          <p:cNvPr id="4" name="Slide Number Placeholder 3"/>
          <p:cNvSpPr>
            <a:spLocks noGrp="1"/>
          </p:cNvSpPr>
          <p:nvPr>
            <p:ph type="sldNum" sz="quarter" idx="5"/>
          </p:nvPr>
        </p:nvSpPr>
        <p:spPr/>
        <p:txBody>
          <a:bodyPr/>
          <a:lstStyle/>
          <a:p>
            <a:fld id="{CFA13A40-97AA-4A84-B7E5-B46BB067ED7D}" type="slidenum">
              <a:rPr lang="en-GB"/>
              <a:t>11</a:t>
            </a:fld>
            <a:endParaRPr lang="en-GB"/>
          </a:p>
        </p:txBody>
      </p:sp>
    </p:spTree>
    <p:extLst>
      <p:ext uri="{BB962C8B-B14F-4D97-AF65-F5344CB8AC3E}">
        <p14:creationId xmlns:p14="http://schemas.microsoft.com/office/powerpoint/2010/main" val="8235766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12</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42591306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14</a:t>
            </a:fld>
            <a:endParaRPr lang="en-GB"/>
          </a:p>
        </p:txBody>
      </p:sp>
    </p:spTree>
    <p:extLst>
      <p:ext uri="{BB962C8B-B14F-4D97-AF65-F5344CB8AC3E}">
        <p14:creationId xmlns:p14="http://schemas.microsoft.com/office/powerpoint/2010/main" val="17900191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15</a:t>
            </a:fld>
            <a:endParaRPr lang="en-GB"/>
          </a:p>
        </p:txBody>
      </p:sp>
    </p:spTree>
    <p:extLst>
      <p:ext uri="{BB962C8B-B14F-4D97-AF65-F5344CB8AC3E}">
        <p14:creationId xmlns:p14="http://schemas.microsoft.com/office/powerpoint/2010/main" val="28044602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Don’t just drop a quote into your writing – integrate it into your own sentences. Highlight use of two authors, connected by ‘and’ </a:t>
            </a:r>
          </a:p>
        </p:txBody>
      </p:sp>
      <p:sp>
        <p:nvSpPr>
          <p:cNvPr id="4" name="Slide Number Placeholder 3"/>
          <p:cNvSpPr>
            <a:spLocks noGrp="1"/>
          </p:cNvSpPr>
          <p:nvPr>
            <p:ph type="sldNum" sz="quarter" idx="5"/>
          </p:nvPr>
        </p:nvSpPr>
        <p:spPr/>
        <p:txBody>
          <a:bodyPr/>
          <a:lstStyle/>
          <a:p>
            <a:fld id="{8236E5D3-2D1D-4335-8033-F314E4E9B495}" type="slidenum">
              <a:rPr lang="en-GB" smtClean="0"/>
              <a:t>16</a:t>
            </a:fld>
            <a:endParaRPr lang="en-GB"/>
          </a:p>
        </p:txBody>
      </p:sp>
    </p:spTree>
    <p:extLst>
      <p:ext uri="{BB962C8B-B14F-4D97-AF65-F5344CB8AC3E}">
        <p14:creationId xmlns:p14="http://schemas.microsoft.com/office/powerpoint/2010/main" val="10163243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Don’t just drop a quote into your writing – integrate it into your own sentences. Highlight use of two authors, connected by ‘and’ </a:t>
            </a:r>
          </a:p>
        </p:txBody>
      </p:sp>
      <p:sp>
        <p:nvSpPr>
          <p:cNvPr id="4" name="Slide Number Placeholder 3"/>
          <p:cNvSpPr>
            <a:spLocks noGrp="1"/>
          </p:cNvSpPr>
          <p:nvPr>
            <p:ph type="sldNum" sz="quarter" idx="5"/>
          </p:nvPr>
        </p:nvSpPr>
        <p:spPr/>
        <p:txBody>
          <a:bodyPr/>
          <a:lstStyle/>
          <a:p>
            <a:fld id="{8236E5D3-2D1D-4335-8033-F314E4E9B495}" type="slidenum">
              <a:rPr lang="en-GB" smtClean="0"/>
              <a:t>18</a:t>
            </a:fld>
            <a:endParaRPr lang="en-GB"/>
          </a:p>
        </p:txBody>
      </p:sp>
    </p:spTree>
    <p:extLst>
      <p:ext uri="{BB962C8B-B14F-4D97-AF65-F5344CB8AC3E}">
        <p14:creationId xmlns:p14="http://schemas.microsoft.com/office/powerpoint/2010/main" val="12329703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15772495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15536004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Did I know this before I started this course?</a:t>
            </a:r>
          </a:p>
          <a:p>
            <a:r>
              <a:rPr lang="en-US">
                <a:cs typeface="Calibri"/>
              </a:rPr>
              <a:t>Did this idea come from me or something I have read?</a:t>
            </a:r>
          </a:p>
          <a:p>
            <a:r>
              <a:rPr lang="en-US">
                <a:cs typeface="Calibri"/>
              </a:rPr>
              <a:t>Ig in doubt – cite it!</a:t>
            </a:r>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35973723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27400867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814B348-030A-4680-A53F-58B231D09CC1}" type="slidenum">
              <a:rPr lang="en-GB" smtClean="0"/>
              <a:t>25</a:t>
            </a:fld>
            <a:endParaRPr lang="en-GB"/>
          </a:p>
        </p:txBody>
      </p:sp>
    </p:spTree>
    <p:extLst>
      <p:ext uri="{BB962C8B-B14F-4D97-AF65-F5344CB8AC3E}">
        <p14:creationId xmlns:p14="http://schemas.microsoft.com/office/powerpoint/2010/main" val="36110216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31798220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39027027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3650475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40</a:t>
            </a:fld>
            <a:endParaRPr lang="en-GB"/>
          </a:p>
        </p:txBody>
      </p:sp>
    </p:spTree>
    <p:extLst>
      <p:ext uri="{BB962C8B-B14F-4D97-AF65-F5344CB8AC3E}">
        <p14:creationId xmlns:p14="http://schemas.microsoft.com/office/powerpoint/2010/main" val="42924079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Cite them Right, p. 26</a:t>
            </a:r>
          </a:p>
        </p:txBody>
      </p:sp>
      <p:sp>
        <p:nvSpPr>
          <p:cNvPr id="4" name="Slide Number Placeholder 3"/>
          <p:cNvSpPr>
            <a:spLocks noGrp="1"/>
          </p:cNvSpPr>
          <p:nvPr>
            <p:ph type="sldNum" sz="quarter" idx="5"/>
          </p:nvPr>
        </p:nvSpPr>
        <p:spPr/>
        <p:txBody>
          <a:bodyPr/>
          <a:lstStyle/>
          <a:p>
            <a:fld id="{7C1845D0-53D4-4312-8F17-71CDCA72431A}" type="slidenum">
              <a:rPr lang="en-GB" smtClean="0"/>
              <a:t>46</a:t>
            </a:fld>
            <a:endParaRPr lang="en-GB"/>
          </a:p>
        </p:txBody>
      </p:sp>
    </p:spTree>
    <p:extLst>
      <p:ext uri="{BB962C8B-B14F-4D97-AF65-F5344CB8AC3E}">
        <p14:creationId xmlns:p14="http://schemas.microsoft.com/office/powerpoint/2010/main" val="126623196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49</a:t>
            </a:fld>
            <a:endParaRPr lang="en-GB"/>
          </a:p>
        </p:txBody>
      </p:sp>
    </p:spTree>
    <p:extLst>
      <p:ext uri="{BB962C8B-B14F-4D97-AF65-F5344CB8AC3E}">
        <p14:creationId xmlns:p14="http://schemas.microsoft.com/office/powerpoint/2010/main" val="37762539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Don't forget study support through the HWB pages.</a:t>
            </a:r>
          </a:p>
        </p:txBody>
      </p:sp>
      <p:sp>
        <p:nvSpPr>
          <p:cNvPr id="4" name="Slide Number Placeholder 3"/>
          <p:cNvSpPr>
            <a:spLocks noGrp="1"/>
          </p:cNvSpPr>
          <p:nvPr>
            <p:ph type="sldNum" sz="quarter" idx="5"/>
          </p:nvPr>
        </p:nvSpPr>
        <p:spPr/>
        <p:txBody>
          <a:bodyPr/>
          <a:lstStyle/>
          <a:p>
            <a:fld id="{CFA13A40-97AA-4A84-B7E5-B46BB067ED7D}" type="slidenum">
              <a:rPr lang="en-GB"/>
              <a:t>50</a:t>
            </a:fld>
            <a:endParaRPr lang="en-GB"/>
          </a:p>
        </p:txBody>
      </p:sp>
    </p:spTree>
    <p:extLst>
      <p:ext uri="{BB962C8B-B14F-4D97-AF65-F5344CB8AC3E}">
        <p14:creationId xmlns:p14="http://schemas.microsoft.com/office/powerpoint/2010/main" val="39684585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52</a:t>
            </a:fld>
            <a:endParaRPr lang="en-GB"/>
          </a:p>
        </p:txBody>
      </p:sp>
    </p:spTree>
    <p:extLst>
      <p:ext uri="{BB962C8B-B14F-4D97-AF65-F5344CB8AC3E}">
        <p14:creationId xmlns:p14="http://schemas.microsoft.com/office/powerpoint/2010/main" val="413853919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3.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715868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519290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351896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321088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962564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493380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089782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153503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6693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937107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628221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10/11/2024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10/11/2024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10/11/2024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6" Type="http://schemas.openxmlformats.org/officeDocument/2006/relationships/image" Target="../media/image3.png"/><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5" Type="http://schemas.openxmlformats.org/officeDocument/2006/relationships/image" Target="../media/image2.png"/><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11/10/2024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0653280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10/11/2024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33.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30.xml"/><Relationship Id="rId1" Type="http://schemas.openxmlformats.org/officeDocument/2006/relationships/video" Target="https://www.youtube.com/embed/NJkt739uEF4?feature=oembed" TargetMode="Externa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notesSlide" Target="../notesSlides/notesSlide7.xml"/><Relationship Id="rId1" Type="http://schemas.openxmlformats.org/officeDocument/2006/relationships/slideLayout" Target="../slideLayouts/slideLayout30.xml"/><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slides/_rels/slide9.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42902002421" TargetMode="External"/><Relationship Id="rId7"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hyperlink" Target="https://moodle.uwtsd.ac.uk/course/view.php?id=11455" TargetMode="External"/><Relationship Id="rId5" Type="http://schemas.openxmlformats.org/officeDocument/2006/relationships/hyperlink" Target="https://www.uwtsd.ac.uk/library/infoskills/" TargetMode="External"/><Relationship Id="rId4" Type="http://schemas.openxmlformats.org/officeDocument/2006/relationships/hyperlink" Target="https://librarysearch.uwtsd.ac.uk/permalink/44WHELF_UWTSD/11c0l68/alma99100436002502421"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image" Target="../media/image26.png"/><Relationship Id="rId1" Type="http://schemas.openxmlformats.org/officeDocument/2006/relationships/slideLayout" Target="../slideLayouts/slideLayout42.xml"/><Relationship Id="rId5" Type="http://schemas.openxmlformats.org/officeDocument/2006/relationships/image" Target="../media/image27.png"/><Relationship Id="rId4" Type="http://schemas.openxmlformats.org/officeDocument/2006/relationships/hyperlink" Target="https://libguides.leedsbeckett.ac.uk/hom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image" Target="../media/image26.png"/><Relationship Id="rId1" Type="http://schemas.openxmlformats.org/officeDocument/2006/relationships/slideLayout" Target="../slideLayouts/slideLayout42.xml"/><Relationship Id="rId4" Type="http://schemas.openxmlformats.org/officeDocument/2006/relationships/hyperlink" Target="https://libguides.leedsbeckett.ac.uk/home"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0.xml"/><Relationship Id="rId1" Type="http://schemas.openxmlformats.org/officeDocument/2006/relationships/slideLayout" Target="../slideLayouts/slideLayout2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1.xml"/><Relationship Id="rId1" Type="http://schemas.openxmlformats.org/officeDocument/2006/relationships/slideLayout" Target="../slideLayouts/slideLayout30.xml"/></Relationships>
</file>

<file path=ppt/slides/_rels/slide2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30.xml"/></Relationships>
</file>

<file path=ppt/slides/_rels/slide28.xml.rels><?xml version="1.0" encoding="UTF-8" standalone="yes"?>
<Relationships xmlns="http://schemas.openxmlformats.org/package/2006/relationships"><Relationship Id="rId2" Type="http://schemas.openxmlformats.org/officeDocument/2006/relationships/hyperlink" Target="https://theconversation.com/student-loans-would-a-graduate-tax-be-a-better-option-179253" TargetMode="External"/><Relationship Id="rId1" Type="http://schemas.openxmlformats.org/officeDocument/2006/relationships/slideLayout" Target="../slideLayouts/slideLayout30.xml"/></Relationships>
</file>

<file path=ppt/slides/_rels/slide29.xml.rels><?xml version="1.0" encoding="UTF-8" standalone="yes"?>
<Relationships xmlns="http://schemas.openxmlformats.org/package/2006/relationships"><Relationship Id="rId3" Type="http://schemas.openxmlformats.org/officeDocument/2006/relationships/hyperlink" Target="https://theconversation.com/student-loans-would-a-graduate-tax-be-a-better-option-179253" TargetMode="External"/><Relationship Id="rId2" Type="http://schemas.openxmlformats.org/officeDocument/2006/relationships/image" Target="../media/image40.png"/><Relationship Id="rId1" Type="http://schemas.openxmlformats.org/officeDocument/2006/relationships/slideLayout" Target="../slideLayouts/slideLayout30.xml"/></Relationships>
</file>

<file path=ppt/slides/_rels/slide3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2.xml"/><Relationship Id="rId1" Type="http://schemas.openxmlformats.org/officeDocument/2006/relationships/slideLayout" Target="../slideLayouts/slideLayout30.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0.xml"/></Relationships>
</file>

<file path=ppt/slides/_rels/slide3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0.xml"/></Relationships>
</file>

<file path=ppt/slides/_rels/slide3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30.xml"/></Relationships>
</file>

<file path=ppt/slides/_rels/slide3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30.xml"/></Relationships>
</file>

<file path=ppt/slides/_rels/slide35.xml.rels><?xml version="1.0" encoding="UTF-8" standalone="yes"?>
<Relationships xmlns="http://schemas.openxmlformats.org/package/2006/relationships"><Relationship Id="rId2" Type="http://schemas.openxmlformats.org/officeDocument/2006/relationships/hyperlink" Target="https://www.netflix.com/gb/title/80057281" TargetMode="Externa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37.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image" Target="../media/image26.png"/><Relationship Id="rId1" Type="http://schemas.openxmlformats.org/officeDocument/2006/relationships/slideLayout" Target="../slideLayouts/slideLayout42.xml"/><Relationship Id="rId5" Type="http://schemas.openxmlformats.org/officeDocument/2006/relationships/image" Target="../media/image27.png"/><Relationship Id="rId4" Type="http://schemas.openxmlformats.org/officeDocument/2006/relationships/hyperlink" Target="https://libguides.leedsbeckett.ac.uk/home"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4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4.xml"/><Relationship Id="rId1" Type="http://schemas.openxmlformats.org/officeDocument/2006/relationships/slideLayout" Target="../slideLayouts/slideLayout33.xml"/></Relationships>
</file>

<file path=ppt/slides/_rels/slide41.xml.rels><?xml version="1.0" encoding="UTF-8" standalone="yes"?>
<Relationships xmlns="http://schemas.openxmlformats.org/package/2006/relationships"><Relationship Id="rId2" Type="http://schemas.openxmlformats.org/officeDocument/2006/relationships/hyperlink" Target="http://Ahttps:/libguides.ucd.ie/harvardstyle/sameauthosameyear" TargetMode="External"/><Relationship Id="rId1" Type="http://schemas.openxmlformats.org/officeDocument/2006/relationships/slideLayout" Target="../slideLayouts/slideLayout30.xml"/></Relationships>
</file>

<file path=ppt/slides/_rels/slide42.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36002502421" TargetMode="External"/><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hyperlink" Target="https://moodle.uwtsd.ac.uk/course/search.php?search=infoskills+Moodle" TargetMode="External"/><Relationship Id="rId2" Type="http://schemas.openxmlformats.org/officeDocument/2006/relationships/hyperlink" Target="https://www.uwtsd.ac.uk/library/infoskills/" TargetMode="External"/><Relationship Id="rId1" Type="http://schemas.openxmlformats.org/officeDocument/2006/relationships/slideLayout" Target="../slideLayouts/slideLayout7.xml"/><Relationship Id="rId5" Type="http://schemas.openxmlformats.org/officeDocument/2006/relationships/image" Target="../media/image47.png"/><Relationship Id="rId4" Type="http://schemas.openxmlformats.org/officeDocument/2006/relationships/image" Target="../media/image46.png"/></Relationships>
</file>

<file path=ppt/slides/_rels/slide4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5.xml"/><Relationship Id="rId1" Type="http://schemas.openxmlformats.org/officeDocument/2006/relationships/slideLayout" Target="../slideLayouts/slideLayout27.xml"/></Relationships>
</file>

<file path=ppt/slides/_rels/slide47.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50.png"/><Relationship Id="rId1" Type="http://schemas.openxmlformats.org/officeDocument/2006/relationships/slideLayout" Target="../slideLayouts/slideLayout4.xml"/><Relationship Id="rId5" Type="http://schemas.openxmlformats.org/officeDocument/2006/relationships/hyperlink" Target="https://uwtsd.ac.uk/library/student-essentials/refworks/" TargetMode="External"/><Relationship Id="rId4" Type="http://schemas.openxmlformats.org/officeDocument/2006/relationships/hyperlink" Target="https://uwtsd.ac.uk/library/student-essentials/"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www.youtube.com/playlist?list=PLyN7Mmvg_0odPDamAc5anVah56yS-mkxV" TargetMode="External"/><Relationship Id="rId2" Type="http://schemas.openxmlformats.org/officeDocument/2006/relationships/image" Target="../media/image51.png"/><Relationship Id="rId1" Type="http://schemas.openxmlformats.org/officeDocument/2006/relationships/slideLayout" Target="../slideLayouts/slideLayout37.xml"/><Relationship Id="rId6" Type="http://schemas.openxmlformats.org/officeDocument/2006/relationships/hyperlink" Target="https://www.uwtsd.ac.uk/library/using-our-libraries/online-library/refworks/" TargetMode="External"/><Relationship Id="rId5" Type="http://schemas.openxmlformats.org/officeDocument/2006/relationships/image" Target="../media/image52.png"/><Relationship Id="rId4" Type="http://schemas.openxmlformats.org/officeDocument/2006/relationships/hyperlink" Target="https://www.youtube.com/playlist?list=PLyN7Mmvg_0ocjWJiNLK3tgdHT8uMiARf0"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6.xml"/><Relationship Id="rId1" Type="http://schemas.openxmlformats.org/officeDocument/2006/relationships/slideLayout" Target="../slideLayouts/slideLayout27.xml"/></Relationships>
</file>

<file path=ppt/slides/_rels/slide50.xml.rels><?xml version="1.0" encoding="UTF-8" standalone="yes"?>
<Relationships xmlns="http://schemas.openxmlformats.org/package/2006/relationships"><Relationship Id="rId3" Type="http://schemas.openxmlformats.org/officeDocument/2006/relationships/image" Target="../media/image54.png"/><Relationship Id="rId7" Type="http://schemas.openxmlformats.org/officeDocument/2006/relationships/hyperlink" Target="https://whel-primo.hosted.exlibrisgroup.com/permalink/f/8jmhd5/44UWTSD_ALMA51220939680002421" TargetMode="External"/><Relationship Id="rId2" Type="http://schemas.openxmlformats.org/officeDocument/2006/relationships/notesSlide" Target="../notesSlides/notesSlide27.xml"/><Relationship Id="rId1" Type="http://schemas.openxmlformats.org/officeDocument/2006/relationships/slideLayout" Target="../slideLayouts/slideLayout30.xml"/><Relationship Id="rId6" Type="http://schemas.openxmlformats.org/officeDocument/2006/relationships/hyperlink" Target="https://librarysearch.uwtsd.ac.uk/permalink/44WHELF_UWTSD/11c0l68/alma99100442902002421" TargetMode="External"/><Relationship Id="rId5" Type="http://schemas.openxmlformats.org/officeDocument/2006/relationships/hyperlink" Target="https://whel-primo.hosted.exlibrisgroup.com/permalink/f/8jmhd5/44UWTSD_ALMA51199408680002421" TargetMode="External"/><Relationship Id="rId4" Type="http://schemas.openxmlformats.org/officeDocument/2006/relationships/hyperlink" Target="https://librarysearch.uwtsd.ac.uk/permalink/44WHELF_UWTSD/1pbrh66/alma99100341060102421"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https://whelf-uwtsd.alma.exlibrisgroup.com/leganto/public/44WHELF_UWTSD/lists/7517844970002421?auth=SAML" TargetMode="External"/><Relationship Id="rId1" Type="http://schemas.openxmlformats.org/officeDocument/2006/relationships/slideLayout" Target="../slideLayouts/slideLayout27.xml"/></Relationships>
</file>

<file path=ppt/slides/_rels/slide52.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28.xml"/><Relationship Id="rId1" Type="http://schemas.openxmlformats.org/officeDocument/2006/relationships/slideLayout" Target="../slideLayouts/slideLayout6.xml"/><Relationship Id="rId4" Type="http://schemas.openxmlformats.org/officeDocument/2006/relationships/hyperlink" Target="mailto:l.ellis@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9" descr="Studious high school students">
            <a:extLst>
              <a:ext uri="{FF2B5EF4-FFF2-40B4-BE49-F238E27FC236}">
                <a16:creationId xmlns:a16="http://schemas.microsoft.com/office/drawing/2014/main" id="{0E5E5563-5BAE-4E00-B940-D11ED17525F5}"/>
              </a:ext>
            </a:extLst>
          </p:cNvPr>
          <p:cNvPicPr>
            <a:picLocks noGrp="1" noChangeAspect="1"/>
          </p:cNvPicPr>
          <p:nvPr>
            <p:ph type="pic" sz="quarter" idx="13"/>
          </p:nvPr>
        </p:nvPicPr>
        <p:blipFill rotWithShape="1">
          <a:blip r:embed="rId3"/>
          <a:srcRect l="20347" r="20347"/>
          <a:stretch/>
        </p:blipFill>
        <p:spPr/>
      </p:pic>
      <p:sp>
        <p:nvSpPr>
          <p:cNvPr id="3" name="Subtitle 2"/>
          <p:cNvSpPr>
            <a:spLocks noGrp="1"/>
          </p:cNvSpPr>
          <p:nvPr>
            <p:ph type="subTitle" idx="1"/>
          </p:nvPr>
        </p:nvSpPr>
        <p:spPr/>
        <p:txBody>
          <a:bodyPr vert="horz" lIns="91440" tIns="45720" rIns="91440" bIns="45720" rtlCol="0" anchor="t">
            <a:normAutofit/>
          </a:bodyPr>
          <a:lstStyle/>
          <a:p>
            <a:r>
              <a:rPr lang="en-GB">
                <a:cs typeface="Calibri Light"/>
              </a:rPr>
              <a:t>Lisa Ellis</a:t>
            </a:r>
          </a:p>
          <a:p>
            <a:r>
              <a:rPr lang="en-GB">
                <a:cs typeface="Calibri Light"/>
              </a:rPr>
              <a:t>Academic Liaison Librarian</a:t>
            </a:r>
          </a:p>
        </p:txBody>
      </p:sp>
      <p:sp>
        <p:nvSpPr>
          <p:cNvPr id="4" name="Title 3"/>
          <p:cNvSpPr>
            <a:spLocks noGrp="1"/>
          </p:cNvSpPr>
          <p:nvPr>
            <p:ph type="title"/>
          </p:nvPr>
        </p:nvSpPr>
        <p:spPr/>
        <p:txBody>
          <a:bodyPr>
            <a:normAutofit fontScale="90000"/>
          </a:bodyPr>
          <a:lstStyle/>
          <a:p>
            <a:r>
              <a:rPr lang="en-GB"/>
              <a:t>Harvard Referencing: </a:t>
            </a:r>
            <a:br>
              <a:rPr lang="en-GB"/>
            </a:br>
            <a:br>
              <a:rPr lang="en-GB"/>
            </a:br>
            <a:r>
              <a:rPr lang="en-GB" sz="3200"/>
              <a:t>The why, when and how</a:t>
            </a:r>
          </a:p>
        </p:txBody>
      </p:sp>
    </p:spTree>
    <p:extLst>
      <p:ext uri="{BB962C8B-B14F-4D97-AF65-F5344CB8AC3E}">
        <p14:creationId xmlns:p14="http://schemas.microsoft.com/office/powerpoint/2010/main" val="4153852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D8A3F-830B-8883-11BC-BD3AFC3B9364}"/>
              </a:ext>
            </a:extLst>
          </p:cNvPr>
          <p:cNvSpPr>
            <a:spLocks noGrp="1"/>
          </p:cNvSpPr>
          <p:nvPr>
            <p:ph type="title"/>
          </p:nvPr>
        </p:nvSpPr>
        <p:spPr/>
        <p:txBody>
          <a:bodyPr/>
          <a:lstStyle/>
          <a:p>
            <a:r>
              <a:rPr lang="en-GB"/>
              <a:t>Aims...</a:t>
            </a:r>
          </a:p>
        </p:txBody>
      </p:sp>
      <p:sp>
        <p:nvSpPr>
          <p:cNvPr id="3" name="Text Placeholder 2">
            <a:extLst>
              <a:ext uri="{FF2B5EF4-FFF2-40B4-BE49-F238E27FC236}">
                <a16:creationId xmlns:a16="http://schemas.microsoft.com/office/drawing/2014/main" id="{4E152F15-9081-EF08-432A-385A75CB752E}"/>
              </a:ext>
            </a:extLst>
          </p:cNvPr>
          <p:cNvSpPr>
            <a:spLocks noGrp="1"/>
          </p:cNvSpPr>
          <p:nvPr>
            <p:ph type="body" sz="half" idx="2"/>
          </p:nvPr>
        </p:nvSpPr>
        <p:spPr/>
        <p:txBody>
          <a:bodyPr>
            <a:normAutofit/>
          </a:bodyPr>
          <a:lstStyle/>
          <a:p>
            <a:r>
              <a:rPr lang="en-GB">
                <a:cs typeface="Calibri Light"/>
              </a:rPr>
              <a:t>What is referencing?</a:t>
            </a:r>
            <a:endParaRPr lang="en-GB"/>
          </a:p>
        </p:txBody>
      </p:sp>
      <p:sp>
        <p:nvSpPr>
          <p:cNvPr id="4" name="Text Placeholder 3">
            <a:extLst>
              <a:ext uri="{FF2B5EF4-FFF2-40B4-BE49-F238E27FC236}">
                <a16:creationId xmlns:a16="http://schemas.microsoft.com/office/drawing/2014/main" id="{C71A5CD3-198A-3410-D15D-DDCA64C8CE04}"/>
              </a:ext>
            </a:extLst>
          </p:cNvPr>
          <p:cNvSpPr>
            <a:spLocks noGrp="1"/>
          </p:cNvSpPr>
          <p:nvPr>
            <p:ph type="body" sz="quarter" idx="20"/>
          </p:nvPr>
        </p:nvSpPr>
        <p:spPr>
          <a:solidFill>
            <a:srgbClr val="FFC000"/>
          </a:solidFill>
        </p:spPr>
        <p:txBody>
          <a:bodyPr/>
          <a:lstStyle/>
          <a:p>
            <a:r>
              <a:rPr lang="en-GB">
                <a:cs typeface="Calibri Light"/>
              </a:rPr>
              <a:t>1</a:t>
            </a:r>
            <a:endParaRPr lang="en-GB"/>
          </a:p>
        </p:txBody>
      </p:sp>
      <p:sp>
        <p:nvSpPr>
          <p:cNvPr id="5" name="Text Placeholder 4">
            <a:extLst>
              <a:ext uri="{FF2B5EF4-FFF2-40B4-BE49-F238E27FC236}">
                <a16:creationId xmlns:a16="http://schemas.microsoft.com/office/drawing/2014/main" id="{B76B214D-4F99-9A3D-4981-79914AC6788A}"/>
              </a:ext>
            </a:extLst>
          </p:cNvPr>
          <p:cNvSpPr>
            <a:spLocks noGrp="1"/>
          </p:cNvSpPr>
          <p:nvPr>
            <p:ph type="body" sz="half" idx="21"/>
          </p:nvPr>
        </p:nvSpPr>
        <p:spPr/>
        <p:txBody>
          <a:bodyPr/>
          <a:lstStyle/>
          <a:p>
            <a:r>
              <a:rPr lang="en-GB">
                <a:cs typeface="Calibri Light"/>
              </a:rPr>
              <a:t>Plagiarism</a:t>
            </a:r>
            <a:endParaRPr lang="en-GB"/>
          </a:p>
        </p:txBody>
      </p:sp>
      <p:sp>
        <p:nvSpPr>
          <p:cNvPr id="6" name="Text Placeholder 5">
            <a:extLst>
              <a:ext uri="{FF2B5EF4-FFF2-40B4-BE49-F238E27FC236}">
                <a16:creationId xmlns:a16="http://schemas.microsoft.com/office/drawing/2014/main" id="{12E662BB-6AC4-6C64-E4EB-BE21A8256BC7}"/>
              </a:ext>
            </a:extLst>
          </p:cNvPr>
          <p:cNvSpPr>
            <a:spLocks noGrp="1"/>
          </p:cNvSpPr>
          <p:nvPr>
            <p:ph type="body" sz="quarter" idx="22"/>
          </p:nvPr>
        </p:nvSpPr>
        <p:spPr>
          <a:solidFill>
            <a:srgbClr val="FFC000"/>
          </a:solidFill>
        </p:spPr>
        <p:txBody>
          <a:bodyPr/>
          <a:lstStyle/>
          <a:p>
            <a:r>
              <a:rPr lang="en-GB">
                <a:cs typeface="Calibri Light"/>
              </a:rPr>
              <a:t>2</a:t>
            </a:r>
            <a:endParaRPr lang="en-GB"/>
          </a:p>
        </p:txBody>
      </p:sp>
      <p:sp>
        <p:nvSpPr>
          <p:cNvPr id="7" name="Text Placeholder 6">
            <a:extLst>
              <a:ext uri="{FF2B5EF4-FFF2-40B4-BE49-F238E27FC236}">
                <a16:creationId xmlns:a16="http://schemas.microsoft.com/office/drawing/2014/main" id="{365FBDAC-4861-FCB6-5386-A056901FC80E}"/>
              </a:ext>
            </a:extLst>
          </p:cNvPr>
          <p:cNvSpPr>
            <a:spLocks noGrp="1"/>
          </p:cNvSpPr>
          <p:nvPr>
            <p:ph type="body" sz="half" idx="23"/>
          </p:nvPr>
        </p:nvSpPr>
        <p:spPr/>
        <p:txBody>
          <a:bodyPr/>
          <a:lstStyle/>
          <a:p>
            <a:r>
              <a:rPr lang="en-GB">
                <a:cs typeface="Calibri Light"/>
              </a:rPr>
              <a:t>Creating in-text citations</a:t>
            </a:r>
            <a:endParaRPr lang="en-GB" err="1"/>
          </a:p>
        </p:txBody>
      </p:sp>
      <p:sp>
        <p:nvSpPr>
          <p:cNvPr id="8" name="Text Placeholder 7">
            <a:extLst>
              <a:ext uri="{FF2B5EF4-FFF2-40B4-BE49-F238E27FC236}">
                <a16:creationId xmlns:a16="http://schemas.microsoft.com/office/drawing/2014/main" id="{C6574394-EEE6-6541-0E83-27D242B820BF}"/>
              </a:ext>
            </a:extLst>
          </p:cNvPr>
          <p:cNvSpPr>
            <a:spLocks noGrp="1"/>
          </p:cNvSpPr>
          <p:nvPr>
            <p:ph type="body" sz="quarter" idx="24"/>
          </p:nvPr>
        </p:nvSpPr>
        <p:spPr>
          <a:solidFill>
            <a:srgbClr val="FFC000"/>
          </a:solidFill>
        </p:spPr>
        <p:txBody>
          <a:bodyPr/>
          <a:lstStyle/>
          <a:p>
            <a:r>
              <a:rPr lang="en-GB">
                <a:cs typeface="Calibri Light"/>
              </a:rPr>
              <a:t>3</a:t>
            </a:r>
            <a:endParaRPr lang="en-GB"/>
          </a:p>
        </p:txBody>
      </p:sp>
      <p:sp>
        <p:nvSpPr>
          <p:cNvPr id="9" name="Text Placeholder 8">
            <a:extLst>
              <a:ext uri="{FF2B5EF4-FFF2-40B4-BE49-F238E27FC236}">
                <a16:creationId xmlns:a16="http://schemas.microsoft.com/office/drawing/2014/main" id="{23191375-6C28-9985-1D8E-5313C957BF84}"/>
              </a:ext>
            </a:extLst>
          </p:cNvPr>
          <p:cNvSpPr>
            <a:spLocks noGrp="1"/>
          </p:cNvSpPr>
          <p:nvPr>
            <p:ph type="body" sz="half" idx="25"/>
          </p:nvPr>
        </p:nvSpPr>
        <p:spPr/>
        <p:txBody>
          <a:bodyPr/>
          <a:lstStyle/>
          <a:p>
            <a:r>
              <a:rPr lang="en-GB">
                <a:cs typeface="Calibri Light"/>
              </a:rPr>
              <a:t>Creating your reference list</a:t>
            </a:r>
            <a:endParaRPr lang="en-GB"/>
          </a:p>
        </p:txBody>
      </p:sp>
      <p:sp>
        <p:nvSpPr>
          <p:cNvPr id="10" name="Text Placeholder 9">
            <a:extLst>
              <a:ext uri="{FF2B5EF4-FFF2-40B4-BE49-F238E27FC236}">
                <a16:creationId xmlns:a16="http://schemas.microsoft.com/office/drawing/2014/main" id="{D8C84E08-BF77-AC83-0CD5-40676C3E79F9}"/>
              </a:ext>
            </a:extLst>
          </p:cNvPr>
          <p:cNvSpPr>
            <a:spLocks noGrp="1"/>
          </p:cNvSpPr>
          <p:nvPr>
            <p:ph type="body" sz="quarter" idx="26"/>
          </p:nvPr>
        </p:nvSpPr>
        <p:spPr>
          <a:xfrm>
            <a:off x="698242" y="4780652"/>
            <a:ext cx="707845" cy="685800"/>
          </a:xfrm>
          <a:solidFill>
            <a:srgbClr val="FFC000"/>
          </a:solidFill>
        </p:spPr>
        <p:txBody>
          <a:bodyPr/>
          <a:lstStyle/>
          <a:p>
            <a:r>
              <a:rPr lang="en-GB">
                <a:cs typeface="Calibri Light"/>
              </a:rPr>
              <a:t>4</a:t>
            </a:r>
            <a:endParaRPr lang="en-GB"/>
          </a:p>
        </p:txBody>
      </p:sp>
      <p:sp>
        <p:nvSpPr>
          <p:cNvPr id="11" name="Text Placeholder 10">
            <a:extLst>
              <a:ext uri="{FF2B5EF4-FFF2-40B4-BE49-F238E27FC236}">
                <a16:creationId xmlns:a16="http://schemas.microsoft.com/office/drawing/2014/main" id="{080378FC-664D-4804-8FFD-F415CE328E46}"/>
              </a:ext>
            </a:extLst>
          </p:cNvPr>
          <p:cNvSpPr>
            <a:spLocks noGrp="1"/>
          </p:cNvSpPr>
          <p:nvPr>
            <p:ph type="body" sz="half" idx="27"/>
          </p:nvPr>
        </p:nvSpPr>
        <p:spPr/>
        <p:txBody>
          <a:bodyPr/>
          <a:lstStyle/>
          <a:p>
            <a:r>
              <a:rPr lang="en-GB">
                <a:cs typeface="Calibri Light"/>
              </a:rPr>
              <a:t>Hints and Tips</a:t>
            </a:r>
          </a:p>
        </p:txBody>
      </p:sp>
      <p:sp>
        <p:nvSpPr>
          <p:cNvPr id="12" name="Text Placeholder 11">
            <a:extLst>
              <a:ext uri="{FF2B5EF4-FFF2-40B4-BE49-F238E27FC236}">
                <a16:creationId xmlns:a16="http://schemas.microsoft.com/office/drawing/2014/main" id="{59557551-F298-2B84-219D-A2A81B853067}"/>
              </a:ext>
            </a:extLst>
          </p:cNvPr>
          <p:cNvSpPr>
            <a:spLocks noGrp="1"/>
          </p:cNvSpPr>
          <p:nvPr>
            <p:ph type="body" sz="quarter" idx="28"/>
          </p:nvPr>
        </p:nvSpPr>
        <p:spPr>
          <a:solidFill>
            <a:srgbClr val="FFC000"/>
          </a:solidFill>
        </p:spPr>
        <p:txBody>
          <a:bodyPr/>
          <a:lstStyle/>
          <a:p>
            <a:r>
              <a:rPr lang="en-GB">
                <a:cs typeface="Calibri Light"/>
              </a:rPr>
              <a:t>5</a:t>
            </a:r>
            <a:endParaRPr lang="en-GB"/>
          </a:p>
        </p:txBody>
      </p:sp>
      <p:sp>
        <p:nvSpPr>
          <p:cNvPr id="13" name="Text Placeholder 12">
            <a:extLst>
              <a:ext uri="{FF2B5EF4-FFF2-40B4-BE49-F238E27FC236}">
                <a16:creationId xmlns:a16="http://schemas.microsoft.com/office/drawing/2014/main" id="{0DAC80F4-95E6-0654-6A1E-45FE9F7A9B0E}"/>
              </a:ext>
            </a:extLst>
          </p:cNvPr>
          <p:cNvSpPr>
            <a:spLocks noGrp="1"/>
          </p:cNvSpPr>
          <p:nvPr>
            <p:ph type="body" sz="half" idx="29"/>
          </p:nvPr>
        </p:nvSpPr>
        <p:spPr/>
        <p:txBody>
          <a:bodyPr/>
          <a:lstStyle/>
          <a:p>
            <a:r>
              <a:rPr lang="en-GB">
                <a:cs typeface="Calibri Light"/>
              </a:rPr>
              <a:t>Cite Them Right</a:t>
            </a:r>
            <a:endParaRPr lang="en-GB"/>
          </a:p>
        </p:txBody>
      </p:sp>
      <p:sp>
        <p:nvSpPr>
          <p:cNvPr id="14" name="Text Placeholder 13">
            <a:extLst>
              <a:ext uri="{FF2B5EF4-FFF2-40B4-BE49-F238E27FC236}">
                <a16:creationId xmlns:a16="http://schemas.microsoft.com/office/drawing/2014/main" id="{D6597F5A-BA75-2FB7-A268-83C6F7EF4D0D}"/>
              </a:ext>
            </a:extLst>
          </p:cNvPr>
          <p:cNvSpPr>
            <a:spLocks noGrp="1"/>
          </p:cNvSpPr>
          <p:nvPr>
            <p:ph type="body" sz="quarter" idx="30"/>
          </p:nvPr>
        </p:nvSpPr>
        <p:spPr>
          <a:solidFill>
            <a:srgbClr val="FFC000"/>
          </a:solidFill>
        </p:spPr>
        <p:txBody>
          <a:bodyPr/>
          <a:lstStyle/>
          <a:p>
            <a:r>
              <a:rPr lang="en-GB">
                <a:cs typeface="Calibri Light"/>
              </a:rPr>
              <a:t>6</a:t>
            </a:r>
            <a:endParaRPr lang="en-GB"/>
          </a:p>
        </p:txBody>
      </p:sp>
      <p:sp>
        <p:nvSpPr>
          <p:cNvPr id="15" name="Text Placeholder 14">
            <a:extLst>
              <a:ext uri="{FF2B5EF4-FFF2-40B4-BE49-F238E27FC236}">
                <a16:creationId xmlns:a16="http://schemas.microsoft.com/office/drawing/2014/main" id="{AEA9CC8C-8976-3C56-965D-5D95CE4CC238}"/>
              </a:ext>
            </a:extLst>
          </p:cNvPr>
          <p:cNvSpPr>
            <a:spLocks noGrp="1"/>
          </p:cNvSpPr>
          <p:nvPr>
            <p:ph type="body" sz="half" idx="31"/>
          </p:nvPr>
        </p:nvSpPr>
        <p:spPr/>
        <p:txBody>
          <a:bodyPr>
            <a:normAutofit/>
          </a:bodyPr>
          <a:lstStyle/>
          <a:p>
            <a:r>
              <a:rPr lang="en-GB">
                <a:cs typeface="Calibri Light"/>
              </a:rPr>
              <a:t>Further resources and help</a:t>
            </a:r>
            <a:endParaRPr lang="en-GB"/>
          </a:p>
        </p:txBody>
      </p:sp>
      <p:sp>
        <p:nvSpPr>
          <p:cNvPr id="16" name="Text Placeholder 15">
            <a:extLst>
              <a:ext uri="{FF2B5EF4-FFF2-40B4-BE49-F238E27FC236}">
                <a16:creationId xmlns:a16="http://schemas.microsoft.com/office/drawing/2014/main" id="{F4F05832-28DD-7254-9F01-F20E7E9C7E6E}"/>
              </a:ext>
            </a:extLst>
          </p:cNvPr>
          <p:cNvSpPr>
            <a:spLocks noGrp="1"/>
          </p:cNvSpPr>
          <p:nvPr>
            <p:ph type="body" sz="quarter" idx="32"/>
          </p:nvPr>
        </p:nvSpPr>
        <p:spPr>
          <a:solidFill>
            <a:srgbClr val="FFC000"/>
          </a:solidFill>
        </p:spPr>
        <p:txBody>
          <a:bodyPr/>
          <a:lstStyle/>
          <a:p>
            <a:r>
              <a:rPr lang="en-GB">
                <a:cs typeface="Calibri Light"/>
              </a:rPr>
              <a:t>7</a:t>
            </a:r>
            <a:endParaRPr lang="en-GB"/>
          </a:p>
        </p:txBody>
      </p:sp>
    </p:spTree>
    <p:extLst>
      <p:ext uri="{BB962C8B-B14F-4D97-AF65-F5344CB8AC3E}">
        <p14:creationId xmlns:p14="http://schemas.microsoft.com/office/powerpoint/2010/main" val="3924125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1955" y="2112"/>
            <a:ext cx="5530790" cy="1003916"/>
          </a:xfrm>
        </p:spPr>
        <p:txBody>
          <a:bodyPr>
            <a:noAutofit/>
          </a:bodyPr>
          <a:lstStyle/>
          <a:p>
            <a:pPr algn="ctr"/>
            <a:r>
              <a:rPr lang="en-GB">
                <a:latin typeface="Calibri"/>
                <a:cs typeface="Calibri"/>
              </a:rPr>
              <a:t>What is referencing?</a:t>
            </a:r>
            <a:endParaRPr lang="en-US"/>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1131280" y="1518814"/>
            <a:ext cx="6438767" cy="444565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7760854" y="2230582"/>
            <a:ext cx="4324926"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latin typeface="Calibri"/>
                <a:ea typeface="+mn-lt"/>
                <a:cs typeface="Calibri"/>
              </a:rPr>
              <a:t>Why is it important to </a:t>
            </a:r>
            <a:endParaRPr lang="en-US">
              <a:latin typeface="Calibri Light"/>
              <a:ea typeface="+mn-lt"/>
              <a:cs typeface="Calibri Light"/>
            </a:endParaRPr>
          </a:p>
          <a:p>
            <a:pPr algn="ctr"/>
            <a:r>
              <a:rPr lang="en-GB" sz="3200">
                <a:latin typeface="Calibri"/>
                <a:ea typeface="+mn-lt"/>
                <a:cs typeface="Calibri"/>
              </a:rPr>
              <a:t>acknowledge the sources you use in your </a:t>
            </a:r>
            <a:endParaRPr lang="en-US">
              <a:latin typeface="Calibri Light"/>
              <a:ea typeface="+mn-lt"/>
              <a:cs typeface="Calibri Light"/>
            </a:endParaRPr>
          </a:p>
          <a:p>
            <a:pPr algn="ctr"/>
            <a:r>
              <a:rPr lang="en-GB" sz="3200">
                <a:latin typeface="Calibri"/>
                <a:ea typeface="+mn-lt"/>
                <a:cs typeface="Calibri"/>
              </a:rPr>
              <a:t>assignments?</a:t>
            </a:r>
            <a:endParaRPr lang="en-US">
              <a:cs typeface="Calibri Light"/>
            </a:endParaRPr>
          </a:p>
          <a:p>
            <a:pPr algn="l"/>
            <a:endParaRPr lang="en-GB">
              <a:cs typeface="Calibri Light"/>
            </a:endParaRPr>
          </a:p>
        </p:txBody>
      </p:sp>
    </p:spTree>
    <p:extLst>
      <p:ext uri="{BB962C8B-B14F-4D97-AF65-F5344CB8AC3E}">
        <p14:creationId xmlns:p14="http://schemas.microsoft.com/office/powerpoint/2010/main" val="1568722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2C49-0AC9-4778-8866-3B87108C0AA0}"/>
              </a:ext>
            </a:extLst>
          </p:cNvPr>
          <p:cNvSpPr>
            <a:spLocks noGrp="1"/>
          </p:cNvSpPr>
          <p:nvPr>
            <p:ph type="title"/>
          </p:nvPr>
        </p:nvSpPr>
        <p:spPr/>
        <p:txBody>
          <a:bodyPr/>
          <a:lstStyle/>
          <a:p>
            <a:r>
              <a:rPr lang="en-GB"/>
              <a:t>Why we use referencing …</a:t>
            </a:r>
          </a:p>
        </p:txBody>
      </p:sp>
      <p:sp>
        <p:nvSpPr>
          <p:cNvPr id="8" name="TextBox 7">
            <a:extLst>
              <a:ext uri="{FF2B5EF4-FFF2-40B4-BE49-F238E27FC236}">
                <a16:creationId xmlns:a16="http://schemas.microsoft.com/office/drawing/2014/main" id="{531A87BD-F6C5-4F20-AB1A-90A73115FA4E}"/>
              </a:ext>
            </a:extLst>
          </p:cNvPr>
          <p:cNvSpPr txBox="1"/>
          <p:nvPr/>
        </p:nvSpPr>
        <p:spPr>
          <a:xfrm>
            <a:off x="698241" y="4642338"/>
            <a:ext cx="1543401"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And lend credibility to our arguments</a:t>
            </a:r>
          </a:p>
        </p:txBody>
      </p:sp>
      <p:pic>
        <p:nvPicPr>
          <p:cNvPr id="10" name="Picture 9">
            <a:extLst>
              <a:ext uri="{FF2B5EF4-FFF2-40B4-BE49-F238E27FC236}">
                <a16:creationId xmlns:a16="http://schemas.microsoft.com/office/drawing/2014/main" id="{3C617435-4F38-42FE-922B-91CD491FAB3F}"/>
              </a:ext>
            </a:extLst>
          </p:cNvPr>
          <p:cNvPicPr>
            <a:picLocks noChangeAspect="1"/>
          </p:cNvPicPr>
          <p:nvPr/>
        </p:nvPicPr>
        <p:blipFill>
          <a:blip r:embed="rId3"/>
          <a:stretch>
            <a:fillRect/>
          </a:stretch>
        </p:blipFill>
        <p:spPr>
          <a:xfrm>
            <a:off x="442176" y="2215662"/>
            <a:ext cx="11105411" cy="2069429"/>
          </a:xfrm>
          <a:prstGeom prst="rect">
            <a:avLst/>
          </a:prstGeom>
        </p:spPr>
      </p:pic>
      <p:sp>
        <p:nvSpPr>
          <p:cNvPr id="11" name="TextBox 10">
            <a:extLst>
              <a:ext uri="{FF2B5EF4-FFF2-40B4-BE49-F238E27FC236}">
                <a16:creationId xmlns:a16="http://schemas.microsoft.com/office/drawing/2014/main" id="{0BD84858-598D-41A4-9DF2-9A21A9A63715}"/>
              </a:ext>
            </a:extLst>
          </p:cNvPr>
          <p:cNvSpPr txBox="1"/>
          <p:nvPr/>
        </p:nvSpPr>
        <p:spPr>
          <a:xfrm>
            <a:off x="5478118" y="4642338"/>
            <a:ext cx="1679313"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Which ideas belong to others by attribution</a:t>
            </a:r>
          </a:p>
        </p:txBody>
      </p:sp>
      <p:sp>
        <p:nvSpPr>
          <p:cNvPr id="12" name="TextBox 11">
            <a:extLst>
              <a:ext uri="{FF2B5EF4-FFF2-40B4-BE49-F238E27FC236}">
                <a16:creationId xmlns:a16="http://schemas.microsoft.com/office/drawing/2014/main" id="{8E99CC24-5485-4590-8FB6-839F682D3F8D}"/>
              </a:ext>
            </a:extLst>
          </p:cNvPr>
          <p:cNvSpPr txBox="1"/>
          <p:nvPr/>
        </p:nvSpPr>
        <p:spPr>
          <a:xfrm>
            <a:off x="2816186" y="4628270"/>
            <a:ext cx="1784820" cy="1015663"/>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The intellectual work of others</a:t>
            </a:r>
          </a:p>
        </p:txBody>
      </p:sp>
      <p:sp>
        <p:nvSpPr>
          <p:cNvPr id="13" name="TextBox 12">
            <a:extLst>
              <a:ext uri="{FF2B5EF4-FFF2-40B4-BE49-F238E27FC236}">
                <a16:creationId xmlns:a16="http://schemas.microsoft.com/office/drawing/2014/main" id="{30271DAB-B189-4D37-B901-FBB720DE3213}"/>
              </a:ext>
            </a:extLst>
          </p:cNvPr>
          <p:cNvSpPr txBox="1"/>
          <p:nvPr/>
        </p:nvSpPr>
        <p:spPr>
          <a:xfrm>
            <a:off x="7826725" y="4642338"/>
            <a:ext cx="1482252"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Plagiarism</a:t>
            </a:r>
          </a:p>
        </p:txBody>
      </p:sp>
      <p:sp>
        <p:nvSpPr>
          <p:cNvPr id="14" name="TextBox 13">
            <a:extLst>
              <a:ext uri="{FF2B5EF4-FFF2-40B4-BE49-F238E27FC236}">
                <a16:creationId xmlns:a16="http://schemas.microsoft.com/office/drawing/2014/main" id="{7C49633E-4A6A-4256-93C8-9D6508EBC7E0}"/>
              </a:ext>
            </a:extLst>
          </p:cNvPr>
          <p:cNvSpPr txBox="1"/>
          <p:nvPr/>
        </p:nvSpPr>
        <p:spPr>
          <a:xfrm>
            <a:off x="10393906" y="4642338"/>
            <a:ext cx="1482252"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Breadth of reading</a:t>
            </a:r>
          </a:p>
        </p:txBody>
      </p:sp>
    </p:spTree>
    <p:extLst>
      <p:ext uri="{BB962C8B-B14F-4D97-AF65-F5344CB8AC3E}">
        <p14:creationId xmlns:p14="http://schemas.microsoft.com/office/powerpoint/2010/main" val="3232369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23B43E6-C17F-4066-9DBC-DFB43E93B94F}"/>
              </a:ext>
            </a:extLst>
          </p:cNvPr>
          <p:cNvSpPr>
            <a:spLocks noGrp="1"/>
          </p:cNvSpPr>
          <p:nvPr>
            <p:ph sz="half" idx="1"/>
          </p:nvPr>
        </p:nvSpPr>
        <p:spPr>
          <a:xfrm>
            <a:off x="173734" y="1327333"/>
            <a:ext cx="1408480" cy="613040"/>
          </a:xfrm>
        </p:spPr>
        <p:txBody>
          <a:bodyPr vert="horz" lIns="91440" tIns="45720" rIns="91440" bIns="45720" rtlCol="0" anchor="t">
            <a:normAutofit/>
          </a:bodyPr>
          <a:lstStyle/>
          <a:p>
            <a:pPr marL="0" indent="0">
              <a:buNone/>
            </a:pPr>
            <a:r>
              <a:rPr lang="en-GB" sz="2600" b="1">
                <a:solidFill>
                  <a:schemeClr val="accent1"/>
                </a:solidFill>
                <a:latin typeface="Calibri"/>
                <a:cs typeface="Calibri Light"/>
              </a:rPr>
              <a:t>Authors</a:t>
            </a:r>
            <a:endParaRPr lang="en-GB" sz="2600" b="1">
              <a:solidFill>
                <a:schemeClr val="accent1"/>
              </a:solidFill>
              <a:latin typeface="Calibri Light"/>
              <a:cs typeface="Calibri Light"/>
            </a:endParaRPr>
          </a:p>
        </p:txBody>
      </p:sp>
      <p:sp>
        <p:nvSpPr>
          <p:cNvPr id="3" name="Title 2">
            <a:extLst>
              <a:ext uri="{FF2B5EF4-FFF2-40B4-BE49-F238E27FC236}">
                <a16:creationId xmlns:a16="http://schemas.microsoft.com/office/drawing/2014/main" id="{A65D5D2F-6DFA-4DA8-A48E-371B1A1FB1FA}"/>
              </a:ext>
            </a:extLst>
          </p:cNvPr>
          <p:cNvSpPr>
            <a:spLocks noGrp="1"/>
          </p:cNvSpPr>
          <p:nvPr>
            <p:ph type="title"/>
          </p:nvPr>
        </p:nvSpPr>
        <p:spPr>
          <a:xfrm>
            <a:off x="125973" y="-2373"/>
            <a:ext cx="6713705" cy="1003916"/>
          </a:xfrm>
        </p:spPr>
        <p:txBody>
          <a:bodyPr>
            <a:normAutofit/>
          </a:bodyPr>
          <a:lstStyle/>
          <a:p>
            <a:r>
              <a:rPr lang="en-GB">
                <a:latin typeface="Calibri"/>
                <a:cs typeface="Calibri"/>
              </a:rPr>
              <a:t>Why should you reference?</a:t>
            </a:r>
          </a:p>
        </p:txBody>
      </p:sp>
      <p:pic>
        <p:nvPicPr>
          <p:cNvPr id="5" name="Picture 5" descr="A group of people sitting at a table&#10;&#10;Description generated with very high confidence">
            <a:extLst>
              <a:ext uri="{FF2B5EF4-FFF2-40B4-BE49-F238E27FC236}">
                <a16:creationId xmlns:a16="http://schemas.microsoft.com/office/drawing/2014/main" id="{F5173735-468F-441D-AD0F-81C6639DE39F}"/>
              </a:ext>
            </a:extLst>
          </p:cNvPr>
          <p:cNvPicPr>
            <a:picLocks noGrp="1" noChangeAspect="1"/>
          </p:cNvPicPr>
          <p:nvPr>
            <p:ph type="pic" sz="quarter" idx="13"/>
          </p:nvPr>
        </p:nvPicPr>
        <p:blipFill rotWithShape="1">
          <a:blip r:embed="rId3"/>
          <a:srcRect l="11752" r="11752"/>
          <a:stretch/>
        </p:blipFill>
        <p:spPr>
          <a:xfrm>
            <a:off x="6479645" y="1765576"/>
            <a:ext cx="5410460" cy="4183529"/>
          </a:xfrm>
        </p:spPr>
      </p:pic>
      <p:sp>
        <p:nvSpPr>
          <p:cNvPr id="4" name="TextBox 3">
            <a:extLst>
              <a:ext uri="{FF2B5EF4-FFF2-40B4-BE49-F238E27FC236}">
                <a16:creationId xmlns:a16="http://schemas.microsoft.com/office/drawing/2014/main" id="{DE0EBF9A-9FCB-418D-9F1E-70A6CE4F8F1D}"/>
              </a:ext>
            </a:extLst>
          </p:cNvPr>
          <p:cNvSpPr txBox="1"/>
          <p:nvPr/>
        </p:nvSpPr>
        <p:spPr>
          <a:xfrm>
            <a:off x="124768" y="3483579"/>
            <a:ext cx="3772928"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b="1">
                <a:solidFill>
                  <a:schemeClr val="accent1"/>
                </a:solidFill>
                <a:latin typeface="Calibri"/>
                <a:cs typeface="Calibri"/>
              </a:rPr>
              <a:t>Academic community</a:t>
            </a:r>
            <a:endParaRPr lang="en-US" sz="2600" b="1">
              <a:solidFill>
                <a:schemeClr val="accent1"/>
              </a:solidFill>
              <a:cs typeface="Calibri Light"/>
            </a:endParaRPr>
          </a:p>
        </p:txBody>
      </p:sp>
      <p:sp>
        <p:nvSpPr>
          <p:cNvPr id="7" name="TextBox 6">
            <a:extLst>
              <a:ext uri="{FF2B5EF4-FFF2-40B4-BE49-F238E27FC236}">
                <a16:creationId xmlns:a16="http://schemas.microsoft.com/office/drawing/2014/main" id="{9D551D93-D708-4156-9165-42753D1F2EC5}"/>
              </a:ext>
            </a:extLst>
          </p:cNvPr>
          <p:cNvSpPr txBox="1"/>
          <p:nvPr/>
        </p:nvSpPr>
        <p:spPr>
          <a:xfrm>
            <a:off x="125476" y="1712919"/>
            <a:ext cx="613776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a:latin typeface="Calibri"/>
                <a:ea typeface="+mn-lt"/>
                <a:cs typeface="+mn-lt"/>
              </a:rPr>
              <a:t>To see their work acknowledged.</a:t>
            </a:r>
            <a:endParaRPr lang="en-US" sz="2400">
              <a:latin typeface="Calibri"/>
              <a:ea typeface="+mn-lt"/>
              <a:cs typeface="Calibri"/>
            </a:endParaRPr>
          </a:p>
          <a:p>
            <a:pPr marL="457200" indent="-457200">
              <a:buFont typeface="Arial"/>
              <a:buChar char="•"/>
            </a:pPr>
            <a:r>
              <a:rPr lang="en-GB" sz="2400">
                <a:latin typeface="Calibri"/>
                <a:ea typeface="+mn-lt"/>
                <a:cs typeface="+mn-lt"/>
              </a:rPr>
              <a:t>To increase their academic reputation and possible funding for further research in the subject area. This could be you! </a:t>
            </a:r>
            <a:endParaRPr lang="en-US" sz="2400">
              <a:latin typeface="Calibri"/>
              <a:cs typeface="Calibri"/>
            </a:endParaRPr>
          </a:p>
        </p:txBody>
      </p:sp>
      <p:sp>
        <p:nvSpPr>
          <p:cNvPr id="8" name="TextBox 7">
            <a:extLst>
              <a:ext uri="{FF2B5EF4-FFF2-40B4-BE49-F238E27FC236}">
                <a16:creationId xmlns:a16="http://schemas.microsoft.com/office/drawing/2014/main" id="{B15726F3-B83A-4555-93A1-55F948257434}"/>
              </a:ext>
            </a:extLst>
          </p:cNvPr>
          <p:cNvSpPr txBox="1"/>
          <p:nvPr/>
        </p:nvSpPr>
        <p:spPr>
          <a:xfrm>
            <a:off x="107950" y="4121368"/>
            <a:ext cx="6758709" cy="2185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a:latin typeface="Calibri"/>
                <a:ea typeface="+mn-lt"/>
                <a:cs typeface="+mn-lt"/>
              </a:rPr>
              <a:t>To standardise references, making it easier to find resources and conduct peer review.</a:t>
            </a:r>
            <a:endParaRPr lang="en-GB" sz="2400">
              <a:latin typeface="Calibri Light"/>
              <a:ea typeface="+mn-lt"/>
              <a:cs typeface="+mn-lt"/>
            </a:endParaRPr>
          </a:p>
          <a:p>
            <a:endParaRPr lang="en-GB" sz="2400">
              <a:latin typeface="Calibri"/>
              <a:ea typeface="+mn-lt"/>
              <a:cs typeface="+mn-lt"/>
            </a:endParaRPr>
          </a:p>
          <a:p>
            <a:endParaRPr lang="en-GB" sz="2400">
              <a:latin typeface="Calibri"/>
              <a:ea typeface="+mn-lt"/>
              <a:cs typeface="+mn-lt"/>
            </a:endParaRPr>
          </a:p>
          <a:p>
            <a:r>
              <a:rPr lang="en-GB" sz="2000">
                <a:latin typeface="Calibri"/>
                <a:ea typeface="+mn-lt"/>
                <a:cs typeface="+mn-lt"/>
              </a:rPr>
              <a:t>Correct referencing is an accepted characteristic of the academic community worldwide, the basis of trusted research.</a:t>
            </a:r>
            <a:endParaRPr lang="en-GB" sz="2000">
              <a:ea typeface="Calibri Light"/>
              <a:cs typeface="Calibri Light"/>
            </a:endParaRPr>
          </a:p>
        </p:txBody>
      </p:sp>
    </p:spTree>
    <p:extLst>
      <p:ext uri="{BB962C8B-B14F-4D97-AF65-F5344CB8AC3E}">
        <p14:creationId xmlns:p14="http://schemas.microsoft.com/office/powerpoint/2010/main" val="2286348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B0DD3-D4B7-493B-82DE-7C4211BF7B15}"/>
              </a:ext>
            </a:extLst>
          </p:cNvPr>
          <p:cNvSpPr>
            <a:spLocks noGrp="1"/>
          </p:cNvSpPr>
          <p:nvPr>
            <p:ph type="title"/>
          </p:nvPr>
        </p:nvSpPr>
        <p:spPr/>
        <p:txBody>
          <a:bodyPr/>
          <a:lstStyle/>
          <a:p>
            <a:r>
              <a:rPr lang="en-GB"/>
              <a:t>Video</a:t>
            </a:r>
          </a:p>
        </p:txBody>
      </p:sp>
      <p:pic>
        <p:nvPicPr>
          <p:cNvPr id="4" name="Picture 4">
            <a:hlinkClick r:id="" action="ppaction://media"/>
            <a:extLst>
              <a:ext uri="{FF2B5EF4-FFF2-40B4-BE49-F238E27FC236}">
                <a16:creationId xmlns:a16="http://schemas.microsoft.com/office/drawing/2014/main" id="{C80DE36C-076D-461F-9111-5770AFB2724B}"/>
              </a:ext>
            </a:extLst>
          </p:cNvPr>
          <p:cNvPicPr>
            <a:picLocks noGrp="1" noRot="1" noChangeAspect="1"/>
          </p:cNvPicPr>
          <p:nvPr>
            <p:ph sz="quarter" idx="10"/>
            <a:videoFile r:link="rId1"/>
          </p:nvPr>
        </p:nvPicPr>
        <p:blipFill>
          <a:blip r:embed="rId4"/>
          <a:stretch>
            <a:fillRect/>
          </a:stretch>
        </p:blipFill>
        <p:spPr>
          <a:xfrm>
            <a:off x="2071687" y="1338263"/>
            <a:ext cx="8048625" cy="4857750"/>
          </a:xfrm>
        </p:spPr>
      </p:pic>
    </p:spTree>
    <p:extLst>
      <p:ext uri="{BB962C8B-B14F-4D97-AF65-F5344CB8AC3E}">
        <p14:creationId xmlns:p14="http://schemas.microsoft.com/office/powerpoint/2010/main" val="3687842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Timeline&#10;&#10;Description automatically generated">
            <a:extLst>
              <a:ext uri="{FF2B5EF4-FFF2-40B4-BE49-F238E27FC236}">
                <a16:creationId xmlns:a16="http://schemas.microsoft.com/office/drawing/2014/main" id="{A3AAC7A7-0D21-4C18-9FA9-DD9E086305E6}"/>
              </a:ext>
            </a:extLst>
          </p:cNvPr>
          <p:cNvPicPr>
            <a:picLocks noGrp="1" noChangeAspect="1"/>
          </p:cNvPicPr>
          <p:nvPr>
            <p:ph idx="1"/>
          </p:nvPr>
        </p:nvPicPr>
        <p:blipFill rotWithShape="1">
          <a:blip r:embed="rId3"/>
          <a:srcRect t="2096" b="2985"/>
          <a:stretch/>
        </p:blipFill>
        <p:spPr>
          <a:xfrm>
            <a:off x="20" y="1282"/>
            <a:ext cx="12191980" cy="6856718"/>
          </a:xfrm>
          <a:prstGeom prst="rect">
            <a:avLst/>
          </a:prstGeom>
        </p:spPr>
      </p:pic>
    </p:spTree>
    <p:extLst>
      <p:ext uri="{BB962C8B-B14F-4D97-AF65-F5344CB8AC3E}">
        <p14:creationId xmlns:p14="http://schemas.microsoft.com/office/powerpoint/2010/main" val="691291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a:cs typeface="Calibri Light"/>
              </a:rPr>
              <a:t>Research Process</a:t>
            </a:r>
          </a:p>
        </p:txBody>
      </p:sp>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97801" y="3564948"/>
            <a:ext cx="1526309" cy="1532082"/>
          </a:xfrm>
          <a:prstGeom prst="rect">
            <a:avLst/>
          </a:prstGeom>
        </p:spPr>
      </p:pic>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1948608" y="826591"/>
            <a:ext cx="6965049" cy="4136755"/>
          </a:xfrm>
          <a:prstGeom prst="rect">
            <a:avLst/>
          </a:prstGeom>
        </p:spPr>
      </p:pic>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1757" y="3514436"/>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31868" y="3515880"/>
            <a:ext cx="1480127" cy="1480127"/>
          </a:xfrm>
          <a:prstGeom prst="rect">
            <a:avLst/>
          </a:prstGeom>
        </p:spPr>
      </p:pic>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848958" y="3600224"/>
            <a:ext cx="1526309" cy="1537854"/>
          </a:xfrm>
          <a:prstGeom prst="rect">
            <a:avLst/>
          </a:prstGeom>
        </p:spPr>
      </p:pic>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26964" y="3478937"/>
            <a:ext cx="1965036" cy="1965036"/>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95856" y="4025322"/>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356277BC-F040-49C3-B1B9-882F4F31BDB3}"/>
              </a:ext>
            </a:extLst>
          </p:cNvPr>
          <p:cNvSpPr/>
          <p:nvPr/>
        </p:nvSpPr>
        <p:spPr>
          <a:xfrm>
            <a:off x="1278947" y="4080884"/>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Equals 17">
            <a:extLst>
              <a:ext uri="{FF2B5EF4-FFF2-40B4-BE49-F238E27FC236}">
                <a16:creationId xmlns:a16="http://schemas.microsoft.com/office/drawing/2014/main" id="{BDA4E49A-645C-413D-B3D6-C1495C39C2A4}"/>
              </a:ext>
            </a:extLst>
          </p:cNvPr>
          <p:cNvSpPr/>
          <p:nvPr/>
        </p:nvSpPr>
        <p:spPr>
          <a:xfrm>
            <a:off x="9322933" y="4111898"/>
            <a:ext cx="669636" cy="698500"/>
          </a:xfrm>
          <a:prstGeom prst="mathEqual">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Right 18">
            <a:extLst>
              <a:ext uri="{FF2B5EF4-FFF2-40B4-BE49-F238E27FC236}">
                <a16:creationId xmlns:a16="http://schemas.microsoft.com/office/drawing/2014/main" id="{876F720D-E557-4E83-B10D-205C3E55ECFF}"/>
              </a:ext>
            </a:extLst>
          </p:cNvPr>
          <p:cNvSpPr/>
          <p:nvPr/>
        </p:nvSpPr>
        <p:spPr>
          <a:xfrm>
            <a:off x="6598046" y="4083728"/>
            <a:ext cx="767772" cy="62345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1032846" y="5178562"/>
            <a:ext cx="571837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Exploring ideas, information and research from different sources.</a:t>
            </a:r>
            <a:endParaRPr lang="en-US" sz="2000">
              <a:cs typeface="Calibri"/>
            </a:endParaRPr>
          </a:p>
        </p:txBody>
      </p:sp>
      <p:sp>
        <p:nvSpPr>
          <p:cNvPr id="14" name="TextBox 13">
            <a:extLst>
              <a:ext uri="{FF2B5EF4-FFF2-40B4-BE49-F238E27FC236}">
                <a16:creationId xmlns:a16="http://schemas.microsoft.com/office/drawing/2014/main" id="{2B557807-FD78-4269-9080-AF4548B268D6}"/>
              </a:ext>
            </a:extLst>
          </p:cNvPr>
          <p:cNvSpPr txBox="1"/>
          <p:nvPr/>
        </p:nvSpPr>
        <p:spPr>
          <a:xfrm>
            <a:off x="3543232" y="1968011"/>
            <a:ext cx="449274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Make notes as you read,  link perspectives, critically analyse viewpoints, write in your own words, and accurately record your sources.</a:t>
            </a:r>
          </a:p>
        </p:txBody>
      </p:sp>
      <p:sp>
        <p:nvSpPr>
          <p:cNvPr id="4" name="TextBox 3">
            <a:extLst>
              <a:ext uri="{FF2B5EF4-FFF2-40B4-BE49-F238E27FC236}">
                <a16:creationId xmlns:a16="http://schemas.microsoft.com/office/drawing/2014/main" id="{5BE0D3B0-4959-40C8-8717-15CE6A44019A}"/>
              </a:ext>
            </a:extLst>
          </p:cNvPr>
          <p:cNvSpPr txBox="1"/>
          <p:nvPr/>
        </p:nvSpPr>
        <p:spPr>
          <a:xfrm>
            <a:off x="8987576" y="3055371"/>
            <a:ext cx="325618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Produces original written work with ideas built on correctly referenced sources.</a:t>
            </a:r>
          </a:p>
        </p:txBody>
      </p:sp>
    </p:spTree>
    <p:extLst>
      <p:ext uri="{BB962C8B-B14F-4D97-AF65-F5344CB8AC3E}">
        <p14:creationId xmlns:p14="http://schemas.microsoft.com/office/powerpoint/2010/main" val="746998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312898" y="1330651"/>
            <a:ext cx="7775019" cy="45181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latin typeface="Arial"/>
                <a:cs typeface="Arial"/>
              </a:rPr>
              <a:t>There are many different styles of referencing. </a:t>
            </a:r>
            <a:endParaRPr lang="en-GB" sz="2400">
              <a:latin typeface="Arial"/>
              <a:ea typeface="+mn-lt"/>
              <a:cs typeface="Arial"/>
            </a:endParaRPr>
          </a:p>
          <a:p>
            <a:pPr marL="342900" indent="-342900">
              <a:lnSpc>
                <a:spcPct val="90000"/>
              </a:lnSpc>
              <a:spcBef>
                <a:spcPts val="1000"/>
              </a:spcBef>
              <a:buFont typeface="Arial"/>
              <a:buChar char="•"/>
            </a:pPr>
            <a:endParaRPr lang="en-GB" sz="2400">
              <a:latin typeface="Arial"/>
              <a:cs typeface="Arial"/>
            </a:endParaRPr>
          </a:p>
          <a:p>
            <a:pPr marL="342900" indent="-342900">
              <a:lnSpc>
                <a:spcPct val="90000"/>
              </a:lnSpc>
              <a:spcBef>
                <a:spcPts val="1000"/>
              </a:spcBef>
              <a:buFont typeface="Arial"/>
              <a:buChar char="•"/>
            </a:pPr>
            <a:r>
              <a:rPr lang="en-GB" sz="2400">
                <a:latin typeface="Arial"/>
                <a:cs typeface="Arial"/>
              </a:rPr>
              <a:t>You must follow UWTSD's version of Harvard Referencing, which currently follows the </a:t>
            </a:r>
            <a:r>
              <a:rPr lang="en-GB" sz="2400" b="1">
                <a:solidFill>
                  <a:schemeClr val="accent1"/>
                </a:solidFill>
                <a:latin typeface="Arial"/>
                <a:cs typeface="Arial"/>
              </a:rPr>
              <a:t>12th edition of Cite Them Right.</a:t>
            </a:r>
          </a:p>
          <a:p>
            <a:pPr marL="342900" indent="-342900">
              <a:lnSpc>
                <a:spcPct val="90000"/>
              </a:lnSpc>
              <a:spcBef>
                <a:spcPts val="1000"/>
              </a:spcBef>
              <a:buFont typeface="Arial"/>
              <a:buChar char="•"/>
            </a:pPr>
            <a:endParaRPr lang="en-GB" sz="2400">
              <a:latin typeface="Arial"/>
              <a:cs typeface="Arial"/>
            </a:endParaRPr>
          </a:p>
          <a:p>
            <a:pPr marL="342900" indent="-342900">
              <a:lnSpc>
                <a:spcPct val="90000"/>
              </a:lnSpc>
              <a:spcBef>
                <a:spcPts val="1000"/>
              </a:spcBef>
              <a:buFont typeface="Arial"/>
              <a:buChar char="•"/>
            </a:pPr>
            <a:r>
              <a:rPr lang="en-GB" sz="2400">
                <a:latin typeface="Arial"/>
                <a:cs typeface="Arial"/>
              </a:rPr>
              <a:t>The </a:t>
            </a:r>
            <a:r>
              <a:rPr lang="en-GB" sz="2400">
                <a:latin typeface="Arial"/>
                <a:cs typeface="Arial"/>
                <a:hlinkClick r:id="rId3"/>
              </a:rPr>
              <a:t>Cite Them Right book </a:t>
            </a:r>
            <a:r>
              <a:rPr lang="en-GB" sz="2400">
                <a:latin typeface="Arial"/>
                <a:cs typeface="Arial"/>
              </a:rPr>
              <a:t>and </a:t>
            </a:r>
            <a:r>
              <a:rPr lang="en-GB" sz="2400">
                <a:solidFill>
                  <a:schemeClr val="accent1"/>
                </a:solidFill>
                <a:latin typeface="Arial"/>
                <a:cs typeface="Arial"/>
                <a:hlinkClick r:id="rId4">
                  <a:extLst>
                    <a:ext uri="{A12FA001-AC4F-418D-AE19-62706E023703}">
                      <ahyp:hlinkClr xmlns:ahyp="http://schemas.microsoft.com/office/drawing/2018/hyperlinkcolor" val="tx"/>
                    </a:ext>
                  </a:extLst>
                </a:hlinkClick>
              </a:rPr>
              <a:t>database</a:t>
            </a:r>
            <a:r>
              <a:rPr lang="en-GB" sz="2400">
                <a:solidFill>
                  <a:schemeClr val="accent1"/>
                </a:solidFill>
                <a:latin typeface="Arial"/>
                <a:cs typeface="Arial"/>
              </a:rPr>
              <a:t> </a:t>
            </a:r>
            <a:r>
              <a:rPr lang="en-GB" sz="2400">
                <a:latin typeface="Arial"/>
                <a:cs typeface="Arial"/>
              </a:rPr>
              <a:t>are available  through the library. </a:t>
            </a:r>
          </a:p>
          <a:p>
            <a:pPr marL="342900" indent="-342900">
              <a:lnSpc>
                <a:spcPct val="90000"/>
              </a:lnSpc>
              <a:spcBef>
                <a:spcPts val="1000"/>
              </a:spcBef>
              <a:buFont typeface="Arial"/>
              <a:buChar char="•"/>
            </a:pPr>
            <a:endParaRPr lang="en-GB" sz="2400">
              <a:latin typeface="Arial"/>
              <a:cs typeface="Arial"/>
            </a:endParaRPr>
          </a:p>
          <a:p>
            <a:pPr marL="342900" indent="-342900">
              <a:lnSpc>
                <a:spcPct val="90000"/>
              </a:lnSpc>
              <a:spcBef>
                <a:spcPts val="1000"/>
              </a:spcBef>
              <a:buFont typeface="Arial"/>
              <a:buChar char="•"/>
            </a:pPr>
            <a:r>
              <a:rPr lang="en-GB" sz="2400">
                <a:latin typeface="Arial"/>
                <a:cs typeface="Arial"/>
              </a:rPr>
              <a:t>Further support is found via the </a:t>
            </a:r>
            <a:r>
              <a:rPr lang="en-GB" sz="2400">
                <a:latin typeface="Arial"/>
                <a:cs typeface="Arial"/>
                <a:hlinkClick r:id="rId5"/>
              </a:rPr>
              <a:t>library infoskills</a:t>
            </a:r>
            <a:r>
              <a:rPr lang="en-GB" sz="2400">
                <a:latin typeface="Arial"/>
                <a:cs typeface="Arial"/>
              </a:rPr>
              <a:t> page and </a:t>
            </a:r>
            <a:r>
              <a:rPr lang="en-GB" sz="2400">
                <a:latin typeface="Arial"/>
                <a:cs typeface="Arial"/>
                <a:hlinkClick r:id="rId6"/>
              </a:rPr>
              <a:t>Moodle.</a:t>
            </a:r>
            <a:endParaRPr lang="en-GB" sz="2400">
              <a:ea typeface="Calibri Light"/>
              <a:cs typeface="Calibri Light"/>
            </a:endParaRPr>
          </a:p>
        </p:txBody>
      </p:sp>
      <p:pic>
        <p:nvPicPr>
          <p:cNvPr id="4" name="Picture 3" descr="A hand holding a tablet&#10;&#10;Description automatically generated">
            <a:extLst>
              <a:ext uri="{FF2B5EF4-FFF2-40B4-BE49-F238E27FC236}">
                <a16:creationId xmlns:a16="http://schemas.microsoft.com/office/drawing/2014/main" id="{B4107F64-AC45-C661-291C-517E11F3DD77}"/>
              </a:ext>
            </a:extLst>
          </p:cNvPr>
          <p:cNvPicPr>
            <a:picLocks noChangeAspect="1"/>
          </p:cNvPicPr>
          <p:nvPr/>
        </p:nvPicPr>
        <p:blipFill>
          <a:blip r:embed="rId7"/>
          <a:stretch>
            <a:fillRect/>
          </a:stretch>
        </p:blipFill>
        <p:spPr>
          <a:xfrm>
            <a:off x="8450850" y="1953708"/>
            <a:ext cx="3282008" cy="3348448"/>
          </a:xfrm>
          <a:prstGeom prst="rect">
            <a:avLst/>
          </a:prstGeom>
        </p:spPr>
      </p:pic>
    </p:spTree>
    <p:extLst>
      <p:ext uri="{BB962C8B-B14F-4D97-AF65-F5344CB8AC3E}">
        <p14:creationId xmlns:p14="http://schemas.microsoft.com/office/powerpoint/2010/main" val="40497045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a:blip r:embed="rId2"/>
          <a:stretch>
            <a:fillRect/>
          </a:stretch>
        </p:blipFill>
        <p:spPr>
          <a:xfrm>
            <a:off x="2952743" y="428788"/>
            <a:ext cx="9116290" cy="6017045"/>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482203" y="6447235"/>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4" name="Arrow: Right 3">
            <a:extLst>
              <a:ext uri="{FF2B5EF4-FFF2-40B4-BE49-F238E27FC236}">
                <a16:creationId xmlns:a16="http://schemas.microsoft.com/office/drawing/2014/main" id="{0ADBA9F8-44C9-D23F-46F5-7563A70210EC}"/>
              </a:ext>
            </a:extLst>
          </p:cNvPr>
          <p:cNvSpPr/>
          <p:nvPr/>
        </p:nvSpPr>
        <p:spPr>
          <a:xfrm rot="21000000">
            <a:off x="2548274" y="1467415"/>
            <a:ext cx="1069452" cy="27480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A8CE74D6-8CA8-24D1-0DC8-0118CD6DF04F}"/>
              </a:ext>
            </a:extLst>
          </p:cNvPr>
          <p:cNvSpPr/>
          <p:nvPr/>
        </p:nvSpPr>
        <p:spPr>
          <a:xfrm rot="-1260000">
            <a:off x="2682937" y="2648178"/>
            <a:ext cx="5569052" cy="261745"/>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09C76F5-B3A7-0277-60FF-8DFDC81DF58D}"/>
              </a:ext>
            </a:extLst>
          </p:cNvPr>
          <p:cNvSpPr txBox="1"/>
          <p:nvPr/>
        </p:nvSpPr>
        <p:spPr>
          <a:xfrm>
            <a:off x="221225" y="1657464"/>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1. In-text citation </a:t>
            </a:r>
            <a:endParaRPr lang="en-GB" sz="2400">
              <a:cs typeface="Calibri"/>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256942" y="3689784"/>
            <a:ext cx="28295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2. Full reference list</a:t>
            </a:r>
            <a:endParaRPr lang="en-GB" sz="2400">
              <a:cs typeface="Calibri"/>
            </a:endParaRPr>
          </a:p>
        </p:txBody>
      </p:sp>
      <p:pic>
        <p:nvPicPr>
          <p:cNvPr id="8" name="Picture 8" descr="Graphical user interface, text&#10;&#10;Description automatically generated">
            <a:extLst>
              <a:ext uri="{FF2B5EF4-FFF2-40B4-BE49-F238E27FC236}">
                <a16:creationId xmlns:a16="http://schemas.microsoft.com/office/drawing/2014/main" id="{6CACEC8B-1DFB-E5D4-1E10-C63485D4616D}"/>
              </a:ext>
            </a:extLst>
          </p:cNvPr>
          <p:cNvPicPr>
            <a:picLocks noChangeAspect="1"/>
          </p:cNvPicPr>
          <p:nvPr/>
        </p:nvPicPr>
        <p:blipFill>
          <a:blip r:embed="rId5"/>
          <a:stretch>
            <a:fillRect/>
          </a:stretch>
        </p:blipFill>
        <p:spPr>
          <a:xfrm>
            <a:off x="8379618" y="1313784"/>
            <a:ext cx="3523058" cy="3831573"/>
          </a:xfrm>
          <a:prstGeom prst="rect">
            <a:avLst/>
          </a:prstGeom>
        </p:spPr>
      </p:pic>
      <p:sp>
        <p:nvSpPr>
          <p:cNvPr id="10" name="TextBox 9">
            <a:extLst>
              <a:ext uri="{FF2B5EF4-FFF2-40B4-BE49-F238E27FC236}">
                <a16:creationId xmlns:a16="http://schemas.microsoft.com/office/drawing/2014/main" id="{5E7D66EF-77EF-6B9B-F869-E409DAE790DE}"/>
              </a:ext>
            </a:extLst>
          </p:cNvPr>
          <p:cNvSpPr txBox="1"/>
          <p:nvPr/>
        </p:nvSpPr>
        <p:spPr>
          <a:xfrm>
            <a:off x="221224" y="33720"/>
            <a:ext cx="696564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rgbClr val="FF0000"/>
                </a:solidFill>
                <a:cs typeface="Calibri"/>
              </a:rPr>
              <a:t>2 parts to Harvard Referencing:</a:t>
            </a:r>
            <a:endParaRPr lang="en-US" sz="2800">
              <a:solidFill>
                <a:srgbClr val="FF0000"/>
              </a:solidFill>
              <a:cs typeface="Calibri"/>
            </a:endParaRPr>
          </a:p>
        </p:txBody>
      </p:sp>
    </p:spTree>
    <p:extLst>
      <p:ext uri="{BB962C8B-B14F-4D97-AF65-F5344CB8AC3E}">
        <p14:creationId xmlns:p14="http://schemas.microsoft.com/office/powerpoint/2010/main" val="10657018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Icon&#10;&#10;Description automatically generated">
            <a:extLst>
              <a:ext uri="{FF2B5EF4-FFF2-40B4-BE49-F238E27FC236}">
                <a16:creationId xmlns:a16="http://schemas.microsoft.com/office/drawing/2014/main" id="{6D5C8778-7681-4831-B996-194A0C380B8D}"/>
              </a:ext>
            </a:extLst>
          </p:cNvPr>
          <p:cNvPicPr>
            <a:picLocks noChangeAspect="1"/>
          </p:cNvPicPr>
          <p:nvPr/>
        </p:nvPicPr>
        <p:blipFill>
          <a:blip r:embed="rId3"/>
          <a:stretch>
            <a:fillRect/>
          </a:stretch>
        </p:blipFill>
        <p:spPr>
          <a:xfrm>
            <a:off x="7010401" y="1958754"/>
            <a:ext cx="5180012" cy="4353366"/>
          </a:xfrm>
          <a:prstGeom prst="rect">
            <a:avLst/>
          </a:prstGeom>
        </p:spPr>
      </p:pic>
      <p:sp>
        <p:nvSpPr>
          <p:cNvPr id="2" name="Title 1">
            <a:extLst>
              <a:ext uri="{FF2B5EF4-FFF2-40B4-BE49-F238E27FC236}">
                <a16:creationId xmlns:a16="http://schemas.microsoft.com/office/drawing/2014/main" id="{E3BDC06B-488C-4A37-9A04-8BFC3296A486}"/>
              </a:ext>
            </a:extLst>
          </p:cNvPr>
          <p:cNvSpPr>
            <a:spLocks noGrp="1"/>
          </p:cNvSpPr>
          <p:nvPr>
            <p:ph type="title"/>
          </p:nvPr>
        </p:nvSpPr>
        <p:spPr/>
        <p:txBody>
          <a:bodyPr vert="horz" lIns="91440" tIns="45720" rIns="91440" bIns="45720" rtlCol="0" anchor="b">
            <a:normAutofit/>
          </a:bodyPr>
          <a:lstStyle/>
          <a:p>
            <a:r>
              <a:rPr lang="en-US" sz="6000" b="1"/>
              <a:t>Citations</a:t>
            </a:r>
            <a:endParaRPr lang="en-US" sz="6000" b="1" kern="1200">
              <a:latin typeface="+mj-lt"/>
            </a:endParaRPr>
          </a:p>
        </p:txBody>
      </p:sp>
      <p:sp>
        <p:nvSpPr>
          <p:cNvPr id="3" name="Content Placeholder 2">
            <a:extLst>
              <a:ext uri="{FF2B5EF4-FFF2-40B4-BE49-F238E27FC236}">
                <a16:creationId xmlns:a16="http://schemas.microsoft.com/office/drawing/2014/main" id="{3839B2E8-48EB-4ADD-9CB8-7D50384A6C70}"/>
              </a:ext>
            </a:extLst>
          </p:cNvPr>
          <p:cNvSpPr>
            <a:spLocks noGrp="1"/>
          </p:cNvSpPr>
          <p:nvPr>
            <p:ph sz="quarter" idx="10"/>
          </p:nvPr>
        </p:nvSpPr>
        <p:spPr/>
        <p:txBody>
          <a:bodyPr vert="horz" lIns="91440" tIns="45720" rIns="91440" bIns="45720" rtlCol="0" anchor="t">
            <a:normAutofit/>
          </a:bodyPr>
          <a:lstStyle/>
          <a:p>
            <a:pPr marL="0" indent="0">
              <a:buNone/>
            </a:pPr>
            <a:r>
              <a:rPr lang="en-US" sz="3000" kern="1200">
                <a:latin typeface="Arial"/>
                <a:cs typeface="Arial"/>
              </a:rPr>
              <a:t>Every idea you </a:t>
            </a:r>
            <a:r>
              <a:rPr lang="en-US" sz="3000">
                <a:latin typeface="Arial"/>
                <a:cs typeface="Arial"/>
              </a:rPr>
              <a:t>use</a:t>
            </a:r>
            <a:r>
              <a:rPr lang="en-US" sz="3000" kern="1200">
                <a:latin typeface="Arial"/>
                <a:cs typeface="Arial"/>
              </a:rPr>
              <a:t> from your reading must be acknowledged with </a:t>
            </a:r>
            <a:r>
              <a:rPr lang="en-US" sz="3000">
                <a:latin typeface="Arial"/>
                <a:cs typeface="Arial"/>
              </a:rPr>
              <a:t>an in-text citation and a reference.</a:t>
            </a:r>
            <a:endParaRPr lang="en-US" sz="3000" kern="1200">
              <a:latin typeface="Arial"/>
              <a:cs typeface="Arial"/>
            </a:endParaRPr>
          </a:p>
        </p:txBody>
      </p:sp>
      <p:sp>
        <p:nvSpPr>
          <p:cNvPr id="4" name="TextBox 3">
            <a:extLst>
              <a:ext uri="{FF2B5EF4-FFF2-40B4-BE49-F238E27FC236}">
                <a16:creationId xmlns:a16="http://schemas.microsoft.com/office/drawing/2014/main" id="{19104A9D-42C4-431E-B1C3-DA7388988A0A}"/>
              </a:ext>
            </a:extLst>
          </p:cNvPr>
          <p:cNvSpPr txBox="1"/>
          <p:nvPr/>
        </p:nvSpPr>
        <p:spPr>
          <a:xfrm>
            <a:off x="700087" y="2877849"/>
            <a:ext cx="6315075" cy="35578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latin typeface="Arial"/>
                <a:cs typeface="Arial"/>
              </a:rPr>
              <a:t>This includes, but not limited to:</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Direct quotes</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Paraphrased material</a:t>
            </a:r>
            <a:endParaRPr lang="en-US" sz="2400">
              <a:ea typeface="+mn-lt"/>
              <a:cs typeface="+mn-lt"/>
            </a:endParaRPr>
          </a:p>
          <a:p>
            <a:pPr marL="285750" indent="-285750">
              <a:lnSpc>
                <a:spcPct val="90000"/>
              </a:lnSpc>
              <a:spcBef>
                <a:spcPts val="1000"/>
              </a:spcBef>
              <a:buFont typeface="Arial"/>
              <a:buChar char="•"/>
            </a:pPr>
            <a:r>
              <a:rPr lang="en-GB" sz="2400">
                <a:latin typeface="Arial"/>
                <a:ea typeface="+mn-lt"/>
                <a:cs typeface="Arial"/>
              </a:rPr>
              <a:t>Summarising</a:t>
            </a:r>
          </a:p>
          <a:p>
            <a:pPr marL="285750" indent="-285750">
              <a:lnSpc>
                <a:spcPct val="90000"/>
              </a:lnSpc>
              <a:spcBef>
                <a:spcPts val="1000"/>
              </a:spcBef>
              <a:buFont typeface="Arial"/>
              <a:buChar char="•"/>
            </a:pPr>
            <a:r>
              <a:rPr lang="en-GB" sz="2400">
                <a:latin typeface="Arial"/>
                <a:cs typeface="Arial"/>
              </a:rPr>
              <a:t>Images, tables, graphs</a:t>
            </a:r>
          </a:p>
          <a:p>
            <a:pPr marL="285750" indent="-285750">
              <a:lnSpc>
                <a:spcPct val="90000"/>
              </a:lnSpc>
              <a:spcBef>
                <a:spcPts val="1000"/>
              </a:spcBef>
              <a:buFont typeface="Arial"/>
              <a:buChar char="•"/>
            </a:pPr>
            <a:r>
              <a:rPr lang="en-GB" sz="2400">
                <a:latin typeface="Arial"/>
                <a:cs typeface="Arial"/>
              </a:rPr>
              <a:t>Lecture notes / PowerPoints from Moodle</a:t>
            </a:r>
          </a:p>
          <a:p>
            <a:pPr>
              <a:lnSpc>
                <a:spcPct val="90000"/>
              </a:lnSpc>
              <a:spcBef>
                <a:spcPts val="1000"/>
              </a:spcBef>
            </a:pPr>
            <a:endParaRPr lang="en-GB" sz="2400">
              <a:latin typeface="Arial"/>
              <a:cs typeface="Arial"/>
            </a:endParaRPr>
          </a:p>
          <a:p>
            <a:pPr algn="l">
              <a:spcAft>
                <a:spcPts val="600"/>
              </a:spcAft>
            </a:pPr>
            <a:endParaRPr lang="en-GB" sz="2400">
              <a:cs typeface="Calibri"/>
            </a:endParaRPr>
          </a:p>
        </p:txBody>
      </p:sp>
    </p:spTree>
    <p:extLst>
      <p:ext uri="{BB962C8B-B14F-4D97-AF65-F5344CB8AC3E}">
        <p14:creationId xmlns:p14="http://schemas.microsoft.com/office/powerpoint/2010/main" val="3279050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1. 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87055" y="1485323"/>
            <a:ext cx="12049643" cy="2339417"/>
          </a:xfrm>
        </p:spPr>
        <p:txBody>
          <a:bodyPr vert="horz" lIns="91440" tIns="45720" rIns="91440" bIns="45720" rtlCol="0" anchor="t">
            <a:noAutofit/>
          </a:bodyPr>
          <a:lstStyle/>
          <a:p>
            <a:pPr marL="0" indent="0">
              <a:spcBef>
                <a:spcPts val="1200"/>
              </a:spcBef>
              <a:buNone/>
            </a:pPr>
            <a:r>
              <a:rPr lang="en-US" sz="2800">
                <a:latin typeface="Arial"/>
                <a:ea typeface="+mn-lt"/>
                <a:cs typeface="+mn-lt"/>
              </a:rPr>
              <a:t>Goes</a:t>
            </a:r>
            <a:r>
              <a:rPr lang="en-US" sz="2800">
                <a:latin typeface="Arial"/>
                <a:cs typeface="Calibri Light"/>
              </a:rPr>
              <a:t> into the body of your </a:t>
            </a:r>
            <a:r>
              <a:rPr lang="en-US">
                <a:latin typeface="Arial"/>
                <a:cs typeface="Calibri Light"/>
              </a:rPr>
              <a:t>writing (at the point you refer to the source you have read) and includes:</a:t>
            </a:r>
            <a:endParaRPr lang="en-GB">
              <a:cs typeface="Calibri Light"/>
            </a:endParaRPr>
          </a:p>
        </p:txBody>
      </p:sp>
      <p:sp>
        <p:nvSpPr>
          <p:cNvPr id="4" name="TextBox 3">
            <a:extLst>
              <a:ext uri="{FF2B5EF4-FFF2-40B4-BE49-F238E27FC236}">
                <a16:creationId xmlns:a16="http://schemas.microsoft.com/office/drawing/2014/main" id="{589E48C4-D610-4268-8570-5CC15A6E9161}"/>
              </a:ext>
            </a:extLst>
          </p:cNvPr>
          <p:cNvSpPr txBox="1"/>
          <p:nvPr/>
        </p:nvSpPr>
        <p:spPr>
          <a:xfrm>
            <a:off x="946150" y="2692400"/>
            <a:ext cx="10823574" cy="3416320"/>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742950" indent="-742950">
              <a:buAutoNum type="arabicPeriod"/>
            </a:pPr>
            <a:r>
              <a:rPr lang="en-GB" sz="3600" b="1">
                <a:latin typeface="Arial"/>
                <a:cs typeface="Segoe UI"/>
              </a:rPr>
              <a:t>Author(s) or editor(s) family name / surname</a:t>
            </a:r>
            <a:endParaRPr lang="en-US">
              <a:latin typeface="Calibri Light"/>
              <a:cs typeface="Calibri Light"/>
            </a:endParaRPr>
          </a:p>
          <a:p>
            <a:pPr marL="742950" indent="-742950">
              <a:buAutoNum type="arabicPeriod"/>
            </a:pPr>
            <a:endParaRPr lang="en-GB" sz="3600" b="1">
              <a:latin typeface="Arial"/>
              <a:cs typeface="Segoe UI"/>
            </a:endParaRPr>
          </a:p>
          <a:p>
            <a:pPr marL="742950" indent="-742950">
              <a:buAutoNum type="arabicPeriod"/>
            </a:pPr>
            <a:r>
              <a:rPr lang="en-GB" sz="3600" b="1">
                <a:latin typeface="Arial"/>
                <a:cs typeface="Segoe UI"/>
              </a:rPr>
              <a:t>Year of publication</a:t>
            </a:r>
            <a:endParaRPr lang="en-US" sz="3600">
              <a:latin typeface="Calibri Light"/>
              <a:cs typeface="Calibri Light"/>
            </a:endParaRPr>
          </a:p>
          <a:p>
            <a:pPr marL="742950" indent="-742950">
              <a:buAutoNum type="arabicPeriod"/>
            </a:pPr>
            <a:endParaRPr lang="en-GB" sz="3600" b="1">
              <a:latin typeface="Arial"/>
              <a:cs typeface="Segoe UI"/>
            </a:endParaRPr>
          </a:p>
          <a:p>
            <a:pPr marL="742950" indent="-742950">
              <a:buAutoNum type="arabicPeriod"/>
            </a:pPr>
            <a:r>
              <a:rPr lang="en-GB" sz="3600" b="1">
                <a:latin typeface="Arial"/>
                <a:cs typeface="Segoe UI"/>
              </a:rPr>
              <a:t>Page number(s) (if quoting or using a specific part of a work)</a:t>
            </a:r>
            <a:endParaRPr lang="en-US" sz="3600">
              <a:cs typeface="Calibri Light"/>
            </a:endParaRP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F37AD-1C16-4620-8A0E-91E5B7D9B7BC}"/>
              </a:ext>
            </a:extLst>
          </p:cNvPr>
          <p:cNvSpPr>
            <a:spLocks noGrp="1"/>
          </p:cNvSpPr>
          <p:nvPr>
            <p:ph type="title"/>
          </p:nvPr>
        </p:nvSpPr>
        <p:spPr>
          <a:xfrm>
            <a:off x="698242" y="265291"/>
            <a:ext cx="10795518" cy="1003916"/>
          </a:xfrm>
        </p:spPr>
        <p:txBody>
          <a:bodyPr vert="horz" lIns="91440" tIns="45720" rIns="91440" bIns="45720" rtlCol="0" anchor="b">
            <a:normAutofit/>
          </a:bodyPr>
          <a:lstStyle/>
          <a:p>
            <a:r>
              <a:rPr lang="en-GB"/>
              <a:t>Examples</a:t>
            </a:r>
          </a:p>
        </p:txBody>
      </p:sp>
      <p:sp>
        <p:nvSpPr>
          <p:cNvPr id="6" name="TextBox 1">
            <a:extLst>
              <a:ext uri="{FF2B5EF4-FFF2-40B4-BE49-F238E27FC236}">
                <a16:creationId xmlns:a16="http://schemas.microsoft.com/office/drawing/2014/main" id="{E900882C-FFED-4511-B1D3-3F5872FD7148}"/>
              </a:ext>
            </a:extLst>
          </p:cNvPr>
          <p:cNvSpPr txBox="1"/>
          <p:nvPr/>
        </p:nvSpPr>
        <p:spPr>
          <a:xfrm>
            <a:off x="345373" y="1787214"/>
            <a:ext cx="4732316"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1 author</a:t>
            </a:r>
          </a:p>
          <a:p>
            <a:r>
              <a:rPr lang="en-US" sz="2800">
                <a:latin typeface="Arial"/>
                <a:cs typeface="Calibri Light"/>
              </a:rPr>
              <a:t>(Stark, 2016, p. 5)</a:t>
            </a:r>
          </a:p>
        </p:txBody>
      </p:sp>
      <p:sp>
        <p:nvSpPr>
          <p:cNvPr id="8" name="TextBox 1">
            <a:extLst>
              <a:ext uri="{FF2B5EF4-FFF2-40B4-BE49-F238E27FC236}">
                <a16:creationId xmlns:a16="http://schemas.microsoft.com/office/drawing/2014/main" id="{6EEEF4B9-C561-46A0-9A1F-E8D36703F630}"/>
              </a:ext>
            </a:extLst>
          </p:cNvPr>
          <p:cNvSpPr txBox="1"/>
          <p:nvPr/>
        </p:nvSpPr>
        <p:spPr>
          <a:xfrm>
            <a:off x="343313" y="3277197"/>
            <a:ext cx="6530435"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2 or 3 authors</a:t>
            </a:r>
          </a:p>
          <a:p>
            <a:r>
              <a:rPr lang="en-US" sz="2800">
                <a:latin typeface="Arial"/>
                <a:cs typeface="Calibri Light"/>
              </a:rPr>
              <a:t>(Wayne, Banner, and Kent, 2012, p. 54)</a:t>
            </a:r>
          </a:p>
        </p:txBody>
      </p:sp>
      <p:sp>
        <p:nvSpPr>
          <p:cNvPr id="10" name="TextBox 1">
            <a:extLst>
              <a:ext uri="{FF2B5EF4-FFF2-40B4-BE49-F238E27FC236}">
                <a16:creationId xmlns:a16="http://schemas.microsoft.com/office/drawing/2014/main" id="{7AEDA4F7-E863-41C3-8D2A-AB1F22FCCADF}"/>
              </a:ext>
            </a:extLst>
          </p:cNvPr>
          <p:cNvSpPr txBox="1"/>
          <p:nvPr/>
        </p:nvSpPr>
        <p:spPr>
          <a:xfrm>
            <a:off x="377121" y="4850780"/>
            <a:ext cx="5504212"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latin typeface="Arial"/>
                <a:cs typeface="Arial"/>
              </a:rPr>
              <a:t> </a:t>
            </a:r>
            <a:r>
              <a:rPr lang="en-US" sz="2800" b="1">
                <a:solidFill>
                  <a:srgbClr val="37858C"/>
                </a:solidFill>
                <a:latin typeface="Arial"/>
                <a:cs typeface="Arial"/>
              </a:rPr>
              <a:t>4 or more authors</a:t>
            </a:r>
          </a:p>
          <a:p>
            <a:r>
              <a:rPr lang="en-US" sz="2800">
                <a:latin typeface="Arial"/>
                <a:cs typeface="Calibri Light"/>
              </a:rPr>
              <a:t>(Rogers </a:t>
            </a:r>
            <a:r>
              <a:rPr lang="en-US" sz="2800" i="1">
                <a:latin typeface="Arial"/>
                <a:cs typeface="Calibri Light"/>
              </a:rPr>
              <a:t>et al</a:t>
            </a:r>
            <a:r>
              <a:rPr lang="en-US" sz="2800">
                <a:latin typeface="Arial"/>
                <a:cs typeface="Calibri Light"/>
              </a:rPr>
              <a:t>., 2014, p. 37)</a:t>
            </a:r>
          </a:p>
        </p:txBody>
      </p:sp>
      <p:pic>
        <p:nvPicPr>
          <p:cNvPr id="3" name="Picture 2" descr="Woman writing in notebook">
            <a:extLst>
              <a:ext uri="{FF2B5EF4-FFF2-40B4-BE49-F238E27FC236}">
                <a16:creationId xmlns:a16="http://schemas.microsoft.com/office/drawing/2014/main" id="{FD0F2BFA-D7EE-85F7-CE49-25AA9FC33083}"/>
              </a:ext>
            </a:extLst>
          </p:cNvPr>
          <p:cNvPicPr>
            <a:picLocks noChangeAspect="1"/>
          </p:cNvPicPr>
          <p:nvPr/>
        </p:nvPicPr>
        <p:blipFill>
          <a:blip r:embed="rId3"/>
          <a:stretch>
            <a:fillRect/>
          </a:stretch>
        </p:blipFill>
        <p:spPr>
          <a:xfrm>
            <a:off x="7201829" y="2267414"/>
            <a:ext cx="4729976" cy="3168805"/>
          </a:xfrm>
          <a:prstGeom prst="rect">
            <a:avLst/>
          </a:prstGeom>
        </p:spPr>
      </p:pic>
    </p:spTree>
    <p:extLst>
      <p:ext uri="{BB962C8B-B14F-4D97-AF65-F5344CB8AC3E}">
        <p14:creationId xmlns:p14="http://schemas.microsoft.com/office/powerpoint/2010/main" val="3161425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Parenthetical In-text citation </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220843" y="2433520"/>
            <a:ext cx="11750313" cy="1326335"/>
          </a:xfrm>
          <a:ln w="38100">
            <a:solidFill>
              <a:schemeClr val="accent1"/>
            </a:solidFill>
          </a:ln>
        </p:spPr>
        <p:txBody>
          <a:bodyPr vert="horz" lIns="91440" tIns="45720" rIns="91440" bIns="45720" rtlCol="0" anchor="t">
            <a:noAutofit/>
          </a:bodyPr>
          <a:lstStyle/>
          <a:p>
            <a:pPr marL="457200" lvl="1" indent="0">
              <a:spcBef>
                <a:spcPts val="250"/>
              </a:spcBef>
              <a:spcAft>
                <a:spcPts val="250"/>
              </a:spcAft>
              <a:buNone/>
            </a:pPr>
            <a:r>
              <a:rPr lang="en-US" sz="2800" b="1">
                <a:latin typeface="Arial"/>
                <a:ea typeface="+mn-lt"/>
                <a:cs typeface="+mn-lt"/>
              </a:rPr>
              <a:t>Scotland is taking a radical approach to tackling knife crime by treating it as a public health issue </a:t>
            </a:r>
            <a:r>
              <a:rPr lang="en-US" sz="2800" b="1">
                <a:solidFill>
                  <a:srgbClr val="FF0000"/>
                </a:solidFill>
                <a:latin typeface="Arial"/>
                <a:ea typeface="+mn-lt"/>
                <a:cs typeface="+mn-lt"/>
              </a:rPr>
              <a:t>(Roberts, 2019). </a:t>
            </a:r>
          </a:p>
          <a:p>
            <a:pPr marL="457200" lvl="1" indent="0">
              <a:spcBef>
                <a:spcPts val="250"/>
              </a:spcBef>
              <a:spcAft>
                <a:spcPts val="250"/>
              </a:spcAft>
              <a:buNone/>
            </a:pPr>
            <a:endParaRPr lang="en-US" sz="2800" b="1">
              <a:latin typeface="Arial"/>
              <a:ea typeface="+mn-lt"/>
              <a:cs typeface="Calibri"/>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541316" y="1538021"/>
            <a:ext cx="11485419" cy="461665"/>
          </a:xfrm>
          <a:prstGeom prst="rect">
            <a:avLst/>
          </a:prstGeom>
          <a:noFill/>
        </p:spPr>
        <p:txBody>
          <a:bodyPr wrap="square" lIns="91440" tIns="45720" rIns="91440" bIns="45720" rtlCol="0" anchor="t">
            <a:spAutoFit/>
          </a:bodyPr>
          <a:lstStyle/>
          <a:p>
            <a:pPr>
              <a:spcBef>
                <a:spcPts val="1200"/>
              </a:spcBef>
            </a:pPr>
            <a:r>
              <a:rPr lang="en-GB" sz="2400">
                <a:latin typeface="Arial"/>
                <a:ea typeface="+mn-lt"/>
                <a:cs typeface="+mn-lt"/>
              </a:rPr>
              <a:t>Author's </a:t>
            </a:r>
            <a:r>
              <a:rPr lang="en-GB" sz="2400" b="1">
                <a:solidFill>
                  <a:srgbClr val="37858C"/>
                </a:solidFill>
                <a:latin typeface="Arial"/>
                <a:ea typeface="+mn-lt"/>
                <a:cs typeface="+mn-lt"/>
              </a:rPr>
              <a:t>Surname</a:t>
            </a:r>
            <a:r>
              <a:rPr lang="en-GB" sz="2400">
                <a:solidFill>
                  <a:srgbClr val="37858C"/>
                </a:solidFill>
                <a:latin typeface="Arial"/>
                <a:ea typeface="+mn-lt"/>
                <a:cs typeface="+mn-lt"/>
              </a:rPr>
              <a:t>,</a:t>
            </a:r>
            <a:r>
              <a:rPr lang="en-GB" sz="2400">
                <a:solidFill>
                  <a:srgbClr val="0070C0"/>
                </a:solidFill>
                <a:latin typeface="Arial"/>
                <a:ea typeface="+mn-lt"/>
                <a:cs typeface="+mn-lt"/>
              </a:rPr>
              <a:t> </a:t>
            </a:r>
            <a:r>
              <a:rPr lang="en-GB" sz="2400" b="1">
                <a:solidFill>
                  <a:srgbClr val="37858C"/>
                </a:solidFill>
                <a:latin typeface="Arial"/>
                <a:ea typeface="+mn-lt"/>
                <a:cs typeface="+mn-lt"/>
              </a:rPr>
              <a:t>Year</a:t>
            </a:r>
            <a:r>
              <a:rPr lang="en-GB" sz="2400">
                <a:latin typeface="Arial"/>
                <a:ea typeface="+mn-lt"/>
                <a:cs typeface="+mn-lt"/>
              </a:rPr>
              <a:t> </a:t>
            </a:r>
            <a:r>
              <a:rPr lang="en-GB" sz="2400" i="1">
                <a:latin typeface="Arial"/>
                <a:ea typeface="+mn-lt"/>
                <a:cs typeface="+mn-lt"/>
              </a:rPr>
              <a:t>&amp; </a:t>
            </a:r>
            <a:r>
              <a:rPr lang="en-GB" sz="2400" b="1" i="1">
                <a:solidFill>
                  <a:srgbClr val="37858C"/>
                </a:solidFill>
                <a:latin typeface="Arial"/>
                <a:ea typeface="+mn-lt"/>
                <a:cs typeface="+mn-lt"/>
              </a:rPr>
              <a:t>page number</a:t>
            </a:r>
            <a:r>
              <a:rPr lang="en-GB" sz="2400" i="1">
                <a:solidFill>
                  <a:srgbClr val="37858C"/>
                </a:solidFill>
                <a:latin typeface="Arial"/>
                <a:ea typeface="+mn-lt"/>
                <a:cs typeface="+mn-lt"/>
              </a:rPr>
              <a:t> (</a:t>
            </a:r>
            <a:r>
              <a:rPr lang="en-GB" sz="2400" i="1">
                <a:latin typeface="Arial"/>
                <a:ea typeface="+mn-lt"/>
                <a:cs typeface="+mn-lt"/>
              </a:rPr>
              <a:t>if required</a:t>
            </a:r>
            <a:r>
              <a:rPr lang="en-GB" sz="2400">
                <a:latin typeface="Arial"/>
                <a:ea typeface="+mn-lt"/>
                <a:cs typeface="+mn-lt"/>
              </a:rPr>
              <a:t>) in brackets</a:t>
            </a:r>
            <a:endParaRPr lang="en-GB" sz="2400"/>
          </a:p>
        </p:txBody>
      </p:sp>
      <p:sp>
        <p:nvSpPr>
          <p:cNvPr id="6" name="TextBox 5">
            <a:extLst>
              <a:ext uri="{FF2B5EF4-FFF2-40B4-BE49-F238E27FC236}">
                <a16:creationId xmlns:a16="http://schemas.microsoft.com/office/drawing/2014/main" id="{8E5C5682-D7A2-A77F-F6C3-ECA39D0A6DF8}"/>
              </a:ext>
            </a:extLst>
          </p:cNvPr>
          <p:cNvSpPr txBox="1"/>
          <p:nvPr/>
        </p:nvSpPr>
        <p:spPr>
          <a:xfrm>
            <a:off x="175214" y="4045852"/>
            <a:ext cx="11750313" cy="2046714"/>
          </a:xfrm>
          <a:prstGeom prst="rect">
            <a:avLst/>
          </a:prstGeom>
          <a:noFill/>
        </p:spPr>
        <p:txBody>
          <a:bodyPr wrap="square" rtlCol="0">
            <a:spAutoFit/>
          </a:bodyPr>
          <a:lstStyle/>
          <a:p>
            <a:pPr>
              <a:spcBef>
                <a:spcPts val="250"/>
              </a:spcBef>
              <a:spcAft>
                <a:spcPts val="250"/>
              </a:spcAft>
              <a:buFont typeface="Arial" panose="020B0604020202020204" pitchFamily="34" charset="0"/>
              <a:buChar char="•"/>
            </a:pPr>
            <a:r>
              <a:rPr lang="en-US" sz="2800">
                <a:latin typeface="Arial"/>
                <a:ea typeface="+mn-lt"/>
                <a:cs typeface="+mn-lt"/>
              </a:rPr>
              <a:t> The sentence is focusing on the information. The author is not relevant. </a:t>
            </a:r>
          </a:p>
          <a:p>
            <a:pPr>
              <a:spcBef>
                <a:spcPts val="250"/>
              </a:spcBef>
              <a:spcAft>
                <a:spcPts val="250"/>
              </a:spcAft>
              <a:buFont typeface="Arial" panose="020B0604020202020204" pitchFamily="34" charset="0"/>
              <a:buChar char="•"/>
            </a:pPr>
            <a:r>
              <a:rPr lang="en-US" sz="2800">
                <a:latin typeface="Arial"/>
                <a:ea typeface="+mn-lt"/>
                <a:cs typeface="+mn-lt"/>
              </a:rPr>
              <a:t> Easy to include multiple sources.</a:t>
            </a:r>
          </a:p>
          <a:p>
            <a:pPr marL="0" indent="0">
              <a:spcBef>
                <a:spcPts val="250"/>
              </a:spcBef>
              <a:spcAft>
                <a:spcPts val="250"/>
              </a:spcAft>
              <a:buNone/>
            </a:pPr>
            <a:endParaRPr lang="en-US" sz="2800">
              <a:latin typeface="Arial"/>
              <a:ea typeface="+mn-lt"/>
              <a:cs typeface="+mn-lt"/>
            </a:endParaRPr>
          </a:p>
          <a:p>
            <a:pPr marL="0" indent="0">
              <a:spcBef>
                <a:spcPts val="250"/>
              </a:spcBef>
              <a:spcAft>
                <a:spcPts val="250"/>
              </a:spcAft>
              <a:buNone/>
            </a:pPr>
            <a:r>
              <a:rPr lang="en-US" sz="2800" b="1">
                <a:solidFill>
                  <a:schemeClr val="accent1"/>
                </a:solidFill>
                <a:latin typeface="Arial"/>
                <a:ea typeface="+mn-lt"/>
                <a:cs typeface="+mn-lt"/>
              </a:rPr>
              <a:t>Example: </a:t>
            </a:r>
            <a:r>
              <a:rPr lang="en-US" sz="2800">
                <a:latin typeface="Arial"/>
                <a:ea typeface="+mn-lt"/>
                <a:cs typeface="+mn-lt"/>
              </a:rPr>
              <a:t>(Roberts, 2019; Blake, 2020; Cornish, 2020)</a:t>
            </a:r>
          </a:p>
        </p:txBody>
      </p:sp>
    </p:spTree>
    <p:extLst>
      <p:ext uri="{BB962C8B-B14F-4D97-AF65-F5344CB8AC3E}">
        <p14:creationId xmlns:p14="http://schemas.microsoft.com/office/powerpoint/2010/main" val="2448331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Narrative 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18803" y="2392772"/>
            <a:ext cx="11954393" cy="1637160"/>
          </a:xfrm>
          <a:ln w="57150">
            <a:solidFill>
              <a:schemeClr val="accent1"/>
            </a:solidFill>
          </a:ln>
        </p:spPr>
        <p:txBody>
          <a:bodyPr vert="horz" lIns="91440" tIns="45720" rIns="91440" bIns="45720" rtlCol="0" anchor="t">
            <a:noAutofit/>
          </a:bodyPr>
          <a:lstStyle/>
          <a:p>
            <a:pPr marL="457200" lvl="1" indent="0">
              <a:spcBef>
                <a:spcPts val="250"/>
              </a:spcBef>
              <a:spcAft>
                <a:spcPts val="250"/>
              </a:spcAft>
              <a:buNone/>
            </a:pPr>
            <a:endParaRPr lang="en-US" sz="2800" b="1">
              <a:latin typeface="Arial"/>
              <a:cs typeface="Calibri"/>
            </a:endParaRPr>
          </a:p>
          <a:p>
            <a:pPr marL="457200" lvl="1" indent="0">
              <a:spcBef>
                <a:spcPts val="250"/>
              </a:spcBef>
              <a:spcAft>
                <a:spcPts val="250"/>
              </a:spcAft>
              <a:buNone/>
            </a:pPr>
            <a:r>
              <a:rPr lang="en-US" sz="2800" b="1">
                <a:latin typeface="Arial"/>
                <a:cs typeface="Calibri"/>
              </a:rPr>
              <a:t>According to </a:t>
            </a:r>
            <a:r>
              <a:rPr lang="en-US" sz="2800" b="1">
                <a:solidFill>
                  <a:srgbClr val="FF0000"/>
                </a:solidFill>
                <a:latin typeface="Arial"/>
                <a:cs typeface="Calibri"/>
              </a:rPr>
              <a:t>Roberts (2019) </a:t>
            </a:r>
            <a:r>
              <a:rPr lang="en-US" sz="2800" b="1">
                <a:latin typeface="Arial"/>
                <a:cs typeface="Arial"/>
              </a:rPr>
              <a:t>Scotland is taking a radical approach to tackling knife crime by treating it as a public health issue.</a:t>
            </a:r>
          </a:p>
          <a:p>
            <a:pPr marL="0" indent="0">
              <a:spcBef>
                <a:spcPts val="250"/>
              </a:spcBef>
              <a:spcAft>
                <a:spcPts val="250"/>
              </a:spcAft>
              <a:buNone/>
            </a:pPr>
            <a:endParaRPr lang="en-US" sz="3200" b="1">
              <a:latin typeface="Arial"/>
              <a:cs typeface="Arial"/>
            </a:endParaRPr>
          </a:p>
          <a:p>
            <a:pPr marL="0" indent="0">
              <a:spcBef>
                <a:spcPts val="250"/>
              </a:spcBef>
              <a:spcAft>
                <a:spcPts val="250"/>
              </a:spcAft>
              <a:buNone/>
            </a:pPr>
            <a:endParaRPr lang="en-GB">
              <a:latin typeface="Arial"/>
              <a:cs typeface="Calibri"/>
            </a:endParaRPr>
          </a:p>
        </p:txBody>
      </p:sp>
      <p:sp>
        <p:nvSpPr>
          <p:cNvPr id="4" name="TextBox 3">
            <a:extLst>
              <a:ext uri="{FF2B5EF4-FFF2-40B4-BE49-F238E27FC236}">
                <a16:creationId xmlns:a16="http://schemas.microsoft.com/office/drawing/2014/main" id="{AF43295B-8E1A-CED9-CDC9-8F1E7CC700F4}"/>
              </a:ext>
            </a:extLst>
          </p:cNvPr>
          <p:cNvSpPr txBox="1"/>
          <p:nvPr/>
        </p:nvSpPr>
        <p:spPr>
          <a:xfrm>
            <a:off x="643341" y="1727304"/>
            <a:ext cx="11485419" cy="461665"/>
          </a:xfrm>
          <a:prstGeom prst="rect">
            <a:avLst/>
          </a:prstGeom>
          <a:noFill/>
        </p:spPr>
        <p:txBody>
          <a:bodyPr wrap="square" lIns="91440" tIns="45720" rIns="91440" bIns="45720" rtlCol="0" anchor="t">
            <a:spAutoFit/>
          </a:bodyPr>
          <a:lstStyle/>
          <a:p>
            <a:pPr>
              <a:spcBef>
                <a:spcPts val="1200"/>
              </a:spcBef>
            </a:pPr>
            <a:r>
              <a:rPr lang="en-GB" sz="2400">
                <a:latin typeface="Arial"/>
                <a:ea typeface="+mn-lt"/>
                <a:cs typeface="+mn-lt"/>
              </a:rPr>
              <a:t>Author's </a:t>
            </a:r>
            <a:r>
              <a:rPr lang="en-GB" sz="2400" b="1">
                <a:solidFill>
                  <a:srgbClr val="37858C"/>
                </a:solidFill>
                <a:latin typeface="Arial"/>
                <a:ea typeface="+mn-lt"/>
                <a:cs typeface="+mn-lt"/>
              </a:rPr>
              <a:t>Surname</a:t>
            </a:r>
            <a:r>
              <a:rPr lang="en-GB" sz="2400">
                <a:solidFill>
                  <a:srgbClr val="37858C"/>
                </a:solidFill>
                <a:latin typeface="Arial"/>
                <a:ea typeface="+mn-lt"/>
                <a:cs typeface="+mn-lt"/>
              </a:rPr>
              <a:t>,</a:t>
            </a:r>
            <a:r>
              <a:rPr lang="en-GB" sz="2400">
                <a:solidFill>
                  <a:srgbClr val="0070C0"/>
                </a:solidFill>
                <a:latin typeface="Arial"/>
                <a:ea typeface="+mn-lt"/>
                <a:cs typeface="+mn-lt"/>
              </a:rPr>
              <a:t> </a:t>
            </a:r>
            <a:r>
              <a:rPr lang="en-GB" sz="2400" b="1">
                <a:solidFill>
                  <a:srgbClr val="37858C"/>
                </a:solidFill>
                <a:latin typeface="Arial"/>
                <a:ea typeface="+mn-lt"/>
                <a:cs typeface="+mn-lt"/>
              </a:rPr>
              <a:t>Year</a:t>
            </a:r>
            <a:r>
              <a:rPr lang="en-GB" sz="2400">
                <a:latin typeface="Arial"/>
                <a:ea typeface="+mn-lt"/>
                <a:cs typeface="+mn-lt"/>
              </a:rPr>
              <a:t> </a:t>
            </a:r>
            <a:r>
              <a:rPr lang="en-GB" sz="2400" i="1">
                <a:latin typeface="Arial"/>
                <a:ea typeface="+mn-lt"/>
                <a:cs typeface="+mn-lt"/>
              </a:rPr>
              <a:t>&amp; </a:t>
            </a:r>
            <a:r>
              <a:rPr lang="en-GB" sz="2400" b="1" i="1">
                <a:solidFill>
                  <a:srgbClr val="37858C"/>
                </a:solidFill>
                <a:latin typeface="Arial"/>
                <a:ea typeface="+mn-lt"/>
                <a:cs typeface="+mn-lt"/>
              </a:rPr>
              <a:t>page number</a:t>
            </a:r>
            <a:r>
              <a:rPr lang="en-GB" sz="2400" i="1">
                <a:solidFill>
                  <a:srgbClr val="37858C"/>
                </a:solidFill>
                <a:latin typeface="Arial"/>
                <a:ea typeface="+mn-lt"/>
                <a:cs typeface="+mn-lt"/>
              </a:rPr>
              <a:t> (</a:t>
            </a:r>
            <a:r>
              <a:rPr lang="en-GB" sz="2400" i="1">
                <a:latin typeface="Arial"/>
                <a:ea typeface="+mn-lt"/>
                <a:cs typeface="+mn-lt"/>
              </a:rPr>
              <a:t>if required</a:t>
            </a:r>
            <a:r>
              <a:rPr lang="en-GB" sz="2400">
                <a:latin typeface="Arial"/>
                <a:ea typeface="+mn-lt"/>
                <a:cs typeface="+mn-lt"/>
              </a:rPr>
              <a:t>) in brackets</a:t>
            </a:r>
            <a:endParaRPr lang="en-GB" sz="2400"/>
          </a:p>
        </p:txBody>
      </p:sp>
      <p:sp>
        <p:nvSpPr>
          <p:cNvPr id="6" name="TextBox 5">
            <a:extLst>
              <a:ext uri="{FF2B5EF4-FFF2-40B4-BE49-F238E27FC236}">
                <a16:creationId xmlns:a16="http://schemas.microsoft.com/office/drawing/2014/main" id="{1B88B43E-A6CB-A614-80E2-7CCE822F6621}"/>
              </a:ext>
            </a:extLst>
          </p:cNvPr>
          <p:cNvSpPr txBox="1"/>
          <p:nvPr/>
        </p:nvSpPr>
        <p:spPr>
          <a:xfrm>
            <a:off x="410658" y="4233735"/>
            <a:ext cx="11235622" cy="1354217"/>
          </a:xfrm>
          <a:prstGeom prst="rect">
            <a:avLst/>
          </a:prstGeom>
          <a:noFill/>
        </p:spPr>
        <p:txBody>
          <a:bodyPr wrap="square" rtlCol="0">
            <a:spAutoFit/>
          </a:bodyPr>
          <a:lstStyle/>
          <a:p>
            <a:pPr>
              <a:spcBef>
                <a:spcPts val="250"/>
              </a:spcBef>
              <a:spcAft>
                <a:spcPts val="250"/>
              </a:spcAft>
              <a:buFont typeface="Arial" panose="020B0604020202020204" pitchFamily="34" charset="0"/>
              <a:buChar char="•"/>
            </a:pPr>
            <a:r>
              <a:rPr lang="en-US">
                <a:latin typeface="Arial"/>
                <a:cs typeface="Arial"/>
              </a:rPr>
              <a:t> </a:t>
            </a:r>
            <a:r>
              <a:rPr lang="en-US" sz="2400">
                <a:latin typeface="Arial"/>
                <a:cs typeface="Arial"/>
              </a:rPr>
              <a:t>Used when describing views or opinions, as focus is on author.</a:t>
            </a:r>
          </a:p>
          <a:p>
            <a:pPr>
              <a:spcBef>
                <a:spcPts val="250"/>
              </a:spcBef>
              <a:spcAft>
                <a:spcPts val="250"/>
              </a:spcAft>
              <a:buFont typeface="Arial" panose="020B0604020202020204" pitchFamily="34" charset="0"/>
              <a:buChar char="•"/>
            </a:pPr>
            <a:r>
              <a:rPr lang="en-US" sz="2400">
                <a:latin typeface="Arial"/>
                <a:cs typeface="Arial"/>
              </a:rPr>
              <a:t> Difficult to include multiple opinions and sources.</a:t>
            </a:r>
          </a:p>
          <a:p>
            <a:pPr>
              <a:spcBef>
                <a:spcPts val="250"/>
              </a:spcBef>
              <a:spcAft>
                <a:spcPts val="250"/>
              </a:spcAft>
              <a:buFont typeface="Arial" panose="020B0604020202020204" pitchFamily="34" charset="0"/>
              <a:buChar char="•"/>
            </a:pPr>
            <a:r>
              <a:rPr lang="en-US" sz="2400">
                <a:latin typeface="Arial"/>
                <a:cs typeface="Arial"/>
              </a:rPr>
              <a:t> Overuse can disrupt the flow of your writing.</a:t>
            </a:r>
            <a:endParaRPr lang="en-GB" sz="2400"/>
          </a:p>
        </p:txBody>
      </p:sp>
    </p:spTree>
    <p:extLst>
      <p:ext uri="{BB962C8B-B14F-4D97-AF65-F5344CB8AC3E}">
        <p14:creationId xmlns:p14="http://schemas.microsoft.com/office/powerpoint/2010/main" val="206492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a:t>Direct (short) Quotes</a:t>
            </a:r>
            <a:endParaRPr lang="en-US"/>
          </a:p>
        </p:txBody>
      </p:sp>
      <p:sp>
        <p:nvSpPr>
          <p:cNvPr id="8" name="TextBox 7">
            <a:extLst>
              <a:ext uri="{FF2B5EF4-FFF2-40B4-BE49-F238E27FC236}">
                <a16:creationId xmlns:a16="http://schemas.microsoft.com/office/drawing/2014/main" id="{7ED5A81D-2155-41F3-922A-3BC8C263C6F3}"/>
              </a:ext>
            </a:extLst>
          </p:cNvPr>
          <p:cNvSpPr txBox="1"/>
          <p:nvPr/>
        </p:nvSpPr>
        <p:spPr>
          <a:xfrm>
            <a:off x="189433" y="1319426"/>
            <a:ext cx="8219960" cy="165374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0" indent="-571500">
              <a:lnSpc>
                <a:spcPct val="90000"/>
              </a:lnSpc>
              <a:spcAft>
                <a:spcPts val="600"/>
              </a:spcAft>
              <a:buClr>
                <a:schemeClr val="accent1"/>
              </a:buClr>
              <a:buFont typeface="Arial" panose="020B0604020202020204" pitchFamily="34" charset="0"/>
              <a:buChar char="•"/>
            </a:pPr>
            <a:r>
              <a:rPr lang="en-US" sz="2400">
                <a:latin typeface="Arial"/>
                <a:cs typeface="Arial"/>
              </a:rPr>
              <a:t>Use </a:t>
            </a:r>
            <a:r>
              <a:rPr lang="en-US" sz="2400">
                <a:solidFill>
                  <a:schemeClr val="accent1"/>
                </a:solidFill>
                <a:latin typeface="Arial"/>
                <a:cs typeface="Arial"/>
              </a:rPr>
              <a:t>"</a:t>
            </a:r>
            <a:r>
              <a:rPr lang="en-US" sz="2400">
                <a:latin typeface="Arial"/>
                <a:cs typeface="Arial"/>
              </a:rPr>
              <a:t>quotation marks</a:t>
            </a:r>
            <a:r>
              <a:rPr lang="en-US" sz="2400">
                <a:solidFill>
                  <a:schemeClr val="accent1"/>
                </a:solidFill>
                <a:latin typeface="Arial"/>
                <a:cs typeface="Arial"/>
              </a:rPr>
              <a:t>"</a:t>
            </a:r>
          </a:p>
          <a:p>
            <a:pPr marL="571500" indent="-571500">
              <a:lnSpc>
                <a:spcPct val="90000"/>
              </a:lnSpc>
              <a:spcAft>
                <a:spcPts val="600"/>
              </a:spcAft>
              <a:buClr>
                <a:schemeClr val="accent1"/>
              </a:buClr>
              <a:buFont typeface="Arial" panose="020B0604020202020204" pitchFamily="34" charset="0"/>
              <a:buChar char="•"/>
            </a:pPr>
            <a:r>
              <a:rPr lang="en-US" sz="2400">
                <a:latin typeface="Arial"/>
                <a:cs typeface="Arial"/>
              </a:rPr>
              <a:t>Integrate into your writing</a:t>
            </a:r>
          </a:p>
          <a:p>
            <a:pPr marL="571500" indent="-571500">
              <a:lnSpc>
                <a:spcPct val="90000"/>
              </a:lnSpc>
              <a:spcAft>
                <a:spcPts val="600"/>
              </a:spcAft>
              <a:buClr>
                <a:schemeClr val="accent1"/>
              </a:buClr>
              <a:buFont typeface="Arial" panose="020B0604020202020204" pitchFamily="34" charset="0"/>
              <a:buChar char="•"/>
            </a:pPr>
            <a:r>
              <a:rPr lang="en-US" sz="2400">
                <a:latin typeface="Arial"/>
                <a:cs typeface="Arial"/>
              </a:rPr>
              <a:t>Show page number if available </a:t>
            </a:r>
          </a:p>
        </p:txBody>
      </p:sp>
      <p:sp>
        <p:nvSpPr>
          <p:cNvPr id="11" name="TextBox 10">
            <a:extLst>
              <a:ext uri="{FF2B5EF4-FFF2-40B4-BE49-F238E27FC236}">
                <a16:creationId xmlns:a16="http://schemas.microsoft.com/office/drawing/2014/main" id="{34334CDA-7FB7-4AF2-926A-CA6DE703DA54}"/>
              </a:ext>
            </a:extLst>
          </p:cNvPr>
          <p:cNvSpPr txBox="1"/>
          <p:nvPr/>
        </p:nvSpPr>
        <p:spPr>
          <a:xfrm>
            <a:off x="117581" y="2931105"/>
            <a:ext cx="12036091" cy="1373547"/>
          </a:xfrm>
          <a:prstGeom prst="rect">
            <a:avLst/>
          </a:prstGeom>
          <a:ln w="38100">
            <a:solidFill>
              <a:schemeClr val="accent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4000" b="1">
                <a:solidFill>
                  <a:schemeClr val="accent1"/>
                </a:solidFill>
                <a:latin typeface="Arial"/>
                <a:cs typeface="Arial"/>
              </a:rPr>
              <a:t>Example:</a:t>
            </a:r>
            <a:r>
              <a:rPr lang="en-US" sz="4000" b="1">
                <a:solidFill>
                  <a:srgbClr val="FFC000"/>
                </a:solidFill>
                <a:latin typeface="Arial"/>
                <a:cs typeface="Arial"/>
              </a:rPr>
              <a:t> </a:t>
            </a:r>
            <a:r>
              <a:rPr lang="en-US" sz="2800">
                <a:latin typeface="Arial"/>
                <a:cs typeface="Arial"/>
              </a:rPr>
              <a:t>When writing assignments, the </a:t>
            </a:r>
            <a:r>
              <a:rPr lang="en-US" sz="2800" b="1">
                <a:solidFill>
                  <a:schemeClr val="accent1"/>
                </a:solidFill>
                <a:latin typeface="Arial"/>
                <a:cs typeface="Arial"/>
              </a:rPr>
              <a:t>“</a:t>
            </a:r>
            <a:r>
              <a:rPr lang="en-US" sz="2800">
                <a:latin typeface="Arial"/>
                <a:cs typeface="Arial"/>
              </a:rPr>
              <a:t>aim should always be to reference reliable sources of information</a:t>
            </a:r>
            <a:r>
              <a:rPr lang="en-US" sz="2800" b="1">
                <a:solidFill>
                  <a:schemeClr val="accent1"/>
                </a:solidFill>
                <a:latin typeface="Arial"/>
                <a:cs typeface="Arial"/>
              </a:rPr>
              <a:t>”</a:t>
            </a:r>
            <a:r>
              <a:rPr lang="en-US" sz="2800">
                <a:latin typeface="Arial"/>
                <a:cs typeface="Arial"/>
              </a:rPr>
              <a:t> </a:t>
            </a:r>
            <a:r>
              <a:rPr lang="en-US" sz="2800" b="1">
                <a:solidFill>
                  <a:srgbClr val="FF0000"/>
                </a:solidFill>
                <a:latin typeface="Arial"/>
                <a:cs typeface="Arial"/>
              </a:rPr>
              <a:t>(Pears and Shields, 2016, p. 2)</a:t>
            </a:r>
            <a:r>
              <a:rPr lang="en-US" sz="2800">
                <a:solidFill>
                  <a:srgbClr val="FF0000"/>
                </a:solidFill>
                <a:latin typeface="Arial"/>
                <a:cs typeface="Arial"/>
              </a:rPr>
              <a:t>.</a:t>
            </a:r>
          </a:p>
        </p:txBody>
      </p:sp>
      <p:sp>
        <p:nvSpPr>
          <p:cNvPr id="3" name="TextBox 2">
            <a:extLst>
              <a:ext uri="{FF2B5EF4-FFF2-40B4-BE49-F238E27FC236}">
                <a16:creationId xmlns:a16="http://schemas.microsoft.com/office/drawing/2014/main" id="{A5DD322A-000D-6547-23EA-CAB69299D1C8}"/>
              </a:ext>
            </a:extLst>
          </p:cNvPr>
          <p:cNvSpPr txBox="1"/>
          <p:nvPr/>
        </p:nvSpPr>
        <p:spPr>
          <a:xfrm>
            <a:off x="262822" y="4478471"/>
            <a:ext cx="11838974" cy="169277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a:latin typeface="Arial"/>
                <a:cs typeface="Arial"/>
              </a:rPr>
              <a:t>If </a:t>
            </a:r>
            <a:r>
              <a:rPr lang="en-GB" sz="2400" b="0" i="0">
                <a:effectLst/>
                <a:latin typeface="Arial"/>
                <a:cs typeface="Arial"/>
              </a:rPr>
              <a:t>no pagination details available, use the information you</a:t>
            </a:r>
            <a:r>
              <a:rPr lang="en-GB" sz="2400">
                <a:latin typeface="Arial"/>
                <a:cs typeface="Arial"/>
              </a:rPr>
              <a:t> </a:t>
            </a:r>
            <a:r>
              <a:rPr lang="en-GB" sz="2400" b="0" i="0">
                <a:effectLst/>
                <a:latin typeface="Arial"/>
                <a:cs typeface="Arial"/>
              </a:rPr>
              <a:t> have, such as</a:t>
            </a:r>
            <a:r>
              <a:rPr lang="en-GB" sz="2400">
                <a:latin typeface="Arial"/>
                <a:cs typeface="Arial"/>
              </a:rPr>
              <a:t>  </a:t>
            </a:r>
            <a:r>
              <a:rPr lang="en-GB" sz="2400" b="0" i="0">
                <a:effectLst/>
                <a:latin typeface="Arial"/>
                <a:cs typeface="Arial"/>
              </a:rPr>
              <a:t>loc, %,</a:t>
            </a:r>
            <a:r>
              <a:rPr lang="en-GB" sz="2400">
                <a:latin typeface="Arial"/>
                <a:cs typeface="Arial"/>
              </a:rPr>
              <a:t> </a:t>
            </a:r>
            <a:r>
              <a:rPr lang="en-GB" sz="2400" b="0" i="0">
                <a:effectLst/>
                <a:latin typeface="Arial"/>
                <a:cs typeface="Arial"/>
              </a:rPr>
              <a:t>chapter/page/paragraph</a:t>
            </a:r>
            <a:r>
              <a:rPr lang="en-GB" sz="2400">
                <a:latin typeface="Arial"/>
                <a:cs typeface="Arial"/>
              </a:rPr>
              <a:t> </a:t>
            </a:r>
            <a:endParaRPr lang="en-GB" sz="2400" b="0" i="0">
              <a:effectLst/>
              <a:latin typeface="Arial" panose="020B0604020202020204" pitchFamily="34" charset="0"/>
              <a:cs typeface="Arial" panose="020B0604020202020204" pitchFamily="34" charset="0"/>
            </a:endParaRPr>
          </a:p>
          <a:p>
            <a:endParaRPr lang="en-GB" sz="2800" b="0" i="0">
              <a:effectLst/>
              <a:latin typeface="Arial" panose="020B0604020202020204" pitchFamily="34" charset="0"/>
              <a:cs typeface="Arial" panose="020B0604020202020204" pitchFamily="34" charset="0"/>
            </a:endParaRPr>
          </a:p>
          <a:p>
            <a:r>
              <a:rPr lang="en-GB" sz="2800" b="1">
                <a:solidFill>
                  <a:schemeClr val="accent1"/>
                </a:solidFill>
                <a:latin typeface="Arial"/>
                <a:cs typeface="Arial"/>
              </a:rPr>
              <a:t>Examples: </a:t>
            </a:r>
            <a:r>
              <a:rPr lang="en-GB" sz="2800" b="0" i="0">
                <a:solidFill>
                  <a:srgbClr val="FF0000"/>
                </a:solidFill>
                <a:effectLst/>
                <a:latin typeface="Arial"/>
                <a:cs typeface="Arial"/>
              </a:rPr>
              <a:t>(Thomas, 2020, 72%), (Fellows, 2021, </a:t>
            </a:r>
            <a:r>
              <a:rPr lang="en-GB" sz="2800" b="0" i="0" err="1">
                <a:solidFill>
                  <a:srgbClr val="FF0000"/>
                </a:solidFill>
                <a:effectLst/>
                <a:latin typeface="Arial"/>
                <a:cs typeface="Arial"/>
              </a:rPr>
              <a:t>ch.</a:t>
            </a:r>
            <a:r>
              <a:rPr lang="en-GB" sz="2800" b="0" i="0">
                <a:solidFill>
                  <a:srgbClr val="FF0000"/>
                </a:solidFill>
                <a:effectLst/>
                <a:latin typeface="Arial"/>
                <a:cs typeface="Arial"/>
              </a:rPr>
              <a:t> 4, para. 12).</a:t>
            </a:r>
            <a:endParaRPr lang="en-GB" sz="2800">
              <a:solidFill>
                <a:srgbClr val="FF0000"/>
              </a:solidFill>
              <a:latin typeface="Arial"/>
              <a:cs typeface="Arial"/>
            </a:endParaRPr>
          </a:p>
        </p:txBody>
      </p:sp>
    </p:spTree>
    <p:extLst>
      <p:ext uri="{BB962C8B-B14F-4D97-AF65-F5344CB8AC3E}">
        <p14:creationId xmlns:p14="http://schemas.microsoft.com/office/powerpoint/2010/main" val="1000716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FE972-A904-315B-2DBA-8B3A2EA881F7}"/>
              </a:ext>
            </a:extLst>
          </p:cNvPr>
          <p:cNvSpPr>
            <a:spLocks noGrp="1"/>
          </p:cNvSpPr>
          <p:nvPr>
            <p:ph type="title"/>
          </p:nvPr>
        </p:nvSpPr>
        <p:spPr/>
        <p:txBody>
          <a:bodyPr/>
          <a:lstStyle/>
          <a:p>
            <a:r>
              <a:rPr lang="en-GB"/>
              <a:t>Quotations</a:t>
            </a:r>
          </a:p>
        </p:txBody>
      </p:sp>
      <p:sp>
        <p:nvSpPr>
          <p:cNvPr id="3" name="Content Placeholder 2">
            <a:extLst>
              <a:ext uri="{FF2B5EF4-FFF2-40B4-BE49-F238E27FC236}">
                <a16:creationId xmlns:a16="http://schemas.microsoft.com/office/drawing/2014/main" id="{D06D9E92-73B6-F72A-9C3E-AF34AD1DB6F3}"/>
              </a:ext>
            </a:extLst>
          </p:cNvPr>
          <p:cNvSpPr>
            <a:spLocks noGrp="1"/>
          </p:cNvSpPr>
          <p:nvPr>
            <p:ph sz="quarter" idx="10"/>
          </p:nvPr>
        </p:nvSpPr>
        <p:spPr>
          <a:xfrm>
            <a:off x="698242" y="1592263"/>
            <a:ext cx="6551253" cy="4574040"/>
          </a:xfrm>
        </p:spPr>
        <p:txBody>
          <a:bodyPr/>
          <a:lstStyle/>
          <a:p>
            <a:pPr marL="0" indent="0">
              <a:buNone/>
            </a:pPr>
            <a:r>
              <a:rPr lang="en-GB" b="1">
                <a:latin typeface="Arial" panose="020B0604020202020204" pitchFamily="34" charset="0"/>
                <a:cs typeface="Arial" panose="020B0604020202020204" pitchFamily="34" charset="0"/>
              </a:rPr>
              <a:t>Avoid excessive quotations:</a:t>
            </a:r>
          </a:p>
          <a:p>
            <a:pPr marL="0" indent="0">
              <a:buNone/>
            </a:pPr>
            <a:r>
              <a:rPr lang="en-GB">
                <a:latin typeface="Arial" panose="020B0604020202020204" pitchFamily="34" charset="0"/>
                <a:cs typeface="Arial" panose="020B0604020202020204" pitchFamily="34" charset="0"/>
              </a:rPr>
              <a:t> </a:t>
            </a:r>
          </a:p>
          <a:p>
            <a:pPr>
              <a:buFont typeface="Arial" panose="020B0604020202020204" pitchFamily="34" charset="0"/>
              <a:buChar char="•"/>
            </a:pPr>
            <a:r>
              <a:rPr lang="en-GB">
                <a:latin typeface="Arial" panose="020B0604020202020204" pitchFamily="34" charset="0"/>
                <a:cs typeface="Arial" panose="020B0604020202020204" pitchFamily="34" charset="0"/>
              </a:rPr>
              <a:t>They can disrupt the style and flow of your writing</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They form part of your word count</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They do not show your understanding of your reading</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marL="0" indent="0">
              <a:buNone/>
            </a:pPr>
            <a:endParaRPr lang="en-GB"/>
          </a:p>
        </p:txBody>
      </p:sp>
      <p:pic>
        <p:nvPicPr>
          <p:cNvPr id="5" name="Graphic 4" descr="Quotes with solid fill">
            <a:extLst>
              <a:ext uri="{FF2B5EF4-FFF2-40B4-BE49-F238E27FC236}">
                <a16:creationId xmlns:a16="http://schemas.microsoft.com/office/drawing/2014/main" id="{36A0B1BE-6C8A-9852-167D-BBBFA922EDE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80850" y="1914333"/>
            <a:ext cx="3570905" cy="3570905"/>
          </a:xfrm>
          <a:prstGeom prst="rect">
            <a:avLst/>
          </a:prstGeom>
        </p:spPr>
      </p:pic>
    </p:spTree>
    <p:extLst>
      <p:ext uri="{BB962C8B-B14F-4D97-AF65-F5344CB8AC3E}">
        <p14:creationId xmlns:p14="http://schemas.microsoft.com/office/powerpoint/2010/main" val="39690452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a:t>How could this look?</a:t>
            </a:r>
            <a:endParaRPr lang="en-US"/>
          </a:p>
        </p:txBody>
      </p:sp>
      <p:sp>
        <p:nvSpPr>
          <p:cNvPr id="8" name="TextBox 7">
            <a:extLst>
              <a:ext uri="{FF2B5EF4-FFF2-40B4-BE49-F238E27FC236}">
                <a16:creationId xmlns:a16="http://schemas.microsoft.com/office/drawing/2014/main" id="{7ED5A81D-2155-41F3-922A-3BC8C263C6F3}"/>
              </a:ext>
            </a:extLst>
          </p:cNvPr>
          <p:cNvSpPr txBox="1"/>
          <p:nvPr/>
        </p:nvSpPr>
        <p:spPr>
          <a:xfrm>
            <a:off x="3087422" y="3037398"/>
            <a:ext cx="5320643" cy="13749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0" indent="-571500">
              <a:lnSpc>
                <a:spcPct val="90000"/>
              </a:lnSpc>
              <a:spcAft>
                <a:spcPts val="600"/>
              </a:spcAft>
              <a:buClr>
                <a:schemeClr val="accent1"/>
              </a:buClr>
              <a:buFont typeface="Arial" panose="020B0604020202020204" pitchFamily="34" charset="0"/>
              <a:buChar char="•"/>
            </a:pPr>
            <a:r>
              <a:rPr lang="en-US" sz="2400">
                <a:latin typeface="Arial"/>
                <a:cs typeface="Arial"/>
              </a:rPr>
              <a:t>Use </a:t>
            </a:r>
            <a:r>
              <a:rPr lang="en-US" sz="2400">
                <a:solidFill>
                  <a:schemeClr val="accent1"/>
                </a:solidFill>
                <a:latin typeface="Arial"/>
                <a:cs typeface="Arial"/>
              </a:rPr>
              <a:t>"</a:t>
            </a:r>
            <a:r>
              <a:rPr lang="en-US" sz="2400">
                <a:latin typeface="Arial"/>
                <a:cs typeface="Arial"/>
              </a:rPr>
              <a:t>quotation marks</a:t>
            </a:r>
            <a:r>
              <a:rPr lang="en-US" sz="2400">
                <a:solidFill>
                  <a:schemeClr val="accent1"/>
                </a:solidFill>
                <a:latin typeface="Arial"/>
                <a:cs typeface="Arial"/>
              </a:rPr>
              <a:t>"</a:t>
            </a:r>
          </a:p>
          <a:p>
            <a:pPr marL="571500" indent="-571500">
              <a:lnSpc>
                <a:spcPct val="90000"/>
              </a:lnSpc>
              <a:spcAft>
                <a:spcPts val="600"/>
              </a:spcAft>
              <a:buClr>
                <a:schemeClr val="accent1"/>
              </a:buClr>
              <a:buFont typeface="Arial" panose="020B0604020202020204" pitchFamily="34" charset="0"/>
              <a:buChar char="•"/>
            </a:pPr>
            <a:r>
              <a:rPr lang="en-US" sz="2400" b="1">
                <a:latin typeface="Arial"/>
                <a:cs typeface="Arial"/>
              </a:rPr>
              <a:t>Show page numbe</a:t>
            </a:r>
            <a:r>
              <a:rPr lang="en-US" sz="2400">
                <a:latin typeface="Arial"/>
                <a:cs typeface="Arial"/>
              </a:rPr>
              <a:t>r if available </a:t>
            </a:r>
          </a:p>
        </p:txBody>
      </p:sp>
      <p:sp>
        <p:nvSpPr>
          <p:cNvPr id="11" name="TextBox 10">
            <a:extLst>
              <a:ext uri="{FF2B5EF4-FFF2-40B4-BE49-F238E27FC236}">
                <a16:creationId xmlns:a16="http://schemas.microsoft.com/office/drawing/2014/main" id="{34334CDA-7FB7-4AF2-926A-CA6DE703DA54}"/>
              </a:ext>
            </a:extLst>
          </p:cNvPr>
          <p:cNvSpPr txBox="1"/>
          <p:nvPr/>
        </p:nvSpPr>
        <p:spPr>
          <a:xfrm>
            <a:off x="51324" y="1467409"/>
            <a:ext cx="12036091" cy="1373547"/>
          </a:xfrm>
          <a:prstGeom prst="rect">
            <a:avLst/>
          </a:prstGeom>
          <a:ln w="38100">
            <a:solidFill>
              <a:schemeClr val="accent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4000" b="1">
                <a:solidFill>
                  <a:schemeClr val="accent1"/>
                </a:solidFill>
                <a:latin typeface="Arial"/>
                <a:cs typeface="Arial"/>
              </a:rPr>
              <a:t>Example 1:</a:t>
            </a:r>
            <a:r>
              <a:rPr lang="en-US" sz="4000" b="1">
                <a:solidFill>
                  <a:srgbClr val="FFC000"/>
                </a:solidFill>
                <a:latin typeface="Arial"/>
                <a:cs typeface="Arial"/>
              </a:rPr>
              <a:t> </a:t>
            </a:r>
            <a:r>
              <a:rPr lang="en-US" sz="2800">
                <a:latin typeface="Arial"/>
                <a:cs typeface="Arial"/>
              </a:rPr>
              <a:t>When writing assignments, the </a:t>
            </a:r>
            <a:r>
              <a:rPr lang="en-US" sz="2800" b="1">
                <a:solidFill>
                  <a:schemeClr val="accent1"/>
                </a:solidFill>
                <a:latin typeface="Arial"/>
                <a:cs typeface="Arial"/>
              </a:rPr>
              <a:t>“</a:t>
            </a:r>
            <a:r>
              <a:rPr lang="en-US" sz="2800">
                <a:latin typeface="Arial"/>
                <a:cs typeface="Arial"/>
              </a:rPr>
              <a:t>aim should always be to reference reliable sources of information</a:t>
            </a:r>
            <a:r>
              <a:rPr lang="en-US" sz="2800" b="1">
                <a:solidFill>
                  <a:schemeClr val="accent1"/>
                </a:solidFill>
                <a:latin typeface="Arial"/>
                <a:cs typeface="Arial"/>
              </a:rPr>
              <a:t>”</a:t>
            </a:r>
            <a:r>
              <a:rPr lang="en-US" sz="2800">
                <a:latin typeface="Arial"/>
                <a:cs typeface="Arial"/>
              </a:rPr>
              <a:t> </a:t>
            </a:r>
            <a:r>
              <a:rPr lang="en-US" sz="2800" b="1">
                <a:solidFill>
                  <a:srgbClr val="FF0000"/>
                </a:solidFill>
                <a:latin typeface="Arial"/>
                <a:cs typeface="Arial"/>
              </a:rPr>
              <a:t>(Pears and Shields, 2016, p. 2)</a:t>
            </a:r>
            <a:r>
              <a:rPr lang="en-US" sz="2800">
                <a:solidFill>
                  <a:srgbClr val="FF0000"/>
                </a:solidFill>
                <a:latin typeface="Arial"/>
                <a:cs typeface="Arial"/>
              </a:rPr>
              <a:t>.</a:t>
            </a:r>
          </a:p>
        </p:txBody>
      </p:sp>
      <p:sp>
        <p:nvSpPr>
          <p:cNvPr id="4" name="TextBox 3">
            <a:extLst>
              <a:ext uri="{FF2B5EF4-FFF2-40B4-BE49-F238E27FC236}">
                <a16:creationId xmlns:a16="http://schemas.microsoft.com/office/drawing/2014/main" id="{4F74909B-5943-09A1-15C2-4AD40DFE636E}"/>
              </a:ext>
            </a:extLst>
          </p:cNvPr>
          <p:cNvSpPr txBox="1"/>
          <p:nvPr/>
        </p:nvSpPr>
        <p:spPr>
          <a:xfrm>
            <a:off x="76821" y="4628025"/>
            <a:ext cx="12008213" cy="1373547"/>
          </a:xfrm>
          <a:prstGeom prst="rect">
            <a:avLst/>
          </a:prstGeom>
          <a:ln w="38100">
            <a:solidFill>
              <a:schemeClr val="accent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a:lnSpc>
                <a:spcPct val="90000"/>
              </a:lnSpc>
              <a:spcAft>
                <a:spcPts val="600"/>
              </a:spcAft>
              <a:buClr>
                <a:schemeClr val="accent1"/>
              </a:buClr>
            </a:pPr>
            <a:r>
              <a:rPr lang="en-US" sz="4000" b="1">
                <a:solidFill>
                  <a:schemeClr val="accent1"/>
                </a:solidFill>
                <a:latin typeface="Arial"/>
                <a:cs typeface="Arial"/>
              </a:rPr>
              <a:t>Example 2:</a:t>
            </a:r>
            <a:r>
              <a:rPr lang="en-US" sz="4000" b="1">
                <a:solidFill>
                  <a:srgbClr val="FFC000"/>
                </a:solidFill>
                <a:latin typeface="Arial"/>
                <a:cs typeface="Arial"/>
              </a:rPr>
              <a:t> </a:t>
            </a:r>
            <a:r>
              <a:rPr lang="en-US" sz="2800">
                <a:latin typeface="Arial"/>
                <a:cs typeface="Arial"/>
              </a:rPr>
              <a:t>According to </a:t>
            </a:r>
            <a:r>
              <a:rPr lang="en-US" sz="2800" b="1">
                <a:solidFill>
                  <a:srgbClr val="FF0000"/>
                </a:solidFill>
                <a:latin typeface="Arial"/>
                <a:cs typeface="Arial"/>
              </a:rPr>
              <a:t>Pears and Shields (2016, p. 2)</a:t>
            </a:r>
            <a:r>
              <a:rPr lang="en-US" sz="2800">
                <a:latin typeface="Arial"/>
                <a:cs typeface="Arial"/>
              </a:rPr>
              <a:t> when writing assignments, the </a:t>
            </a:r>
            <a:r>
              <a:rPr lang="en-US" sz="2800" b="1">
                <a:solidFill>
                  <a:schemeClr val="accent1"/>
                </a:solidFill>
                <a:latin typeface="Arial"/>
                <a:cs typeface="Arial"/>
              </a:rPr>
              <a:t>“</a:t>
            </a:r>
            <a:r>
              <a:rPr lang="en-US" sz="2800">
                <a:latin typeface="Arial"/>
                <a:cs typeface="Arial"/>
              </a:rPr>
              <a:t>aim should always be to reference reliable sources of information</a:t>
            </a:r>
            <a:r>
              <a:rPr lang="en-US" sz="2800" b="1">
                <a:solidFill>
                  <a:schemeClr val="accent1"/>
                </a:solidFill>
                <a:latin typeface="Arial"/>
                <a:cs typeface="Arial"/>
              </a:rPr>
              <a:t>”.</a:t>
            </a:r>
            <a:endParaRPr lang="en-US" sz="2800">
              <a:solidFill>
                <a:schemeClr val="accent1"/>
              </a:solidFill>
              <a:latin typeface="Arial"/>
              <a:cs typeface="Arial"/>
            </a:endParaRPr>
          </a:p>
        </p:txBody>
      </p:sp>
    </p:spTree>
    <p:extLst>
      <p:ext uri="{BB962C8B-B14F-4D97-AF65-F5344CB8AC3E}">
        <p14:creationId xmlns:p14="http://schemas.microsoft.com/office/powerpoint/2010/main" val="1274721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DB794-AA5A-4266-BFEF-C3348E0142E0}"/>
              </a:ext>
            </a:extLst>
          </p:cNvPr>
          <p:cNvSpPr>
            <a:spLocks noGrp="1"/>
          </p:cNvSpPr>
          <p:nvPr>
            <p:ph type="title"/>
          </p:nvPr>
        </p:nvSpPr>
        <p:spPr/>
        <p:txBody>
          <a:bodyPr/>
          <a:lstStyle/>
          <a:p>
            <a:r>
              <a:rPr lang="en-GB"/>
              <a:t>Long Quotations</a:t>
            </a:r>
          </a:p>
        </p:txBody>
      </p:sp>
      <p:sp>
        <p:nvSpPr>
          <p:cNvPr id="5" name="TextBox 4">
            <a:extLst>
              <a:ext uri="{FF2B5EF4-FFF2-40B4-BE49-F238E27FC236}">
                <a16:creationId xmlns:a16="http://schemas.microsoft.com/office/drawing/2014/main" id="{0FE4BC25-A532-4F0B-B165-9814215FA830}"/>
              </a:ext>
            </a:extLst>
          </p:cNvPr>
          <p:cNvSpPr txBox="1"/>
          <p:nvPr/>
        </p:nvSpPr>
        <p:spPr>
          <a:xfrm>
            <a:off x="2240796" y="1502434"/>
            <a:ext cx="9882505" cy="26609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endParaRPr lang="en-GB" sz="4000">
              <a:latin typeface="Arial"/>
              <a:cs typeface="Arial"/>
            </a:endParaRPr>
          </a:p>
          <a:p>
            <a:pPr marL="571500" indent="-571500">
              <a:lnSpc>
                <a:spcPct val="90000"/>
              </a:lnSpc>
              <a:spcAft>
                <a:spcPts val="600"/>
              </a:spcAft>
              <a:buClr>
                <a:schemeClr val="accent1"/>
              </a:buClr>
              <a:buFont typeface="Arial" panose="020B0604020202020204" pitchFamily="34" charset="0"/>
              <a:buChar char="•"/>
            </a:pPr>
            <a:endParaRPr lang="en-US" sz="4400"/>
          </a:p>
        </p:txBody>
      </p:sp>
      <p:sp>
        <p:nvSpPr>
          <p:cNvPr id="3" name="TextBox 2">
            <a:extLst>
              <a:ext uri="{FF2B5EF4-FFF2-40B4-BE49-F238E27FC236}">
                <a16:creationId xmlns:a16="http://schemas.microsoft.com/office/drawing/2014/main" id="{10CC0666-DDF3-BB18-DAB5-F3100D25A904}"/>
              </a:ext>
            </a:extLst>
          </p:cNvPr>
          <p:cNvSpPr txBox="1"/>
          <p:nvPr/>
        </p:nvSpPr>
        <p:spPr>
          <a:xfrm>
            <a:off x="1433946" y="3200400"/>
            <a:ext cx="60336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Light"/>
            </a:endParaRPr>
          </a:p>
        </p:txBody>
      </p:sp>
      <p:sp>
        <p:nvSpPr>
          <p:cNvPr id="4" name="TextBox 3">
            <a:extLst>
              <a:ext uri="{FF2B5EF4-FFF2-40B4-BE49-F238E27FC236}">
                <a16:creationId xmlns:a16="http://schemas.microsoft.com/office/drawing/2014/main" id="{238182F3-4A0F-8212-750B-23C452906413}"/>
              </a:ext>
            </a:extLst>
          </p:cNvPr>
          <p:cNvSpPr txBox="1"/>
          <p:nvPr/>
        </p:nvSpPr>
        <p:spPr>
          <a:xfrm>
            <a:off x="658089" y="1876136"/>
            <a:ext cx="10433338"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a:latin typeface="Arial"/>
                <a:ea typeface="+mn-lt"/>
                <a:cs typeface="+mn-lt"/>
              </a:rPr>
              <a:t>Longer quotations are generally classed as a quote </a:t>
            </a:r>
            <a:r>
              <a:rPr lang="en-GB" sz="2400" b="1">
                <a:latin typeface="Arial"/>
                <a:ea typeface="+mn-lt"/>
                <a:cs typeface="+mn-lt"/>
              </a:rPr>
              <a:t>longer than 30 words.</a:t>
            </a:r>
            <a:endParaRPr lang="en-US" sz="2400" b="1">
              <a:latin typeface="Arial"/>
              <a:ea typeface="+mn-lt"/>
              <a:cs typeface="+mn-lt"/>
            </a:endParaRPr>
          </a:p>
          <a:p>
            <a:pPr marL="457200" indent="-457200">
              <a:buFont typeface="Arial"/>
              <a:buChar char="•"/>
            </a:pPr>
            <a:endParaRPr lang="en-GB" sz="2400">
              <a:latin typeface="Arial"/>
              <a:ea typeface="+mn-lt"/>
              <a:cs typeface="+mn-lt"/>
            </a:endParaRPr>
          </a:p>
          <a:p>
            <a:pPr marL="457200" indent="-457200">
              <a:buFont typeface="Arial"/>
              <a:buChar char="•"/>
            </a:pPr>
            <a:r>
              <a:rPr lang="en-GB" sz="2400">
                <a:latin typeface="Arial"/>
                <a:ea typeface="+mn-lt"/>
                <a:cs typeface="+mn-lt"/>
              </a:rPr>
              <a:t>They are  written as a </a:t>
            </a:r>
            <a:r>
              <a:rPr lang="en-GB" sz="2400" b="1">
                <a:latin typeface="Arial"/>
                <a:ea typeface="+mn-lt"/>
                <a:cs typeface="+mn-lt"/>
              </a:rPr>
              <a:t>separate paragraph</a:t>
            </a:r>
            <a:r>
              <a:rPr lang="en-GB" sz="2400">
                <a:latin typeface="Arial"/>
                <a:ea typeface="+mn-lt"/>
                <a:cs typeface="+mn-lt"/>
              </a:rPr>
              <a:t> and </a:t>
            </a:r>
            <a:r>
              <a:rPr lang="en-GB" sz="2400" b="1">
                <a:latin typeface="Arial"/>
                <a:ea typeface="+mn-lt"/>
                <a:cs typeface="+mn-lt"/>
              </a:rPr>
              <a:t>indented</a:t>
            </a:r>
            <a:r>
              <a:rPr lang="en-GB" sz="2400">
                <a:latin typeface="Arial"/>
                <a:ea typeface="+mn-lt"/>
                <a:cs typeface="+mn-lt"/>
              </a:rPr>
              <a:t> from the main text.</a:t>
            </a:r>
            <a:endParaRPr lang="en-US" sz="2400">
              <a:latin typeface="Arial"/>
              <a:ea typeface="+mn-lt"/>
              <a:cs typeface="+mn-lt"/>
            </a:endParaRPr>
          </a:p>
          <a:p>
            <a:endParaRPr lang="en-GB" sz="2400">
              <a:latin typeface="Arial"/>
              <a:ea typeface="+mn-lt"/>
              <a:cs typeface="+mn-lt"/>
            </a:endParaRPr>
          </a:p>
          <a:p>
            <a:pPr marL="457200" indent="-457200">
              <a:buFont typeface="Arial"/>
              <a:buChar char="•"/>
            </a:pPr>
            <a:r>
              <a:rPr lang="en-GB" sz="2400" b="1">
                <a:solidFill>
                  <a:srgbClr val="FF0000"/>
                </a:solidFill>
                <a:latin typeface="Arial"/>
                <a:ea typeface="+mn-lt"/>
                <a:cs typeface="+mn-lt"/>
              </a:rPr>
              <a:t>Quotation marks are not required.</a:t>
            </a:r>
            <a:endParaRPr lang="en-US" sz="2400" b="1">
              <a:solidFill>
                <a:srgbClr val="FF0000"/>
              </a:solidFill>
              <a:latin typeface="Arial"/>
              <a:cs typeface="Calibri Light"/>
            </a:endParaRPr>
          </a:p>
        </p:txBody>
      </p:sp>
      <p:sp>
        <p:nvSpPr>
          <p:cNvPr id="6" name="TextBox 5">
            <a:extLst>
              <a:ext uri="{FF2B5EF4-FFF2-40B4-BE49-F238E27FC236}">
                <a16:creationId xmlns:a16="http://schemas.microsoft.com/office/drawing/2014/main" id="{136924E3-AC49-47FD-0997-F21DEEECCED5}"/>
              </a:ext>
            </a:extLst>
          </p:cNvPr>
          <p:cNvSpPr txBox="1"/>
          <p:nvPr/>
        </p:nvSpPr>
        <p:spPr>
          <a:xfrm>
            <a:off x="3536157" y="5351858"/>
            <a:ext cx="844629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Light"/>
              </a:rPr>
              <a:t>Note: </a:t>
            </a:r>
            <a:r>
              <a:rPr lang="en-GB" sz="2400">
                <a:cs typeface="Calibri Light"/>
              </a:rPr>
              <a:t>Excessive use of quotes does not show your tutor you understand what you have read. </a:t>
            </a:r>
          </a:p>
        </p:txBody>
      </p:sp>
    </p:spTree>
    <p:extLst>
      <p:ext uri="{BB962C8B-B14F-4D97-AF65-F5344CB8AC3E}">
        <p14:creationId xmlns:p14="http://schemas.microsoft.com/office/powerpoint/2010/main" val="32056214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540B-0B09-4D86-9F5B-5BDCC0B28F66}"/>
              </a:ext>
            </a:extLst>
          </p:cNvPr>
          <p:cNvSpPr>
            <a:spLocks noGrp="1"/>
          </p:cNvSpPr>
          <p:nvPr>
            <p:ph type="title"/>
          </p:nvPr>
        </p:nvSpPr>
        <p:spPr>
          <a:xfrm>
            <a:off x="698242" y="252284"/>
            <a:ext cx="10795518" cy="1003916"/>
          </a:xfrm>
        </p:spPr>
        <p:txBody>
          <a:bodyPr anchor="b">
            <a:normAutofit/>
          </a:bodyPr>
          <a:lstStyle/>
          <a:p>
            <a:r>
              <a:rPr lang="en-GB"/>
              <a:t>Paraphrasing</a:t>
            </a:r>
          </a:p>
        </p:txBody>
      </p:sp>
      <p:sp>
        <p:nvSpPr>
          <p:cNvPr id="3" name="Content Placeholder 2">
            <a:extLst>
              <a:ext uri="{FF2B5EF4-FFF2-40B4-BE49-F238E27FC236}">
                <a16:creationId xmlns:a16="http://schemas.microsoft.com/office/drawing/2014/main" id="{A1C1B9B6-2B3B-4344-9F38-3FC1B1F39B94}"/>
              </a:ext>
            </a:extLst>
          </p:cNvPr>
          <p:cNvSpPr>
            <a:spLocks noGrp="1"/>
          </p:cNvSpPr>
          <p:nvPr>
            <p:ph sz="quarter" idx="10"/>
          </p:nvPr>
        </p:nvSpPr>
        <p:spPr>
          <a:xfrm>
            <a:off x="698242" y="1444274"/>
            <a:ext cx="10301660" cy="1298926"/>
          </a:xfrm>
        </p:spPr>
        <p:txBody>
          <a:bodyPr vert="horz" lIns="91440" tIns="45720" rIns="91440" bIns="45720" rtlCol="0" anchor="t">
            <a:noAutofit/>
          </a:bodyPr>
          <a:lstStyle/>
          <a:p>
            <a:pPr marL="0" indent="0">
              <a:buNone/>
            </a:pPr>
            <a:endParaRPr lang="en-GB"/>
          </a:p>
          <a:p>
            <a:pPr marL="0" indent="0">
              <a:buNone/>
            </a:pPr>
            <a:r>
              <a:rPr lang="en-GB" sz="3600" b="1">
                <a:solidFill>
                  <a:schemeClr val="accent1"/>
                </a:solidFill>
                <a:latin typeface="Arial"/>
                <a:cs typeface="Calibri Light"/>
              </a:rPr>
              <a:t>Your interpretation of someone else's ideas. </a:t>
            </a:r>
          </a:p>
        </p:txBody>
      </p:sp>
      <p:sp>
        <p:nvSpPr>
          <p:cNvPr id="19" name="TextBox 18">
            <a:extLst>
              <a:ext uri="{FF2B5EF4-FFF2-40B4-BE49-F238E27FC236}">
                <a16:creationId xmlns:a16="http://schemas.microsoft.com/office/drawing/2014/main" id="{07E2DA21-6FF1-4336-BCEB-34787F2FC29F}"/>
              </a:ext>
            </a:extLst>
          </p:cNvPr>
          <p:cNvSpPr txBox="1"/>
          <p:nvPr/>
        </p:nvSpPr>
        <p:spPr>
          <a:xfrm>
            <a:off x="3543751" y="5844608"/>
            <a:ext cx="847900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Godfrey, J. (2018) </a:t>
            </a:r>
            <a:r>
              <a:rPr lang="en-GB" sz="1600" i="1">
                <a:latin typeface="Arial"/>
                <a:cs typeface="Arial"/>
              </a:rPr>
              <a:t>How to use your reading in your essays.</a:t>
            </a:r>
            <a:r>
              <a:rPr lang="en-GB" sz="1600">
                <a:latin typeface="Arial"/>
                <a:cs typeface="Arial"/>
              </a:rPr>
              <a:t> 3rd </a:t>
            </a:r>
            <a:r>
              <a:rPr lang="en-GB" sz="1600" err="1">
                <a:latin typeface="Arial"/>
                <a:cs typeface="Arial"/>
              </a:rPr>
              <a:t>edn</a:t>
            </a:r>
            <a:r>
              <a:rPr lang="en-GB" sz="1600">
                <a:latin typeface="Arial"/>
                <a:cs typeface="Arial"/>
              </a:rPr>
              <a:t>. London: Palgrave.</a:t>
            </a:r>
          </a:p>
        </p:txBody>
      </p:sp>
      <p:sp>
        <p:nvSpPr>
          <p:cNvPr id="4" name="TextBox 3">
            <a:extLst>
              <a:ext uri="{FF2B5EF4-FFF2-40B4-BE49-F238E27FC236}">
                <a16:creationId xmlns:a16="http://schemas.microsoft.com/office/drawing/2014/main" id="{89C2BF14-06D5-D762-6C07-B0A68484EAFE}"/>
              </a:ext>
            </a:extLst>
          </p:cNvPr>
          <p:cNvSpPr txBox="1"/>
          <p:nvPr/>
        </p:nvSpPr>
        <p:spPr>
          <a:xfrm>
            <a:off x="698241" y="2953176"/>
            <a:ext cx="10795517" cy="2677656"/>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a:latin typeface="Arial"/>
                <a:cs typeface="Arial"/>
              </a:rPr>
              <a:t>Should be a re-statement of the original text in </a:t>
            </a:r>
            <a:r>
              <a:rPr lang="en-GB" sz="2400" b="1">
                <a:solidFill>
                  <a:schemeClr val="accent1"/>
                </a:solidFill>
                <a:latin typeface="Arial"/>
                <a:cs typeface="Arial"/>
              </a:rPr>
              <a:t>your own words.</a:t>
            </a:r>
            <a:r>
              <a:rPr lang="en-GB" sz="2400">
                <a:latin typeface="Arial"/>
                <a:cs typeface="Arial"/>
              </a:rPr>
              <a:t> </a:t>
            </a: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a:latin typeface="Arial"/>
                <a:cs typeface="Arial"/>
              </a:rPr>
              <a:t>It is </a:t>
            </a:r>
            <a:r>
              <a:rPr lang="en-GB" sz="2400" b="1">
                <a:solidFill>
                  <a:srgbClr val="FF0000"/>
                </a:solidFill>
                <a:latin typeface="Arial"/>
                <a:cs typeface="Arial"/>
              </a:rPr>
              <a:t>NOT</a:t>
            </a:r>
            <a:r>
              <a:rPr lang="en-GB" sz="2400">
                <a:solidFill>
                  <a:srgbClr val="FF0000"/>
                </a:solidFill>
                <a:latin typeface="Arial"/>
                <a:cs typeface="Arial"/>
              </a:rPr>
              <a:t> </a:t>
            </a:r>
            <a:r>
              <a:rPr lang="en-GB" sz="2400">
                <a:latin typeface="Arial"/>
                <a:cs typeface="Arial"/>
              </a:rPr>
              <a:t>simply changing some words or sentences around. </a:t>
            </a: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a:latin typeface="Arial"/>
                <a:cs typeface="Arial"/>
              </a:rPr>
              <a:t>Organising and writing the ideas you have read in your own words shows your understanding of the original material and strongly supports your argument.</a:t>
            </a:r>
          </a:p>
        </p:txBody>
      </p:sp>
    </p:spTree>
    <p:extLst>
      <p:ext uri="{BB962C8B-B14F-4D97-AF65-F5344CB8AC3E}">
        <p14:creationId xmlns:p14="http://schemas.microsoft.com/office/powerpoint/2010/main" val="39125475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rotWithShape="1">
          <a:blip r:embed="rId2"/>
          <a:srcRect l="73" r="52157" b="-187"/>
          <a:stretch/>
        </p:blipFill>
        <p:spPr>
          <a:xfrm>
            <a:off x="5696370" y="101367"/>
            <a:ext cx="5831224" cy="6897780"/>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119062" y="6203157"/>
            <a:ext cx="558045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6" name="TextBox 5">
            <a:extLst>
              <a:ext uri="{FF2B5EF4-FFF2-40B4-BE49-F238E27FC236}">
                <a16:creationId xmlns:a16="http://schemas.microsoft.com/office/drawing/2014/main" id="{809C76F5-B3A7-0277-60FF-8DFDC81DF58D}"/>
              </a:ext>
            </a:extLst>
          </p:cNvPr>
          <p:cNvSpPr txBox="1"/>
          <p:nvPr/>
        </p:nvSpPr>
        <p:spPr>
          <a:xfrm>
            <a:off x="834399" y="1187167"/>
            <a:ext cx="3953142"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cs typeface="Calibri"/>
              </a:rPr>
              <a:t>Re-cap:</a:t>
            </a:r>
          </a:p>
          <a:p>
            <a:endParaRPr lang="en-GB" sz="3200" b="1">
              <a:cs typeface="Calibri"/>
            </a:endParaRPr>
          </a:p>
          <a:p>
            <a:r>
              <a:rPr lang="en-GB" sz="3200" b="1">
                <a:cs typeface="Calibri"/>
              </a:rPr>
              <a:t>In-text citation </a:t>
            </a:r>
            <a:endParaRPr lang="en-GB" sz="3200">
              <a:cs typeface="Calibri"/>
            </a:endParaRPr>
          </a:p>
        </p:txBody>
      </p:sp>
    </p:spTree>
    <p:extLst>
      <p:ext uri="{BB962C8B-B14F-4D97-AF65-F5344CB8AC3E}">
        <p14:creationId xmlns:p14="http://schemas.microsoft.com/office/powerpoint/2010/main" val="15805007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Wood human figure">
            <a:extLst>
              <a:ext uri="{FF2B5EF4-FFF2-40B4-BE49-F238E27FC236}">
                <a16:creationId xmlns:a16="http://schemas.microsoft.com/office/drawing/2014/main" id="{AF7C2061-C1B0-FECA-8825-F3CD1427DF65}"/>
              </a:ext>
            </a:extLst>
          </p:cNvPr>
          <p:cNvPicPr>
            <a:picLocks noGrp="1" noChangeAspect="1"/>
          </p:cNvPicPr>
          <p:nvPr>
            <p:ph type="pic" sz="quarter" idx="4294967295"/>
          </p:nvPr>
        </p:nvPicPr>
        <p:blipFill>
          <a:blip r:embed="rId2"/>
          <a:stretch/>
        </p:blipFill>
        <p:spPr>
          <a:xfrm>
            <a:off x="5845" y="2399"/>
            <a:ext cx="12179314" cy="6853135"/>
          </a:xfrm>
          <a:noFill/>
        </p:spPr>
      </p:pic>
      <p:sp>
        <p:nvSpPr>
          <p:cNvPr id="7" name="TextBox 6">
            <a:extLst>
              <a:ext uri="{FF2B5EF4-FFF2-40B4-BE49-F238E27FC236}">
                <a16:creationId xmlns:a16="http://schemas.microsoft.com/office/drawing/2014/main" id="{AE7DAD81-F418-D662-3B8F-4C2D9457C9BE}"/>
              </a:ext>
            </a:extLst>
          </p:cNvPr>
          <p:cNvSpPr txBox="1"/>
          <p:nvPr/>
        </p:nvSpPr>
        <p:spPr>
          <a:xfrm>
            <a:off x="5966297" y="243191"/>
            <a:ext cx="571013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9600" b="1">
                <a:solidFill>
                  <a:schemeClr val="bg1"/>
                </a:solidFill>
                <a:cs typeface="Calibri Light"/>
              </a:rPr>
              <a:t>Questions?</a:t>
            </a:r>
          </a:p>
        </p:txBody>
      </p:sp>
    </p:spTree>
    <p:extLst>
      <p:ext uri="{BB962C8B-B14F-4D97-AF65-F5344CB8AC3E}">
        <p14:creationId xmlns:p14="http://schemas.microsoft.com/office/powerpoint/2010/main" val="28397581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2BF98-DCA2-4833-8139-EBC820F4F108}"/>
              </a:ext>
            </a:extLst>
          </p:cNvPr>
          <p:cNvSpPr>
            <a:spLocks noGrp="1"/>
          </p:cNvSpPr>
          <p:nvPr>
            <p:ph type="title"/>
          </p:nvPr>
        </p:nvSpPr>
        <p:spPr/>
        <p:txBody>
          <a:bodyPr/>
          <a:lstStyle/>
          <a:p>
            <a:r>
              <a:rPr lang="en-GB"/>
              <a:t>When NOT to cite...</a:t>
            </a:r>
          </a:p>
        </p:txBody>
      </p:sp>
      <p:sp>
        <p:nvSpPr>
          <p:cNvPr id="3" name="Content Placeholder 2">
            <a:extLst>
              <a:ext uri="{FF2B5EF4-FFF2-40B4-BE49-F238E27FC236}">
                <a16:creationId xmlns:a16="http://schemas.microsoft.com/office/drawing/2014/main" id="{7339E316-D7F7-4529-B158-FF9433CC8688}"/>
              </a:ext>
            </a:extLst>
          </p:cNvPr>
          <p:cNvSpPr>
            <a:spLocks noGrp="1"/>
          </p:cNvSpPr>
          <p:nvPr>
            <p:ph sz="quarter" idx="10"/>
          </p:nvPr>
        </p:nvSpPr>
        <p:spPr>
          <a:xfrm>
            <a:off x="698242" y="1410423"/>
            <a:ext cx="10795518" cy="4755880"/>
          </a:xfrm>
        </p:spPr>
        <p:txBody>
          <a:bodyPr vert="horz" lIns="91440" tIns="45720" rIns="91440" bIns="45720" rtlCol="0" anchor="t">
            <a:normAutofit fontScale="70000" lnSpcReduction="20000"/>
          </a:bodyPr>
          <a:lstStyle/>
          <a:p>
            <a:pPr marL="0" indent="0">
              <a:spcBef>
                <a:spcPts val="1200"/>
              </a:spcBef>
              <a:buNone/>
            </a:pPr>
            <a:endParaRPr lang="en-US">
              <a:ea typeface="+mn-lt"/>
              <a:cs typeface="+mn-lt"/>
            </a:endParaRPr>
          </a:p>
          <a:p>
            <a:pPr marL="0" indent="0" algn="ctr">
              <a:spcBef>
                <a:spcPts val="1200"/>
              </a:spcBef>
              <a:buNone/>
            </a:pPr>
            <a:r>
              <a:rPr lang="en-US" sz="6000" b="1">
                <a:solidFill>
                  <a:schemeClr val="accent1"/>
                </a:solidFill>
                <a:highlight>
                  <a:srgbClr val="C0C0C0"/>
                </a:highlight>
                <a:ea typeface="+mn-lt"/>
                <a:cs typeface="+mn-lt"/>
              </a:rPr>
              <a:t>Common knowledge</a:t>
            </a:r>
            <a:endParaRPr lang="en-US" sz="6000">
              <a:solidFill>
                <a:schemeClr val="accent1"/>
              </a:solidFill>
              <a:highlight>
                <a:srgbClr val="C0C0C0"/>
              </a:highlight>
              <a:ea typeface="+mn-lt"/>
              <a:cs typeface="+mn-lt"/>
            </a:endParaRPr>
          </a:p>
          <a:p>
            <a:pPr marL="0" indent="0" algn="ctr">
              <a:spcBef>
                <a:spcPts val="1200"/>
              </a:spcBef>
              <a:buNone/>
            </a:pPr>
            <a:endParaRPr lang="en-US" sz="6000" b="1">
              <a:solidFill>
                <a:schemeClr val="accent1"/>
              </a:solidFill>
              <a:highlight>
                <a:srgbClr val="C0C0C0"/>
              </a:highlight>
              <a:latin typeface="Calibri Light"/>
              <a:cs typeface="Calibri Light"/>
            </a:endParaRPr>
          </a:p>
          <a:p>
            <a:pPr>
              <a:spcBef>
                <a:spcPts val="1200"/>
              </a:spcBef>
              <a:buFont typeface="Wingdings"/>
              <a:buChar char="§"/>
            </a:pPr>
            <a:r>
              <a:rPr lang="en-US" sz="3200">
                <a:latin typeface="Arial"/>
                <a:cs typeface="Arial"/>
              </a:rPr>
              <a:t>Not all ideas belong to others</a:t>
            </a:r>
            <a:endParaRPr lang="en-US" sz="3200">
              <a:ea typeface="+mn-lt"/>
              <a:cs typeface="+mn-lt"/>
            </a:endParaRPr>
          </a:p>
          <a:p>
            <a:pPr>
              <a:spcBef>
                <a:spcPts val="1200"/>
              </a:spcBef>
              <a:buFont typeface="Wingdings"/>
              <a:buChar char="§"/>
            </a:pPr>
            <a:r>
              <a:rPr lang="en-US" sz="3200">
                <a:latin typeface="Arial"/>
                <a:cs typeface="Arial"/>
              </a:rPr>
              <a:t>Facts, dates, events generally known in a particular subject.</a:t>
            </a:r>
            <a:endParaRPr lang="en-US" sz="3200">
              <a:ea typeface="+mn-lt"/>
              <a:cs typeface="+mn-lt"/>
            </a:endParaRPr>
          </a:p>
          <a:p>
            <a:pPr marL="0" indent="0" algn="ctr">
              <a:spcBef>
                <a:spcPts val="1200"/>
              </a:spcBef>
              <a:buNone/>
            </a:pPr>
            <a:endParaRPr lang="en-US" sz="6000" b="1">
              <a:solidFill>
                <a:schemeClr val="accent1"/>
              </a:solidFill>
              <a:highlight>
                <a:srgbClr val="C0C0C0"/>
              </a:highlight>
              <a:latin typeface="Calibri Light"/>
              <a:cs typeface="Calibri Light"/>
            </a:endParaRPr>
          </a:p>
          <a:p>
            <a:pPr marL="0" indent="0">
              <a:buNone/>
            </a:pPr>
            <a:r>
              <a:rPr lang="en-GB" sz="2400" b="1">
                <a:latin typeface="Arial"/>
                <a:cs typeface="Calibri Light"/>
              </a:rPr>
              <a:t>Ask yourself:</a:t>
            </a:r>
            <a:endParaRPr lang="en-GB" sz="2400" b="1">
              <a:solidFill>
                <a:srgbClr val="000000"/>
              </a:solidFill>
              <a:latin typeface="Arial"/>
              <a:cs typeface="Calibri Light"/>
            </a:endParaRPr>
          </a:p>
          <a:p>
            <a:pPr marL="342900" indent="-342900"/>
            <a:r>
              <a:rPr lang="en-GB" sz="2400">
                <a:solidFill>
                  <a:srgbClr val="000000"/>
                </a:solidFill>
                <a:latin typeface="Arial"/>
                <a:cs typeface="Calibri Light"/>
              </a:rPr>
              <a:t>Did I know this before I started this course?</a:t>
            </a:r>
          </a:p>
          <a:p>
            <a:pPr marL="342900" indent="-342900"/>
            <a:r>
              <a:rPr lang="en-GB" sz="2400">
                <a:solidFill>
                  <a:srgbClr val="000000"/>
                </a:solidFill>
                <a:latin typeface="Arial"/>
                <a:cs typeface="Calibri Light"/>
              </a:rPr>
              <a:t>Did this idea come from me, or from something I have heard, read, discussed?</a:t>
            </a:r>
          </a:p>
          <a:p>
            <a:pPr marL="342900" indent="-342900"/>
            <a:endParaRPr lang="en-GB" sz="2400">
              <a:solidFill>
                <a:srgbClr val="000000"/>
              </a:solidFill>
              <a:latin typeface="Arial"/>
              <a:cs typeface="Calibri Light"/>
            </a:endParaRPr>
          </a:p>
          <a:p>
            <a:pPr marL="0" indent="0">
              <a:buNone/>
            </a:pPr>
            <a:r>
              <a:rPr lang="en-GB" b="1">
                <a:solidFill>
                  <a:srgbClr val="FF0000"/>
                </a:solidFill>
                <a:latin typeface="Arial"/>
                <a:cs typeface="Calibri Light"/>
              </a:rPr>
              <a:t>If in doubt – CITE!</a:t>
            </a:r>
          </a:p>
        </p:txBody>
      </p:sp>
    </p:spTree>
    <p:extLst>
      <p:ext uri="{BB962C8B-B14F-4D97-AF65-F5344CB8AC3E}">
        <p14:creationId xmlns:p14="http://schemas.microsoft.com/office/powerpoint/2010/main" val="11712932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1955" y="2112"/>
            <a:ext cx="4295427" cy="1003916"/>
          </a:xfrm>
        </p:spPr>
        <p:txBody>
          <a:bodyPr>
            <a:noAutofit/>
          </a:bodyPr>
          <a:lstStyle/>
          <a:p>
            <a:pPr algn="ctr"/>
            <a:r>
              <a:rPr lang="en-GB">
                <a:latin typeface="Calibri"/>
                <a:cs typeface="Calibri"/>
              </a:rPr>
              <a:t>Stop and think ...</a:t>
            </a:r>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1131280" y="1518814"/>
            <a:ext cx="6438767" cy="444565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8696036" y="2253673"/>
            <a:ext cx="2743200"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latin typeface="Calibri"/>
                <a:ea typeface="+mn-lt"/>
                <a:cs typeface="Calibri"/>
              </a:rPr>
              <a:t>What details do you think we need to include in our full reference list?</a:t>
            </a:r>
            <a:endParaRPr lang="en-US">
              <a:cs typeface="Calibri Light"/>
            </a:endParaRPr>
          </a:p>
          <a:p>
            <a:pPr algn="l"/>
            <a:endParaRPr lang="en-GB">
              <a:cs typeface="Calibri Light"/>
            </a:endParaRPr>
          </a:p>
        </p:txBody>
      </p:sp>
    </p:spTree>
    <p:extLst>
      <p:ext uri="{BB962C8B-B14F-4D97-AF65-F5344CB8AC3E}">
        <p14:creationId xmlns:p14="http://schemas.microsoft.com/office/powerpoint/2010/main" val="41637874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4EC4-7DF9-4A85-ADC7-9C6EEC57380B}"/>
              </a:ext>
            </a:extLst>
          </p:cNvPr>
          <p:cNvSpPr>
            <a:spLocks noGrp="1"/>
          </p:cNvSpPr>
          <p:nvPr>
            <p:ph type="title"/>
          </p:nvPr>
        </p:nvSpPr>
        <p:spPr>
          <a:xfrm>
            <a:off x="718456" y="262866"/>
            <a:ext cx="10795518" cy="1003916"/>
          </a:xfrm>
        </p:spPr>
        <p:txBody>
          <a:bodyPr anchor="b">
            <a:normAutofit/>
          </a:bodyPr>
          <a:lstStyle/>
          <a:p>
            <a:r>
              <a:rPr lang="en-GB"/>
              <a:t>2. Creating a reference list</a:t>
            </a:r>
          </a:p>
          <a:p>
            <a:endParaRPr lang="en-GB"/>
          </a:p>
        </p:txBody>
      </p:sp>
      <p:graphicFrame>
        <p:nvGraphicFramePr>
          <p:cNvPr id="5" name="Content Placeholder 2">
            <a:extLst>
              <a:ext uri="{FF2B5EF4-FFF2-40B4-BE49-F238E27FC236}">
                <a16:creationId xmlns:a16="http://schemas.microsoft.com/office/drawing/2014/main" id="{D7B27FB6-8EF2-4FCA-BCBF-13BC1B4C8C1C}"/>
              </a:ext>
            </a:extLst>
          </p:cNvPr>
          <p:cNvGraphicFramePr>
            <a:graphicFrameLocks noGrp="1"/>
          </p:cNvGraphicFramePr>
          <p:nvPr>
            <p:ph sz="half" idx="1"/>
            <p:extLst>
              <p:ext uri="{D42A27DB-BD31-4B8C-83A1-F6EECF244321}">
                <p14:modId xmlns:p14="http://schemas.microsoft.com/office/powerpoint/2010/main" val="2209873910"/>
              </p:ext>
            </p:extLst>
          </p:nvPr>
        </p:nvGraphicFramePr>
        <p:xfrm>
          <a:off x="781957" y="1507838"/>
          <a:ext cx="4528809" cy="4357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5" name="TextBox 224">
            <a:extLst>
              <a:ext uri="{FF2B5EF4-FFF2-40B4-BE49-F238E27FC236}">
                <a16:creationId xmlns:a16="http://schemas.microsoft.com/office/drawing/2014/main" id="{837835CC-2CB3-4337-A7BB-1F81EAA12146}"/>
              </a:ext>
            </a:extLst>
          </p:cNvPr>
          <p:cNvSpPr txBox="1"/>
          <p:nvPr/>
        </p:nvSpPr>
        <p:spPr>
          <a:xfrm>
            <a:off x="6290252" y="1881332"/>
            <a:ext cx="5446280"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Arial"/>
                <a:cs typeface="Arial"/>
              </a:rPr>
              <a:t>Format each reference according to the type of resource cited. </a:t>
            </a:r>
          </a:p>
          <a:p>
            <a:endParaRPr lang="en-GB" sz="2800">
              <a:latin typeface="Arial"/>
              <a:cs typeface="Arial"/>
            </a:endParaRPr>
          </a:p>
          <a:p>
            <a:r>
              <a:rPr lang="en-GB" sz="2800">
                <a:latin typeface="Arial"/>
                <a:cs typeface="Arial"/>
              </a:rPr>
              <a:t>Include the following:</a:t>
            </a:r>
            <a:endParaRPr lang="en-US" sz="2800">
              <a:latin typeface="Arial"/>
              <a:cs typeface="Arial"/>
            </a:endParaRPr>
          </a:p>
          <a:p>
            <a:pPr marL="342900" indent="-342900">
              <a:buFont typeface="Arial"/>
              <a:buChar char="•"/>
            </a:pPr>
            <a:endParaRPr lang="en-GB" sz="2800">
              <a:solidFill>
                <a:srgbClr val="FF0000"/>
              </a:solidFill>
              <a:latin typeface="Arial"/>
              <a:cs typeface="Arial"/>
            </a:endParaRPr>
          </a:p>
          <a:p>
            <a:pPr marL="342900" indent="-342900">
              <a:buFont typeface="Arial"/>
              <a:buChar char="•"/>
            </a:pPr>
            <a:r>
              <a:rPr lang="en-GB" sz="2800" b="1">
                <a:solidFill>
                  <a:srgbClr val="FF0000"/>
                </a:solidFill>
                <a:latin typeface="Arial"/>
                <a:cs typeface="Calibri Light"/>
              </a:rPr>
              <a:t>Who</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(author)</a:t>
            </a:r>
          </a:p>
          <a:p>
            <a:pPr marL="342900" indent="-342900">
              <a:buFont typeface="Arial"/>
              <a:buChar char="•"/>
            </a:pPr>
            <a:r>
              <a:rPr lang="en-GB" sz="2800" b="1">
                <a:solidFill>
                  <a:srgbClr val="FF0000"/>
                </a:solidFill>
                <a:latin typeface="Arial"/>
                <a:cs typeface="Calibri Light"/>
              </a:rPr>
              <a:t>When</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(date)</a:t>
            </a:r>
          </a:p>
          <a:p>
            <a:pPr marL="342900" indent="-342900">
              <a:buFont typeface="Arial"/>
              <a:buChar char="•"/>
            </a:pPr>
            <a:r>
              <a:rPr lang="en-GB" sz="2800" b="1">
                <a:solidFill>
                  <a:srgbClr val="FF0000"/>
                </a:solidFill>
                <a:latin typeface="Arial"/>
                <a:cs typeface="Calibri Light"/>
              </a:rPr>
              <a:t>What</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(title)</a:t>
            </a:r>
          </a:p>
          <a:p>
            <a:pPr marL="342900" indent="-342900">
              <a:buFont typeface="Arial"/>
              <a:buChar char="•"/>
            </a:pPr>
            <a:r>
              <a:rPr lang="en-GB" sz="2800" b="1">
                <a:solidFill>
                  <a:srgbClr val="FF0000"/>
                </a:solidFill>
                <a:latin typeface="Arial"/>
                <a:cs typeface="Calibri Light"/>
              </a:rPr>
              <a:t>Where</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(location)</a:t>
            </a:r>
          </a:p>
          <a:p>
            <a:pPr marL="342900" indent="-342900">
              <a:buFont typeface="Arial"/>
              <a:buChar char="•"/>
            </a:pPr>
            <a:endParaRPr lang="en-GB" sz="2800">
              <a:latin typeface="Arial"/>
              <a:cs typeface="Calibri Light"/>
            </a:endParaRPr>
          </a:p>
        </p:txBody>
      </p:sp>
    </p:spTree>
    <p:extLst>
      <p:ext uri="{BB962C8B-B14F-4D97-AF65-F5344CB8AC3E}">
        <p14:creationId xmlns:p14="http://schemas.microsoft.com/office/powerpoint/2010/main" val="32007542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book</a:t>
            </a:r>
          </a:p>
        </p:txBody>
      </p:sp>
      <p:sp>
        <p:nvSpPr>
          <p:cNvPr id="5" name="TextBox 4">
            <a:extLst>
              <a:ext uri="{FF2B5EF4-FFF2-40B4-BE49-F238E27FC236}">
                <a16:creationId xmlns:a16="http://schemas.microsoft.com/office/drawing/2014/main" id="{D1E275A9-DBAC-482D-9D3A-EB48BD75A55B}"/>
              </a:ext>
            </a:extLst>
          </p:cNvPr>
          <p:cNvSpPr txBox="1"/>
          <p:nvPr/>
        </p:nvSpPr>
        <p:spPr>
          <a:xfrm>
            <a:off x="8067675" y="4305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Light"/>
            </a:endParaRPr>
          </a:p>
        </p:txBody>
      </p:sp>
      <p:pic>
        <p:nvPicPr>
          <p:cNvPr id="6" name="Picture 9" descr="Graphical user interface, text, application, chat or text message&#10;&#10;Description automatically generated">
            <a:extLst>
              <a:ext uri="{FF2B5EF4-FFF2-40B4-BE49-F238E27FC236}">
                <a16:creationId xmlns:a16="http://schemas.microsoft.com/office/drawing/2014/main" id="{581633B1-F967-436E-8978-26567F1C30D2}"/>
              </a:ext>
            </a:extLst>
          </p:cNvPr>
          <p:cNvPicPr>
            <a:picLocks noGrp="1" noChangeAspect="1"/>
          </p:cNvPicPr>
          <p:nvPr>
            <p:ph sz="quarter" idx="10"/>
          </p:nvPr>
        </p:nvPicPr>
        <p:blipFill>
          <a:blip r:embed="rId3"/>
          <a:stretch>
            <a:fillRect/>
          </a:stretch>
        </p:blipFill>
        <p:spPr>
          <a:xfrm>
            <a:off x="322461" y="1780970"/>
            <a:ext cx="11557518" cy="3935668"/>
          </a:xfrm>
        </p:spPr>
      </p:pic>
    </p:spTree>
    <p:extLst>
      <p:ext uri="{BB962C8B-B14F-4D97-AF65-F5344CB8AC3E}">
        <p14:creationId xmlns:p14="http://schemas.microsoft.com/office/powerpoint/2010/main" val="32397758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2FC5-E49F-4AB3-AD3D-65E9BD5B16E8}"/>
              </a:ext>
            </a:extLst>
          </p:cNvPr>
          <p:cNvSpPr>
            <a:spLocks noGrp="1"/>
          </p:cNvSpPr>
          <p:nvPr>
            <p:ph type="title"/>
          </p:nvPr>
        </p:nvSpPr>
        <p:spPr/>
        <p:txBody>
          <a:bodyPr/>
          <a:lstStyle/>
          <a:p>
            <a:r>
              <a:rPr lang="en-GB"/>
              <a:t>Where to find the information...</a:t>
            </a:r>
          </a:p>
        </p:txBody>
      </p:sp>
      <p:pic>
        <p:nvPicPr>
          <p:cNvPr id="7" name="Picture 7">
            <a:extLst>
              <a:ext uri="{FF2B5EF4-FFF2-40B4-BE49-F238E27FC236}">
                <a16:creationId xmlns:a16="http://schemas.microsoft.com/office/drawing/2014/main" id="{612B8696-0587-4C60-BA23-63B10625C85B}"/>
              </a:ext>
            </a:extLst>
          </p:cNvPr>
          <p:cNvPicPr>
            <a:picLocks noGrp="1" noChangeAspect="1"/>
          </p:cNvPicPr>
          <p:nvPr>
            <p:ph sz="quarter" idx="10"/>
          </p:nvPr>
        </p:nvPicPr>
        <p:blipFill>
          <a:blip r:embed="rId2"/>
          <a:stretch>
            <a:fillRect/>
          </a:stretch>
        </p:blipFill>
        <p:spPr>
          <a:xfrm>
            <a:off x="7505238" y="1456564"/>
            <a:ext cx="3987333" cy="45740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8" descr="Graphical user interface, text, application&#10;&#10;Description automatically generated">
            <a:extLst>
              <a:ext uri="{FF2B5EF4-FFF2-40B4-BE49-F238E27FC236}">
                <a16:creationId xmlns:a16="http://schemas.microsoft.com/office/drawing/2014/main" id="{F3ECEFFD-9FD9-4022-9B41-A961387E252E}"/>
              </a:ext>
            </a:extLst>
          </p:cNvPr>
          <p:cNvPicPr>
            <a:picLocks noChangeAspect="1"/>
          </p:cNvPicPr>
          <p:nvPr/>
        </p:nvPicPr>
        <p:blipFill>
          <a:blip r:embed="rId3"/>
          <a:stretch>
            <a:fillRect/>
          </a:stretch>
        </p:blipFill>
        <p:spPr>
          <a:xfrm>
            <a:off x="1853853" y="1598537"/>
            <a:ext cx="3359063" cy="42767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54C9D804-7097-4F26-954D-BA279E8FDB44}"/>
              </a:ext>
            </a:extLst>
          </p:cNvPr>
          <p:cNvSpPr txBox="1"/>
          <p:nvPr/>
        </p:nvSpPr>
        <p:spPr>
          <a:xfrm>
            <a:off x="68892" y="1791223"/>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Title</a:t>
            </a:r>
            <a:endParaRPr lang="en-US" sz="2400" b="1">
              <a:cs typeface="Calibri Light"/>
            </a:endParaRPr>
          </a:p>
        </p:txBody>
      </p:sp>
      <p:sp>
        <p:nvSpPr>
          <p:cNvPr id="10" name="TextBox 9">
            <a:extLst>
              <a:ext uri="{FF2B5EF4-FFF2-40B4-BE49-F238E27FC236}">
                <a16:creationId xmlns:a16="http://schemas.microsoft.com/office/drawing/2014/main" id="{1484CE71-F604-4A5C-8CEA-B3ED3F96860B}"/>
              </a:ext>
            </a:extLst>
          </p:cNvPr>
          <p:cNvSpPr txBox="1"/>
          <p:nvPr/>
        </p:nvSpPr>
        <p:spPr>
          <a:xfrm>
            <a:off x="68896" y="3325660"/>
            <a:ext cx="10626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Author</a:t>
            </a:r>
            <a:r>
              <a:rPr lang="en-GB" sz="2400">
                <a:cs typeface="Calibri Light"/>
              </a:rPr>
              <a:t> ​</a:t>
            </a:r>
          </a:p>
        </p:txBody>
      </p:sp>
      <p:sp>
        <p:nvSpPr>
          <p:cNvPr id="11" name="TextBox 10">
            <a:extLst>
              <a:ext uri="{FF2B5EF4-FFF2-40B4-BE49-F238E27FC236}">
                <a16:creationId xmlns:a16="http://schemas.microsoft.com/office/drawing/2014/main" id="{EA002D84-1B63-4F82-AD52-73E02CDA128C}"/>
              </a:ext>
            </a:extLst>
          </p:cNvPr>
          <p:cNvSpPr txBox="1"/>
          <p:nvPr/>
        </p:nvSpPr>
        <p:spPr>
          <a:xfrm>
            <a:off x="68893" y="2626291"/>
            <a:ext cx="106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Edition</a:t>
            </a:r>
            <a:endParaRPr lang="en-US" sz="2400" b="1">
              <a:cs typeface="Calibri Light"/>
            </a:endParaRPr>
          </a:p>
        </p:txBody>
      </p:sp>
      <p:sp>
        <p:nvSpPr>
          <p:cNvPr id="12" name="TextBox 11">
            <a:extLst>
              <a:ext uri="{FF2B5EF4-FFF2-40B4-BE49-F238E27FC236}">
                <a16:creationId xmlns:a16="http://schemas.microsoft.com/office/drawing/2014/main" id="{A962E073-F12B-47BE-AD99-249F4067BA99}"/>
              </a:ext>
            </a:extLst>
          </p:cNvPr>
          <p:cNvSpPr txBox="1"/>
          <p:nvPr/>
        </p:nvSpPr>
        <p:spPr>
          <a:xfrm>
            <a:off x="68893" y="5423770"/>
            <a:ext cx="13235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Publisher</a:t>
            </a:r>
            <a:endParaRPr lang="en-US" sz="2400" b="1">
              <a:cs typeface="Calibri Light"/>
            </a:endParaRPr>
          </a:p>
        </p:txBody>
      </p:sp>
      <p:sp>
        <p:nvSpPr>
          <p:cNvPr id="13" name="Arrow: Right 12">
            <a:extLst>
              <a:ext uri="{FF2B5EF4-FFF2-40B4-BE49-F238E27FC236}">
                <a16:creationId xmlns:a16="http://schemas.microsoft.com/office/drawing/2014/main" id="{CF11FEDB-2453-4D01-B926-CE9D5F38D95E}"/>
              </a:ext>
            </a:extLst>
          </p:cNvPr>
          <p:cNvSpPr/>
          <p:nvPr/>
        </p:nvSpPr>
        <p:spPr>
          <a:xfrm>
            <a:off x="1125478" y="1795120"/>
            <a:ext cx="991643"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7BAE2E7B-6F53-4B04-86D6-324EF39C00E3}"/>
              </a:ext>
            </a:extLst>
          </p:cNvPr>
          <p:cNvSpPr/>
          <p:nvPr/>
        </p:nvSpPr>
        <p:spPr>
          <a:xfrm>
            <a:off x="1125479" y="2745011"/>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7FB0F04F-59BB-4946-99C9-C3E3C79F07E9}"/>
              </a:ext>
            </a:extLst>
          </p:cNvPr>
          <p:cNvSpPr/>
          <p:nvPr/>
        </p:nvSpPr>
        <p:spPr>
          <a:xfrm>
            <a:off x="1125477" y="345481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BDDE8928-5648-4111-98BB-170C2C7F6DA2}"/>
              </a:ext>
            </a:extLst>
          </p:cNvPr>
          <p:cNvSpPr/>
          <p:nvPr/>
        </p:nvSpPr>
        <p:spPr>
          <a:xfrm>
            <a:off x="1386436" y="5563366"/>
            <a:ext cx="1273479"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55CC43A1-7EF2-48C7-BB56-E07D2AE1ACB0}"/>
              </a:ext>
            </a:extLst>
          </p:cNvPr>
          <p:cNvSpPr txBox="1"/>
          <p:nvPr/>
        </p:nvSpPr>
        <p:spPr>
          <a:xfrm>
            <a:off x="5841302" y="2615852"/>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Date</a:t>
            </a:r>
            <a:endParaRPr lang="en-US" b="1"/>
          </a:p>
        </p:txBody>
      </p:sp>
      <p:sp>
        <p:nvSpPr>
          <p:cNvPr id="18" name="TextBox 17">
            <a:extLst>
              <a:ext uri="{FF2B5EF4-FFF2-40B4-BE49-F238E27FC236}">
                <a16:creationId xmlns:a16="http://schemas.microsoft.com/office/drawing/2014/main" id="{18A73561-B016-4899-B4B1-899841BF79C9}"/>
              </a:ext>
            </a:extLst>
          </p:cNvPr>
          <p:cNvSpPr txBox="1"/>
          <p:nvPr/>
        </p:nvSpPr>
        <p:spPr>
          <a:xfrm>
            <a:off x="5434207" y="3920647"/>
            <a:ext cx="190813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Place of Publication</a:t>
            </a:r>
            <a:r>
              <a:rPr lang="en-GB" sz="2400"/>
              <a:t> </a:t>
            </a:r>
            <a:r>
              <a:rPr lang="en-GB" sz="2000"/>
              <a:t>(publisher's address).</a:t>
            </a:r>
            <a:endParaRPr lang="en-US" sz="2000">
              <a:cs typeface="Calibri Light"/>
            </a:endParaRPr>
          </a:p>
        </p:txBody>
      </p:sp>
      <p:sp>
        <p:nvSpPr>
          <p:cNvPr id="19" name="Arrow: Right 18">
            <a:extLst>
              <a:ext uri="{FF2B5EF4-FFF2-40B4-BE49-F238E27FC236}">
                <a16:creationId xmlns:a16="http://schemas.microsoft.com/office/drawing/2014/main" id="{6F3EF0F3-B5D9-495D-B448-F60FE2316BF8}"/>
              </a:ext>
            </a:extLst>
          </p:cNvPr>
          <p:cNvSpPr/>
          <p:nvPr/>
        </p:nvSpPr>
        <p:spPr>
          <a:xfrm rot="2400000">
            <a:off x="6506965" y="3123039"/>
            <a:ext cx="1210848"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537DB127-69ED-4171-9F42-A2F49E2AC5A2}"/>
              </a:ext>
            </a:extLst>
          </p:cNvPr>
          <p:cNvSpPr/>
          <p:nvPr/>
        </p:nvSpPr>
        <p:spPr>
          <a:xfrm rot="18840000">
            <a:off x="6449040" y="224396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Right 20">
            <a:extLst>
              <a:ext uri="{FF2B5EF4-FFF2-40B4-BE49-F238E27FC236}">
                <a16:creationId xmlns:a16="http://schemas.microsoft.com/office/drawing/2014/main" id="{486CD2DC-73EC-4D7C-8438-95435CA16B33}"/>
              </a:ext>
            </a:extLst>
          </p:cNvPr>
          <p:cNvSpPr/>
          <p:nvPr/>
        </p:nvSpPr>
        <p:spPr>
          <a:xfrm>
            <a:off x="6616053" y="4154188"/>
            <a:ext cx="835068" cy="27139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237165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204228-3E14-21E7-2EDD-A9D2C8030A8B}"/>
              </a:ext>
            </a:extLst>
          </p:cNvPr>
          <p:cNvSpPr/>
          <p:nvPr/>
        </p:nvSpPr>
        <p:spPr>
          <a:xfrm>
            <a:off x="767440" y="4250869"/>
            <a:ext cx="8291286"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C02E7A51-EAFE-DA32-26D1-719A1DB54ED3}"/>
              </a:ext>
            </a:extLst>
          </p:cNvPr>
          <p:cNvSpPr/>
          <p:nvPr/>
        </p:nvSpPr>
        <p:spPr>
          <a:xfrm>
            <a:off x="767441" y="3878941"/>
            <a:ext cx="10722427"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A13B9137-1224-4811-2AF8-16524C220DBA}"/>
              </a:ext>
            </a:extLst>
          </p:cNvPr>
          <p:cNvSpPr/>
          <p:nvPr/>
        </p:nvSpPr>
        <p:spPr>
          <a:xfrm>
            <a:off x="3253013" y="3534228"/>
            <a:ext cx="8155213" cy="344715"/>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0B59C903-7BDE-EB99-E9FE-5E3C4ED7F202}"/>
              </a:ext>
            </a:extLst>
          </p:cNvPr>
          <p:cNvSpPr/>
          <p:nvPr/>
        </p:nvSpPr>
        <p:spPr>
          <a:xfrm>
            <a:off x="2354942" y="3534228"/>
            <a:ext cx="898072" cy="344715"/>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7A84A869-5B57-25C5-A405-2E8C9CDEBA37}"/>
              </a:ext>
            </a:extLst>
          </p:cNvPr>
          <p:cNvSpPr/>
          <p:nvPr/>
        </p:nvSpPr>
        <p:spPr>
          <a:xfrm>
            <a:off x="767441" y="3534228"/>
            <a:ext cx="1587500" cy="344715"/>
          </a:xfrm>
          <a:prstGeom prst="rect">
            <a:avLst/>
          </a:prstGeom>
          <a:solidFill>
            <a:srgbClr val="F8D7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9DE6CA4-1538-AF09-2876-E0C808600493}"/>
              </a:ext>
            </a:extLst>
          </p:cNvPr>
          <p:cNvSpPr>
            <a:spLocks noGrp="1"/>
          </p:cNvSpPr>
          <p:nvPr>
            <p:ph type="title"/>
          </p:nvPr>
        </p:nvSpPr>
        <p:spPr/>
        <p:txBody>
          <a:bodyPr/>
          <a:lstStyle/>
          <a:p>
            <a:r>
              <a:rPr lang="en-GB"/>
              <a:t>Web page</a:t>
            </a:r>
          </a:p>
        </p:txBody>
      </p:sp>
      <p:sp>
        <p:nvSpPr>
          <p:cNvPr id="3" name="Content Placeholder 2">
            <a:extLst>
              <a:ext uri="{FF2B5EF4-FFF2-40B4-BE49-F238E27FC236}">
                <a16:creationId xmlns:a16="http://schemas.microsoft.com/office/drawing/2014/main" id="{794C9E40-02D8-FDD8-E644-1AD1283BB744}"/>
              </a:ext>
            </a:extLst>
          </p:cNvPr>
          <p:cNvSpPr>
            <a:spLocks noGrp="1"/>
          </p:cNvSpPr>
          <p:nvPr>
            <p:ph sz="quarter" idx="10"/>
          </p:nvPr>
        </p:nvSpPr>
        <p:spPr>
          <a:xfrm>
            <a:off x="770815" y="3007407"/>
            <a:ext cx="10795518" cy="1870755"/>
          </a:xfrm>
          <a:ln>
            <a:noFill/>
          </a:ln>
        </p:spPr>
        <p:txBody>
          <a:bodyPr vert="horz" lIns="91440" tIns="45720" rIns="91440" bIns="45720" rtlCol="0" anchor="t">
            <a:normAutofit/>
          </a:bodyPr>
          <a:lstStyle/>
          <a:p>
            <a:pPr marL="0" indent="0">
              <a:buNone/>
            </a:pPr>
            <a:endParaRPr lang="en-GB">
              <a:cs typeface="Calibri Light"/>
            </a:endParaRPr>
          </a:p>
          <a:p>
            <a:pPr marL="0" indent="0">
              <a:buNone/>
            </a:pPr>
            <a:r>
              <a:rPr lang="en-GB" sz="2600">
                <a:latin typeface="Calibri"/>
                <a:cs typeface="Calibri Light"/>
              </a:rPr>
              <a:t>Holford, A. (2022) </a:t>
            </a:r>
            <a:r>
              <a:rPr lang="en-GB" sz="2600" i="1">
                <a:latin typeface="Calibri"/>
                <a:cs typeface="Calibri Light"/>
              </a:rPr>
              <a:t>Student loans: would a graduate tax be a better option? </a:t>
            </a:r>
            <a:r>
              <a:rPr lang="en-GB" sz="2600">
                <a:latin typeface="Calibri"/>
                <a:cs typeface="Calibri Light"/>
              </a:rPr>
              <a:t>Available at: </a:t>
            </a:r>
            <a:r>
              <a:rPr lang="en-GB" sz="2600">
                <a:latin typeface="Calibri"/>
                <a:ea typeface="+mn-lt"/>
                <a:cs typeface="+mn-lt"/>
                <a:hlinkClick r:id="rId2"/>
              </a:rPr>
              <a:t>https://theconversation.com/student-loans-would-a-graduate-tax-be-a-better-option-179253</a:t>
            </a:r>
            <a:r>
              <a:rPr lang="en-GB" sz="2600">
                <a:latin typeface="Calibri"/>
                <a:ea typeface="+mn-lt"/>
                <a:cs typeface="+mn-lt"/>
              </a:rPr>
              <a:t> (Accessed: 26 May 2022).</a:t>
            </a:r>
          </a:p>
        </p:txBody>
      </p:sp>
      <p:sp>
        <p:nvSpPr>
          <p:cNvPr id="15" name="TextBox 14">
            <a:extLst>
              <a:ext uri="{FF2B5EF4-FFF2-40B4-BE49-F238E27FC236}">
                <a16:creationId xmlns:a16="http://schemas.microsoft.com/office/drawing/2014/main" id="{432FD479-9928-E956-9BB4-6628F733F16F}"/>
              </a:ext>
            </a:extLst>
          </p:cNvPr>
          <p:cNvSpPr txBox="1"/>
          <p:nvPr/>
        </p:nvSpPr>
        <p:spPr>
          <a:xfrm>
            <a:off x="605971" y="1939471"/>
            <a:ext cx="2743199" cy="646331"/>
          </a:xfrm>
          <a:prstGeom prst="rect">
            <a:avLst/>
          </a:prstGeom>
          <a:noFill/>
          <a:ln w="57150">
            <a:solidFill>
              <a:srgbClr val="F8D7FA"/>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Who?</a:t>
            </a:r>
            <a:r>
              <a:rPr lang="en-GB">
                <a:latin typeface="Calibri"/>
                <a:cs typeface="Calibri Light"/>
              </a:rPr>
              <a:t> Author's surname and initials</a:t>
            </a:r>
          </a:p>
        </p:txBody>
      </p:sp>
      <p:sp>
        <p:nvSpPr>
          <p:cNvPr id="16" name="TextBox 15">
            <a:extLst>
              <a:ext uri="{FF2B5EF4-FFF2-40B4-BE49-F238E27FC236}">
                <a16:creationId xmlns:a16="http://schemas.microsoft.com/office/drawing/2014/main" id="{F36EC130-0ACC-6942-C410-51E48373421C}"/>
              </a:ext>
            </a:extLst>
          </p:cNvPr>
          <p:cNvSpPr txBox="1"/>
          <p:nvPr/>
        </p:nvSpPr>
        <p:spPr>
          <a:xfrm>
            <a:off x="4651828" y="2021112"/>
            <a:ext cx="2743199" cy="646331"/>
          </a:xfrm>
          <a:prstGeom prst="rect">
            <a:avLst/>
          </a:prstGeom>
          <a:noFill/>
          <a:ln w="57150">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When?</a:t>
            </a:r>
            <a:r>
              <a:rPr lang="en-GB">
                <a:latin typeface="Calibri"/>
                <a:cs typeface="Calibri Light"/>
              </a:rPr>
              <a:t> Date in round brackets</a:t>
            </a:r>
            <a:endParaRPr lang="en-US"/>
          </a:p>
        </p:txBody>
      </p:sp>
      <p:sp>
        <p:nvSpPr>
          <p:cNvPr id="17" name="TextBox 16">
            <a:extLst>
              <a:ext uri="{FF2B5EF4-FFF2-40B4-BE49-F238E27FC236}">
                <a16:creationId xmlns:a16="http://schemas.microsoft.com/office/drawing/2014/main" id="{D5897E68-0932-4E62-C145-6E962C9980C1}"/>
              </a:ext>
            </a:extLst>
          </p:cNvPr>
          <p:cNvSpPr txBox="1"/>
          <p:nvPr/>
        </p:nvSpPr>
        <p:spPr>
          <a:xfrm>
            <a:off x="8616042" y="2111827"/>
            <a:ext cx="2743199" cy="646331"/>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latin typeface="Calibri"/>
                <a:cs typeface="Calibri Light"/>
              </a:rPr>
              <a:t>What? </a:t>
            </a:r>
            <a:r>
              <a:rPr lang="en-GB" i="1">
                <a:latin typeface="Calibri"/>
                <a:cs typeface="Calibri Light"/>
              </a:rPr>
              <a:t>Title of webpage in italics</a:t>
            </a:r>
            <a:endParaRPr lang="en-US" i="1">
              <a:cs typeface="Calibri Light"/>
            </a:endParaRPr>
          </a:p>
        </p:txBody>
      </p:sp>
      <p:sp>
        <p:nvSpPr>
          <p:cNvPr id="18" name="TextBox 17">
            <a:extLst>
              <a:ext uri="{FF2B5EF4-FFF2-40B4-BE49-F238E27FC236}">
                <a16:creationId xmlns:a16="http://schemas.microsoft.com/office/drawing/2014/main" id="{C8F17E3A-D641-A919-9603-2F5C71F7DAA8}"/>
              </a:ext>
            </a:extLst>
          </p:cNvPr>
          <p:cNvSpPr txBox="1"/>
          <p:nvPr/>
        </p:nvSpPr>
        <p:spPr>
          <a:xfrm>
            <a:off x="2637971" y="5350327"/>
            <a:ext cx="5047341" cy="369332"/>
          </a:xfrm>
          <a:prstGeom prst="rect">
            <a:avLst/>
          </a:prstGeom>
          <a:noFill/>
          <a:ln w="57150">
            <a:solidFill>
              <a:srgbClr val="DCF2F7"/>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Where?</a:t>
            </a:r>
            <a:r>
              <a:rPr lang="en-GB">
                <a:latin typeface="Calibri"/>
                <a:cs typeface="Calibri Light"/>
              </a:rPr>
              <a:t> URL and date accessed (in round brackets).</a:t>
            </a:r>
          </a:p>
        </p:txBody>
      </p:sp>
      <p:cxnSp>
        <p:nvCxnSpPr>
          <p:cNvPr id="19" name="Straight Arrow Connector 18">
            <a:extLst>
              <a:ext uri="{FF2B5EF4-FFF2-40B4-BE49-F238E27FC236}">
                <a16:creationId xmlns:a16="http://schemas.microsoft.com/office/drawing/2014/main" id="{0742C311-27A8-415F-619A-06219389815F}"/>
              </a:ext>
            </a:extLst>
          </p:cNvPr>
          <p:cNvCxnSpPr/>
          <p:nvPr/>
        </p:nvCxnSpPr>
        <p:spPr>
          <a:xfrm flipH="1">
            <a:off x="1475014" y="2627085"/>
            <a:ext cx="127000" cy="898071"/>
          </a:xfrm>
          <a:prstGeom prst="straightConnector1">
            <a:avLst/>
          </a:prstGeom>
          <a:ln w="28575">
            <a:solidFill>
              <a:srgbClr val="F8D7FA"/>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720DE006-68DC-C0EE-C30D-8829FAD1CB0A}"/>
              </a:ext>
            </a:extLst>
          </p:cNvPr>
          <p:cNvCxnSpPr>
            <a:cxnSpLocks/>
          </p:cNvCxnSpPr>
          <p:nvPr/>
        </p:nvCxnSpPr>
        <p:spPr>
          <a:xfrm flipH="1">
            <a:off x="2989943" y="2663370"/>
            <a:ext cx="1651000" cy="843643"/>
          </a:xfrm>
          <a:prstGeom prst="straightConnector1">
            <a:avLst/>
          </a:prstGeom>
          <a:ln w="28575">
            <a:solidFill>
              <a:srgbClr val="92D050"/>
            </a:solidFill>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39C1362-71B2-FBCD-04FE-FEC3C9AE814A}"/>
              </a:ext>
            </a:extLst>
          </p:cNvPr>
          <p:cNvCxnSpPr>
            <a:cxnSpLocks/>
          </p:cNvCxnSpPr>
          <p:nvPr/>
        </p:nvCxnSpPr>
        <p:spPr>
          <a:xfrm flipH="1">
            <a:off x="8187871" y="2772226"/>
            <a:ext cx="961570" cy="789215"/>
          </a:xfrm>
          <a:prstGeom prst="straightConnector1">
            <a:avLst/>
          </a:prstGeom>
          <a:ln w="28575">
            <a:solidFill>
              <a:srgbClr val="F0F0BD"/>
            </a:solidFill>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FEC5DF7-A327-31DB-932B-9D7504DC2357}"/>
              </a:ext>
            </a:extLst>
          </p:cNvPr>
          <p:cNvCxnSpPr>
            <a:cxnSpLocks/>
          </p:cNvCxnSpPr>
          <p:nvPr/>
        </p:nvCxnSpPr>
        <p:spPr>
          <a:xfrm>
            <a:off x="4341585" y="4659084"/>
            <a:ext cx="63500" cy="680357"/>
          </a:xfrm>
          <a:prstGeom prst="straightConnector1">
            <a:avLst/>
          </a:prstGeom>
          <a:ln w="28575">
            <a:solidFill>
              <a:srgbClr val="DCF2F7"/>
            </a:solidFill>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0EAE9777-CB8D-B1A8-F64D-404703A1C077}"/>
              </a:ext>
            </a:extLst>
          </p:cNvPr>
          <p:cNvSpPr txBox="1"/>
          <p:nvPr/>
        </p:nvSpPr>
        <p:spPr>
          <a:xfrm>
            <a:off x="8822418" y="5484130"/>
            <a:ext cx="33691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a:rPr>
              <a:t>N.B.</a:t>
            </a:r>
            <a:r>
              <a:rPr lang="en-GB">
                <a:latin typeface="Calibri"/>
                <a:cs typeface="Calibri"/>
              </a:rPr>
              <a:t> It is the title of the </a:t>
            </a:r>
            <a:r>
              <a:rPr lang="en-GB" b="1" i="1">
                <a:latin typeface="Calibri"/>
                <a:cs typeface="Calibri"/>
              </a:rPr>
              <a:t>webpage</a:t>
            </a:r>
            <a:r>
              <a:rPr lang="en-GB" i="1">
                <a:latin typeface="Calibri"/>
                <a:cs typeface="Calibri"/>
              </a:rPr>
              <a:t>,</a:t>
            </a:r>
            <a:r>
              <a:rPr lang="en-GB">
                <a:latin typeface="Calibri"/>
                <a:cs typeface="Calibri"/>
              </a:rPr>
              <a:t> not the name of the website</a:t>
            </a:r>
            <a:endParaRPr lang="en-US">
              <a:latin typeface="Calibri"/>
              <a:cs typeface="Calibri"/>
            </a:endParaRPr>
          </a:p>
        </p:txBody>
      </p:sp>
    </p:spTree>
    <p:extLst>
      <p:ext uri="{BB962C8B-B14F-4D97-AF65-F5344CB8AC3E}">
        <p14:creationId xmlns:p14="http://schemas.microsoft.com/office/powerpoint/2010/main" val="32262679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6F7C23C-E0B1-9059-6DCD-C307EBA35CFE}"/>
              </a:ext>
            </a:extLst>
          </p:cNvPr>
          <p:cNvSpPr>
            <a:spLocks noGrp="1"/>
          </p:cNvSpPr>
          <p:nvPr>
            <p:ph type="title"/>
          </p:nvPr>
        </p:nvSpPr>
        <p:spPr>
          <a:xfrm>
            <a:off x="698242" y="252284"/>
            <a:ext cx="10795518" cy="1003916"/>
          </a:xfrm>
        </p:spPr>
        <p:txBody>
          <a:bodyPr/>
          <a:lstStyle/>
          <a:p>
            <a:r>
              <a:rPr lang="en-US"/>
              <a:t>Webpage</a:t>
            </a:r>
          </a:p>
        </p:txBody>
      </p:sp>
      <p:pic>
        <p:nvPicPr>
          <p:cNvPr id="11" name="Picture 11" descr="Graphical user interface&#10;&#10;Description automatically generated">
            <a:extLst>
              <a:ext uri="{FF2B5EF4-FFF2-40B4-BE49-F238E27FC236}">
                <a16:creationId xmlns:a16="http://schemas.microsoft.com/office/drawing/2014/main" id="{5E90E57B-655F-84D7-E848-3E92D0699B57}"/>
              </a:ext>
            </a:extLst>
          </p:cNvPr>
          <p:cNvPicPr>
            <a:picLocks noGrp="1" noChangeAspect="1"/>
          </p:cNvPicPr>
          <p:nvPr>
            <p:ph sz="quarter" idx="10"/>
          </p:nvPr>
        </p:nvPicPr>
        <p:blipFill>
          <a:blip r:embed="rId2"/>
          <a:stretch>
            <a:fillRect/>
          </a:stretch>
        </p:blipFill>
        <p:spPr>
          <a:xfrm>
            <a:off x="745124" y="1434288"/>
            <a:ext cx="8824631" cy="4797064"/>
          </a:xfrm>
        </p:spPr>
      </p:pic>
      <p:sp>
        <p:nvSpPr>
          <p:cNvPr id="12" name="TextBox 11">
            <a:extLst>
              <a:ext uri="{FF2B5EF4-FFF2-40B4-BE49-F238E27FC236}">
                <a16:creationId xmlns:a16="http://schemas.microsoft.com/office/drawing/2014/main" id="{923EF4EA-B433-34AC-4209-8CB308A7CE2C}"/>
              </a:ext>
            </a:extLst>
          </p:cNvPr>
          <p:cNvSpPr txBox="1"/>
          <p:nvPr/>
        </p:nvSpPr>
        <p:spPr>
          <a:xfrm>
            <a:off x="10188497" y="5820937"/>
            <a:ext cx="20927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linkClick r:id="rId3"/>
              </a:rPr>
              <a:t>The Conversation</a:t>
            </a:r>
            <a:endParaRPr lang="en-US"/>
          </a:p>
        </p:txBody>
      </p:sp>
    </p:spTree>
    <p:extLst>
      <p:ext uri="{BB962C8B-B14F-4D97-AF65-F5344CB8AC3E}">
        <p14:creationId xmlns:p14="http://schemas.microsoft.com/office/powerpoint/2010/main" val="9047059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journal article</a:t>
            </a:r>
          </a:p>
        </p:txBody>
      </p:sp>
      <p:pic>
        <p:nvPicPr>
          <p:cNvPr id="6" name="Picture 6" descr="Graphical user interface, text, application, chat or text message&#10;&#10;Description automatically generated">
            <a:extLst>
              <a:ext uri="{FF2B5EF4-FFF2-40B4-BE49-F238E27FC236}">
                <a16:creationId xmlns:a16="http://schemas.microsoft.com/office/drawing/2014/main" id="{AE731644-643E-4607-A22D-EFDA193A6FC5}"/>
              </a:ext>
            </a:extLst>
          </p:cNvPr>
          <p:cNvPicPr>
            <a:picLocks noGrp="1" noChangeAspect="1"/>
          </p:cNvPicPr>
          <p:nvPr>
            <p:ph sz="quarter" idx="10"/>
          </p:nvPr>
        </p:nvPicPr>
        <p:blipFill rotWithShape="1">
          <a:blip r:embed="rId3"/>
          <a:srcRect b="41001"/>
          <a:stretch/>
        </p:blipFill>
        <p:spPr>
          <a:xfrm>
            <a:off x="317242" y="2025243"/>
            <a:ext cx="11557518" cy="2262672"/>
          </a:xfrm>
        </p:spPr>
      </p:pic>
      <p:pic>
        <p:nvPicPr>
          <p:cNvPr id="3" name="Picture 6" descr="Graphical user interface, text, application, chat or text message&#10;&#10;Description automatically generated">
            <a:extLst>
              <a:ext uri="{FF2B5EF4-FFF2-40B4-BE49-F238E27FC236}">
                <a16:creationId xmlns:a16="http://schemas.microsoft.com/office/drawing/2014/main" id="{399736DA-FF13-4BC1-5EB0-58549F2C7FE4}"/>
              </a:ext>
            </a:extLst>
          </p:cNvPr>
          <p:cNvPicPr>
            <a:picLocks noChangeAspect="1"/>
          </p:cNvPicPr>
          <p:nvPr/>
        </p:nvPicPr>
        <p:blipFill rotWithShape="1">
          <a:blip r:embed="rId3"/>
          <a:srcRect t="59694"/>
          <a:stretch/>
        </p:blipFill>
        <p:spPr>
          <a:xfrm>
            <a:off x="317240" y="4287915"/>
            <a:ext cx="11557518" cy="1545775"/>
          </a:xfrm>
          <a:prstGeom prst="rect">
            <a:avLst/>
          </a:prstGeom>
        </p:spPr>
      </p:pic>
      <p:sp>
        <p:nvSpPr>
          <p:cNvPr id="4" name="Rectangle 3">
            <a:extLst>
              <a:ext uri="{FF2B5EF4-FFF2-40B4-BE49-F238E27FC236}">
                <a16:creationId xmlns:a16="http://schemas.microsoft.com/office/drawing/2014/main" id="{30E33303-1C11-B097-D61B-6D3707696337}"/>
              </a:ext>
            </a:extLst>
          </p:cNvPr>
          <p:cNvSpPr/>
          <p:nvPr/>
        </p:nvSpPr>
        <p:spPr>
          <a:xfrm>
            <a:off x="8788892" y="3870664"/>
            <a:ext cx="1100831" cy="41725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Available at:</a:t>
            </a:r>
          </a:p>
        </p:txBody>
      </p:sp>
      <p:pic>
        <p:nvPicPr>
          <p:cNvPr id="8" name="Picture 7" descr="Graphical user interface, text, application, chat or text message&#10;&#10;Description automatically generated">
            <a:extLst>
              <a:ext uri="{FF2B5EF4-FFF2-40B4-BE49-F238E27FC236}">
                <a16:creationId xmlns:a16="http://schemas.microsoft.com/office/drawing/2014/main" id="{2B7E5603-A09F-909D-05DA-CEA1EA0E33C5}"/>
              </a:ext>
            </a:extLst>
          </p:cNvPr>
          <p:cNvPicPr>
            <a:picLocks noChangeAspect="1"/>
          </p:cNvPicPr>
          <p:nvPr/>
        </p:nvPicPr>
        <p:blipFill rotWithShape="1">
          <a:blip r:embed="rId3"/>
          <a:srcRect l="78753" t="47882" r="20937" b="40312"/>
          <a:stretch/>
        </p:blipFill>
        <p:spPr>
          <a:xfrm>
            <a:off x="8788892" y="3876041"/>
            <a:ext cx="2662652" cy="411479"/>
          </a:xfrm>
          <a:prstGeom prst="rect">
            <a:avLst/>
          </a:prstGeom>
        </p:spPr>
      </p:pic>
      <p:sp>
        <p:nvSpPr>
          <p:cNvPr id="5" name="TextBox 4">
            <a:extLst>
              <a:ext uri="{FF2B5EF4-FFF2-40B4-BE49-F238E27FC236}">
                <a16:creationId xmlns:a16="http://schemas.microsoft.com/office/drawing/2014/main" id="{53D7AA73-F5C7-4068-38F1-270817263C4E}"/>
              </a:ext>
            </a:extLst>
          </p:cNvPr>
          <p:cNvSpPr txBox="1"/>
          <p:nvPr/>
        </p:nvSpPr>
        <p:spPr>
          <a:xfrm>
            <a:off x="8754253" y="3871625"/>
            <a:ext cx="2997469" cy="461665"/>
          </a:xfrm>
          <a:prstGeom prst="rect">
            <a:avLst/>
          </a:prstGeom>
          <a:noFill/>
        </p:spPr>
        <p:txBody>
          <a:bodyPr wrap="square" lIns="91440" tIns="45720" rIns="91440" bIns="45720" rtlCol="0" anchor="t">
            <a:spAutoFit/>
          </a:bodyPr>
          <a:lstStyle/>
          <a:p>
            <a:r>
              <a:rPr lang="en-GB" sz="2400">
                <a:latin typeface="Arial"/>
                <a:cs typeface="Arial"/>
              </a:rPr>
              <a:t>Available at: doi.org/</a:t>
            </a:r>
            <a:endParaRPr lang="en-GB" sz="2400" err="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28352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188BB-FF68-4812-822B-14908427B0D7}"/>
              </a:ext>
            </a:extLst>
          </p:cNvPr>
          <p:cNvSpPr>
            <a:spLocks noGrp="1"/>
          </p:cNvSpPr>
          <p:nvPr>
            <p:ph type="title"/>
          </p:nvPr>
        </p:nvSpPr>
        <p:spPr/>
        <p:txBody>
          <a:bodyPr/>
          <a:lstStyle/>
          <a:p>
            <a:r>
              <a:rPr lang="en-GB"/>
              <a:t>Reference List: journal article</a:t>
            </a:r>
            <a:endParaRPr lang="en-US"/>
          </a:p>
        </p:txBody>
      </p:sp>
      <p:sp>
        <p:nvSpPr>
          <p:cNvPr id="5" name="TextBox 4">
            <a:extLst>
              <a:ext uri="{FF2B5EF4-FFF2-40B4-BE49-F238E27FC236}">
                <a16:creationId xmlns:a16="http://schemas.microsoft.com/office/drawing/2014/main" id="{43831B4E-1ADF-472A-AA75-833593B7786E}"/>
              </a:ext>
            </a:extLst>
          </p:cNvPr>
          <p:cNvSpPr txBox="1"/>
          <p:nvPr/>
        </p:nvSpPr>
        <p:spPr>
          <a:xfrm>
            <a:off x="248712" y="3137171"/>
            <a:ext cx="11715583" cy="2355709"/>
          </a:xfrm>
          <a:prstGeom prst="rect">
            <a:avLst/>
          </a:prstGeom>
          <a:solidFill>
            <a:schemeClr val="accent3">
              <a:lumMod val="20000"/>
              <a:lumOff val="80000"/>
            </a:schemeClr>
          </a:solidFill>
        </p:spPr>
        <p:txBody>
          <a:bodyPr wrap="square" lIns="91440" tIns="45720" rIns="91440" bIns="45720" rtlCol="0" anchor="t">
            <a:spAutoFit/>
          </a:bodyPr>
          <a:lstStyle/>
          <a:p>
            <a:pPr>
              <a:lnSpc>
                <a:spcPct val="120000"/>
              </a:lnSpc>
              <a:spcBef>
                <a:spcPts val="600"/>
              </a:spcBef>
            </a:pPr>
            <a:r>
              <a:rPr lang="en-GB" sz="2400">
                <a:latin typeface="Arial"/>
                <a:ea typeface="+mn-lt"/>
                <a:cs typeface="+mn-lt"/>
              </a:rPr>
              <a:t>Pascoe, K.M., Waterhouse-Bradley, B. and McGinn, T. (2021) 'Systematic literature searching in </a:t>
            </a:r>
            <a:r>
              <a:rPr lang="en-GB" sz="2400">
                <a:latin typeface="Arial"/>
                <a:ea typeface="Calibri Light"/>
                <a:cs typeface="Calibri Light"/>
              </a:rPr>
              <a:t>social</a:t>
            </a:r>
            <a:r>
              <a:rPr lang="en-GB" sz="2400">
                <a:latin typeface="Arial"/>
                <a:ea typeface="+mn-lt"/>
                <a:cs typeface="+mn-lt"/>
              </a:rPr>
              <a:t> work: a practical guide with database appraisal'</a:t>
            </a:r>
            <a:r>
              <a:rPr lang="en-GB" sz="2400" i="1">
                <a:latin typeface="Arial"/>
                <a:ea typeface="+mn-lt"/>
                <a:cs typeface="+mn-lt"/>
              </a:rPr>
              <a:t>, Research on Social Work Practice, </a:t>
            </a:r>
            <a:r>
              <a:rPr lang="en-GB" sz="2400">
                <a:latin typeface="Arial"/>
                <a:ea typeface="+mn-lt"/>
                <a:cs typeface="+mn-lt"/>
              </a:rPr>
              <a:t>31(5), pp. 541-551. Available at: https://doi.org/10.1177/1049731520986857</a:t>
            </a:r>
            <a:endParaRPr lang="en-US">
              <a:latin typeface="Arial"/>
              <a:ea typeface="+mn-lt"/>
              <a:cs typeface="+mn-lt"/>
            </a:endParaRPr>
          </a:p>
          <a:p>
            <a:pPr>
              <a:lnSpc>
                <a:spcPct val="120000"/>
              </a:lnSpc>
              <a:spcBef>
                <a:spcPts val="600"/>
              </a:spcBef>
            </a:pPr>
            <a:endParaRPr lang="en-GB" sz="2400">
              <a:solidFill>
                <a:schemeClr val="bg1"/>
              </a:solidFill>
              <a:ea typeface="+mn-lt"/>
              <a:cs typeface="+mn-lt"/>
            </a:endParaRPr>
          </a:p>
        </p:txBody>
      </p:sp>
      <p:sp>
        <p:nvSpPr>
          <p:cNvPr id="7" name="Content Placeholder 3">
            <a:extLst>
              <a:ext uri="{FF2B5EF4-FFF2-40B4-BE49-F238E27FC236}">
                <a16:creationId xmlns:a16="http://schemas.microsoft.com/office/drawing/2014/main" id="{2E14705B-AFB3-4DAB-AC5B-B6407DBF4490}"/>
              </a:ext>
            </a:extLst>
          </p:cNvPr>
          <p:cNvSpPr txBox="1">
            <a:spLocks/>
          </p:cNvSpPr>
          <p:nvPr/>
        </p:nvSpPr>
        <p:spPr>
          <a:xfrm>
            <a:off x="293452" y="1516736"/>
            <a:ext cx="11634765" cy="1738776"/>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latin typeface="Arial"/>
                <a:cs typeface="Arial"/>
              </a:rPr>
              <a:t>Surname, Initial. (Year of publication) 'Title of article', </a:t>
            </a:r>
            <a:r>
              <a:rPr lang="en-GB" i="1">
                <a:latin typeface="Arial"/>
                <a:cs typeface="Arial"/>
              </a:rPr>
              <a:t>Title of Journal</a:t>
            </a:r>
            <a:r>
              <a:rPr lang="en-GB">
                <a:latin typeface="Arial"/>
                <a:cs typeface="Arial"/>
              </a:rPr>
              <a:t>, Issue information, Page reference. Available at: DOI / URL (Accessed date).</a:t>
            </a:r>
            <a:endParaRPr lang="en-GB" sz="2400">
              <a:latin typeface="Arial"/>
              <a:cs typeface="Arial"/>
            </a:endParaRPr>
          </a:p>
        </p:txBody>
      </p:sp>
      <p:sp>
        <p:nvSpPr>
          <p:cNvPr id="8" name="TextBox 7">
            <a:extLst>
              <a:ext uri="{FF2B5EF4-FFF2-40B4-BE49-F238E27FC236}">
                <a16:creationId xmlns:a16="http://schemas.microsoft.com/office/drawing/2014/main" id="{EA6E9E06-9716-4ABF-999A-4EAE675558BF}"/>
              </a:ext>
            </a:extLst>
          </p:cNvPr>
          <p:cNvSpPr txBox="1"/>
          <p:nvPr/>
        </p:nvSpPr>
        <p:spPr>
          <a:xfrm>
            <a:off x="4138468" y="5223741"/>
            <a:ext cx="7892472" cy="830997"/>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rPr>
              <a:t>In-Text Citation:</a:t>
            </a:r>
          </a:p>
          <a:p>
            <a:r>
              <a:rPr lang="en-GB" sz="2400">
                <a:latin typeface="Arial"/>
                <a:cs typeface="Calibri Light"/>
              </a:rPr>
              <a:t>(Pascoe, Waterhouse-Bradley and McGuinn, 2021)</a:t>
            </a:r>
          </a:p>
        </p:txBody>
      </p:sp>
    </p:spTree>
    <p:extLst>
      <p:ext uri="{BB962C8B-B14F-4D97-AF65-F5344CB8AC3E}">
        <p14:creationId xmlns:p14="http://schemas.microsoft.com/office/powerpoint/2010/main" val="21205309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454D4-B7D6-4FE7-B5B3-9FDEDC42A12D}"/>
              </a:ext>
            </a:extLst>
          </p:cNvPr>
          <p:cNvSpPr>
            <a:spLocks noGrp="1"/>
          </p:cNvSpPr>
          <p:nvPr>
            <p:ph type="title"/>
          </p:nvPr>
        </p:nvSpPr>
        <p:spPr/>
        <p:txBody>
          <a:bodyPr/>
          <a:lstStyle/>
          <a:p>
            <a:r>
              <a:rPr lang="en-GB"/>
              <a:t>Finding the information</a:t>
            </a:r>
          </a:p>
        </p:txBody>
      </p:sp>
      <p:pic>
        <p:nvPicPr>
          <p:cNvPr id="4" name="Picture 4" descr="Graphical user interface, text, application, email&#10;&#10;Description automatically generated">
            <a:extLst>
              <a:ext uri="{FF2B5EF4-FFF2-40B4-BE49-F238E27FC236}">
                <a16:creationId xmlns:a16="http://schemas.microsoft.com/office/drawing/2014/main" id="{AC5F8CB3-63D6-440A-AEBD-0C1373E3AC2A}"/>
              </a:ext>
            </a:extLst>
          </p:cNvPr>
          <p:cNvPicPr>
            <a:picLocks noGrp="1" noChangeAspect="1"/>
          </p:cNvPicPr>
          <p:nvPr>
            <p:ph sz="quarter" idx="10"/>
          </p:nvPr>
        </p:nvPicPr>
        <p:blipFill>
          <a:blip r:embed="rId2"/>
          <a:stretch>
            <a:fillRect/>
          </a:stretch>
        </p:blipFill>
        <p:spPr>
          <a:xfrm>
            <a:off x="757238" y="1764733"/>
            <a:ext cx="10972800" cy="3562350"/>
          </a:xfrm>
        </p:spPr>
      </p:pic>
      <p:cxnSp>
        <p:nvCxnSpPr>
          <p:cNvPr id="6" name="Straight Arrow Connector 5">
            <a:extLst>
              <a:ext uri="{FF2B5EF4-FFF2-40B4-BE49-F238E27FC236}">
                <a16:creationId xmlns:a16="http://schemas.microsoft.com/office/drawing/2014/main" id="{EADA1EA4-E53A-4B55-BABB-756D173D9D15}"/>
              </a:ext>
            </a:extLst>
          </p:cNvPr>
          <p:cNvCxnSpPr/>
          <p:nvPr/>
        </p:nvCxnSpPr>
        <p:spPr>
          <a:xfrm>
            <a:off x="3314700" y="1543050"/>
            <a:ext cx="733425" cy="58102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C97C8FBC-4A74-41D0-BD1C-E7590F75E906}"/>
              </a:ext>
            </a:extLst>
          </p:cNvPr>
          <p:cNvCxnSpPr>
            <a:cxnSpLocks/>
          </p:cNvCxnSpPr>
          <p:nvPr/>
        </p:nvCxnSpPr>
        <p:spPr>
          <a:xfrm flipV="1">
            <a:off x="844470" y="2820561"/>
            <a:ext cx="1453145" cy="252273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61E7D5D2-8902-46BF-A370-D516EEAB48FD}"/>
              </a:ext>
            </a:extLst>
          </p:cNvPr>
          <p:cNvCxnSpPr>
            <a:cxnSpLocks/>
          </p:cNvCxnSpPr>
          <p:nvPr/>
        </p:nvCxnSpPr>
        <p:spPr>
          <a:xfrm flipH="1" flipV="1">
            <a:off x="5988668" y="3408324"/>
            <a:ext cx="1317006" cy="235383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177EDDDD-7446-4434-9169-939B5C2DF137}"/>
              </a:ext>
            </a:extLst>
          </p:cNvPr>
          <p:cNvCxnSpPr>
            <a:cxnSpLocks/>
          </p:cNvCxnSpPr>
          <p:nvPr/>
        </p:nvCxnSpPr>
        <p:spPr>
          <a:xfrm flipV="1">
            <a:off x="3076574" y="3400424"/>
            <a:ext cx="828675" cy="236220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6ECCFD7-6927-46A8-BEBB-8A15471C27B4}"/>
              </a:ext>
            </a:extLst>
          </p:cNvPr>
          <p:cNvSpPr txBox="1"/>
          <p:nvPr/>
        </p:nvSpPr>
        <p:spPr>
          <a:xfrm>
            <a:off x="2086440" y="1305854"/>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Article title</a:t>
            </a:r>
            <a:endParaRPr lang="en-US" b="1">
              <a:cs typeface="Calibri Light"/>
            </a:endParaRPr>
          </a:p>
        </p:txBody>
      </p:sp>
      <p:sp>
        <p:nvSpPr>
          <p:cNvPr id="10" name="TextBox 9">
            <a:extLst>
              <a:ext uri="{FF2B5EF4-FFF2-40B4-BE49-F238E27FC236}">
                <a16:creationId xmlns:a16="http://schemas.microsoft.com/office/drawing/2014/main" id="{63566618-A276-4F54-9237-EDFD65D72B33}"/>
              </a:ext>
            </a:extLst>
          </p:cNvPr>
          <p:cNvSpPr txBox="1"/>
          <p:nvPr/>
        </p:nvSpPr>
        <p:spPr>
          <a:xfrm>
            <a:off x="116391" y="5329585"/>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Authors</a:t>
            </a:r>
            <a:endParaRPr lang="en-US">
              <a:cs typeface="Calibri Light"/>
            </a:endParaRPr>
          </a:p>
        </p:txBody>
      </p:sp>
      <p:sp>
        <p:nvSpPr>
          <p:cNvPr id="11" name="TextBox 10">
            <a:extLst>
              <a:ext uri="{FF2B5EF4-FFF2-40B4-BE49-F238E27FC236}">
                <a16:creationId xmlns:a16="http://schemas.microsoft.com/office/drawing/2014/main" id="{FDED6D7F-9720-4B1E-99A0-C13BFC764DB8}"/>
              </a:ext>
            </a:extLst>
          </p:cNvPr>
          <p:cNvSpPr txBox="1"/>
          <p:nvPr/>
        </p:nvSpPr>
        <p:spPr>
          <a:xfrm>
            <a:off x="2486025" y="5766341"/>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Journal</a:t>
            </a:r>
            <a:r>
              <a:rPr lang="en-GB"/>
              <a:t> </a:t>
            </a:r>
            <a:r>
              <a:rPr lang="en-GB" b="1"/>
              <a:t>title</a:t>
            </a:r>
            <a:endParaRPr lang="en-US" b="1">
              <a:cs typeface="Calibri Light"/>
            </a:endParaRPr>
          </a:p>
        </p:txBody>
      </p:sp>
      <p:sp>
        <p:nvSpPr>
          <p:cNvPr id="12" name="TextBox 11">
            <a:extLst>
              <a:ext uri="{FF2B5EF4-FFF2-40B4-BE49-F238E27FC236}">
                <a16:creationId xmlns:a16="http://schemas.microsoft.com/office/drawing/2014/main" id="{196D3518-CD5A-4D37-80A6-C1E022F88C58}"/>
              </a:ext>
            </a:extLst>
          </p:cNvPr>
          <p:cNvSpPr txBox="1"/>
          <p:nvPr/>
        </p:nvSpPr>
        <p:spPr>
          <a:xfrm>
            <a:off x="6918634" y="5766341"/>
            <a:ext cx="27896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Date &amp; issue information</a:t>
            </a:r>
            <a:endParaRPr lang="en-GB" b="1">
              <a:cs typeface="Calibri Light"/>
            </a:endParaRPr>
          </a:p>
        </p:txBody>
      </p:sp>
      <p:sp>
        <p:nvSpPr>
          <p:cNvPr id="14" name="Oval 13">
            <a:extLst>
              <a:ext uri="{FF2B5EF4-FFF2-40B4-BE49-F238E27FC236}">
                <a16:creationId xmlns:a16="http://schemas.microsoft.com/office/drawing/2014/main" id="{54FB9CC0-FAB4-4649-ACC3-EF5BE0BCF697}"/>
              </a:ext>
            </a:extLst>
          </p:cNvPr>
          <p:cNvSpPr/>
          <p:nvPr/>
        </p:nvSpPr>
        <p:spPr>
          <a:xfrm>
            <a:off x="7277100" y="4476750"/>
            <a:ext cx="914400" cy="9144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990174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EB9F6-B260-43B5-8015-D51E959E6F8C}"/>
              </a:ext>
            </a:extLst>
          </p:cNvPr>
          <p:cNvSpPr>
            <a:spLocks noGrp="1"/>
          </p:cNvSpPr>
          <p:nvPr>
            <p:ph type="title"/>
          </p:nvPr>
        </p:nvSpPr>
        <p:spPr/>
        <p:txBody>
          <a:bodyPr/>
          <a:lstStyle/>
          <a:p>
            <a:r>
              <a:rPr lang="en-GB"/>
              <a:t>Citation</a:t>
            </a:r>
          </a:p>
        </p:txBody>
      </p:sp>
      <p:pic>
        <p:nvPicPr>
          <p:cNvPr id="4" name="Picture 4" descr="Graphical user interface, text, application, email&#10;&#10;Description automatically generated">
            <a:extLst>
              <a:ext uri="{FF2B5EF4-FFF2-40B4-BE49-F238E27FC236}">
                <a16:creationId xmlns:a16="http://schemas.microsoft.com/office/drawing/2014/main" id="{5D992F4C-CD80-4889-AE0B-FE48A486F001}"/>
              </a:ext>
            </a:extLst>
          </p:cNvPr>
          <p:cNvPicPr>
            <a:picLocks noGrp="1" noChangeAspect="1"/>
          </p:cNvPicPr>
          <p:nvPr>
            <p:ph sz="quarter" idx="10"/>
          </p:nvPr>
        </p:nvPicPr>
        <p:blipFill>
          <a:blip r:embed="rId2"/>
          <a:stretch>
            <a:fillRect/>
          </a:stretch>
        </p:blipFill>
        <p:spPr>
          <a:xfrm>
            <a:off x="385042" y="1962015"/>
            <a:ext cx="11325225" cy="3743325"/>
          </a:xfrm>
        </p:spPr>
      </p:pic>
      <p:sp>
        <p:nvSpPr>
          <p:cNvPr id="5" name="Oval 4">
            <a:extLst>
              <a:ext uri="{FF2B5EF4-FFF2-40B4-BE49-F238E27FC236}">
                <a16:creationId xmlns:a16="http://schemas.microsoft.com/office/drawing/2014/main" id="{6A911CC0-E72B-4F44-B179-00601A0BB0CD}"/>
              </a:ext>
            </a:extLst>
          </p:cNvPr>
          <p:cNvSpPr/>
          <p:nvPr/>
        </p:nvSpPr>
        <p:spPr>
          <a:xfrm>
            <a:off x="6991350" y="1876425"/>
            <a:ext cx="914400" cy="9144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A1E25ACD-BD0D-42F6-8567-37FAAF95B14B}"/>
              </a:ext>
            </a:extLst>
          </p:cNvPr>
          <p:cNvSpPr/>
          <p:nvPr/>
        </p:nvSpPr>
        <p:spPr>
          <a:xfrm>
            <a:off x="609600" y="3371850"/>
            <a:ext cx="2238375" cy="8477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207B3A86-8518-462E-B364-1A5EBBD8C178}"/>
              </a:ext>
            </a:extLst>
          </p:cNvPr>
          <p:cNvSpPr/>
          <p:nvPr/>
        </p:nvSpPr>
        <p:spPr>
          <a:xfrm>
            <a:off x="3770169" y="4814742"/>
            <a:ext cx="7506853" cy="718128"/>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251325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F0C41-2CDF-CC8E-6CFA-BEF95749A19A}"/>
              </a:ext>
            </a:extLst>
          </p:cNvPr>
          <p:cNvSpPr>
            <a:spLocks noGrp="1"/>
          </p:cNvSpPr>
          <p:nvPr>
            <p:ph type="title"/>
          </p:nvPr>
        </p:nvSpPr>
        <p:spPr/>
        <p:txBody>
          <a:bodyPr/>
          <a:lstStyle/>
          <a:p>
            <a:r>
              <a:rPr lang="en-GB"/>
              <a:t>Finding the Information</a:t>
            </a:r>
          </a:p>
        </p:txBody>
      </p:sp>
      <p:pic>
        <p:nvPicPr>
          <p:cNvPr id="4" name="Picture 4" descr="Graphical user interface, text, application, email&#10;&#10;Description automatically generated">
            <a:extLst>
              <a:ext uri="{FF2B5EF4-FFF2-40B4-BE49-F238E27FC236}">
                <a16:creationId xmlns:a16="http://schemas.microsoft.com/office/drawing/2014/main" id="{495C0F9C-353C-F3D2-0DB1-E9795845BCA2}"/>
              </a:ext>
            </a:extLst>
          </p:cNvPr>
          <p:cNvPicPr>
            <a:picLocks noGrp="1" noChangeAspect="1"/>
          </p:cNvPicPr>
          <p:nvPr>
            <p:ph sz="quarter" idx="10"/>
          </p:nvPr>
        </p:nvPicPr>
        <p:blipFill>
          <a:blip r:embed="rId2"/>
          <a:stretch>
            <a:fillRect/>
          </a:stretch>
        </p:blipFill>
        <p:spPr>
          <a:xfrm>
            <a:off x="1464956" y="1346201"/>
            <a:ext cx="9754214" cy="4820102"/>
          </a:xfrm>
        </p:spPr>
      </p:pic>
    </p:spTree>
    <p:extLst>
      <p:ext uri="{BB962C8B-B14F-4D97-AF65-F5344CB8AC3E}">
        <p14:creationId xmlns:p14="http://schemas.microsoft.com/office/powerpoint/2010/main" val="37978747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BFA0C-762D-7B50-3C3B-DA663C4EEDA4}"/>
              </a:ext>
            </a:extLst>
          </p:cNvPr>
          <p:cNvSpPr>
            <a:spLocks noGrp="1"/>
          </p:cNvSpPr>
          <p:nvPr>
            <p:ph type="title"/>
          </p:nvPr>
        </p:nvSpPr>
        <p:spPr/>
        <p:txBody>
          <a:bodyPr/>
          <a:lstStyle/>
          <a:p>
            <a:r>
              <a:rPr lang="en-GB">
                <a:cs typeface="Calibri Light"/>
              </a:rPr>
              <a:t>Streamed Content</a:t>
            </a:r>
            <a:endParaRPr lang="en-GB"/>
          </a:p>
        </p:txBody>
      </p:sp>
      <p:sp>
        <p:nvSpPr>
          <p:cNvPr id="3" name="Content Placeholder 2">
            <a:extLst>
              <a:ext uri="{FF2B5EF4-FFF2-40B4-BE49-F238E27FC236}">
                <a16:creationId xmlns:a16="http://schemas.microsoft.com/office/drawing/2014/main" id="{E368AB34-1F34-95E4-1434-D4F8C914C5BE}"/>
              </a:ext>
            </a:extLst>
          </p:cNvPr>
          <p:cNvSpPr>
            <a:spLocks noGrp="1"/>
          </p:cNvSpPr>
          <p:nvPr>
            <p:ph sz="quarter" idx="10"/>
          </p:nvPr>
        </p:nvSpPr>
        <p:spPr>
          <a:xfrm>
            <a:off x="259515" y="1534536"/>
            <a:ext cx="12077064" cy="3038495"/>
          </a:xfrm>
        </p:spPr>
        <p:txBody>
          <a:bodyPr vert="horz" lIns="91440" tIns="45720" rIns="91440" bIns="45720" rtlCol="0" anchor="t">
            <a:normAutofit lnSpcReduction="10000"/>
          </a:bodyPr>
          <a:lstStyle/>
          <a:p>
            <a:pPr>
              <a:buFont typeface="Arial"/>
              <a:buChar char="•"/>
            </a:pPr>
            <a:r>
              <a:rPr lang="en-GB" sz="2400">
                <a:latin typeface="Arial"/>
                <a:ea typeface="+mn-lt"/>
                <a:cs typeface="+mn-lt"/>
              </a:rPr>
              <a:t>Title of episode (in single quotation marks) if known; if not, use series title</a:t>
            </a:r>
            <a:endParaRPr lang="en-US" sz="2400">
              <a:latin typeface="Arial"/>
              <a:cs typeface="Arial"/>
            </a:endParaRPr>
          </a:p>
          <a:p>
            <a:pPr>
              <a:buFont typeface="Arial"/>
              <a:buChar char="•"/>
            </a:pPr>
            <a:r>
              <a:rPr lang="en-GB" sz="2400">
                <a:latin typeface="Arial"/>
                <a:ea typeface="+mn-lt"/>
                <a:cs typeface="+mn-lt"/>
              </a:rPr>
              <a:t>Year of original broadcast (in round brackets)</a:t>
            </a:r>
            <a:endParaRPr lang="en-GB" sz="2400">
              <a:latin typeface="Arial"/>
              <a:cs typeface="Arial"/>
            </a:endParaRPr>
          </a:p>
          <a:p>
            <a:pPr>
              <a:buFont typeface="Arial"/>
              <a:buChar char="•"/>
            </a:pPr>
            <a:r>
              <a:rPr lang="en-GB" sz="2400">
                <a:latin typeface="Arial"/>
                <a:ea typeface="+mn-lt"/>
                <a:cs typeface="+mn-lt"/>
              </a:rPr>
              <a:t>Title of series/season (in italics)</a:t>
            </a:r>
            <a:endParaRPr lang="en-GB" sz="2400">
              <a:latin typeface="Arial"/>
              <a:cs typeface="Arial"/>
            </a:endParaRPr>
          </a:p>
          <a:p>
            <a:pPr>
              <a:buFont typeface="Arial"/>
              <a:buChar char="•"/>
            </a:pPr>
            <a:r>
              <a:rPr lang="en-GB" sz="2400">
                <a:latin typeface="Arial"/>
                <a:ea typeface="+mn-lt"/>
                <a:cs typeface="+mn-lt"/>
              </a:rPr>
              <a:t>Series/season and episode numbers, or day month (if available)</a:t>
            </a:r>
            <a:endParaRPr lang="en-GB" sz="2400">
              <a:latin typeface="Arial"/>
              <a:cs typeface="Arial"/>
            </a:endParaRPr>
          </a:p>
          <a:p>
            <a:pPr>
              <a:buFont typeface="Arial"/>
              <a:buChar char="•"/>
            </a:pPr>
            <a:r>
              <a:rPr lang="en-GB" sz="2400">
                <a:latin typeface="Arial"/>
                <a:ea typeface="+mn-lt"/>
                <a:cs typeface="+mn-lt"/>
              </a:rPr>
              <a:t>Production company</a:t>
            </a:r>
            <a:endParaRPr lang="en-GB" sz="2400">
              <a:latin typeface="Arial"/>
              <a:cs typeface="Arial"/>
            </a:endParaRPr>
          </a:p>
          <a:p>
            <a:pPr>
              <a:buFont typeface="Arial"/>
              <a:buChar char="•"/>
            </a:pPr>
            <a:r>
              <a:rPr lang="en-GB" sz="2400">
                <a:latin typeface="Arial"/>
                <a:ea typeface="+mn-lt"/>
                <a:cs typeface="+mn-lt"/>
              </a:rPr>
              <a:t>Available at: Name of streaming service / link to homepage site (if available)</a:t>
            </a:r>
            <a:endParaRPr lang="en-GB" sz="2400">
              <a:latin typeface="Arial"/>
              <a:cs typeface="Arial"/>
            </a:endParaRPr>
          </a:p>
          <a:p>
            <a:pPr>
              <a:buFont typeface="Arial"/>
              <a:buChar char="•"/>
            </a:pPr>
            <a:r>
              <a:rPr lang="en-GB" sz="2400">
                <a:latin typeface="Arial"/>
                <a:ea typeface="+mn-lt"/>
                <a:cs typeface="+mn-lt"/>
              </a:rPr>
              <a:t>(Accessed: date)</a:t>
            </a:r>
            <a:endParaRPr lang="en-GB" sz="2400">
              <a:latin typeface="Arial"/>
              <a:cs typeface="Arial"/>
            </a:endParaRPr>
          </a:p>
          <a:p>
            <a:pPr marL="0" indent="0">
              <a:buNone/>
            </a:pPr>
            <a:endParaRPr lang="en-GB">
              <a:latin typeface="Arial"/>
              <a:cs typeface="Calibri" panose="020F0502020204030204"/>
            </a:endParaRPr>
          </a:p>
          <a:p>
            <a:pPr marL="0" indent="0">
              <a:buNone/>
            </a:pPr>
            <a:endParaRPr lang="en-GB">
              <a:latin typeface="Arial"/>
              <a:ea typeface="+mn-lt"/>
              <a:cs typeface="+mn-lt"/>
            </a:endParaRPr>
          </a:p>
        </p:txBody>
      </p:sp>
      <p:sp>
        <p:nvSpPr>
          <p:cNvPr id="4" name="TextBox 3">
            <a:extLst>
              <a:ext uri="{FF2B5EF4-FFF2-40B4-BE49-F238E27FC236}">
                <a16:creationId xmlns:a16="http://schemas.microsoft.com/office/drawing/2014/main" id="{633C9FA0-0C1F-7C98-DFE0-80557696E286}"/>
              </a:ext>
            </a:extLst>
          </p:cNvPr>
          <p:cNvSpPr txBox="1"/>
          <p:nvPr/>
        </p:nvSpPr>
        <p:spPr>
          <a:xfrm>
            <a:off x="438726" y="4675909"/>
            <a:ext cx="11674475" cy="1587101"/>
          </a:xfrm>
          <a:prstGeom prst="rect">
            <a:avLst/>
          </a:prstGeom>
          <a:noFill/>
          <a:ln w="28575">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a:solidFill>
                  <a:schemeClr val="accent1"/>
                </a:solidFill>
                <a:latin typeface="Arial"/>
                <a:cs typeface="Arial"/>
              </a:rPr>
              <a:t>Example:</a:t>
            </a:r>
            <a:endParaRPr lang="en-US" sz="2400" b="1">
              <a:solidFill>
                <a:schemeClr val="accent1"/>
              </a:solidFill>
              <a:ea typeface="+mn-lt"/>
              <a:cs typeface="+mn-lt"/>
            </a:endParaRPr>
          </a:p>
          <a:p>
            <a:pPr>
              <a:lnSpc>
                <a:spcPct val="90000"/>
              </a:lnSpc>
              <a:spcBef>
                <a:spcPts val="1000"/>
              </a:spcBef>
            </a:pPr>
            <a:r>
              <a:rPr lang="en-GB" sz="2400">
                <a:latin typeface="Arial"/>
                <a:cs typeface="Arial"/>
              </a:rPr>
              <a:t>'Papa' (2022) </a:t>
            </a:r>
            <a:r>
              <a:rPr lang="en-GB" sz="2400" i="1">
                <a:latin typeface="Arial"/>
                <a:cs typeface="Arial"/>
              </a:rPr>
              <a:t>Stranger Things, </a:t>
            </a:r>
            <a:r>
              <a:rPr lang="en-GB" sz="2400">
                <a:latin typeface="Arial"/>
                <a:cs typeface="Arial"/>
              </a:rPr>
              <a:t>season 4, episode 8. Netflix. Available at: </a:t>
            </a:r>
            <a:r>
              <a:rPr lang="en-GB" sz="2400">
                <a:latin typeface="Arial"/>
                <a:cs typeface="Arial"/>
                <a:hlinkClick r:id="rId2"/>
              </a:rPr>
              <a:t>https://www.netflix.com/gb/title/80057281</a:t>
            </a:r>
            <a:r>
              <a:rPr lang="en-GB" sz="2400">
                <a:latin typeface="Arial"/>
                <a:cs typeface="Arial"/>
              </a:rPr>
              <a:t> (Accessed: 20 Oct 2022).</a:t>
            </a:r>
            <a:endParaRPr lang="en-US" sz="2400">
              <a:ea typeface="+mn-lt"/>
              <a:cs typeface="+mn-lt"/>
            </a:endParaRPr>
          </a:p>
          <a:p>
            <a:pPr algn="l"/>
            <a:endParaRPr lang="en-GB" sz="2400">
              <a:cs typeface="Calibri Light"/>
            </a:endParaRPr>
          </a:p>
        </p:txBody>
      </p:sp>
    </p:spTree>
    <p:extLst>
      <p:ext uri="{BB962C8B-B14F-4D97-AF65-F5344CB8AC3E}">
        <p14:creationId xmlns:p14="http://schemas.microsoft.com/office/powerpoint/2010/main" val="34475477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09D84-5FB6-4980-5668-E7F015F134D1}"/>
              </a:ext>
            </a:extLst>
          </p:cNvPr>
          <p:cNvSpPr>
            <a:spLocks noGrp="1"/>
          </p:cNvSpPr>
          <p:nvPr>
            <p:ph type="title"/>
          </p:nvPr>
        </p:nvSpPr>
        <p:spPr/>
        <p:txBody>
          <a:bodyPr/>
          <a:lstStyle/>
          <a:p>
            <a:r>
              <a:rPr lang="en-GB"/>
              <a:t>Reference List Example</a:t>
            </a:r>
          </a:p>
        </p:txBody>
      </p:sp>
      <p:sp>
        <p:nvSpPr>
          <p:cNvPr id="3" name="Content Placeholder 2">
            <a:extLst>
              <a:ext uri="{FF2B5EF4-FFF2-40B4-BE49-F238E27FC236}">
                <a16:creationId xmlns:a16="http://schemas.microsoft.com/office/drawing/2014/main" id="{63F4B45B-5FE1-2F55-3DAF-2552B35B9B12}"/>
              </a:ext>
            </a:extLst>
          </p:cNvPr>
          <p:cNvSpPr>
            <a:spLocks noGrp="1"/>
          </p:cNvSpPr>
          <p:nvPr>
            <p:ph sz="quarter" idx="10"/>
          </p:nvPr>
        </p:nvSpPr>
        <p:spPr>
          <a:xfrm>
            <a:off x="216306" y="1385646"/>
            <a:ext cx="11869244" cy="4762146"/>
          </a:xfrm>
        </p:spPr>
        <p:txBody>
          <a:bodyPr vert="horz" lIns="91440" tIns="45720" rIns="91440" bIns="45720" rtlCol="0" anchor="t">
            <a:normAutofit fontScale="85000" lnSpcReduction="20000"/>
          </a:bodyPr>
          <a:lstStyle/>
          <a:p>
            <a:pPr marL="0" indent="0">
              <a:buNone/>
            </a:pPr>
            <a:r>
              <a:rPr lang="en-GB" sz="2400">
                <a:latin typeface="Arial"/>
                <a:cs typeface="Calibri"/>
              </a:rPr>
              <a:t>Cottrell, S. (2019) </a:t>
            </a:r>
            <a:r>
              <a:rPr lang="en-GB" sz="2400" i="1">
                <a:latin typeface="Arial"/>
                <a:cs typeface="Calibri"/>
              </a:rPr>
              <a:t>The study skills handbook. </a:t>
            </a:r>
            <a:r>
              <a:rPr lang="en-GB" sz="2400">
                <a:latin typeface="Arial"/>
                <a:cs typeface="Calibri"/>
              </a:rPr>
              <a:t>5th edn. London: Red Globe Press</a:t>
            </a:r>
          </a:p>
          <a:p>
            <a:pPr marL="0" indent="0">
              <a:buNone/>
            </a:pPr>
            <a:endParaRPr lang="en-GB" sz="2400">
              <a:latin typeface="Arial"/>
              <a:cs typeface="Calibri" panose="020F0502020204030204" pitchFamily="34" charset="0"/>
            </a:endParaRPr>
          </a:p>
          <a:p>
            <a:pPr marL="0" indent="0">
              <a:buNone/>
            </a:pPr>
            <a:r>
              <a:rPr lang="en-GB" sz="2400">
                <a:latin typeface="Arial"/>
                <a:cs typeface="Calibri"/>
              </a:rPr>
              <a:t>Holford, A. (2022) </a:t>
            </a:r>
            <a:r>
              <a:rPr lang="en-GB" sz="2400" i="1">
                <a:latin typeface="Arial"/>
                <a:cs typeface="Calibri"/>
              </a:rPr>
              <a:t>Student loans: would a graduate tax be a better option? </a:t>
            </a:r>
            <a:r>
              <a:rPr lang="en-GB" sz="2400">
                <a:latin typeface="Arial"/>
                <a:cs typeface="Calibri"/>
              </a:rPr>
              <a:t>Available at: </a:t>
            </a:r>
            <a:r>
              <a:rPr lang="en-GB" sz="2400">
                <a:latin typeface="Arial"/>
                <a:ea typeface="+mn-lt"/>
                <a:cs typeface="Calibri"/>
              </a:rPr>
              <a:t>https://theconversation.com/student-loans-would-a-graduate-tax-be-a-better-option-179253 (Accessed: 26 May 2022).</a:t>
            </a:r>
          </a:p>
          <a:p>
            <a:endParaRPr lang="en-GB" sz="2400">
              <a:latin typeface="Arial"/>
              <a:ea typeface="+mn-lt"/>
              <a:cs typeface="Calibri" panose="020F0502020204030204" pitchFamily="34" charset="0"/>
            </a:endParaRPr>
          </a:p>
          <a:p>
            <a:pPr marL="0" indent="0">
              <a:buNone/>
            </a:pPr>
            <a:r>
              <a:rPr lang="en-GB" sz="2400">
                <a:latin typeface="Arial"/>
                <a:cs typeface="Calibri"/>
              </a:rPr>
              <a:t>‘Papa’(2022) </a:t>
            </a:r>
            <a:r>
              <a:rPr lang="en-GB" sz="2400" i="1">
                <a:latin typeface="Arial"/>
                <a:cs typeface="Calibri"/>
              </a:rPr>
              <a:t>Stranger Things, </a:t>
            </a:r>
            <a:r>
              <a:rPr lang="en-GB" sz="2400">
                <a:latin typeface="Arial"/>
                <a:cs typeface="Calibri"/>
              </a:rPr>
              <a:t>season 4, episode 8. Netflix. Available at: https://www.netflix.com/gb/title/80057281 (Accessed: 20 Oct 2022).</a:t>
            </a:r>
            <a:endParaRPr lang="en-US" sz="2400">
              <a:latin typeface="Arial"/>
              <a:ea typeface="+mn-lt"/>
              <a:cs typeface="Calibri"/>
            </a:endParaRPr>
          </a:p>
          <a:p>
            <a:endParaRPr lang="en-GB" sz="2400">
              <a:latin typeface="Arial"/>
              <a:ea typeface="Calibri" panose="020F0502020204030204" pitchFamily="34" charset="0"/>
              <a:cs typeface="Calibri" panose="020F0502020204030204" pitchFamily="34" charset="0"/>
            </a:endParaRPr>
          </a:p>
          <a:p>
            <a:pPr marL="0" indent="0">
              <a:buNone/>
            </a:pPr>
            <a:r>
              <a:rPr lang="en-GB" sz="2400">
                <a:latin typeface="Arial"/>
                <a:cs typeface="Calibri"/>
              </a:rPr>
              <a:t>Pascoe, K.M., Waterhouse-Bradley, B., and McGinn, T. (2021) 'Systematic literature searching in social work: a practical guide with database appraisal’, </a:t>
            </a:r>
            <a:r>
              <a:rPr lang="en-GB" sz="2400" i="1">
                <a:latin typeface="Arial"/>
                <a:cs typeface="Calibri"/>
              </a:rPr>
              <a:t>Research on Social Work Practice</a:t>
            </a:r>
            <a:r>
              <a:rPr lang="en-GB" sz="2400">
                <a:latin typeface="Arial"/>
                <a:cs typeface="Calibri"/>
              </a:rPr>
              <a:t>, 31(5), pp. 541–551. Available at: doi:10.1177/1049731520986857</a:t>
            </a:r>
            <a:endParaRPr lang="en-GB" sz="2400">
              <a:latin typeface="Arial"/>
              <a:ea typeface="+mn-lt"/>
              <a:cs typeface="Calibri"/>
            </a:endParaRPr>
          </a:p>
          <a:p>
            <a:endParaRPr lang="en-GB" sz="2400">
              <a:latin typeface="Arial"/>
              <a:ea typeface="Calibri" panose="020F0502020204030204" pitchFamily="34" charset="0"/>
              <a:cs typeface="Calibri" panose="020F0502020204030204" pitchFamily="34" charset="0"/>
            </a:endParaRPr>
          </a:p>
          <a:p>
            <a:pPr marL="0" indent="0">
              <a:buNone/>
            </a:pPr>
            <a:r>
              <a:rPr lang="en-GB" sz="2400">
                <a:latin typeface="Arial"/>
                <a:cs typeface="Calibri"/>
              </a:rPr>
              <a:t>Thompson, P. (2017) 'Communication technology use and study skills', </a:t>
            </a:r>
            <a:r>
              <a:rPr lang="en-GB" sz="2400" i="1">
                <a:latin typeface="Arial"/>
                <a:cs typeface="Calibri"/>
              </a:rPr>
              <a:t>Active Learning in Higher Education, </a:t>
            </a:r>
            <a:r>
              <a:rPr lang="en-GB" sz="2400">
                <a:latin typeface="Arial"/>
                <a:cs typeface="Calibri"/>
              </a:rPr>
              <a:t>18(3), pp. 257-270. Available at: </a:t>
            </a:r>
            <a:r>
              <a:rPr lang="en-GB" sz="2400" err="1">
                <a:latin typeface="Arial"/>
                <a:cs typeface="Calibri"/>
              </a:rPr>
              <a:t>doi</a:t>
            </a:r>
            <a:r>
              <a:rPr lang="en-GB" sz="2400">
                <a:latin typeface="Arial"/>
                <a:cs typeface="Calibri"/>
              </a:rPr>
              <a:t>: 10.1177/1469787417715204</a:t>
            </a:r>
            <a:endParaRPr lang="en-GB" sz="2400">
              <a:latin typeface="Arial"/>
              <a:ea typeface="+mn-lt"/>
              <a:cs typeface="Calibri"/>
            </a:endParaRPr>
          </a:p>
          <a:p>
            <a:pPr marL="0" indent="0">
              <a:buNone/>
            </a:pPr>
            <a:endParaRPr lang="en-GB" sz="2400">
              <a:latin typeface="Calibri" panose="020F0502020204030204" pitchFamily="34" charset="0"/>
              <a:cs typeface="Calibri" panose="020F0502020204030204" pitchFamily="34" charset="0"/>
            </a:endParaRPr>
          </a:p>
          <a:p>
            <a:pPr marL="0" indent="0">
              <a:buNone/>
            </a:pPr>
            <a:endParaRPr lang="en-GB" sz="2000">
              <a:latin typeface="Arial"/>
              <a:cs typeface="Calibri Light"/>
            </a:endParaRPr>
          </a:p>
          <a:p>
            <a:pPr marL="0" indent="0">
              <a:buNone/>
            </a:pPr>
            <a:endParaRPr lang="en-GB" i="1">
              <a:cs typeface="Calibri Light"/>
            </a:endParaRPr>
          </a:p>
        </p:txBody>
      </p:sp>
      <p:sp>
        <p:nvSpPr>
          <p:cNvPr id="4" name="TextBox 3">
            <a:extLst>
              <a:ext uri="{FF2B5EF4-FFF2-40B4-BE49-F238E27FC236}">
                <a16:creationId xmlns:a16="http://schemas.microsoft.com/office/drawing/2014/main" id="{1BDD453C-9874-A5A9-A47B-83DC6DF07B01}"/>
              </a:ext>
            </a:extLst>
          </p:cNvPr>
          <p:cNvSpPr txBox="1"/>
          <p:nvPr/>
        </p:nvSpPr>
        <p:spPr>
          <a:xfrm>
            <a:off x="9033856" y="5920495"/>
            <a:ext cx="320501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1"/>
                </a:solidFill>
              </a:rPr>
              <a:t>N.B. Alphabetical Order</a:t>
            </a:r>
            <a:endParaRPr lang="en-US" sz="2400" b="1">
              <a:solidFill>
                <a:schemeClr val="accent1"/>
              </a:solidFill>
              <a:cs typeface="Calibri Light"/>
            </a:endParaRPr>
          </a:p>
        </p:txBody>
      </p:sp>
    </p:spTree>
    <p:extLst>
      <p:ext uri="{BB962C8B-B14F-4D97-AF65-F5344CB8AC3E}">
        <p14:creationId xmlns:p14="http://schemas.microsoft.com/office/powerpoint/2010/main" val="30766774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a:blip r:embed="rId2"/>
          <a:stretch>
            <a:fillRect/>
          </a:stretch>
        </p:blipFill>
        <p:spPr>
          <a:xfrm>
            <a:off x="2952743" y="428788"/>
            <a:ext cx="9116290" cy="6017045"/>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482203" y="6447235"/>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4" name="Arrow: Right 3">
            <a:extLst>
              <a:ext uri="{FF2B5EF4-FFF2-40B4-BE49-F238E27FC236}">
                <a16:creationId xmlns:a16="http://schemas.microsoft.com/office/drawing/2014/main" id="{0ADBA9F8-44C9-D23F-46F5-7563A70210EC}"/>
              </a:ext>
            </a:extLst>
          </p:cNvPr>
          <p:cNvSpPr/>
          <p:nvPr/>
        </p:nvSpPr>
        <p:spPr>
          <a:xfrm rot="21000000">
            <a:off x="2548274" y="1467415"/>
            <a:ext cx="1069452" cy="27480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A8CE74D6-8CA8-24D1-0DC8-0118CD6DF04F}"/>
              </a:ext>
            </a:extLst>
          </p:cNvPr>
          <p:cNvSpPr/>
          <p:nvPr/>
        </p:nvSpPr>
        <p:spPr>
          <a:xfrm rot="-1260000">
            <a:off x="2682937" y="2648178"/>
            <a:ext cx="5569052" cy="261745"/>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09C76F5-B3A7-0277-60FF-8DFDC81DF58D}"/>
              </a:ext>
            </a:extLst>
          </p:cNvPr>
          <p:cNvSpPr txBox="1"/>
          <p:nvPr/>
        </p:nvSpPr>
        <p:spPr>
          <a:xfrm>
            <a:off x="221225" y="1657464"/>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1. In-text citation </a:t>
            </a:r>
            <a:endParaRPr lang="en-GB" sz="2400">
              <a:cs typeface="Calibri"/>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256942" y="3689784"/>
            <a:ext cx="28295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2. Full reference list</a:t>
            </a:r>
            <a:endParaRPr lang="en-GB" sz="2400">
              <a:cs typeface="Calibri"/>
            </a:endParaRPr>
          </a:p>
        </p:txBody>
      </p:sp>
      <p:pic>
        <p:nvPicPr>
          <p:cNvPr id="8" name="Picture 8" descr="Graphical user interface, text&#10;&#10;Description automatically generated">
            <a:extLst>
              <a:ext uri="{FF2B5EF4-FFF2-40B4-BE49-F238E27FC236}">
                <a16:creationId xmlns:a16="http://schemas.microsoft.com/office/drawing/2014/main" id="{6CACEC8B-1DFB-E5D4-1E10-C63485D4616D}"/>
              </a:ext>
            </a:extLst>
          </p:cNvPr>
          <p:cNvPicPr>
            <a:picLocks noChangeAspect="1"/>
          </p:cNvPicPr>
          <p:nvPr/>
        </p:nvPicPr>
        <p:blipFill>
          <a:blip r:embed="rId5"/>
          <a:stretch>
            <a:fillRect/>
          </a:stretch>
        </p:blipFill>
        <p:spPr>
          <a:xfrm>
            <a:off x="8379618" y="1313784"/>
            <a:ext cx="3523058" cy="3831573"/>
          </a:xfrm>
          <a:prstGeom prst="rect">
            <a:avLst/>
          </a:prstGeom>
        </p:spPr>
      </p:pic>
      <p:sp>
        <p:nvSpPr>
          <p:cNvPr id="10" name="TextBox 9">
            <a:extLst>
              <a:ext uri="{FF2B5EF4-FFF2-40B4-BE49-F238E27FC236}">
                <a16:creationId xmlns:a16="http://schemas.microsoft.com/office/drawing/2014/main" id="{5E7D66EF-77EF-6B9B-F869-E409DAE790DE}"/>
              </a:ext>
            </a:extLst>
          </p:cNvPr>
          <p:cNvSpPr txBox="1"/>
          <p:nvPr/>
        </p:nvSpPr>
        <p:spPr>
          <a:xfrm>
            <a:off x="221224" y="33720"/>
            <a:ext cx="696564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rgbClr val="FF0000"/>
                </a:solidFill>
                <a:cs typeface="Calibri"/>
              </a:rPr>
              <a:t>Re-cap of what it looks like...</a:t>
            </a:r>
            <a:endParaRPr lang="en-US"/>
          </a:p>
        </p:txBody>
      </p:sp>
    </p:spTree>
    <p:extLst>
      <p:ext uri="{BB962C8B-B14F-4D97-AF65-F5344CB8AC3E}">
        <p14:creationId xmlns:p14="http://schemas.microsoft.com/office/powerpoint/2010/main" val="25998484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2CCEB-7BAF-D99E-65AD-8CDDEDCA2B89}"/>
              </a:ext>
            </a:extLst>
          </p:cNvPr>
          <p:cNvSpPr>
            <a:spLocks noGrp="1"/>
          </p:cNvSpPr>
          <p:nvPr>
            <p:ph type="title"/>
          </p:nvPr>
        </p:nvSpPr>
        <p:spPr/>
        <p:txBody>
          <a:bodyPr/>
          <a:lstStyle/>
          <a:p>
            <a:r>
              <a:rPr lang="en-GB"/>
              <a:t>How to cite...</a:t>
            </a:r>
          </a:p>
        </p:txBody>
      </p:sp>
      <p:sp>
        <p:nvSpPr>
          <p:cNvPr id="3" name="Content Placeholder 2">
            <a:extLst>
              <a:ext uri="{FF2B5EF4-FFF2-40B4-BE49-F238E27FC236}">
                <a16:creationId xmlns:a16="http://schemas.microsoft.com/office/drawing/2014/main" id="{52B28660-C14A-D6A8-6987-178D4DA82C46}"/>
              </a:ext>
            </a:extLst>
          </p:cNvPr>
          <p:cNvSpPr>
            <a:spLocks noGrp="1"/>
          </p:cNvSpPr>
          <p:nvPr>
            <p:ph sz="quarter" idx="10"/>
          </p:nvPr>
        </p:nvSpPr>
        <p:spPr>
          <a:xfrm>
            <a:off x="698242" y="1499900"/>
            <a:ext cx="11037972" cy="4666403"/>
          </a:xfrm>
        </p:spPr>
        <p:txBody>
          <a:bodyPr vert="horz" lIns="91440" tIns="45720" rIns="91440" bIns="45720" rtlCol="0" anchor="t">
            <a:normAutofit lnSpcReduction="10000"/>
          </a:bodyPr>
          <a:lstStyle/>
          <a:p>
            <a:pPr marL="0" indent="0">
              <a:buNone/>
            </a:pPr>
            <a:r>
              <a:rPr lang="en-GB" b="1">
                <a:solidFill>
                  <a:schemeClr val="accent1"/>
                </a:solidFill>
                <a:latin typeface="Arial"/>
                <a:cs typeface="Arial"/>
              </a:rPr>
              <a:t>No date available:</a:t>
            </a:r>
            <a:endParaRPr lang="en-US" b="1">
              <a:solidFill>
                <a:schemeClr val="accent1"/>
              </a:solidFill>
              <a:latin typeface="Arial"/>
              <a:cs typeface="Arial"/>
            </a:endParaRPr>
          </a:p>
          <a:p>
            <a:pPr marL="0" indent="0">
              <a:buNone/>
            </a:pPr>
            <a:r>
              <a:rPr lang="en-GB">
                <a:latin typeface="Arial"/>
                <a:cs typeface="Arial"/>
              </a:rPr>
              <a:t>Consider if you really want to include this in your work, (refer back to CRAAP test).If you decide to use it, include</a:t>
            </a:r>
            <a:r>
              <a:rPr lang="en-GB">
                <a:solidFill>
                  <a:srgbClr val="000000"/>
                </a:solidFill>
                <a:latin typeface="Arial"/>
                <a:cs typeface="Arial"/>
              </a:rPr>
              <a:t> </a:t>
            </a:r>
            <a:r>
              <a:rPr lang="en-GB" b="1">
                <a:latin typeface="Arial"/>
                <a:cs typeface="Arial"/>
              </a:rPr>
              <a:t>(no date).</a:t>
            </a:r>
            <a:endParaRPr lang="en-US">
              <a:latin typeface="Arial"/>
              <a:cs typeface="Arial"/>
            </a:endParaRPr>
          </a:p>
          <a:p>
            <a:pPr marL="0" indent="0">
              <a:buNone/>
            </a:pPr>
            <a:endParaRPr lang="en-GB" b="1">
              <a:solidFill>
                <a:schemeClr val="accent1"/>
              </a:solidFill>
              <a:latin typeface="Arial" panose="020B0604020202020204" pitchFamily="34" charset="0"/>
              <a:cs typeface="Arial" panose="020B0604020202020204" pitchFamily="34" charset="0"/>
            </a:endParaRPr>
          </a:p>
          <a:p>
            <a:pPr marL="0" indent="0">
              <a:buNone/>
            </a:pPr>
            <a:r>
              <a:rPr lang="en-GB" b="1">
                <a:solidFill>
                  <a:schemeClr val="accent1"/>
                </a:solidFill>
                <a:latin typeface="Arial"/>
                <a:cs typeface="Arial"/>
              </a:rPr>
              <a:t>No author:</a:t>
            </a:r>
          </a:p>
          <a:p>
            <a:pPr marL="0" indent="0">
              <a:buNone/>
            </a:pPr>
            <a:r>
              <a:rPr lang="en-GB">
                <a:latin typeface="Arial"/>
                <a:cs typeface="Arial"/>
              </a:rPr>
              <a:t>Use corporate author e.g.</a:t>
            </a:r>
            <a:r>
              <a:rPr lang="en-GB">
                <a:solidFill>
                  <a:srgbClr val="000000"/>
                </a:solidFill>
                <a:latin typeface="Arial"/>
                <a:cs typeface="Arial"/>
              </a:rPr>
              <a:t> </a:t>
            </a:r>
            <a:r>
              <a:rPr lang="en-GB" b="1">
                <a:latin typeface="Arial"/>
                <a:cs typeface="Arial"/>
              </a:rPr>
              <a:t>BBC, NHS, CIPD or title (e.g. </a:t>
            </a:r>
            <a:r>
              <a:rPr lang="en-GB" b="1" i="1">
                <a:latin typeface="Arial"/>
                <a:cs typeface="Arial"/>
              </a:rPr>
              <a:t>Health of the nation</a:t>
            </a:r>
            <a:r>
              <a:rPr lang="en-GB" b="1">
                <a:latin typeface="Arial"/>
                <a:cs typeface="Arial"/>
              </a:rPr>
              <a:t>, 2011).</a:t>
            </a:r>
          </a:p>
          <a:p>
            <a:pPr marL="0" indent="0">
              <a:buNone/>
            </a:pPr>
            <a:endParaRPr lang="en-GB" b="1">
              <a:solidFill>
                <a:schemeClr val="accent1"/>
              </a:solidFill>
              <a:latin typeface="Arial" panose="020B0604020202020204" pitchFamily="34" charset="0"/>
              <a:cs typeface="Arial" panose="020B0604020202020204" pitchFamily="34" charset="0"/>
            </a:endParaRPr>
          </a:p>
          <a:p>
            <a:pPr marL="0" indent="0">
              <a:buNone/>
            </a:pPr>
            <a:r>
              <a:rPr lang="en-GB" b="1">
                <a:solidFill>
                  <a:schemeClr val="accent1"/>
                </a:solidFill>
                <a:latin typeface="Arial"/>
                <a:cs typeface="Arial"/>
              </a:rPr>
              <a:t>Multiple publications, same author</a:t>
            </a:r>
            <a:r>
              <a:rPr lang="en-GB">
                <a:solidFill>
                  <a:schemeClr val="accent1"/>
                </a:solidFill>
                <a:latin typeface="Arial"/>
                <a:cs typeface="Arial"/>
              </a:rPr>
              <a:t> </a:t>
            </a:r>
            <a:r>
              <a:rPr lang="en-GB" b="1">
                <a:solidFill>
                  <a:schemeClr val="accent1"/>
                </a:solidFill>
                <a:latin typeface="Arial"/>
                <a:cs typeface="Arial"/>
              </a:rPr>
              <a:t>in different years:</a:t>
            </a:r>
          </a:p>
          <a:p>
            <a:pPr marL="0" indent="0">
              <a:buNone/>
            </a:pPr>
            <a:r>
              <a:rPr lang="en-GB">
                <a:latin typeface="Arial"/>
                <a:cs typeface="Arial"/>
              </a:rPr>
              <a:t> List chronologically.</a:t>
            </a:r>
            <a:endParaRPr lang="en-GB" b="1">
              <a:solidFill>
                <a:schemeClr val="accent1"/>
              </a:solidFill>
              <a:latin typeface="Arial"/>
              <a:cs typeface="Arial"/>
            </a:endParaRPr>
          </a:p>
          <a:p>
            <a:pPr marL="0" indent="0">
              <a:buNone/>
            </a:pPr>
            <a:endParaRPr lang="en-GB" b="1">
              <a:solidFill>
                <a:schemeClr val="accent1"/>
              </a:solidFill>
              <a:cs typeface="Calibri Light"/>
            </a:endParaRPr>
          </a:p>
        </p:txBody>
      </p:sp>
    </p:spTree>
    <p:extLst>
      <p:ext uri="{BB962C8B-B14F-4D97-AF65-F5344CB8AC3E}">
        <p14:creationId xmlns:p14="http://schemas.microsoft.com/office/powerpoint/2010/main" val="11021077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9B985-D1E6-4B12-8261-65FAD005FB08}"/>
              </a:ext>
            </a:extLst>
          </p:cNvPr>
          <p:cNvSpPr>
            <a:spLocks noGrp="1"/>
          </p:cNvSpPr>
          <p:nvPr>
            <p:ph type="title"/>
          </p:nvPr>
        </p:nvSpPr>
        <p:spPr/>
        <p:txBody>
          <a:bodyPr/>
          <a:lstStyle/>
          <a:p>
            <a:r>
              <a:rPr lang="en-GB"/>
              <a:t>Secondary Referencing</a:t>
            </a:r>
          </a:p>
        </p:txBody>
      </p:sp>
      <p:sp>
        <p:nvSpPr>
          <p:cNvPr id="3" name="Content Placeholder 2">
            <a:extLst>
              <a:ext uri="{FF2B5EF4-FFF2-40B4-BE49-F238E27FC236}">
                <a16:creationId xmlns:a16="http://schemas.microsoft.com/office/drawing/2014/main" id="{5451F5DC-0BC7-461F-8811-F469A1EF01D6}"/>
              </a:ext>
            </a:extLst>
          </p:cNvPr>
          <p:cNvSpPr>
            <a:spLocks noGrp="1"/>
          </p:cNvSpPr>
          <p:nvPr>
            <p:ph sz="quarter" idx="10"/>
          </p:nvPr>
        </p:nvSpPr>
        <p:spPr>
          <a:xfrm>
            <a:off x="193417" y="1592263"/>
            <a:ext cx="11852793" cy="2749768"/>
          </a:xfrm>
        </p:spPr>
        <p:txBody>
          <a:bodyPr vert="horz" lIns="91440" tIns="45720" rIns="91440" bIns="45720" rtlCol="0" anchor="t">
            <a:normAutofit/>
          </a:bodyPr>
          <a:lstStyle/>
          <a:p>
            <a:pPr marL="0" indent="0">
              <a:buNone/>
            </a:pPr>
            <a:r>
              <a:rPr lang="en-GB" sz="2000" b="1">
                <a:latin typeface="Arial"/>
                <a:cs typeface="Arial"/>
              </a:rPr>
              <a:t>Always try to locate, read and cite the original </a:t>
            </a:r>
            <a:r>
              <a:rPr lang="en-GB" sz="2000" b="1">
                <a:solidFill>
                  <a:srgbClr val="FF0000"/>
                </a:solidFill>
                <a:latin typeface="Arial"/>
                <a:cs typeface="Arial"/>
              </a:rPr>
              <a:t>(primary)</a:t>
            </a:r>
            <a:r>
              <a:rPr lang="en-GB" sz="2000" b="1">
                <a:latin typeface="Arial"/>
                <a:cs typeface="Arial"/>
              </a:rPr>
              <a:t> source wherever possible. </a:t>
            </a:r>
            <a:endParaRPr lang="en-GB" sz="2000" b="1">
              <a:latin typeface="Arial" panose="020B0604020202020204" pitchFamily="34" charset="0"/>
              <a:cs typeface="Arial" panose="020B0604020202020204" pitchFamily="34" charset="0"/>
            </a:endParaRPr>
          </a:p>
          <a:p>
            <a:pPr marL="0" indent="0">
              <a:buNone/>
            </a:pPr>
            <a:r>
              <a:rPr lang="en-GB" sz="2000">
                <a:latin typeface="Arial"/>
                <a:cs typeface="Arial"/>
              </a:rPr>
              <a:t>This will avoid the need to secondary reference. Your interpretation may differ to the </a:t>
            </a:r>
            <a:r>
              <a:rPr lang="en-GB" sz="2000" b="1">
                <a:solidFill>
                  <a:srgbClr val="0070C0"/>
                </a:solidFill>
                <a:latin typeface="Arial"/>
                <a:cs typeface="Arial"/>
              </a:rPr>
              <a:t>(secondary)</a:t>
            </a:r>
            <a:r>
              <a:rPr lang="en-GB" sz="2000">
                <a:latin typeface="Arial"/>
                <a:cs typeface="Arial"/>
              </a:rPr>
              <a:t> author whose article you are reading.</a:t>
            </a:r>
          </a:p>
          <a:p>
            <a:pPr>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a:buFont typeface="Arial" panose="020B0604020202020204" pitchFamily="34" charset="0"/>
              <a:buChar char="•"/>
            </a:pPr>
            <a:r>
              <a:rPr lang="en-GB" sz="2000">
                <a:latin typeface="Arial"/>
                <a:cs typeface="Arial"/>
              </a:rPr>
              <a:t>If this is not possible, you must only include the source you have </a:t>
            </a:r>
            <a:r>
              <a:rPr lang="en-GB" sz="2000" b="1">
                <a:latin typeface="Arial"/>
                <a:cs typeface="Arial"/>
              </a:rPr>
              <a:t>actually read</a:t>
            </a:r>
            <a:r>
              <a:rPr lang="en-GB" sz="2000">
                <a:latin typeface="Arial"/>
                <a:cs typeface="Arial"/>
              </a:rPr>
              <a:t> in your reference list.</a:t>
            </a:r>
          </a:p>
          <a:p>
            <a:pPr>
              <a:buFont typeface="Arial" panose="020B0604020202020204" pitchFamily="34" charset="0"/>
              <a:buChar char="•"/>
            </a:pPr>
            <a:r>
              <a:rPr lang="en-GB" sz="2000">
                <a:latin typeface="Arial"/>
                <a:cs typeface="Arial"/>
              </a:rPr>
              <a:t>You must however include </a:t>
            </a:r>
            <a:r>
              <a:rPr lang="en-GB" sz="2000" b="1">
                <a:latin typeface="Arial"/>
                <a:cs typeface="Arial"/>
              </a:rPr>
              <a:t>both authors in your in-text citation </a:t>
            </a:r>
            <a:r>
              <a:rPr lang="en-GB" sz="2000">
                <a:latin typeface="Arial"/>
                <a:cs typeface="Arial"/>
              </a:rPr>
              <a:t>and use the words, </a:t>
            </a:r>
            <a:r>
              <a:rPr lang="en-GB" sz="2000" b="1">
                <a:latin typeface="Arial"/>
                <a:cs typeface="Arial"/>
              </a:rPr>
              <a:t>'quoted in'</a:t>
            </a:r>
            <a:r>
              <a:rPr lang="en-GB" sz="2000">
                <a:latin typeface="Arial"/>
                <a:cs typeface="Arial"/>
              </a:rPr>
              <a:t>, or </a:t>
            </a:r>
            <a:r>
              <a:rPr lang="en-GB" sz="2000" b="1">
                <a:latin typeface="Arial"/>
                <a:cs typeface="Arial"/>
              </a:rPr>
              <a:t>'cited in'</a:t>
            </a:r>
            <a:r>
              <a:rPr lang="en-GB" sz="2000">
                <a:latin typeface="Arial"/>
                <a:cs typeface="Arial"/>
              </a:rPr>
              <a:t> depending if the </a:t>
            </a:r>
            <a:r>
              <a:rPr lang="en-GB" sz="2000" b="1">
                <a:solidFill>
                  <a:srgbClr val="0070C0"/>
                </a:solidFill>
                <a:latin typeface="Arial"/>
                <a:cs typeface="Arial"/>
              </a:rPr>
              <a:t>(secondary)</a:t>
            </a:r>
            <a:r>
              <a:rPr lang="en-GB" sz="2000">
                <a:latin typeface="Arial"/>
                <a:cs typeface="Arial"/>
              </a:rPr>
              <a:t> author is directly quoting or summarising.</a:t>
            </a:r>
          </a:p>
          <a:p>
            <a:pPr marL="0" indent="0">
              <a:buNone/>
            </a:pPr>
            <a:endParaRPr lang="en-GB" sz="2000">
              <a:latin typeface="Arial"/>
              <a:cs typeface="Calibri Light"/>
            </a:endParaRPr>
          </a:p>
          <a:p>
            <a:endParaRPr lang="en-GB" sz="2000">
              <a:latin typeface="Arial"/>
              <a:cs typeface="Calibri Light"/>
            </a:endParaRPr>
          </a:p>
        </p:txBody>
      </p:sp>
      <p:sp>
        <p:nvSpPr>
          <p:cNvPr id="4" name="TextBox 3">
            <a:extLst>
              <a:ext uri="{FF2B5EF4-FFF2-40B4-BE49-F238E27FC236}">
                <a16:creationId xmlns:a16="http://schemas.microsoft.com/office/drawing/2014/main" id="{822692CE-1776-3E9A-A3A1-E261BB4B8718}"/>
              </a:ext>
            </a:extLst>
          </p:cNvPr>
          <p:cNvSpPr txBox="1"/>
          <p:nvPr/>
        </p:nvSpPr>
        <p:spPr>
          <a:xfrm>
            <a:off x="1671837" y="4542462"/>
            <a:ext cx="8848326" cy="1446550"/>
          </a:xfrm>
          <a:prstGeom prst="rect">
            <a:avLst/>
          </a:prstGeom>
          <a:noFill/>
          <a:ln w="57150">
            <a:solidFill>
              <a:schemeClr val="accent1"/>
            </a:solidFill>
          </a:ln>
        </p:spPr>
        <p:txBody>
          <a:bodyPr wrap="square" rtlCol="0">
            <a:spAutoFit/>
          </a:bodyPr>
          <a:lstStyle/>
          <a:p>
            <a:pPr marL="0" indent="0">
              <a:buNone/>
            </a:pPr>
            <a:r>
              <a:rPr lang="en-GB" sz="1800" b="1">
                <a:solidFill>
                  <a:schemeClr val="accent1"/>
                </a:solidFill>
                <a:latin typeface="Arial" panose="020B0604020202020204" pitchFamily="34" charset="0"/>
                <a:cs typeface="Arial" panose="020B0604020202020204" pitchFamily="34" charset="0"/>
              </a:rPr>
              <a:t>Examples</a:t>
            </a:r>
          </a:p>
          <a:p>
            <a:pPr marL="0" indent="0">
              <a:buNone/>
            </a:pPr>
            <a:r>
              <a:rPr lang="en-GB" sz="1800" b="1">
                <a:solidFill>
                  <a:srgbClr val="FF0000"/>
                </a:solidFill>
                <a:latin typeface="Arial" panose="020B0604020202020204" pitchFamily="34" charset="0"/>
                <a:cs typeface="Arial" panose="020B0604020202020204" pitchFamily="34" charset="0"/>
              </a:rPr>
              <a:t>Kent</a:t>
            </a:r>
            <a:r>
              <a:rPr lang="en-GB" sz="1800" b="1">
                <a:latin typeface="Arial" panose="020B0604020202020204" pitchFamily="34" charset="0"/>
                <a:cs typeface="Arial" panose="020B0604020202020204" pitchFamily="34" charset="0"/>
              </a:rPr>
              <a:t> (2017, quoted in </a:t>
            </a:r>
            <a:r>
              <a:rPr lang="en-GB" sz="1800" b="1">
                <a:solidFill>
                  <a:srgbClr val="0070C0"/>
                </a:solidFill>
                <a:latin typeface="Arial" panose="020B0604020202020204" pitchFamily="34" charset="0"/>
                <a:cs typeface="Arial" panose="020B0604020202020204" pitchFamily="34" charset="0"/>
              </a:rPr>
              <a:t>Banner,</a:t>
            </a:r>
            <a:r>
              <a:rPr lang="en-GB" sz="1800" b="1">
                <a:latin typeface="Arial" panose="020B0604020202020204" pitchFamily="34" charset="0"/>
                <a:cs typeface="Arial" panose="020B0604020202020204" pitchFamily="34" charset="0"/>
              </a:rPr>
              <a:t> 2019, p.86) provides an excellent survey...</a:t>
            </a:r>
          </a:p>
          <a:p>
            <a:pPr marL="0" indent="0">
              <a:buNone/>
            </a:pPr>
            <a:r>
              <a:rPr lang="en-GB" sz="1800" b="1">
                <a:solidFill>
                  <a:srgbClr val="FF0000"/>
                </a:solidFill>
                <a:latin typeface="Arial" panose="020B0604020202020204" pitchFamily="34" charset="0"/>
                <a:cs typeface="Arial" panose="020B0604020202020204" pitchFamily="34" charset="0"/>
              </a:rPr>
              <a:t>Stark's</a:t>
            </a:r>
            <a:r>
              <a:rPr lang="en-GB" sz="1800" b="1">
                <a:latin typeface="Arial" panose="020B0604020202020204" pitchFamily="34" charset="0"/>
                <a:cs typeface="Arial" panose="020B0604020202020204" pitchFamily="34" charset="0"/>
              </a:rPr>
              <a:t> views on genetics (2019, cited in </a:t>
            </a:r>
            <a:r>
              <a:rPr lang="en-GB" sz="1800" b="1">
                <a:solidFill>
                  <a:srgbClr val="0070C0"/>
                </a:solidFill>
                <a:latin typeface="Arial" panose="020B0604020202020204" pitchFamily="34" charset="0"/>
                <a:cs typeface="Arial" panose="020B0604020202020204" pitchFamily="34" charset="0"/>
              </a:rPr>
              <a:t>Rogers</a:t>
            </a:r>
            <a:r>
              <a:rPr lang="en-GB" sz="1800" b="1">
                <a:latin typeface="Arial" panose="020B0604020202020204" pitchFamily="34" charset="0"/>
                <a:cs typeface="Arial" panose="020B0604020202020204" pitchFamily="34" charset="0"/>
              </a:rPr>
              <a:t>, 2020) support the idea that...</a:t>
            </a:r>
          </a:p>
          <a:p>
            <a:pPr marL="0" indent="0">
              <a:buNone/>
            </a:pPr>
            <a:endParaRPr lang="en-GB" sz="1800">
              <a:latin typeface="Arial" panose="020B0604020202020204" pitchFamily="34" charset="0"/>
              <a:cs typeface="Arial" panose="020B0604020202020204" pitchFamily="34" charset="0"/>
            </a:endParaRPr>
          </a:p>
          <a:p>
            <a:pPr marL="0" indent="0">
              <a:buNone/>
            </a:pPr>
            <a:r>
              <a:rPr lang="en-GB" sz="1600" b="1">
                <a:latin typeface="Arial" panose="020B0604020202020204" pitchFamily="34" charset="0"/>
                <a:cs typeface="Arial" panose="020B0604020202020204" pitchFamily="34" charset="0"/>
              </a:rPr>
              <a:t>N.B. </a:t>
            </a:r>
            <a:r>
              <a:rPr lang="en-GB" sz="1600">
                <a:latin typeface="Arial" panose="020B0604020202020204" pitchFamily="34" charset="0"/>
                <a:cs typeface="Arial" panose="020B0604020202020204" pitchFamily="34" charset="0"/>
              </a:rPr>
              <a:t>Only </a:t>
            </a:r>
            <a:r>
              <a:rPr lang="en-GB" sz="1600" b="1">
                <a:solidFill>
                  <a:srgbClr val="0070C0"/>
                </a:solidFill>
                <a:latin typeface="Arial" panose="020B0604020202020204" pitchFamily="34" charset="0"/>
                <a:cs typeface="Arial" panose="020B0604020202020204" pitchFamily="34" charset="0"/>
              </a:rPr>
              <a:t>Banner</a:t>
            </a:r>
            <a:r>
              <a:rPr lang="en-GB" sz="1600">
                <a:latin typeface="Arial" panose="020B0604020202020204" pitchFamily="34" charset="0"/>
                <a:cs typeface="Arial" panose="020B0604020202020204" pitchFamily="34" charset="0"/>
              </a:rPr>
              <a:t> and </a:t>
            </a:r>
            <a:r>
              <a:rPr lang="en-GB" sz="1600" b="1">
                <a:solidFill>
                  <a:srgbClr val="0070C0"/>
                </a:solidFill>
                <a:latin typeface="Arial" panose="020B0604020202020204" pitchFamily="34" charset="0"/>
                <a:cs typeface="Arial" panose="020B0604020202020204" pitchFamily="34" charset="0"/>
              </a:rPr>
              <a:t>Rogers</a:t>
            </a:r>
            <a:r>
              <a:rPr lang="en-GB" sz="1600">
                <a:latin typeface="Arial" panose="020B0604020202020204" pitchFamily="34" charset="0"/>
                <a:cs typeface="Arial" panose="020B0604020202020204" pitchFamily="34" charset="0"/>
              </a:rPr>
              <a:t> will be in your reference list if you secondary reference.</a:t>
            </a:r>
          </a:p>
        </p:txBody>
      </p:sp>
    </p:spTree>
    <p:extLst>
      <p:ext uri="{BB962C8B-B14F-4D97-AF65-F5344CB8AC3E}">
        <p14:creationId xmlns:p14="http://schemas.microsoft.com/office/powerpoint/2010/main" val="9172230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1955" y="2112"/>
            <a:ext cx="5530790" cy="1003916"/>
          </a:xfrm>
        </p:spPr>
        <p:txBody>
          <a:bodyPr>
            <a:noAutofit/>
          </a:bodyPr>
          <a:lstStyle/>
          <a:p>
            <a:pPr algn="ctr"/>
            <a:r>
              <a:rPr lang="en-GB">
                <a:latin typeface="Calibri"/>
                <a:cs typeface="Calibri"/>
              </a:rPr>
              <a:t>Question?</a:t>
            </a:r>
            <a:endParaRPr lang="en-US"/>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761825" y="1680450"/>
            <a:ext cx="5769131" cy="398383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6814127" y="1445491"/>
            <a:ext cx="5271653"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latin typeface="Arial"/>
                <a:ea typeface="+mn-lt"/>
                <a:cs typeface="Arial"/>
              </a:rPr>
              <a:t>What about the same author, same year?</a:t>
            </a:r>
            <a:endParaRPr lang="en-US">
              <a:latin typeface="Arial"/>
              <a:ea typeface="+mn-lt"/>
              <a:cs typeface="Arial"/>
            </a:endParaRPr>
          </a:p>
          <a:p>
            <a:pPr algn="ctr"/>
            <a:endParaRPr lang="en-GB" sz="3200">
              <a:latin typeface="Arial" panose="020B0604020202020204" pitchFamily="34" charset="0"/>
              <a:cs typeface="Arial" panose="020B0604020202020204" pitchFamily="34" charset="0"/>
            </a:endParaRPr>
          </a:p>
          <a:p>
            <a:pPr algn="ctr"/>
            <a:endParaRPr lang="en-GB" sz="3200">
              <a:latin typeface="Arial"/>
              <a:cs typeface="Arial"/>
            </a:endParaRPr>
          </a:p>
          <a:p>
            <a:pPr algn="ctr"/>
            <a:r>
              <a:rPr lang="en-GB" sz="3200">
                <a:latin typeface="Arial"/>
                <a:cs typeface="Arial"/>
              </a:rPr>
              <a:t>How would we differentiate between 2 sources in our in-text citation?</a:t>
            </a:r>
          </a:p>
          <a:p>
            <a:endParaRPr lang="en-GB">
              <a:cs typeface="Calibri Light"/>
            </a:endParaRPr>
          </a:p>
        </p:txBody>
      </p:sp>
    </p:spTree>
    <p:extLst>
      <p:ext uri="{BB962C8B-B14F-4D97-AF65-F5344CB8AC3E}">
        <p14:creationId xmlns:p14="http://schemas.microsoft.com/office/powerpoint/2010/main" val="18850552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BA6E8D-1984-0FD8-D896-6AED2CFFE49E}"/>
              </a:ext>
            </a:extLst>
          </p:cNvPr>
          <p:cNvSpPr>
            <a:spLocks noGrp="1"/>
          </p:cNvSpPr>
          <p:nvPr>
            <p:ph type="title"/>
          </p:nvPr>
        </p:nvSpPr>
        <p:spPr/>
        <p:txBody>
          <a:bodyPr/>
          <a:lstStyle/>
          <a:p>
            <a:r>
              <a:rPr lang="en-GB"/>
              <a:t>Same author, same year</a:t>
            </a:r>
          </a:p>
        </p:txBody>
      </p:sp>
      <p:sp>
        <p:nvSpPr>
          <p:cNvPr id="3" name="Content Placeholder 2">
            <a:extLst>
              <a:ext uri="{FF2B5EF4-FFF2-40B4-BE49-F238E27FC236}">
                <a16:creationId xmlns:a16="http://schemas.microsoft.com/office/drawing/2014/main" id="{E3CB67C0-3735-A4A8-5D24-1148E4C3766F}"/>
              </a:ext>
            </a:extLst>
          </p:cNvPr>
          <p:cNvSpPr>
            <a:spLocks noGrp="1"/>
          </p:cNvSpPr>
          <p:nvPr>
            <p:ph sz="quarter" idx="10"/>
          </p:nvPr>
        </p:nvSpPr>
        <p:spPr>
          <a:xfrm>
            <a:off x="323015" y="1413308"/>
            <a:ext cx="11545972" cy="998144"/>
          </a:xfrm>
        </p:spPr>
        <p:txBody>
          <a:bodyPr>
            <a:normAutofit/>
          </a:bodyPr>
          <a:lstStyle/>
          <a:p>
            <a:pPr marL="0" indent="0" algn="l">
              <a:buNone/>
            </a:pPr>
            <a:r>
              <a:rPr lang="en-GB" sz="2200" b="0" i="0">
                <a:solidFill>
                  <a:srgbClr val="000000"/>
                </a:solidFill>
                <a:effectLst/>
                <a:latin typeface="Arial" panose="020B0604020202020204" pitchFamily="34" charset="0"/>
                <a:cs typeface="Arial" panose="020B0604020202020204" pitchFamily="34" charset="0"/>
              </a:rPr>
              <a:t>To cite multiple works by the same author in the same year, </a:t>
            </a:r>
            <a:r>
              <a:rPr lang="en-GB" sz="2200" b="1" i="0">
                <a:solidFill>
                  <a:schemeClr val="accent1"/>
                </a:solidFill>
                <a:effectLst/>
                <a:latin typeface="Arial" panose="020B0604020202020204" pitchFamily="34" charset="0"/>
                <a:cs typeface="Arial" panose="020B0604020202020204" pitchFamily="34" charset="0"/>
              </a:rPr>
              <a:t>use lower-case letters after the publication date in your in-text citations</a:t>
            </a:r>
            <a:r>
              <a:rPr lang="en-GB" sz="2200" b="0" i="0">
                <a:solidFill>
                  <a:srgbClr val="000000"/>
                </a:solidFill>
                <a:effectLst/>
                <a:latin typeface="Arial" panose="020B0604020202020204" pitchFamily="34" charset="0"/>
                <a:cs typeface="Arial" panose="020B0604020202020204" pitchFamily="34" charset="0"/>
              </a:rPr>
              <a:t>. This applies to </a:t>
            </a:r>
            <a:r>
              <a:rPr lang="en-GB" sz="2200" b="0" i="1">
                <a:solidFill>
                  <a:srgbClr val="000000"/>
                </a:solidFill>
                <a:effectLst/>
                <a:latin typeface="Arial" panose="020B0604020202020204" pitchFamily="34" charset="0"/>
                <a:cs typeface="Arial" panose="020B0604020202020204" pitchFamily="34" charset="0"/>
              </a:rPr>
              <a:t>any type </a:t>
            </a:r>
            <a:r>
              <a:rPr lang="en-GB" sz="2200" b="0" i="0">
                <a:solidFill>
                  <a:srgbClr val="000000"/>
                </a:solidFill>
                <a:effectLst/>
                <a:latin typeface="Arial" panose="020B0604020202020204" pitchFamily="34" charset="0"/>
                <a:cs typeface="Arial" panose="020B0604020202020204" pitchFamily="34" charset="0"/>
              </a:rPr>
              <a:t>of source including books, journal articles, tweets etc.</a:t>
            </a:r>
          </a:p>
          <a:p>
            <a:pPr marL="0" indent="0" algn="l">
              <a:buNone/>
            </a:pPr>
            <a:endParaRPr lang="en-GB" sz="2200" b="0" i="0">
              <a:solidFill>
                <a:srgbClr val="000000"/>
              </a:solidFill>
              <a:effectLst/>
            </a:endParaRPr>
          </a:p>
          <a:p>
            <a:pPr marL="0" indent="0">
              <a:buNone/>
            </a:pPr>
            <a:endParaRPr lang="en-GB"/>
          </a:p>
        </p:txBody>
      </p:sp>
      <p:sp>
        <p:nvSpPr>
          <p:cNvPr id="5" name="TextBox 4">
            <a:extLst>
              <a:ext uri="{FF2B5EF4-FFF2-40B4-BE49-F238E27FC236}">
                <a16:creationId xmlns:a16="http://schemas.microsoft.com/office/drawing/2014/main" id="{225DEF35-78CA-962A-93FC-CB8DE7789FD7}"/>
              </a:ext>
            </a:extLst>
          </p:cNvPr>
          <p:cNvSpPr txBox="1"/>
          <p:nvPr/>
        </p:nvSpPr>
        <p:spPr>
          <a:xfrm>
            <a:off x="704015" y="2554012"/>
            <a:ext cx="11084399" cy="1754326"/>
          </a:xfrm>
          <a:prstGeom prst="rect">
            <a:avLst/>
          </a:prstGeom>
          <a:noFill/>
          <a:ln w="57150">
            <a:solidFill>
              <a:schemeClr val="accent1"/>
            </a:solidFill>
          </a:ln>
        </p:spPr>
        <p:txBody>
          <a:bodyPr wrap="square" lIns="91440" tIns="45720" rIns="91440" bIns="45720" rtlCol="0" anchor="t">
            <a:spAutoFit/>
          </a:bodyPr>
          <a:lstStyle/>
          <a:p>
            <a:pPr marL="0" indent="0" algn="l">
              <a:buNone/>
            </a:pPr>
            <a:r>
              <a:rPr lang="en-GB" sz="1800" b="1" i="0">
                <a:solidFill>
                  <a:schemeClr val="accent1"/>
                </a:solidFill>
                <a:effectLst/>
                <a:latin typeface="Arial"/>
                <a:cs typeface="Arial"/>
              </a:rPr>
              <a:t>In-text-citation examples: </a:t>
            </a:r>
          </a:p>
          <a:p>
            <a:pPr marL="0" indent="0" algn="l">
              <a:buNone/>
            </a:pPr>
            <a:endParaRPr lang="en-GB" sz="1800" b="1" i="0">
              <a:solidFill>
                <a:schemeClr val="accent1"/>
              </a:solidFill>
              <a:effectLst/>
              <a:latin typeface="Arial" panose="020B0604020202020204" pitchFamily="34" charset="0"/>
              <a:cs typeface="Arial" panose="020B0604020202020204" pitchFamily="34" charset="0"/>
            </a:endParaRPr>
          </a:p>
          <a:p>
            <a:r>
              <a:rPr lang="en-GB" sz="1800" b="0" i="0">
                <a:solidFill>
                  <a:srgbClr val="000000"/>
                </a:solidFill>
                <a:effectLst/>
                <a:latin typeface="Arial"/>
                <a:cs typeface="Arial"/>
              </a:rPr>
              <a:t>Research has previously focused on whether high-density housing, in city centres, is one </a:t>
            </a:r>
            <a:r>
              <a:rPr lang="en-GB">
                <a:solidFill>
                  <a:srgbClr val="000000"/>
                </a:solidFill>
                <a:latin typeface="Arial"/>
                <a:cs typeface="Arial"/>
              </a:rPr>
              <a:t>solution</a:t>
            </a:r>
            <a:r>
              <a:rPr lang="en-GB" sz="1800" b="0" i="0">
                <a:solidFill>
                  <a:srgbClr val="000000"/>
                </a:solidFill>
                <a:effectLst/>
                <a:latin typeface="Arial"/>
                <a:cs typeface="Arial"/>
              </a:rPr>
              <a:t> to mitigate against homelessness </a:t>
            </a:r>
            <a:r>
              <a:rPr lang="en-GB" sz="1800" b="0" i="0">
                <a:solidFill>
                  <a:schemeClr val="accent1"/>
                </a:solidFill>
                <a:effectLst/>
                <a:latin typeface="Arial"/>
                <a:cs typeface="Arial"/>
              </a:rPr>
              <a:t>(Wilmot</a:t>
            </a:r>
            <a:r>
              <a:rPr lang="en-GB">
                <a:solidFill>
                  <a:schemeClr val="accent1"/>
                </a:solidFill>
                <a:latin typeface="Arial"/>
                <a:cs typeface="Arial"/>
              </a:rPr>
              <a:t>,</a:t>
            </a:r>
            <a:r>
              <a:rPr lang="en-GB" sz="1800" b="0" i="0">
                <a:solidFill>
                  <a:schemeClr val="accent1"/>
                </a:solidFill>
                <a:effectLst/>
                <a:latin typeface="Arial"/>
                <a:cs typeface="Arial"/>
              </a:rPr>
              <a:t> </a:t>
            </a:r>
            <a:r>
              <a:rPr lang="en-GB">
                <a:solidFill>
                  <a:schemeClr val="accent1"/>
                </a:solidFill>
                <a:latin typeface="Arial"/>
                <a:cs typeface="Arial"/>
              </a:rPr>
              <a:t>2020a</a:t>
            </a:r>
            <a:r>
              <a:rPr lang="en-GB" sz="1800" b="0" i="0">
                <a:solidFill>
                  <a:schemeClr val="accent1"/>
                </a:solidFill>
                <a:effectLst/>
                <a:latin typeface="Arial"/>
                <a:cs typeface="Arial"/>
              </a:rPr>
              <a:t>).</a:t>
            </a:r>
            <a:r>
              <a:rPr lang="en-GB">
                <a:solidFill>
                  <a:schemeClr val="accent1"/>
                </a:solidFill>
                <a:latin typeface="Arial"/>
                <a:cs typeface="Arial"/>
              </a:rPr>
              <a:t> </a:t>
            </a:r>
            <a:r>
              <a:rPr lang="en-GB">
                <a:latin typeface="Arial"/>
                <a:cs typeface="Arial"/>
              </a:rPr>
              <a:t>However, further intense research, </a:t>
            </a:r>
            <a:r>
              <a:rPr lang="en-GB">
                <a:latin typeface="Arial"/>
                <a:ea typeface="+mn-lt"/>
                <a:cs typeface="Arial"/>
              </a:rPr>
              <a:t>concluded that high-densi</a:t>
            </a:r>
            <a:r>
              <a:rPr lang="en-GB">
                <a:solidFill>
                  <a:srgbClr val="000000"/>
                </a:solidFill>
                <a:latin typeface="Arial"/>
                <a:ea typeface="+mn-lt"/>
                <a:cs typeface="Arial"/>
              </a:rPr>
              <a:t>ty, city centre housing is not the answer </a:t>
            </a:r>
            <a:r>
              <a:rPr lang="en-GB">
                <a:solidFill>
                  <a:schemeClr val="accent1"/>
                </a:solidFill>
                <a:latin typeface="Arial"/>
                <a:ea typeface="+mn-lt"/>
                <a:cs typeface="Arial"/>
              </a:rPr>
              <a:t>(Wilmot, 2020b).</a:t>
            </a:r>
            <a:endParaRPr lang="en-GB" sz="1800" b="0" i="0">
              <a:solidFill>
                <a:schemeClr val="accent1"/>
              </a:solidFill>
              <a:effectLst/>
              <a:latin typeface="Arial"/>
              <a:cs typeface="Arial"/>
            </a:endParaRPr>
          </a:p>
          <a:p>
            <a:pPr algn="l"/>
            <a:endParaRPr lang="en-GB" sz="1800" b="0" i="0">
              <a:solidFill>
                <a:schemeClr val="accent1"/>
              </a:solidFill>
              <a:effectLst/>
            </a:endParaRPr>
          </a:p>
        </p:txBody>
      </p:sp>
      <p:sp>
        <p:nvSpPr>
          <p:cNvPr id="6" name="TextBox 5">
            <a:extLst>
              <a:ext uri="{FF2B5EF4-FFF2-40B4-BE49-F238E27FC236}">
                <a16:creationId xmlns:a16="http://schemas.microsoft.com/office/drawing/2014/main" id="{12A1FF29-DD67-8E5A-DA70-68D7C4D22790}"/>
              </a:ext>
            </a:extLst>
          </p:cNvPr>
          <p:cNvSpPr txBox="1"/>
          <p:nvPr/>
        </p:nvSpPr>
        <p:spPr>
          <a:xfrm>
            <a:off x="698242" y="4701574"/>
            <a:ext cx="11090171" cy="923330"/>
          </a:xfrm>
          <a:prstGeom prst="rect">
            <a:avLst/>
          </a:prstGeom>
          <a:noFill/>
          <a:ln w="57150">
            <a:solidFill>
              <a:schemeClr val="accent1"/>
            </a:solidFill>
          </a:ln>
        </p:spPr>
        <p:txBody>
          <a:bodyPr wrap="square" lIns="91440" tIns="45720" rIns="91440" bIns="45720" rtlCol="0" anchor="t">
            <a:spAutoFit/>
          </a:bodyPr>
          <a:lstStyle/>
          <a:p>
            <a:pPr marL="0" indent="0" algn="l">
              <a:buNone/>
            </a:pPr>
            <a:r>
              <a:rPr lang="en-GB" sz="1800" b="1" i="0">
                <a:solidFill>
                  <a:schemeClr val="accent1"/>
                </a:solidFill>
                <a:effectLst/>
                <a:latin typeface="Arial"/>
                <a:cs typeface="Arial"/>
              </a:rPr>
              <a:t>Reference list: </a:t>
            </a:r>
          </a:p>
          <a:p>
            <a:pPr algn="l"/>
            <a:r>
              <a:rPr lang="en-GB" sz="1800" b="0" i="0">
                <a:solidFill>
                  <a:srgbClr val="000000"/>
                </a:solidFill>
                <a:effectLst/>
                <a:latin typeface="Arial"/>
                <a:cs typeface="Arial"/>
              </a:rPr>
              <a:t>Wilmot M. </a:t>
            </a:r>
            <a:r>
              <a:rPr lang="en-GB" sz="1800" b="0" i="0">
                <a:solidFill>
                  <a:schemeClr val="accent1"/>
                </a:solidFill>
                <a:effectLst/>
                <a:latin typeface="Arial"/>
                <a:cs typeface="Arial"/>
              </a:rPr>
              <a:t>(</a:t>
            </a:r>
            <a:r>
              <a:rPr lang="en-GB">
                <a:solidFill>
                  <a:schemeClr val="accent1"/>
                </a:solidFill>
                <a:latin typeface="Arial"/>
                <a:cs typeface="Arial"/>
              </a:rPr>
              <a:t>2020a</a:t>
            </a:r>
            <a:r>
              <a:rPr lang="en-GB" sz="1800" b="0" i="0">
                <a:solidFill>
                  <a:schemeClr val="accent1"/>
                </a:solidFill>
                <a:effectLst/>
                <a:latin typeface="Arial"/>
                <a:cs typeface="Arial"/>
              </a:rPr>
              <a:t>) </a:t>
            </a:r>
            <a:r>
              <a:rPr lang="en-GB" sz="1800" b="0" i="1">
                <a:solidFill>
                  <a:srgbClr val="000000"/>
                </a:solidFill>
                <a:effectLst/>
                <a:latin typeface="Arial"/>
                <a:cs typeface="Arial"/>
              </a:rPr>
              <a:t>Inclusion: when will we have a home for life?</a:t>
            </a:r>
            <a:r>
              <a:rPr lang="en-GB" sz="1800" b="0" i="0">
                <a:solidFill>
                  <a:srgbClr val="000000"/>
                </a:solidFill>
                <a:effectLst/>
                <a:latin typeface="Arial"/>
                <a:cs typeface="Arial"/>
              </a:rPr>
              <a:t> Dublin: Pearson.</a:t>
            </a:r>
          </a:p>
          <a:p>
            <a:pPr algn="l"/>
            <a:r>
              <a:rPr lang="en-GB" sz="1800" b="0" i="0">
                <a:solidFill>
                  <a:srgbClr val="000000"/>
                </a:solidFill>
                <a:effectLst/>
                <a:latin typeface="Arial"/>
                <a:cs typeface="Arial"/>
              </a:rPr>
              <a:t>Wilmot M. </a:t>
            </a:r>
            <a:r>
              <a:rPr lang="en-GB" sz="1800" b="0" i="0">
                <a:solidFill>
                  <a:schemeClr val="accent1"/>
                </a:solidFill>
                <a:effectLst/>
                <a:latin typeface="Arial"/>
                <a:cs typeface="Arial"/>
              </a:rPr>
              <a:t>(</a:t>
            </a:r>
            <a:r>
              <a:rPr lang="en-GB">
                <a:solidFill>
                  <a:schemeClr val="accent1"/>
                </a:solidFill>
                <a:latin typeface="Arial"/>
                <a:cs typeface="Arial"/>
              </a:rPr>
              <a:t>2020b</a:t>
            </a:r>
            <a:r>
              <a:rPr lang="en-GB" sz="1800" b="0" i="0">
                <a:solidFill>
                  <a:schemeClr val="accent1"/>
                </a:solidFill>
                <a:effectLst/>
                <a:latin typeface="Arial"/>
                <a:cs typeface="Arial"/>
              </a:rPr>
              <a:t>) </a:t>
            </a:r>
            <a:r>
              <a:rPr lang="en-GB" sz="1800" b="0" i="1">
                <a:solidFill>
                  <a:srgbClr val="000000"/>
                </a:solidFill>
                <a:effectLst/>
                <a:latin typeface="Arial"/>
                <a:cs typeface="Arial"/>
              </a:rPr>
              <a:t>Solutions and barriers to homelessness</a:t>
            </a:r>
            <a:r>
              <a:rPr lang="en-GB" sz="1800" b="0" i="0">
                <a:solidFill>
                  <a:srgbClr val="000000"/>
                </a:solidFill>
                <a:effectLst/>
                <a:latin typeface="Arial"/>
                <a:cs typeface="Arial"/>
              </a:rPr>
              <a:t>. Dublin: Pearson.</a:t>
            </a:r>
          </a:p>
        </p:txBody>
      </p:sp>
      <p:sp>
        <p:nvSpPr>
          <p:cNvPr id="2" name="TextBox 1">
            <a:extLst>
              <a:ext uri="{FF2B5EF4-FFF2-40B4-BE49-F238E27FC236}">
                <a16:creationId xmlns:a16="http://schemas.microsoft.com/office/drawing/2014/main" id="{8373D9F1-C9F3-154A-4FF5-B00482278E5C}"/>
              </a:ext>
            </a:extLst>
          </p:cNvPr>
          <p:cNvSpPr txBox="1"/>
          <p:nvPr/>
        </p:nvSpPr>
        <p:spPr>
          <a:xfrm>
            <a:off x="5051137" y="5911273"/>
            <a:ext cx="692351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hlinkClick r:id="rId2"/>
              </a:rPr>
              <a:t>Adapted from: https://libguides.ucd.ie/harvardstyle/sameauthosameyear</a:t>
            </a:r>
            <a:endParaRPr lang="en-US">
              <a:ea typeface="+mn-lt"/>
              <a:cs typeface="+mn-lt"/>
              <a:hlinkClick r:id="rId2"/>
            </a:endParaRPr>
          </a:p>
          <a:p>
            <a:endParaRPr lang="en-GB">
              <a:cs typeface="Calibri Light"/>
            </a:endParaRPr>
          </a:p>
        </p:txBody>
      </p:sp>
    </p:spTree>
    <p:extLst>
      <p:ext uri="{BB962C8B-B14F-4D97-AF65-F5344CB8AC3E}">
        <p14:creationId xmlns:p14="http://schemas.microsoft.com/office/powerpoint/2010/main" val="6885391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033CA52-342F-ABEA-B09F-34625AADE8A7}"/>
              </a:ext>
            </a:extLst>
          </p:cNvPr>
          <p:cNvSpPr>
            <a:spLocks noGrp="1"/>
          </p:cNvSpPr>
          <p:nvPr>
            <p:ph type="title"/>
          </p:nvPr>
        </p:nvSpPr>
        <p:spPr>
          <a:xfrm>
            <a:off x="698242" y="252284"/>
            <a:ext cx="10795518" cy="1003916"/>
          </a:xfrm>
        </p:spPr>
        <p:txBody>
          <a:bodyPr anchor="b">
            <a:normAutofit/>
          </a:bodyPr>
          <a:lstStyle/>
          <a:p>
            <a:r>
              <a:rPr lang="en-GB"/>
              <a:t>Cite Them Right Database</a:t>
            </a:r>
          </a:p>
        </p:txBody>
      </p:sp>
      <p:pic>
        <p:nvPicPr>
          <p:cNvPr id="7" name="Picture 7" descr="Graphical user interface, website&#10;&#10;Description automatically generated">
            <a:extLst>
              <a:ext uri="{FF2B5EF4-FFF2-40B4-BE49-F238E27FC236}">
                <a16:creationId xmlns:a16="http://schemas.microsoft.com/office/drawing/2014/main" id="{BF0ED813-A883-F68A-6D23-7F6774C4C560}"/>
              </a:ext>
            </a:extLst>
          </p:cNvPr>
          <p:cNvPicPr>
            <a:picLocks noGrp="1" noChangeAspect="1"/>
          </p:cNvPicPr>
          <p:nvPr>
            <p:ph sz="quarter" idx="10"/>
          </p:nvPr>
        </p:nvPicPr>
        <p:blipFill rotWithShape="1">
          <a:blip r:embed="rId2"/>
          <a:srcRect t="1173" r="1" b="18885"/>
          <a:stretch/>
        </p:blipFill>
        <p:spPr>
          <a:xfrm>
            <a:off x="698242" y="1627247"/>
            <a:ext cx="9745401" cy="4127366"/>
          </a:xfrm>
          <a:noFill/>
        </p:spPr>
      </p:pic>
      <p:sp>
        <p:nvSpPr>
          <p:cNvPr id="8" name="TextBox 7">
            <a:extLst>
              <a:ext uri="{FF2B5EF4-FFF2-40B4-BE49-F238E27FC236}">
                <a16:creationId xmlns:a16="http://schemas.microsoft.com/office/drawing/2014/main" id="{9A6D34E5-DB98-9758-0126-4D41862F68D7}"/>
              </a:ext>
            </a:extLst>
          </p:cNvPr>
          <p:cNvSpPr txBox="1"/>
          <p:nvPr/>
        </p:nvSpPr>
        <p:spPr>
          <a:xfrm>
            <a:off x="10932848" y="5682638"/>
            <a:ext cx="85061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cs typeface="Calibri Light"/>
                <a:hlinkClick r:id="rId3"/>
              </a:rPr>
              <a:t>LINK</a:t>
            </a:r>
            <a:endParaRPr lang="en-GB" sz="2400" b="1">
              <a:cs typeface="Calibri Light"/>
            </a:endParaRPr>
          </a:p>
        </p:txBody>
      </p:sp>
    </p:spTree>
    <p:extLst>
      <p:ext uri="{BB962C8B-B14F-4D97-AF65-F5344CB8AC3E}">
        <p14:creationId xmlns:p14="http://schemas.microsoft.com/office/powerpoint/2010/main" val="179041742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C555B-E44D-4A9C-F3DD-E7B9E8B42B1C}"/>
              </a:ext>
            </a:extLst>
          </p:cNvPr>
          <p:cNvSpPr>
            <a:spLocks noGrp="1"/>
          </p:cNvSpPr>
          <p:nvPr>
            <p:ph type="title"/>
          </p:nvPr>
        </p:nvSpPr>
        <p:spPr/>
        <p:txBody>
          <a:bodyPr/>
          <a:lstStyle/>
          <a:p>
            <a:r>
              <a:rPr lang="en-GB"/>
              <a:t>Further support</a:t>
            </a:r>
          </a:p>
        </p:txBody>
      </p:sp>
      <p:sp>
        <p:nvSpPr>
          <p:cNvPr id="5" name="TextBox 4">
            <a:extLst>
              <a:ext uri="{FF2B5EF4-FFF2-40B4-BE49-F238E27FC236}">
                <a16:creationId xmlns:a16="http://schemas.microsoft.com/office/drawing/2014/main" id="{7E7D8828-8558-9689-523E-B9418A6433E0}"/>
              </a:ext>
            </a:extLst>
          </p:cNvPr>
          <p:cNvSpPr txBox="1"/>
          <p:nvPr/>
        </p:nvSpPr>
        <p:spPr>
          <a:xfrm>
            <a:off x="2066006" y="4398134"/>
            <a:ext cx="670798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cs typeface="Calibri Light"/>
              </a:rPr>
              <a:t>Available through the </a:t>
            </a:r>
            <a:r>
              <a:rPr lang="en-GB" sz="2400" b="1">
                <a:cs typeface="Calibri Light"/>
                <a:hlinkClick r:id="rId2"/>
              </a:rPr>
              <a:t>Library infoskills </a:t>
            </a:r>
            <a:r>
              <a:rPr lang="en-GB" sz="2400" b="1">
                <a:cs typeface="Calibri Light"/>
              </a:rPr>
              <a:t>webpage.</a:t>
            </a:r>
            <a:endParaRPr lang="en-GB" sz="2400" b="1">
              <a:ea typeface="Calibri Light"/>
              <a:cs typeface="Calibri Light"/>
            </a:endParaRPr>
          </a:p>
          <a:p>
            <a:pPr marL="342900" indent="-342900">
              <a:buFont typeface="Arial"/>
              <a:buChar char="•"/>
            </a:pPr>
            <a:r>
              <a:rPr lang="en-GB" sz="2400">
                <a:cs typeface="Calibri Light"/>
              </a:rPr>
              <a:t>Hosted on </a:t>
            </a:r>
            <a:r>
              <a:rPr lang="en-GB" sz="2400">
                <a:cs typeface="Calibri Light"/>
                <a:hlinkClick r:id="rId3"/>
              </a:rPr>
              <a:t>Moodle</a:t>
            </a:r>
            <a:endParaRPr lang="en-GB" sz="2400">
              <a:ea typeface="Calibri Light"/>
              <a:cs typeface="Calibri Light"/>
            </a:endParaRPr>
          </a:p>
          <a:p>
            <a:pPr marL="342900" indent="-342900">
              <a:buFont typeface="Arial"/>
              <a:buChar char="•"/>
            </a:pPr>
            <a:r>
              <a:rPr lang="en-GB" sz="2400">
                <a:cs typeface="Calibri Light"/>
              </a:rPr>
              <a:t>New resources being added throughout the year.</a:t>
            </a:r>
            <a:endParaRPr lang="en-GB"/>
          </a:p>
          <a:p>
            <a:endParaRPr lang="en-GB" sz="2400">
              <a:ea typeface="Calibri Light"/>
              <a:cs typeface="Calibri Light"/>
            </a:endParaRPr>
          </a:p>
        </p:txBody>
      </p:sp>
      <p:pic>
        <p:nvPicPr>
          <p:cNvPr id="6" name="Picture 5" descr="A collage of a hand holding a tablet&#10;&#10;Description automatically generated">
            <a:extLst>
              <a:ext uri="{FF2B5EF4-FFF2-40B4-BE49-F238E27FC236}">
                <a16:creationId xmlns:a16="http://schemas.microsoft.com/office/drawing/2014/main" id="{EAFAF25C-26B8-2B0A-EC6D-C508D292F0FB}"/>
              </a:ext>
            </a:extLst>
          </p:cNvPr>
          <p:cNvPicPr>
            <a:picLocks noChangeAspect="1"/>
          </p:cNvPicPr>
          <p:nvPr/>
        </p:nvPicPr>
        <p:blipFill>
          <a:blip r:embed="rId4"/>
          <a:stretch>
            <a:fillRect/>
          </a:stretch>
        </p:blipFill>
        <p:spPr>
          <a:xfrm>
            <a:off x="1087404" y="1534265"/>
            <a:ext cx="9369027" cy="2441127"/>
          </a:xfrm>
          <a:prstGeom prst="rect">
            <a:avLst/>
          </a:prstGeom>
        </p:spPr>
      </p:pic>
      <p:pic>
        <p:nvPicPr>
          <p:cNvPr id="10" name="Picture 9" descr="A qr code with a few squares&#10;&#10;Description automatically generated">
            <a:extLst>
              <a:ext uri="{FF2B5EF4-FFF2-40B4-BE49-F238E27FC236}">
                <a16:creationId xmlns:a16="http://schemas.microsoft.com/office/drawing/2014/main" id="{EFDE1D4B-F9C9-6166-DF62-2862DFFBA207}"/>
              </a:ext>
            </a:extLst>
          </p:cNvPr>
          <p:cNvPicPr>
            <a:picLocks noChangeAspect="1"/>
          </p:cNvPicPr>
          <p:nvPr/>
        </p:nvPicPr>
        <p:blipFill>
          <a:blip r:embed="rId5"/>
          <a:stretch>
            <a:fillRect/>
          </a:stretch>
        </p:blipFill>
        <p:spPr>
          <a:xfrm>
            <a:off x="10039679" y="4147331"/>
            <a:ext cx="2076451" cy="2071266"/>
          </a:xfrm>
          <a:prstGeom prst="rect">
            <a:avLst/>
          </a:prstGeom>
        </p:spPr>
      </p:pic>
      <p:sp>
        <p:nvSpPr>
          <p:cNvPr id="3" name="Rectangle 2">
            <a:extLst>
              <a:ext uri="{FF2B5EF4-FFF2-40B4-BE49-F238E27FC236}">
                <a16:creationId xmlns:a16="http://schemas.microsoft.com/office/drawing/2014/main" id="{EABD8620-556D-3130-C607-05BC94EF0938}"/>
              </a:ext>
            </a:extLst>
          </p:cNvPr>
          <p:cNvSpPr/>
          <p:nvPr/>
        </p:nvSpPr>
        <p:spPr>
          <a:xfrm>
            <a:off x="3466171" y="1709854"/>
            <a:ext cx="2146609" cy="217448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0546399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Wood human figure">
            <a:extLst>
              <a:ext uri="{FF2B5EF4-FFF2-40B4-BE49-F238E27FC236}">
                <a16:creationId xmlns:a16="http://schemas.microsoft.com/office/drawing/2014/main" id="{AF7C2061-C1B0-FECA-8825-F3CD1427DF65}"/>
              </a:ext>
            </a:extLst>
          </p:cNvPr>
          <p:cNvPicPr>
            <a:picLocks noGrp="1" noChangeAspect="1"/>
          </p:cNvPicPr>
          <p:nvPr>
            <p:ph type="pic" sz="quarter" idx="4294967295"/>
          </p:nvPr>
        </p:nvPicPr>
        <p:blipFill>
          <a:blip r:embed="rId2"/>
          <a:stretch/>
        </p:blipFill>
        <p:spPr>
          <a:xfrm>
            <a:off x="5845" y="2399"/>
            <a:ext cx="12179314" cy="6853135"/>
          </a:xfrm>
          <a:noFill/>
        </p:spPr>
      </p:pic>
      <p:sp>
        <p:nvSpPr>
          <p:cNvPr id="7" name="TextBox 6">
            <a:extLst>
              <a:ext uri="{FF2B5EF4-FFF2-40B4-BE49-F238E27FC236}">
                <a16:creationId xmlns:a16="http://schemas.microsoft.com/office/drawing/2014/main" id="{AE7DAD81-F418-D662-3B8F-4C2D9457C9BE}"/>
              </a:ext>
            </a:extLst>
          </p:cNvPr>
          <p:cNvSpPr txBox="1"/>
          <p:nvPr/>
        </p:nvSpPr>
        <p:spPr>
          <a:xfrm>
            <a:off x="5966297" y="243191"/>
            <a:ext cx="571013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9600" b="1">
                <a:solidFill>
                  <a:schemeClr val="bg1"/>
                </a:solidFill>
                <a:cs typeface="Calibri Light"/>
              </a:rPr>
              <a:t>Questions?</a:t>
            </a:r>
          </a:p>
        </p:txBody>
      </p:sp>
    </p:spTree>
    <p:extLst>
      <p:ext uri="{BB962C8B-B14F-4D97-AF65-F5344CB8AC3E}">
        <p14:creationId xmlns:p14="http://schemas.microsoft.com/office/powerpoint/2010/main" val="42321459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6FE40B-1C79-FD6C-48EB-4C14A916866B}"/>
              </a:ext>
            </a:extLst>
          </p:cNvPr>
          <p:cNvSpPr>
            <a:spLocks noGrp="1"/>
          </p:cNvSpPr>
          <p:nvPr>
            <p:ph sz="half" idx="1"/>
          </p:nvPr>
        </p:nvSpPr>
        <p:spPr>
          <a:xfrm>
            <a:off x="718457" y="1600201"/>
            <a:ext cx="6469166" cy="4565650"/>
          </a:xfrm>
        </p:spPr>
        <p:txBody>
          <a:bodyPr vert="horz" lIns="91440" tIns="45720" rIns="91440" bIns="45720" rtlCol="0" anchor="t">
            <a:normAutofit/>
          </a:bodyPr>
          <a:lstStyle/>
          <a:p>
            <a:pPr>
              <a:buFont typeface="Arial" panose="05000000000000000000" pitchFamily="2" charset="2"/>
              <a:buChar char="•"/>
            </a:pPr>
            <a:r>
              <a:rPr lang="en-GB" b="1">
                <a:solidFill>
                  <a:schemeClr val="accent1"/>
                </a:solidFill>
                <a:latin typeface="Calibri"/>
                <a:cs typeface="Calibri"/>
              </a:rPr>
              <a:t>Bring together </a:t>
            </a:r>
            <a:r>
              <a:rPr lang="en-GB">
                <a:latin typeface="Calibri"/>
                <a:cs typeface="Calibri"/>
              </a:rPr>
              <a:t>what you have discovered through your research, form your own opinions on what you have read, and write in your own words.</a:t>
            </a:r>
          </a:p>
          <a:p>
            <a:pPr>
              <a:buFont typeface="Arial" panose="05000000000000000000" pitchFamily="2" charset="2"/>
              <a:buChar char="•"/>
            </a:pPr>
            <a:endParaRPr lang="en-GB">
              <a:latin typeface="Calibri"/>
              <a:cs typeface="Calibri"/>
            </a:endParaRPr>
          </a:p>
          <a:p>
            <a:pPr>
              <a:buFont typeface="Arial" panose="05000000000000000000" pitchFamily="2" charset="2"/>
              <a:buChar char="•"/>
            </a:pPr>
            <a:r>
              <a:rPr lang="en-GB" b="1">
                <a:solidFill>
                  <a:schemeClr val="accent1"/>
                </a:solidFill>
                <a:latin typeface="Calibri"/>
                <a:cs typeface="Calibri"/>
              </a:rPr>
              <a:t>Give yourself enough time.</a:t>
            </a:r>
            <a:r>
              <a:rPr lang="en-GB">
                <a:latin typeface="Calibri"/>
                <a:cs typeface="Calibri"/>
              </a:rPr>
              <a:t> Referencing takes longer than you think!</a:t>
            </a:r>
            <a:endParaRPr lang="en-GB">
              <a:latin typeface="Calibri"/>
              <a:ea typeface="Calibri"/>
              <a:cs typeface="Calibri"/>
            </a:endParaRPr>
          </a:p>
          <a:p>
            <a:pPr>
              <a:buFont typeface="Arial" panose="05000000000000000000" pitchFamily="2" charset="2"/>
              <a:buChar char="•"/>
            </a:pPr>
            <a:endParaRPr lang="en-GB">
              <a:latin typeface="Calibri"/>
              <a:cs typeface="Calibri"/>
            </a:endParaRPr>
          </a:p>
          <a:p>
            <a:pPr>
              <a:buFont typeface="Arial" panose="05000000000000000000" pitchFamily="2" charset="2"/>
              <a:buChar char="•"/>
            </a:pPr>
            <a:r>
              <a:rPr lang="en-GB" b="1">
                <a:solidFill>
                  <a:schemeClr val="accent1"/>
                </a:solidFill>
                <a:latin typeface="Calibri"/>
                <a:cs typeface="Calibri"/>
              </a:rPr>
              <a:t>Ask for help </a:t>
            </a:r>
            <a:r>
              <a:rPr lang="en-GB">
                <a:latin typeface="Calibri"/>
                <a:cs typeface="Calibri"/>
              </a:rPr>
              <a:t>if you need it. </a:t>
            </a:r>
            <a:endParaRPr lang="en-GB">
              <a:latin typeface="Calibri"/>
              <a:ea typeface="Calibri"/>
              <a:cs typeface="Calibri"/>
            </a:endParaRPr>
          </a:p>
          <a:p>
            <a:pPr marL="0" indent="0">
              <a:buNone/>
            </a:pPr>
            <a:endParaRPr lang="en-GB">
              <a:latin typeface="Calibri"/>
              <a:cs typeface="Calibri"/>
            </a:endParaRPr>
          </a:p>
          <a:p>
            <a:pPr marL="0" indent="0">
              <a:buNone/>
            </a:pPr>
            <a:endParaRPr lang="en-GB">
              <a:cs typeface="Calibri"/>
            </a:endParaRPr>
          </a:p>
        </p:txBody>
      </p:sp>
      <p:sp>
        <p:nvSpPr>
          <p:cNvPr id="2" name="Title 1">
            <a:extLst>
              <a:ext uri="{FF2B5EF4-FFF2-40B4-BE49-F238E27FC236}">
                <a16:creationId xmlns:a16="http://schemas.microsoft.com/office/drawing/2014/main" id="{ABE63A35-B8D2-229A-50EC-990B537D939A}"/>
              </a:ext>
            </a:extLst>
          </p:cNvPr>
          <p:cNvSpPr>
            <a:spLocks noGrp="1"/>
          </p:cNvSpPr>
          <p:nvPr>
            <p:ph type="title"/>
          </p:nvPr>
        </p:nvSpPr>
        <p:spPr/>
        <p:txBody>
          <a:bodyPr/>
          <a:lstStyle/>
          <a:p>
            <a:r>
              <a:rPr lang="en-GB">
                <a:cs typeface="Calibri Light"/>
              </a:rPr>
              <a:t>Top Tips</a:t>
            </a:r>
            <a:endParaRPr lang="en-GB"/>
          </a:p>
        </p:txBody>
      </p:sp>
      <p:pic>
        <p:nvPicPr>
          <p:cNvPr id="6" name="Picture 6" descr="Alarm clocks with mouths">
            <a:extLst>
              <a:ext uri="{FF2B5EF4-FFF2-40B4-BE49-F238E27FC236}">
                <a16:creationId xmlns:a16="http://schemas.microsoft.com/office/drawing/2014/main" id="{5F2963F5-A1CE-CF07-D376-7FBBB2272099}"/>
              </a:ext>
            </a:extLst>
          </p:cNvPr>
          <p:cNvPicPr>
            <a:picLocks noGrp="1" noChangeAspect="1"/>
          </p:cNvPicPr>
          <p:nvPr>
            <p:ph type="pic" sz="quarter" idx="13"/>
          </p:nvPr>
        </p:nvPicPr>
        <p:blipFill rotWithShape="1">
          <a:blip r:embed="rId2"/>
          <a:srcRect l="11448" r="11448"/>
          <a:stretch/>
        </p:blipFill>
        <p:spPr>
          <a:xfrm>
            <a:off x="7351567" y="1854201"/>
            <a:ext cx="4442374" cy="3861377"/>
          </a:xfrm>
        </p:spPr>
      </p:pic>
    </p:spTree>
    <p:extLst>
      <p:ext uri="{BB962C8B-B14F-4D97-AF65-F5344CB8AC3E}">
        <p14:creationId xmlns:p14="http://schemas.microsoft.com/office/powerpoint/2010/main" val="326510547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C824D40-7E82-4112-BB33-BDF11B4884B5}"/>
              </a:ext>
            </a:extLst>
          </p:cNvPr>
          <p:cNvSpPr>
            <a:spLocks noGrp="1"/>
          </p:cNvSpPr>
          <p:nvPr>
            <p:ph sz="half" idx="1"/>
          </p:nvPr>
        </p:nvSpPr>
        <p:spPr>
          <a:xfrm>
            <a:off x="217376" y="1622816"/>
            <a:ext cx="7677388" cy="4565650"/>
          </a:xfrm>
        </p:spPr>
        <p:txBody>
          <a:bodyPr vert="horz" lIns="91440" tIns="45720" rIns="91440" bIns="45720" rtlCol="0" anchor="t">
            <a:noAutofit/>
          </a:bodyPr>
          <a:lstStyle/>
          <a:p>
            <a:pPr marL="0" indent="0">
              <a:lnSpc>
                <a:spcPct val="107000"/>
              </a:lnSpc>
              <a:spcBef>
                <a:spcPts val="0"/>
              </a:spcBef>
              <a:buNone/>
            </a:pPr>
            <a:endParaRPr lang="en-GB" sz="2400">
              <a:latin typeface="Calibri"/>
              <a:cs typeface="Calibri"/>
            </a:endParaRPr>
          </a:p>
          <a:p>
            <a:pPr marL="342900" indent="-342900">
              <a:lnSpc>
                <a:spcPct val="107000"/>
              </a:lnSpc>
              <a:spcBef>
                <a:spcPts val="0"/>
              </a:spcBef>
              <a:buFont typeface="Arial" panose="05000000000000000000" pitchFamily="2" charset="2"/>
              <a:buChar char="•"/>
            </a:pPr>
            <a:r>
              <a:rPr lang="en-GB" sz="2400" b="1">
                <a:solidFill>
                  <a:schemeClr val="accent1"/>
                </a:solidFill>
                <a:latin typeface="Calibri"/>
                <a:cs typeface="Arial"/>
              </a:rPr>
              <a:t>Understand </a:t>
            </a:r>
            <a:r>
              <a:rPr lang="en-GB" sz="2400">
                <a:latin typeface="Calibri"/>
                <a:cs typeface="Arial"/>
              </a:rPr>
              <a:t>the basics before you begin.</a:t>
            </a:r>
            <a:endParaRPr lang="en-GB" sz="2400">
              <a:latin typeface="Calibri"/>
              <a:ea typeface="+mn-lt"/>
              <a:cs typeface="Arial"/>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b="1">
                <a:solidFill>
                  <a:schemeClr val="accent1"/>
                </a:solidFill>
                <a:latin typeface="Calibri"/>
                <a:cs typeface="Arial"/>
              </a:rPr>
              <a:t>Keep a record </a:t>
            </a:r>
            <a:r>
              <a:rPr lang="en-GB" sz="2400">
                <a:latin typeface="Calibri"/>
                <a:cs typeface="Arial"/>
              </a:rPr>
              <a:t>of all sources as you use them.</a:t>
            </a:r>
            <a:endParaRPr lang="en-US" sz="2400">
              <a:latin typeface="Calibri"/>
              <a:ea typeface="+mn-lt"/>
              <a:cs typeface="+mn-lt"/>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b="1">
                <a:solidFill>
                  <a:schemeClr val="accent1"/>
                </a:solidFill>
                <a:latin typeface="Calibri"/>
                <a:cs typeface="Arial"/>
              </a:rPr>
              <a:t>Be consistent </a:t>
            </a:r>
            <a:r>
              <a:rPr lang="en-GB" sz="2400">
                <a:latin typeface="Calibri"/>
                <a:cs typeface="Arial"/>
              </a:rPr>
              <a:t>in the records you keep and in the way you reference. Use your </a:t>
            </a:r>
            <a:r>
              <a:rPr lang="en-GB" sz="2400" b="1">
                <a:solidFill>
                  <a:schemeClr val="accent1"/>
                </a:solidFill>
                <a:latin typeface="Calibri"/>
                <a:cs typeface="Arial"/>
              </a:rPr>
              <a:t>collections in your online resource lists</a:t>
            </a:r>
            <a:r>
              <a:rPr lang="en-GB" sz="2400">
                <a:latin typeface="Calibri"/>
                <a:cs typeface="Arial"/>
              </a:rPr>
              <a:t>, Word, or MS One Note to help you a record.</a:t>
            </a:r>
            <a:endParaRPr lang="en-US" sz="2400">
              <a:latin typeface="Calibri"/>
              <a:ea typeface="+mn-lt"/>
              <a:cs typeface="+mn-lt"/>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b="1">
                <a:solidFill>
                  <a:schemeClr val="accent1"/>
                </a:solidFill>
                <a:latin typeface="Calibri"/>
                <a:cs typeface="Arial"/>
              </a:rPr>
              <a:t>Check your references </a:t>
            </a:r>
            <a:r>
              <a:rPr lang="en-GB" sz="2400">
                <a:latin typeface="Calibri"/>
                <a:cs typeface="Arial"/>
              </a:rPr>
              <a:t>before submitting your assignment.</a:t>
            </a:r>
            <a:endParaRPr lang="en-GB" sz="2400">
              <a:latin typeface="Calibri"/>
              <a:ea typeface="+mn-lt"/>
              <a:cs typeface="Arial"/>
            </a:endParaRPr>
          </a:p>
          <a:p>
            <a:pPr marL="0" indent="0">
              <a:lnSpc>
                <a:spcPct val="107000"/>
              </a:lnSpc>
              <a:spcBef>
                <a:spcPts val="0"/>
              </a:spcBef>
              <a:buNone/>
            </a:pPr>
            <a:endParaRPr lang="en-GB" sz="2400">
              <a:latin typeface="Calibri"/>
              <a:ea typeface="+mn-lt"/>
              <a:cs typeface="Arial"/>
            </a:endParaRPr>
          </a:p>
          <a:p>
            <a:pPr marL="0" indent="0">
              <a:lnSpc>
                <a:spcPct val="107000"/>
              </a:lnSpc>
              <a:spcBef>
                <a:spcPts val="0"/>
              </a:spcBef>
              <a:buNone/>
            </a:pPr>
            <a:endParaRPr lang="en-GB" sz="2400">
              <a:latin typeface="Calibri"/>
              <a:ea typeface="+mn-lt"/>
              <a:cs typeface="Calibri"/>
            </a:endParaRPr>
          </a:p>
          <a:p>
            <a:pPr marL="0" indent="0">
              <a:lnSpc>
                <a:spcPct val="107000"/>
              </a:lnSpc>
              <a:spcBef>
                <a:spcPts val="0"/>
              </a:spcBef>
              <a:buNone/>
            </a:pPr>
            <a:endParaRPr lang="en-GB" sz="1800">
              <a:latin typeface="Calibri"/>
              <a:ea typeface="+mn-lt"/>
              <a:cs typeface="Calibri Light"/>
            </a:endParaRPr>
          </a:p>
          <a:p>
            <a:pPr marL="0" indent="0">
              <a:buNone/>
            </a:pPr>
            <a:endParaRPr lang="en-GB">
              <a:latin typeface="Calibri Light"/>
              <a:ea typeface="+mn-lt"/>
              <a:cs typeface="Calibri Light"/>
            </a:endParaRPr>
          </a:p>
        </p:txBody>
      </p:sp>
      <p:sp>
        <p:nvSpPr>
          <p:cNvPr id="3" name="Title 2">
            <a:extLst>
              <a:ext uri="{FF2B5EF4-FFF2-40B4-BE49-F238E27FC236}">
                <a16:creationId xmlns:a16="http://schemas.microsoft.com/office/drawing/2014/main" id="{AC9B9251-A1F5-4876-87B0-F016D55907DD}"/>
              </a:ext>
            </a:extLst>
          </p:cNvPr>
          <p:cNvSpPr>
            <a:spLocks noGrp="1"/>
          </p:cNvSpPr>
          <p:nvPr>
            <p:ph type="title"/>
          </p:nvPr>
        </p:nvSpPr>
        <p:spPr>
          <a:xfrm>
            <a:off x="215957" y="49072"/>
            <a:ext cx="7595118" cy="1003916"/>
          </a:xfrm>
        </p:spPr>
        <p:txBody>
          <a:bodyPr>
            <a:normAutofit/>
          </a:bodyPr>
          <a:lstStyle/>
          <a:p>
            <a:r>
              <a:rPr lang="en-GB">
                <a:latin typeface="Calibri"/>
                <a:cs typeface="Calibri"/>
              </a:rPr>
              <a:t>Tips to improve your referencing</a:t>
            </a:r>
          </a:p>
        </p:txBody>
      </p:sp>
      <p:pic>
        <p:nvPicPr>
          <p:cNvPr id="9" name="Picture 9" descr="A close up of a blackboard&#10;&#10;Description generated with very high confidence">
            <a:extLst>
              <a:ext uri="{FF2B5EF4-FFF2-40B4-BE49-F238E27FC236}">
                <a16:creationId xmlns:a16="http://schemas.microsoft.com/office/drawing/2014/main" id="{8FF082B1-9EBB-4774-A954-F39DF633C109}"/>
              </a:ext>
            </a:extLst>
          </p:cNvPr>
          <p:cNvPicPr>
            <a:picLocks noGrp="1" noChangeAspect="1"/>
          </p:cNvPicPr>
          <p:nvPr>
            <p:ph type="pic" sz="quarter" idx="13"/>
          </p:nvPr>
        </p:nvPicPr>
        <p:blipFill rotWithShape="1">
          <a:blip r:embed="rId3"/>
          <a:srcRect t="4328" b="4328"/>
          <a:stretch/>
        </p:blipFill>
        <p:spPr>
          <a:xfrm>
            <a:off x="7897643" y="2475597"/>
            <a:ext cx="4083483" cy="2489923"/>
          </a:xfrm>
        </p:spPr>
      </p:pic>
      <p:sp>
        <p:nvSpPr>
          <p:cNvPr id="5" name="TextBox 4">
            <a:extLst>
              <a:ext uri="{FF2B5EF4-FFF2-40B4-BE49-F238E27FC236}">
                <a16:creationId xmlns:a16="http://schemas.microsoft.com/office/drawing/2014/main" id="{E2C7B4BB-247F-4382-A223-02AE7D472188}"/>
              </a:ext>
            </a:extLst>
          </p:cNvPr>
          <p:cNvSpPr txBox="1"/>
          <p:nvPr/>
        </p:nvSpPr>
        <p:spPr>
          <a:xfrm>
            <a:off x="215900" y="1393537"/>
            <a:ext cx="916247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When used properly, references strengthen and enhance your work. </a:t>
            </a:r>
            <a:endParaRPr lang="en-US" sz="2400"/>
          </a:p>
        </p:txBody>
      </p:sp>
    </p:spTree>
    <p:extLst>
      <p:ext uri="{BB962C8B-B14F-4D97-AF65-F5344CB8AC3E}">
        <p14:creationId xmlns:p14="http://schemas.microsoft.com/office/powerpoint/2010/main" val="2963973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CC967-8777-4C71-8542-B10DC5A1B22C}"/>
              </a:ext>
            </a:extLst>
          </p:cNvPr>
          <p:cNvSpPr>
            <a:spLocks noGrp="1"/>
          </p:cNvSpPr>
          <p:nvPr>
            <p:ph type="title"/>
          </p:nvPr>
        </p:nvSpPr>
        <p:spPr>
          <a:xfrm>
            <a:off x="214364" y="-903"/>
            <a:ext cx="10795518" cy="1003916"/>
          </a:xfrm>
        </p:spPr>
        <p:txBody>
          <a:bodyPr>
            <a:normAutofit/>
          </a:bodyPr>
          <a:lstStyle/>
          <a:p>
            <a:r>
              <a:rPr lang="en-GB">
                <a:ea typeface="+mj-lt"/>
                <a:cs typeface="+mj-lt"/>
              </a:rPr>
              <a:t>Citation Manager Tools</a:t>
            </a:r>
          </a:p>
        </p:txBody>
      </p:sp>
      <p:pic>
        <p:nvPicPr>
          <p:cNvPr id="5" name="Picture 5" descr="Graphical user interface, text, application, email&#10;&#10;Description automatically generated">
            <a:extLst>
              <a:ext uri="{FF2B5EF4-FFF2-40B4-BE49-F238E27FC236}">
                <a16:creationId xmlns:a16="http://schemas.microsoft.com/office/drawing/2014/main" id="{EDE60AF5-E941-4059-827D-8D488FF7B062}"/>
              </a:ext>
            </a:extLst>
          </p:cNvPr>
          <p:cNvPicPr>
            <a:picLocks noChangeAspect="1"/>
          </p:cNvPicPr>
          <p:nvPr/>
        </p:nvPicPr>
        <p:blipFill>
          <a:blip r:embed="rId2"/>
          <a:stretch>
            <a:fillRect/>
          </a:stretch>
        </p:blipFill>
        <p:spPr>
          <a:xfrm>
            <a:off x="5747848" y="2214125"/>
            <a:ext cx="5924116" cy="2969252"/>
          </a:xfrm>
          <a:prstGeom prst="rect">
            <a:avLst/>
          </a:prstGeom>
          <a:effectLst/>
        </p:spPr>
      </p:pic>
      <p:sp>
        <p:nvSpPr>
          <p:cNvPr id="9" name="Content Placeholder 2">
            <a:extLst>
              <a:ext uri="{FF2B5EF4-FFF2-40B4-BE49-F238E27FC236}">
                <a16:creationId xmlns:a16="http://schemas.microsoft.com/office/drawing/2014/main" id="{F8060068-E17D-407E-AB1A-3597A5BE9EF4}"/>
              </a:ext>
            </a:extLst>
          </p:cNvPr>
          <p:cNvSpPr txBox="1">
            <a:spLocks/>
          </p:cNvSpPr>
          <p:nvPr/>
        </p:nvSpPr>
        <p:spPr>
          <a:xfrm>
            <a:off x="215590" y="1562332"/>
            <a:ext cx="5699596" cy="4605338"/>
          </a:xfrm>
          <a:prstGeom prst="rect">
            <a:avLst/>
          </a:prstGeom>
        </p:spPr>
        <p:txBody>
          <a:bodyPr vert="horz" lIns="91440" tIns="45720" rIns="91440" bIns="45720" rtlCol="0" anchor="t">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a:latin typeface="Calibri"/>
                <a:cs typeface="Calibri"/>
              </a:rPr>
              <a:t>Y</a:t>
            </a:r>
            <a:r>
              <a:rPr lang="en-GB" sz="2400">
                <a:latin typeface="Calibri"/>
                <a:cs typeface="Calibri"/>
              </a:rPr>
              <a:t>ou must sign up through the </a:t>
            </a:r>
            <a:r>
              <a:rPr lang="en-GB" sz="2400">
                <a:latin typeface="Calibri"/>
                <a:cs typeface="Calibri"/>
                <a:hlinkClick r:id="rId3"/>
              </a:rPr>
              <a:t>library webpage</a:t>
            </a:r>
            <a:r>
              <a:rPr lang="en-GB" sz="2400">
                <a:latin typeface="Calibri"/>
                <a:cs typeface="Calibri"/>
              </a:rPr>
              <a:t> to register for a </a:t>
            </a:r>
            <a:r>
              <a:rPr lang="en-GB" sz="2400" b="1">
                <a:latin typeface="Calibri"/>
                <a:cs typeface="Calibri"/>
              </a:rPr>
              <a:t>FREE </a:t>
            </a:r>
            <a:r>
              <a:rPr lang="en-GB" sz="2400">
                <a:latin typeface="Calibri"/>
                <a:cs typeface="Calibri"/>
              </a:rPr>
              <a:t>account.</a:t>
            </a:r>
          </a:p>
          <a:p>
            <a:endParaRPr lang="en-GB" sz="2400">
              <a:latin typeface="Calibri"/>
              <a:cs typeface="Calibri"/>
            </a:endParaRPr>
          </a:p>
          <a:p>
            <a:r>
              <a:rPr lang="en-GB" sz="2400">
                <a:latin typeface="Calibri"/>
                <a:cs typeface="Calibri"/>
              </a:rPr>
              <a:t>Navigate to </a:t>
            </a:r>
            <a:r>
              <a:rPr lang="en-GB" sz="2400">
                <a:latin typeface="Calibri"/>
                <a:cs typeface="Calibri"/>
                <a:hlinkClick r:id="rId4"/>
              </a:rPr>
              <a:t>Student Essentials.</a:t>
            </a:r>
            <a:endParaRPr lang="en-GB" sz="2400">
              <a:latin typeface="Calibri"/>
              <a:cs typeface="Calibri"/>
            </a:endParaRPr>
          </a:p>
          <a:p>
            <a:endParaRPr lang="en-GB" sz="2400">
              <a:latin typeface="Calibri"/>
              <a:cs typeface="Calibri"/>
            </a:endParaRPr>
          </a:p>
          <a:p>
            <a:r>
              <a:rPr lang="en-GB" sz="2400">
                <a:latin typeface="Calibri"/>
                <a:cs typeface="Calibri"/>
              </a:rPr>
              <a:t>Click on </a:t>
            </a:r>
            <a:r>
              <a:rPr lang="en-GB" sz="2400">
                <a:latin typeface="Calibri"/>
                <a:cs typeface="Calibri"/>
                <a:hlinkClick r:id="rId5"/>
              </a:rPr>
              <a:t>Refworks</a:t>
            </a:r>
            <a:endParaRPr lang="en-GB" sz="2400">
              <a:latin typeface="Calibri"/>
              <a:cs typeface="Calibri"/>
            </a:endParaRPr>
          </a:p>
          <a:p>
            <a:endParaRPr lang="en-GB" sz="2400">
              <a:latin typeface="Calibri"/>
              <a:cs typeface="Calibri"/>
            </a:endParaRPr>
          </a:p>
          <a:p>
            <a:r>
              <a:rPr lang="en-GB" sz="2400">
                <a:latin typeface="Calibri"/>
                <a:cs typeface="Calibri"/>
              </a:rPr>
              <a:t>Create your account using your University email.</a:t>
            </a:r>
          </a:p>
          <a:p>
            <a:endParaRPr lang="en-GB" sz="2400">
              <a:latin typeface="Calibri"/>
              <a:cs typeface="Calibri"/>
            </a:endParaRPr>
          </a:p>
          <a:p>
            <a:r>
              <a:rPr lang="en-GB" sz="2400">
                <a:latin typeface="Calibri"/>
                <a:cs typeface="Calibri"/>
              </a:rPr>
              <a:t>Sign in and create your profile.</a:t>
            </a:r>
          </a:p>
          <a:p>
            <a:endParaRPr lang="en-GB" sz="2400">
              <a:cs typeface="Calibri"/>
            </a:endParaRPr>
          </a:p>
          <a:p>
            <a:endParaRPr lang="en-GB" sz="2000">
              <a:cs typeface="Calibri"/>
            </a:endParaRPr>
          </a:p>
          <a:p>
            <a:endParaRPr lang="en-GB" sz="2000">
              <a:cs typeface="Calibri"/>
            </a:endParaRPr>
          </a:p>
        </p:txBody>
      </p:sp>
      <p:sp>
        <p:nvSpPr>
          <p:cNvPr id="3" name="TextBox 2">
            <a:extLst>
              <a:ext uri="{FF2B5EF4-FFF2-40B4-BE49-F238E27FC236}">
                <a16:creationId xmlns:a16="http://schemas.microsoft.com/office/drawing/2014/main" id="{DC171CF1-1BD2-2745-0288-8CEC98CB3F05}"/>
              </a:ext>
            </a:extLst>
          </p:cNvPr>
          <p:cNvSpPr txBox="1"/>
          <p:nvPr/>
        </p:nvSpPr>
        <p:spPr>
          <a:xfrm>
            <a:off x="7455876" y="5797062"/>
            <a:ext cx="44247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a:cs typeface="Calibri Light"/>
              </a:rPr>
              <a:t>Using a tool such as this is personal choice</a:t>
            </a:r>
          </a:p>
        </p:txBody>
      </p:sp>
    </p:spTree>
    <p:extLst>
      <p:ext uri="{BB962C8B-B14F-4D97-AF65-F5344CB8AC3E}">
        <p14:creationId xmlns:p14="http://schemas.microsoft.com/office/powerpoint/2010/main" val="26710404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41DE0-A0D5-44A5-B48E-D1BF98F7116C}"/>
              </a:ext>
            </a:extLst>
          </p:cNvPr>
          <p:cNvSpPr>
            <a:spLocks noGrp="1"/>
          </p:cNvSpPr>
          <p:nvPr>
            <p:ph type="title"/>
          </p:nvPr>
        </p:nvSpPr>
        <p:spPr>
          <a:xfrm>
            <a:off x="529068" y="3864206"/>
            <a:ext cx="3290887" cy="1634997"/>
          </a:xfrm>
        </p:spPr>
        <p:txBody>
          <a:bodyPr anchor="ctr">
            <a:normAutofit/>
          </a:bodyPr>
          <a:lstStyle/>
          <a:p>
            <a:r>
              <a:rPr lang="en-GB" sz="4800">
                <a:cs typeface="Calibri Light"/>
              </a:rPr>
              <a:t>YouTube</a:t>
            </a:r>
          </a:p>
        </p:txBody>
      </p:sp>
      <p:pic>
        <p:nvPicPr>
          <p:cNvPr id="4" name="Picture 4">
            <a:extLst>
              <a:ext uri="{FF2B5EF4-FFF2-40B4-BE49-F238E27FC236}">
                <a16:creationId xmlns:a16="http://schemas.microsoft.com/office/drawing/2014/main" id="{C14759E3-B75E-4936-BFC4-BC113F8D3DD0}"/>
              </a:ext>
            </a:extLst>
          </p:cNvPr>
          <p:cNvPicPr>
            <a:picLocks noChangeAspect="1"/>
          </p:cNvPicPr>
          <p:nvPr/>
        </p:nvPicPr>
        <p:blipFill rotWithShape="1">
          <a:blip r:embed="rId2"/>
          <a:srcRect t="2336" b="39968"/>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90E2F029-5B8B-4193-862F-61E1F63851BC}"/>
              </a:ext>
            </a:extLst>
          </p:cNvPr>
          <p:cNvSpPr>
            <a:spLocks noGrp="1"/>
          </p:cNvSpPr>
          <p:nvPr>
            <p:ph idx="1"/>
          </p:nvPr>
        </p:nvSpPr>
        <p:spPr>
          <a:xfrm>
            <a:off x="4177519" y="3957289"/>
            <a:ext cx="7485413" cy="2452687"/>
          </a:xfrm>
        </p:spPr>
        <p:txBody>
          <a:bodyPr vert="horz" lIns="91440" tIns="45720" rIns="91440" bIns="45720" rtlCol="0" anchor="ctr">
            <a:noAutofit/>
          </a:bodyPr>
          <a:lstStyle/>
          <a:p>
            <a:r>
              <a:rPr lang="en-GB" sz="3600">
                <a:cs typeface="Calibri"/>
                <a:hlinkClick r:id="rId3"/>
              </a:rPr>
              <a:t>Getting started with RefWorks Playlist</a:t>
            </a:r>
            <a:endParaRPr lang="en-GB" sz="3600">
              <a:cs typeface="Calibri"/>
            </a:endParaRPr>
          </a:p>
          <a:p>
            <a:pPr marL="0" indent="0">
              <a:buNone/>
            </a:pPr>
            <a:endParaRPr lang="en-GB" sz="3600">
              <a:cs typeface="Calibri"/>
            </a:endParaRPr>
          </a:p>
          <a:p>
            <a:r>
              <a:rPr lang="en-GB" sz="3600">
                <a:cs typeface="Calibri" panose="020F0502020204030204"/>
                <a:hlinkClick r:id="rId4"/>
              </a:rPr>
              <a:t>Advanced RefWorks Playlist</a:t>
            </a:r>
            <a:endParaRPr lang="en-GB" sz="3600">
              <a:cs typeface="Calibri" panose="020F0502020204030204"/>
            </a:endParaRPr>
          </a:p>
        </p:txBody>
      </p:sp>
      <p:pic>
        <p:nvPicPr>
          <p:cNvPr id="5" name="Picture 5">
            <a:extLst>
              <a:ext uri="{FF2B5EF4-FFF2-40B4-BE49-F238E27FC236}">
                <a16:creationId xmlns:a16="http://schemas.microsoft.com/office/drawing/2014/main" id="{486254AD-766E-4F9F-837A-6C60CD1FE790}"/>
              </a:ext>
            </a:extLst>
          </p:cNvPr>
          <p:cNvPicPr>
            <a:picLocks noChangeAspect="1"/>
          </p:cNvPicPr>
          <p:nvPr/>
        </p:nvPicPr>
        <p:blipFill>
          <a:blip r:embed="rId5"/>
          <a:stretch>
            <a:fillRect/>
          </a:stretch>
        </p:blipFill>
        <p:spPr>
          <a:xfrm>
            <a:off x="986139" y="4931219"/>
            <a:ext cx="1228725" cy="504825"/>
          </a:xfrm>
          <a:prstGeom prst="rect">
            <a:avLst/>
          </a:prstGeom>
        </p:spPr>
      </p:pic>
      <p:sp>
        <p:nvSpPr>
          <p:cNvPr id="6" name="TextBox 5">
            <a:extLst>
              <a:ext uri="{FF2B5EF4-FFF2-40B4-BE49-F238E27FC236}">
                <a16:creationId xmlns:a16="http://schemas.microsoft.com/office/drawing/2014/main" id="{FED4EFD8-D1BF-77AA-A34F-CDB6ACA259F5}"/>
              </a:ext>
            </a:extLst>
          </p:cNvPr>
          <p:cNvSpPr txBox="1"/>
          <p:nvPr/>
        </p:nvSpPr>
        <p:spPr>
          <a:xfrm>
            <a:off x="273771" y="6225310"/>
            <a:ext cx="2255885" cy="369332"/>
          </a:xfrm>
          <a:prstGeom prst="rect">
            <a:avLst/>
          </a:prstGeom>
          <a:noFill/>
        </p:spPr>
        <p:txBody>
          <a:bodyPr wrap="square" rtlCol="0">
            <a:spAutoFit/>
          </a:bodyPr>
          <a:lstStyle/>
          <a:p>
            <a:r>
              <a:rPr lang="en-GB">
                <a:hlinkClick r:id="rId6"/>
              </a:rPr>
              <a:t>Library RefWorks Link</a:t>
            </a:r>
            <a:endParaRPr lang="en-GB"/>
          </a:p>
        </p:txBody>
      </p:sp>
    </p:spTree>
    <p:extLst>
      <p:ext uri="{BB962C8B-B14F-4D97-AF65-F5344CB8AC3E}">
        <p14:creationId xmlns:p14="http://schemas.microsoft.com/office/powerpoint/2010/main" val="85451474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D0BDC40-591E-4854-BE35-24598127E339}"/>
              </a:ext>
            </a:extLst>
          </p:cNvPr>
          <p:cNvSpPr>
            <a:spLocks noGrp="1"/>
          </p:cNvSpPr>
          <p:nvPr>
            <p:ph sz="half" idx="1"/>
          </p:nvPr>
        </p:nvSpPr>
        <p:spPr>
          <a:xfrm>
            <a:off x="552172" y="3544601"/>
            <a:ext cx="7230444" cy="1369257"/>
          </a:xfrm>
        </p:spPr>
        <p:txBody>
          <a:bodyPr vert="horz" lIns="91440" tIns="45720" rIns="91440" bIns="45720" rtlCol="0" anchor="t">
            <a:normAutofit/>
          </a:bodyPr>
          <a:lstStyle/>
          <a:p>
            <a:pPr marL="0" indent="0">
              <a:lnSpc>
                <a:spcPct val="100000"/>
              </a:lnSpc>
              <a:spcBef>
                <a:spcPts val="0"/>
              </a:spcBef>
              <a:buNone/>
            </a:pPr>
            <a:r>
              <a:rPr lang="en-GB" sz="2600">
                <a:latin typeface="Calibri"/>
                <a:cs typeface="Calibri"/>
              </a:rPr>
              <a:t>By putting together the different parts an elements, you can construct a citation and reference for any type of work. </a:t>
            </a:r>
            <a:endParaRPr lang="en-GB" sz="2600">
              <a:latin typeface="Calibri"/>
              <a:cs typeface="Calibri Light"/>
            </a:endParaRPr>
          </a:p>
          <a:p>
            <a:pPr marL="0" indent="0">
              <a:buNone/>
            </a:pPr>
            <a:endParaRPr lang="en-GB" sz="2000">
              <a:latin typeface="Calibri"/>
              <a:cs typeface="Calibri Light"/>
            </a:endParaRPr>
          </a:p>
        </p:txBody>
      </p:sp>
      <p:sp>
        <p:nvSpPr>
          <p:cNvPr id="3" name="Title 2">
            <a:extLst>
              <a:ext uri="{FF2B5EF4-FFF2-40B4-BE49-F238E27FC236}">
                <a16:creationId xmlns:a16="http://schemas.microsoft.com/office/drawing/2014/main" id="{CBD7DB3A-5CF8-4CE4-864D-87591CD374FA}"/>
              </a:ext>
            </a:extLst>
          </p:cNvPr>
          <p:cNvSpPr>
            <a:spLocks noGrp="1"/>
          </p:cNvSpPr>
          <p:nvPr>
            <p:ph type="title"/>
          </p:nvPr>
        </p:nvSpPr>
        <p:spPr>
          <a:xfrm>
            <a:off x="553857" y="149596"/>
            <a:ext cx="10476612" cy="859754"/>
          </a:xfrm>
        </p:spPr>
        <p:txBody>
          <a:bodyPr>
            <a:normAutofit/>
          </a:bodyPr>
          <a:lstStyle/>
          <a:p>
            <a:r>
              <a:rPr lang="en-GB">
                <a:latin typeface="Calibri"/>
                <a:cs typeface="Calibri"/>
              </a:rPr>
              <a:t>When creating a reference ...</a:t>
            </a:r>
          </a:p>
        </p:txBody>
      </p:sp>
      <p:pic>
        <p:nvPicPr>
          <p:cNvPr id="33" name="Picture 33" descr="A close up of a logo&#10;&#10;Description generated with high confidence">
            <a:extLst>
              <a:ext uri="{FF2B5EF4-FFF2-40B4-BE49-F238E27FC236}">
                <a16:creationId xmlns:a16="http://schemas.microsoft.com/office/drawing/2014/main" id="{F37DE029-5D53-4C9A-ABF0-6ACFE31B6455}"/>
              </a:ext>
            </a:extLst>
          </p:cNvPr>
          <p:cNvPicPr>
            <a:picLocks noGrp="1" noChangeAspect="1"/>
          </p:cNvPicPr>
          <p:nvPr>
            <p:ph type="pic" sz="quarter" idx="13"/>
          </p:nvPr>
        </p:nvPicPr>
        <p:blipFill rotWithShape="1">
          <a:blip r:embed="rId3"/>
          <a:srcRect t="7108" b="7108"/>
          <a:stretch/>
        </p:blipFill>
        <p:spPr>
          <a:xfrm>
            <a:off x="7146701" y="2701276"/>
            <a:ext cx="4980757" cy="2626272"/>
          </a:xfrm>
        </p:spPr>
      </p:pic>
      <p:sp>
        <p:nvSpPr>
          <p:cNvPr id="4" name="TextBox 3">
            <a:extLst>
              <a:ext uri="{FF2B5EF4-FFF2-40B4-BE49-F238E27FC236}">
                <a16:creationId xmlns:a16="http://schemas.microsoft.com/office/drawing/2014/main" id="{552DE68E-CE12-71CA-5B54-5C72D6EDB32D}"/>
              </a:ext>
            </a:extLst>
          </p:cNvPr>
          <p:cNvSpPr txBox="1"/>
          <p:nvPr/>
        </p:nvSpPr>
        <p:spPr>
          <a:xfrm>
            <a:off x="510953" y="1073323"/>
            <a:ext cx="11585863" cy="17043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600" b="1">
              <a:cs typeface="Calibri Light"/>
            </a:endParaRPr>
          </a:p>
          <a:p>
            <a:r>
              <a:rPr lang="en-GB" sz="2600">
                <a:latin typeface="Calibri"/>
                <a:cs typeface="Calibri"/>
              </a:rPr>
              <a:t>Find an example which matches your source and follow the format</a:t>
            </a:r>
            <a:r>
              <a:rPr lang="en-GB" sz="2600">
                <a:solidFill>
                  <a:schemeClr val="accent1"/>
                </a:solidFill>
                <a:latin typeface="Calibri"/>
                <a:cs typeface="Calibri"/>
              </a:rPr>
              <a:t>. </a:t>
            </a:r>
            <a:endParaRPr lang="en-GB" sz="2600" b="1">
              <a:solidFill>
                <a:schemeClr val="accent1"/>
              </a:solidFill>
              <a:latin typeface="Calibri Light"/>
              <a:cs typeface="Calibri Light"/>
            </a:endParaRPr>
          </a:p>
          <a:p>
            <a:r>
              <a:rPr lang="en-GB" sz="2600">
                <a:latin typeface="Calibri"/>
                <a:cs typeface="Calibri"/>
              </a:rPr>
              <a:t>If you cannot find an exact match, choose the example most like it and amend it </a:t>
            </a:r>
            <a:r>
              <a:rPr lang="en-GB" sz="2600" b="1">
                <a:solidFill>
                  <a:schemeClr val="accent1"/>
                </a:solidFill>
                <a:latin typeface="Calibri"/>
                <a:cs typeface="Calibri"/>
              </a:rPr>
              <a:t>(Remember to include: Who, When, What, Where).  </a:t>
            </a:r>
            <a:endParaRPr lang="en-GB" sz="2600" b="1">
              <a:solidFill>
                <a:schemeClr val="accent1"/>
              </a:solidFill>
              <a:cs typeface="Calibri Light"/>
            </a:endParaRPr>
          </a:p>
        </p:txBody>
      </p:sp>
      <p:sp>
        <p:nvSpPr>
          <p:cNvPr id="5" name="TextBox 4">
            <a:extLst>
              <a:ext uri="{FF2B5EF4-FFF2-40B4-BE49-F238E27FC236}">
                <a16:creationId xmlns:a16="http://schemas.microsoft.com/office/drawing/2014/main" id="{BB42DEA8-6FAA-6B56-24B4-3F94CD91D93F}"/>
              </a:ext>
            </a:extLst>
          </p:cNvPr>
          <p:cNvSpPr txBox="1"/>
          <p:nvPr/>
        </p:nvSpPr>
        <p:spPr>
          <a:xfrm>
            <a:off x="494178" y="5125242"/>
            <a:ext cx="11200060" cy="984885"/>
          </a:xfrm>
          <a:prstGeom prst="rect">
            <a:avLst/>
          </a:prstGeom>
          <a:noFill/>
        </p:spPr>
        <p:txBody>
          <a:bodyPr wrap="square" lIns="91440" tIns="45720" rIns="91440" bIns="45720" rtlCol="0" anchor="t">
            <a:spAutoFit/>
          </a:bodyPr>
          <a:lstStyle/>
          <a:p>
            <a:r>
              <a:rPr lang="en-GB" sz="3200" b="1">
                <a:solidFill>
                  <a:srgbClr val="FF0000"/>
                </a:solidFill>
                <a:latin typeface="Calibri"/>
                <a:cs typeface="Calibri"/>
              </a:rPr>
              <a:t>Be consistent in your style and presentation</a:t>
            </a:r>
            <a:endParaRPr lang="en-US"/>
          </a:p>
          <a:p>
            <a:endParaRPr lang="en-GB" sz="26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5649460"/>
      </p:ext>
    </p:extLst>
  </p:cSld>
  <p:clrMapOvr>
    <a:masterClrMapping/>
  </p:clrMapOvr>
  <p:transition spd="slow">
    <p:wipe dir="u"/>
  </p:transition>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2" name="Title 1">
            <a:extLst>
              <a:ext uri="{FF2B5EF4-FFF2-40B4-BE49-F238E27FC236}">
                <a16:creationId xmlns:a16="http://schemas.microsoft.com/office/drawing/2014/main" id="{B458F686-DC8F-41FD-BC34-B54092E45070}"/>
              </a:ext>
            </a:extLst>
          </p:cNvPr>
          <p:cNvSpPr>
            <a:spLocks noGrp="1"/>
          </p:cNvSpPr>
          <p:nvPr>
            <p:ph type="title"/>
          </p:nvPr>
        </p:nvSpPr>
        <p:spPr>
          <a:xfrm>
            <a:off x="698242" y="252284"/>
            <a:ext cx="10795518" cy="1003916"/>
          </a:xfrm>
        </p:spPr>
        <p:txBody>
          <a:bodyPr/>
          <a:lstStyle/>
          <a:p>
            <a:r>
              <a:rPr lang="en-US"/>
              <a:t>Useful Resources</a:t>
            </a:r>
          </a:p>
        </p:txBody>
      </p:sp>
      <p:pic>
        <p:nvPicPr>
          <p:cNvPr id="3" name="Picture 3" descr="A picture containing text, newspaper, accessory&#10;&#10;Description automatically generated">
            <a:extLst>
              <a:ext uri="{FF2B5EF4-FFF2-40B4-BE49-F238E27FC236}">
                <a16:creationId xmlns:a16="http://schemas.microsoft.com/office/drawing/2014/main" id="{793FBF99-69F9-4C0B-B61C-C4F3723CCE32}"/>
              </a:ext>
            </a:extLst>
          </p:cNvPr>
          <p:cNvPicPr>
            <a:picLocks noChangeAspect="1"/>
          </p:cNvPicPr>
          <p:nvPr/>
        </p:nvPicPr>
        <p:blipFill rotWithShape="1">
          <a:blip r:embed="rId3"/>
          <a:srcRect b="3513"/>
          <a:stretch/>
        </p:blipFill>
        <p:spPr>
          <a:xfrm>
            <a:off x="817143" y="1380023"/>
            <a:ext cx="9636643" cy="3599740"/>
          </a:xfrm>
          <a:prstGeom prst="rect">
            <a:avLst/>
          </a:prstGeom>
          <a:noFill/>
        </p:spPr>
      </p:pic>
      <p:sp>
        <p:nvSpPr>
          <p:cNvPr id="58" name="TextBox 57">
            <a:extLst>
              <a:ext uri="{FF2B5EF4-FFF2-40B4-BE49-F238E27FC236}">
                <a16:creationId xmlns:a16="http://schemas.microsoft.com/office/drawing/2014/main" id="{219A583C-56BB-4658-8812-6ABBAF830F8C}"/>
              </a:ext>
            </a:extLst>
          </p:cNvPr>
          <p:cNvSpPr txBox="1"/>
          <p:nvPr/>
        </p:nvSpPr>
        <p:spPr>
          <a:xfrm>
            <a:off x="1207760" y="5141258"/>
            <a:ext cx="152082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4"/>
              </a:rPr>
              <a:t>Critical Thinking</a:t>
            </a:r>
            <a:endParaRPr lang="en-US" sz="2000">
              <a:latin typeface="Arial"/>
              <a:cs typeface="Arial"/>
            </a:endParaRPr>
          </a:p>
        </p:txBody>
      </p:sp>
      <p:sp>
        <p:nvSpPr>
          <p:cNvPr id="60" name="TextBox 59">
            <a:extLst>
              <a:ext uri="{FF2B5EF4-FFF2-40B4-BE49-F238E27FC236}">
                <a16:creationId xmlns:a16="http://schemas.microsoft.com/office/drawing/2014/main" id="{27E43163-3119-4A61-B9ED-A2308CF8251B}"/>
              </a:ext>
            </a:extLst>
          </p:cNvPr>
          <p:cNvSpPr txBox="1"/>
          <p:nvPr/>
        </p:nvSpPr>
        <p:spPr>
          <a:xfrm>
            <a:off x="3464472" y="5124034"/>
            <a:ext cx="195978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5"/>
              </a:rPr>
              <a:t>Use Reading In Your Essays</a:t>
            </a:r>
            <a:endParaRPr lang="en-US" sz="2000">
              <a:cs typeface="Calibri Light"/>
            </a:endParaRPr>
          </a:p>
        </p:txBody>
      </p:sp>
      <p:sp>
        <p:nvSpPr>
          <p:cNvPr id="61" name="TextBox 60">
            <a:extLst>
              <a:ext uri="{FF2B5EF4-FFF2-40B4-BE49-F238E27FC236}">
                <a16:creationId xmlns:a16="http://schemas.microsoft.com/office/drawing/2014/main" id="{1F6C1DBB-9EC9-4C39-A0B3-290B44ACEE76}"/>
              </a:ext>
            </a:extLst>
          </p:cNvPr>
          <p:cNvSpPr txBox="1"/>
          <p:nvPr/>
        </p:nvSpPr>
        <p:spPr>
          <a:xfrm>
            <a:off x="6074272" y="5141258"/>
            <a:ext cx="135236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6"/>
              </a:rPr>
              <a:t>Cite Them Right</a:t>
            </a:r>
            <a:endParaRPr lang="en-US" sz="2000">
              <a:cs typeface="Calibri Light"/>
            </a:endParaRPr>
          </a:p>
        </p:txBody>
      </p:sp>
      <p:sp>
        <p:nvSpPr>
          <p:cNvPr id="63" name="TextBox 62">
            <a:extLst>
              <a:ext uri="{FF2B5EF4-FFF2-40B4-BE49-F238E27FC236}">
                <a16:creationId xmlns:a16="http://schemas.microsoft.com/office/drawing/2014/main" id="{9C795C3E-4C8B-4673-8A2C-3C1F1E925080}"/>
              </a:ext>
            </a:extLst>
          </p:cNvPr>
          <p:cNvSpPr txBox="1"/>
          <p:nvPr/>
        </p:nvSpPr>
        <p:spPr>
          <a:xfrm>
            <a:off x="8254207" y="5142332"/>
            <a:ext cx="152082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7"/>
              </a:rPr>
              <a:t>Write Better Essays</a:t>
            </a:r>
            <a:endParaRPr lang="en-US" sz="2000"/>
          </a:p>
        </p:txBody>
      </p:sp>
    </p:spTree>
    <p:extLst>
      <p:ext uri="{BB962C8B-B14F-4D97-AF65-F5344CB8AC3E}">
        <p14:creationId xmlns:p14="http://schemas.microsoft.com/office/powerpoint/2010/main" val="54868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1">
            <a:extLst>
              <a:ext uri="{FF2B5EF4-FFF2-40B4-BE49-F238E27FC236}">
                <a16:creationId xmlns:a16="http://schemas.microsoft.com/office/drawing/2014/main" id="{67DCFC7F-EF2C-11C8-8EE0-6CDA407AFD8A}"/>
              </a:ext>
            </a:extLst>
          </p:cNvPr>
          <p:cNvSpPr>
            <a:spLocks noGrp="1"/>
          </p:cNvSpPr>
          <p:nvPr>
            <p:ph sz="half" idx="1"/>
          </p:nvPr>
        </p:nvSpPr>
        <p:spPr>
          <a:xfrm>
            <a:off x="6280893" y="2952263"/>
            <a:ext cx="5233081" cy="2300872"/>
          </a:xfrm>
        </p:spPr>
        <p:txBody>
          <a:bodyPr vert="horz" lIns="91440" tIns="45720" rIns="91440" bIns="45720" rtlCol="0" anchor="t">
            <a:normAutofit/>
          </a:bodyPr>
          <a:lstStyle/>
          <a:p>
            <a:pPr marL="0" indent="0">
              <a:buNone/>
            </a:pPr>
            <a:r>
              <a:rPr lang="en-US">
                <a:hlinkClick r:id="rId2"/>
              </a:rPr>
              <a:t>Study skills &amp; Referencing Online Resource List</a:t>
            </a:r>
            <a:endParaRPr lang="en-US"/>
          </a:p>
          <a:p>
            <a:pPr marL="0" indent="0">
              <a:buNone/>
            </a:pPr>
            <a:endParaRPr lang="en-US"/>
          </a:p>
          <a:p>
            <a:pPr marL="0" indent="0">
              <a:buNone/>
            </a:pPr>
            <a:r>
              <a:rPr lang="en-US" sz="2200"/>
              <a:t>A list of useful resources to help you with your studying and referencing</a:t>
            </a:r>
            <a:endParaRPr lang="en-US" sz="2200">
              <a:cs typeface="Calibri Light"/>
            </a:endParaRPr>
          </a:p>
        </p:txBody>
      </p:sp>
      <p:sp>
        <p:nvSpPr>
          <p:cNvPr id="11" name="Title 2">
            <a:extLst>
              <a:ext uri="{FF2B5EF4-FFF2-40B4-BE49-F238E27FC236}">
                <a16:creationId xmlns:a16="http://schemas.microsoft.com/office/drawing/2014/main" id="{11BFD877-B33D-4311-EDE9-84CC41DDB930}"/>
              </a:ext>
            </a:extLst>
          </p:cNvPr>
          <p:cNvSpPr>
            <a:spLocks noGrp="1"/>
          </p:cNvSpPr>
          <p:nvPr>
            <p:ph type="title"/>
          </p:nvPr>
        </p:nvSpPr>
        <p:spPr>
          <a:xfrm>
            <a:off x="718456" y="262866"/>
            <a:ext cx="10795518" cy="1003916"/>
          </a:xfrm>
        </p:spPr>
        <p:txBody>
          <a:bodyPr/>
          <a:lstStyle/>
          <a:p>
            <a:r>
              <a:rPr lang="en-US"/>
              <a:t>Online Resource List</a:t>
            </a:r>
          </a:p>
        </p:txBody>
      </p:sp>
      <p:pic>
        <p:nvPicPr>
          <p:cNvPr id="4" name="Picture Placeholder 3" descr="A picture containing text, newspaper, accessory&#10;&#10;Description automatically generated">
            <a:extLst>
              <a:ext uri="{FF2B5EF4-FFF2-40B4-BE49-F238E27FC236}">
                <a16:creationId xmlns:a16="http://schemas.microsoft.com/office/drawing/2014/main" id="{9542C27B-4EA7-4E48-B352-898778E34A14}"/>
              </a:ext>
            </a:extLst>
          </p:cNvPr>
          <p:cNvPicPr>
            <a:picLocks noGrp="1" noChangeAspect="1"/>
          </p:cNvPicPr>
          <p:nvPr>
            <p:ph type="pic" sz="quarter" idx="13"/>
          </p:nvPr>
        </p:nvPicPr>
        <p:blipFill rotWithShape="1">
          <a:blip r:embed="rId3"/>
          <a:srcRect l="27769" r="27769"/>
          <a:stretch/>
        </p:blipFill>
        <p:spPr>
          <a:xfrm>
            <a:off x="0" y="1266782"/>
            <a:ext cx="5794452" cy="5050042"/>
          </a:xfrm>
          <a:prstGeom prst="rect">
            <a:avLst/>
          </a:prstGeom>
          <a:noFill/>
          <a:ln>
            <a:noFill/>
          </a:ln>
        </p:spPr>
      </p:pic>
    </p:spTree>
    <p:extLst>
      <p:ext uri="{BB962C8B-B14F-4D97-AF65-F5344CB8AC3E}">
        <p14:creationId xmlns:p14="http://schemas.microsoft.com/office/powerpoint/2010/main" val="157420078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A9283527-082C-42B8-9F4C-865F66380498}"/>
              </a:ext>
            </a:extLst>
          </p:cNvPr>
          <p:cNvPicPr>
            <a:picLocks noGrp="1" noChangeAspect="1"/>
          </p:cNvPicPr>
          <p:nvPr>
            <p:ph sz="half" idx="2"/>
          </p:nvPr>
        </p:nvPicPr>
        <p:blipFill>
          <a:blip r:embed="rId3"/>
          <a:stretch>
            <a:fillRect/>
          </a:stretch>
        </p:blipFill>
        <p:spPr>
          <a:xfrm>
            <a:off x="318361" y="1768572"/>
            <a:ext cx="5531330" cy="4057306"/>
          </a:xfrm>
          <a:noFill/>
        </p:spPr>
      </p:pic>
      <p:sp>
        <p:nvSpPr>
          <p:cNvPr id="15" name="Title 5">
            <a:extLst>
              <a:ext uri="{FF2B5EF4-FFF2-40B4-BE49-F238E27FC236}">
                <a16:creationId xmlns:a16="http://schemas.microsoft.com/office/drawing/2014/main" id="{A7DC3A00-7DF4-496F-A47E-E894D17B60A8}"/>
              </a:ext>
            </a:extLst>
          </p:cNvPr>
          <p:cNvSpPr>
            <a:spLocks noGrp="1"/>
          </p:cNvSpPr>
          <p:nvPr>
            <p:ph type="title"/>
          </p:nvPr>
        </p:nvSpPr>
        <p:spPr>
          <a:xfrm>
            <a:off x="698242" y="265291"/>
            <a:ext cx="10795518" cy="1003916"/>
          </a:xfrm>
        </p:spPr>
        <p:txBody>
          <a:bodyPr/>
          <a:lstStyle/>
          <a:p>
            <a:r>
              <a:rPr lang="en-US"/>
              <a:t>Contact</a:t>
            </a:r>
          </a:p>
        </p:txBody>
      </p:sp>
      <p:sp>
        <p:nvSpPr>
          <p:cNvPr id="7" name="Content Placeholder 6">
            <a:extLst>
              <a:ext uri="{FF2B5EF4-FFF2-40B4-BE49-F238E27FC236}">
                <a16:creationId xmlns:a16="http://schemas.microsoft.com/office/drawing/2014/main" id="{BA30FE74-5EA9-4E7D-9892-829A952115D9}"/>
              </a:ext>
            </a:extLst>
          </p:cNvPr>
          <p:cNvSpPr>
            <a:spLocks noGrp="1"/>
          </p:cNvSpPr>
          <p:nvPr>
            <p:ph sz="quarter" idx="4"/>
          </p:nvPr>
        </p:nvSpPr>
        <p:spPr>
          <a:xfrm>
            <a:off x="5969390" y="2661458"/>
            <a:ext cx="6271889" cy="2663483"/>
          </a:xfrm>
        </p:spPr>
        <p:txBody>
          <a:bodyPr vert="horz" lIns="91440" tIns="45720" rIns="91440" bIns="45720" rtlCol="0" anchor="t">
            <a:normAutofit/>
          </a:bodyPr>
          <a:lstStyle/>
          <a:p>
            <a:pPr>
              <a:buFont typeface="Arial" panose="05000000000000000000" pitchFamily="2" charset="2"/>
              <a:buChar char="•"/>
            </a:pPr>
            <a:r>
              <a:rPr lang="en-GB" sz="3600">
                <a:latin typeface="Calibri"/>
                <a:cs typeface="Arial"/>
              </a:rPr>
              <a:t>Lisa Ellis</a:t>
            </a:r>
            <a:endParaRPr lang="en-US" sz="3600">
              <a:latin typeface="Calibri"/>
              <a:ea typeface="+mn-lt"/>
              <a:cs typeface="+mn-lt"/>
            </a:endParaRPr>
          </a:p>
          <a:p>
            <a:pPr>
              <a:buFont typeface="Arial" panose="05000000000000000000" pitchFamily="2" charset="2"/>
              <a:buChar char="•"/>
            </a:pPr>
            <a:r>
              <a:rPr lang="en-GB" sz="3600">
                <a:latin typeface="Calibri"/>
                <a:cs typeface="Arial"/>
              </a:rPr>
              <a:t>IMH Academic Liaison Librarian</a:t>
            </a:r>
            <a:endParaRPr lang="en-US" sz="3600">
              <a:latin typeface="Calibri"/>
              <a:ea typeface="+mn-lt"/>
              <a:cs typeface="+mn-lt"/>
            </a:endParaRPr>
          </a:p>
          <a:p>
            <a:pPr>
              <a:buFont typeface="Arial" panose="05000000000000000000" pitchFamily="2" charset="2"/>
              <a:buChar char="•"/>
            </a:pPr>
            <a:r>
              <a:rPr lang="en-GB" sz="3600">
                <a:latin typeface="Calibri"/>
                <a:cs typeface="Arial"/>
              </a:rPr>
              <a:t>Email: </a:t>
            </a:r>
            <a:r>
              <a:rPr lang="en-GB" sz="3600">
                <a:latin typeface="Calibri"/>
                <a:cs typeface="Arial"/>
                <a:hlinkClick r:id="rId4"/>
              </a:rPr>
              <a:t>l.ellis@uwtsd.ac.uk</a:t>
            </a:r>
            <a:endParaRPr lang="en-GB" sz="3600">
              <a:latin typeface="Calibri"/>
              <a:ea typeface="+mn-lt"/>
              <a:cs typeface="+mn-lt"/>
            </a:endParaRPr>
          </a:p>
          <a:p>
            <a:pPr>
              <a:buFont typeface="Arial" panose="05000000000000000000" pitchFamily="2" charset="2"/>
              <a:buChar char="•"/>
            </a:pPr>
            <a:endParaRPr lang="en-GB" sz="3200">
              <a:latin typeface="Calibri"/>
              <a:cs typeface="Calibri Light"/>
            </a:endParaRPr>
          </a:p>
        </p:txBody>
      </p:sp>
    </p:spTree>
    <p:extLst>
      <p:ext uri="{BB962C8B-B14F-4D97-AF65-F5344CB8AC3E}">
        <p14:creationId xmlns:p14="http://schemas.microsoft.com/office/powerpoint/2010/main" val="2496133622"/>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4.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E71865688677B4DA44BFFE6D32FF457" ma:contentTypeVersion="0" ma:contentTypeDescription="Create a new document." ma:contentTypeScope="" ma:versionID="f106b71d7dff1b69d2e18f7a6661f02d">
  <xsd:schema xmlns:xsd="http://www.w3.org/2001/XMLSchema" xmlns:xs="http://www.w3.org/2001/XMLSchema" xmlns:p="http://schemas.microsoft.com/office/2006/metadata/properties" targetNamespace="http://schemas.microsoft.com/office/2006/metadata/properties" ma:root="true" ma:fieldsID="e0f2a42028fbb4b03d9402103800ab09">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A9E6867-A8B8-4648-82F2-FBA621C8823C}">
  <ds:schemaRefs>
    <ds:schemaRef ds:uri="http://purl.org/dc/elements/1.1/"/>
    <ds:schemaRef ds:uri="http://purl.org/dc/terms/"/>
    <ds:schemaRef ds:uri="http://schemas.microsoft.com/internal/obd"/>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49DB88A-4CDB-4A02-BBF8-EAC6701E3581}">
  <ds:schemaRefs>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Presentation-teal</Template>
  <TotalTime>0</TotalTime>
  <Words>3058</Words>
  <Application>Microsoft Office PowerPoint</Application>
  <PresentationFormat>Widescreen</PresentationFormat>
  <Paragraphs>376</Paragraphs>
  <Slides>52</Slides>
  <Notes>28</Notes>
  <HiddenSlides>10</HiddenSlides>
  <MMClips>1</MMClips>
  <ScaleCrop>false</ScaleCrop>
  <HeadingPairs>
    <vt:vector size="8" baseType="variant">
      <vt:variant>
        <vt:lpstr>Fonts Used</vt:lpstr>
      </vt:variant>
      <vt:variant>
        <vt:i4>6</vt:i4>
      </vt:variant>
      <vt:variant>
        <vt:lpstr>Theme</vt:lpstr>
      </vt:variant>
      <vt:variant>
        <vt:i4>4</vt:i4>
      </vt:variant>
      <vt:variant>
        <vt:lpstr>Slide Titles</vt:lpstr>
      </vt:variant>
      <vt:variant>
        <vt:i4>52</vt:i4>
      </vt:variant>
      <vt:variant>
        <vt:lpstr>Custom Shows</vt:lpstr>
      </vt:variant>
      <vt:variant>
        <vt:i4>1</vt:i4>
      </vt:variant>
    </vt:vector>
  </HeadingPairs>
  <TitlesOfParts>
    <vt:vector size="63" baseType="lpstr">
      <vt:lpstr>Arial</vt:lpstr>
      <vt:lpstr>Calibri</vt:lpstr>
      <vt:lpstr>Calibri Light</vt:lpstr>
      <vt:lpstr>Corbel</vt:lpstr>
      <vt:lpstr>Lucida Sans</vt:lpstr>
      <vt:lpstr>Wingdings</vt:lpstr>
      <vt:lpstr>Office Theme</vt:lpstr>
      <vt:lpstr>Office Theme</vt:lpstr>
      <vt:lpstr>Office Theme</vt:lpstr>
      <vt:lpstr>office theme</vt:lpstr>
      <vt:lpstr>Harvard Referencing:   The why, when and how</vt:lpstr>
      <vt:lpstr>Aims...</vt:lpstr>
      <vt:lpstr>What is referencing?</vt:lpstr>
      <vt:lpstr>Why we use referencing …</vt:lpstr>
      <vt:lpstr>Why should you reference?</vt:lpstr>
      <vt:lpstr>Video</vt:lpstr>
      <vt:lpstr>PowerPoint Presentation</vt:lpstr>
      <vt:lpstr>Research Process</vt:lpstr>
      <vt:lpstr>Harvard Referencing Style</vt:lpstr>
      <vt:lpstr>PowerPoint Presentation</vt:lpstr>
      <vt:lpstr>Citations</vt:lpstr>
      <vt:lpstr>1. In-text citation</vt:lpstr>
      <vt:lpstr>Examples</vt:lpstr>
      <vt:lpstr>Parenthetical In-text citation </vt:lpstr>
      <vt:lpstr>Narrative In-text citation</vt:lpstr>
      <vt:lpstr>Direct (short) Quotes</vt:lpstr>
      <vt:lpstr>Quotations</vt:lpstr>
      <vt:lpstr>How could this look?</vt:lpstr>
      <vt:lpstr>Long Quotations</vt:lpstr>
      <vt:lpstr>Paraphrasing</vt:lpstr>
      <vt:lpstr>PowerPoint Presentation</vt:lpstr>
      <vt:lpstr>PowerPoint Presentation</vt:lpstr>
      <vt:lpstr>When NOT to cite...</vt:lpstr>
      <vt:lpstr>Stop and think ...</vt:lpstr>
      <vt:lpstr>2. Creating a reference list </vt:lpstr>
      <vt:lpstr>Reference List: book</vt:lpstr>
      <vt:lpstr>Where to find the information...</vt:lpstr>
      <vt:lpstr>Web page</vt:lpstr>
      <vt:lpstr>Webpage</vt:lpstr>
      <vt:lpstr>Reference List: journal article</vt:lpstr>
      <vt:lpstr>Reference List: journal article</vt:lpstr>
      <vt:lpstr>Finding the information</vt:lpstr>
      <vt:lpstr>Citation</vt:lpstr>
      <vt:lpstr>Finding the Information</vt:lpstr>
      <vt:lpstr>Streamed Content</vt:lpstr>
      <vt:lpstr>Reference List Example</vt:lpstr>
      <vt:lpstr>PowerPoint Presentation</vt:lpstr>
      <vt:lpstr>How to cite...</vt:lpstr>
      <vt:lpstr>Secondary Referencing</vt:lpstr>
      <vt:lpstr>Question?</vt:lpstr>
      <vt:lpstr>Same author, same year</vt:lpstr>
      <vt:lpstr>Cite Them Right Database</vt:lpstr>
      <vt:lpstr>Further support</vt:lpstr>
      <vt:lpstr>PowerPoint Presentation</vt:lpstr>
      <vt:lpstr>Top Tips</vt:lpstr>
      <vt:lpstr>Tips to improve your referencing</vt:lpstr>
      <vt:lpstr>Citation Manager Tools</vt:lpstr>
      <vt:lpstr>YouTube</vt:lpstr>
      <vt:lpstr>When creating a reference ...</vt:lpstr>
      <vt:lpstr>Useful Resources</vt:lpstr>
      <vt:lpstr>Online Resource List</vt:lpstr>
      <vt:lpstr>Contact</vt:lpstr>
      <vt:lpstr>Level 4</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Lisa Ellis (Lib)</dc:creator>
  <cp:lastModifiedBy>Gwyneth Jones</cp:lastModifiedBy>
  <cp:revision>8</cp:revision>
  <dcterms:created xsi:type="dcterms:W3CDTF">2019-08-13T10:59:48Z</dcterms:created>
  <dcterms:modified xsi:type="dcterms:W3CDTF">2024-11-10T22:00:59Z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0x010100AE71865688677B4DA44BFFE6D32FF457</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