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 id="260" r:id="rId4"/>
    <p:sldId id="263" r:id="rId5"/>
    <p:sldId id="265" r:id="rId6"/>
    <p:sldId id="262" r:id="rId7"/>
    <p:sldId id="264" r:id="rId8"/>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23" autoAdjust="0"/>
    <p:restoredTop sz="94660"/>
  </p:normalViewPr>
  <p:slideViewPr>
    <p:cSldViewPr>
      <p:cViewPr varScale="1">
        <p:scale>
          <a:sx n="106" d="100"/>
          <a:sy n="106" d="100"/>
        </p:scale>
        <p:origin x="180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D8D3E05-C90D-4F0A-B061-FEDF491BB28F}" type="datetimeFigureOut">
              <a:rPr lang="en-GB" smtClean="0"/>
              <a:pPr/>
              <a:t>08/02/2022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8D3E05-C90D-4F0A-B061-FEDF491BB28F}" type="datetimeFigureOut">
              <a:rPr lang="en-GB" smtClean="0"/>
              <a:pPr/>
              <a:t>08/02/2022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8D3E05-C90D-4F0A-B061-FEDF491BB28F}" type="datetimeFigureOut">
              <a:rPr lang="en-GB" smtClean="0"/>
              <a:pPr/>
              <a:t>08/02/2022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D8D3E05-C90D-4F0A-B061-FEDF491BB28F}" type="datetimeFigureOut">
              <a:rPr lang="en-GB" smtClean="0"/>
              <a:pPr/>
              <a:t>08/02/2022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8D3E05-C90D-4F0A-B061-FEDF491BB28F}" type="datetimeFigureOut">
              <a:rPr lang="en-GB" smtClean="0"/>
              <a:pPr/>
              <a:t>08/02/2022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D8D3E05-C90D-4F0A-B061-FEDF491BB28F}" type="datetimeFigureOut">
              <a:rPr lang="en-GB" smtClean="0"/>
              <a:pPr/>
              <a:t>08/02/2022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8D3E05-C90D-4F0A-B061-FEDF491BB28F}" type="datetimeFigureOut">
              <a:rPr lang="en-GB" smtClean="0"/>
              <a:pPr/>
              <a:t>08/02/2022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8D3E05-C90D-4F0A-B061-FEDF491BB28F}" type="datetimeFigureOut">
              <a:rPr lang="en-GB" smtClean="0"/>
              <a:pPr/>
              <a:t>08/02/2022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8D3E05-C90D-4F0A-B061-FEDF491BB28F}" type="datetimeFigureOut">
              <a:rPr lang="en-GB" smtClean="0"/>
              <a:pPr/>
              <a:t>08/02/2022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8D3E05-C90D-4F0A-B061-FEDF491BB28F}" type="datetimeFigureOut">
              <a:rPr lang="en-GB" smtClean="0"/>
              <a:pPr/>
              <a:t>08/02/2022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8D3E05-C90D-4F0A-B061-FEDF491BB28F}" type="datetimeFigureOut">
              <a:rPr lang="en-GB" smtClean="0"/>
              <a:pPr/>
              <a:t>08/02/2022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8D3E05-C90D-4F0A-B061-FEDF491BB28F}" type="datetimeFigureOut">
              <a:rPr lang="en-GB" smtClean="0"/>
              <a:pPr/>
              <a:t>08/02/2022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558FC8-CF5B-4FC5-8BEF-816D282DD58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patrickcurry.co.uk/papers.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ctrTitle"/>
          </p:nvPr>
        </p:nvSpPr>
        <p:spPr/>
        <p:txBody>
          <a:bodyPr/>
          <a:lstStyle/>
          <a:p>
            <a:pPr eaLnBrk="1" hangingPunct="1"/>
            <a:r>
              <a:rPr lang="en-GB">
                <a:latin typeface="Cambria" pitchFamily="18" charset="0"/>
              </a:rPr>
              <a:t>History of Astrology</a:t>
            </a:r>
            <a:br>
              <a:rPr lang="en-GB">
                <a:latin typeface="Cambria" pitchFamily="18" charset="0"/>
              </a:rPr>
            </a:br>
            <a:r>
              <a:rPr lang="en-GB">
                <a:latin typeface="Cambria" pitchFamily="18" charset="0"/>
              </a:rPr>
              <a:t>week 8</a:t>
            </a:r>
            <a:endParaRPr lang="en-US">
              <a:latin typeface="Cambria" pitchFamily="18" charset="0"/>
            </a:endParaRPr>
          </a:p>
        </p:txBody>
      </p:sp>
      <p:sp>
        <p:nvSpPr>
          <p:cNvPr id="3" name="Subtitle 2"/>
          <p:cNvSpPr>
            <a:spLocks noGrp="1"/>
          </p:cNvSpPr>
          <p:nvPr>
            <p:ph type="subTitle" idx="1"/>
          </p:nvPr>
        </p:nvSpPr>
        <p:spPr/>
        <p:txBody>
          <a:bodyPr rtlCol="0">
            <a:normAutofit/>
          </a:bodyPr>
          <a:lstStyle/>
          <a:p>
            <a:pPr eaLnBrk="1" fontAlgn="auto" hangingPunct="1">
              <a:spcAft>
                <a:spcPts val="0"/>
              </a:spcAft>
              <a:buFont typeface="Arial" pitchFamily="34" charset="0"/>
              <a:buNone/>
              <a:defRPr/>
            </a:pPr>
            <a:r>
              <a:rPr lang="en-GB" dirty="0">
                <a:latin typeface="Cambria" pitchFamily="18" charset="0"/>
              </a:rPr>
              <a:t>Historiography</a:t>
            </a:r>
          </a:p>
          <a:p>
            <a:pPr eaLnBrk="1" fontAlgn="auto" hangingPunct="1">
              <a:spcAft>
                <a:spcPts val="0"/>
              </a:spcAft>
              <a:buFont typeface="Arial" pitchFamily="34" charset="0"/>
              <a:buNone/>
              <a:defRPr/>
            </a:pPr>
            <a:r>
              <a:rPr lang="en-GB" dirty="0">
                <a:latin typeface="Cambria" pitchFamily="18" charset="0"/>
              </a:rPr>
              <a:t>Nick Campion</a:t>
            </a:r>
          </a:p>
        </p:txBody>
      </p:sp>
      <p:pic>
        <p:nvPicPr>
          <p:cNvPr id="5" name="Picture 4" descr="TheSophiaCentre.jpg"/>
          <p:cNvPicPr>
            <a:picLocks noChangeAspect="1"/>
          </p:cNvPicPr>
          <p:nvPr/>
        </p:nvPicPr>
        <p:blipFill>
          <a:blip r:embed="rId2" cstate="print"/>
          <a:srcRect/>
          <a:stretch>
            <a:fillRect/>
          </a:stretch>
        </p:blipFill>
        <p:spPr bwMode="auto">
          <a:xfrm>
            <a:off x="1763713" y="476250"/>
            <a:ext cx="5400675" cy="1049338"/>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pPr eaLnBrk="1" hangingPunct="1"/>
            <a:r>
              <a:rPr lang="en-GB"/>
              <a:t>Reading: Historiography 2</a:t>
            </a:r>
            <a:br>
              <a:rPr lang="en-GB"/>
            </a:br>
            <a:r>
              <a:rPr lang="en-US" sz="2000"/>
              <a:t>Evans, Richard, </a:t>
            </a:r>
            <a:r>
              <a:rPr lang="en-US" sz="2000" i="1"/>
              <a:t>In Defence of History</a:t>
            </a:r>
            <a:r>
              <a:rPr lang="en-US" sz="2000"/>
              <a:t>, London: Granta Books 1997, chapter 8.</a:t>
            </a:r>
            <a:br>
              <a:rPr lang="en-US"/>
            </a:br>
            <a:endParaRPr lang="en-US"/>
          </a:p>
        </p:txBody>
      </p:sp>
      <p:sp>
        <p:nvSpPr>
          <p:cNvPr id="6147" name="Content Placeholder 2"/>
          <p:cNvSpPr>
            <a:spLocks noGrp="1"/>
          </p:cNvSpPr>
          <p:nvPr>
            <p:ph sz="half" idx="1"/>
          </p:nvPr>
        </p:nvSpPr>
        <p:spPr/>
        <p:txBody>
          <a:bodyPr>
            <a:normAutofit fontScale="92500" lnSpcReduction="10000"/>
          </a:bodyPr>
          <a:lstStyle/>
          <a:p>
            <a:pPr eaLnBrk="1" hangingPunct="1">
              <a:buFont typeface="Arial" charset="0"/>
              <a:buNone/>
            </a:pPr>
            <a:r>
              <a:rPr lang="en-US" sz="2000">
                <a:latin typeface="Cambria" pitchFamily="18" charset="0"/>
              </a:rPr>
              <a:t>Evans, Richard, </a:t>
            </a:r>
            <a:r>
              <a:rPr lang="en-US" sz="2000" i="1">
                <a:latin typeface="Cambria" pitchFamily="18" charset="0"/>
              </a:rPr>
              <a:t>In Defence of History</a:t>
            </a:r>
            <a:r>
              <a:rPr lang="en-US" sz="2000">
                <a:latin typeface="Cambria" pitchFamily="18" charset="0"/>
              </a:rPr>
              <a:t>, London: Granta Books 1997, chapter 8.</a:t>
            </a:r>
          </a:p>
          <a:p>
            <a:pPr eaLnBrk="1" hangingPunct="1">
              <a:buFont typeface="Arial" charset="0"/>
              <a:buNone/>
            </a:pPr>
            <a:r>
              <a:rPr lang="en-GB" sz="2000">
                <a:latin typeface="Cambria" pitchFamily="18" charset="0"/>
              </a:rPr>
              <a:t> </a:t>
            </a:r>
            <a:endParaRPr lang="en-US" sz="2000">
              <a:latin typeface="Cambria" pitchFamily="18" charset="0"/>
            </a:endParaRPr>
          </a:p>
          <a:p>
            <a:pPr eaLnBrk="1" hangingPunct="1">
              <a:buFont typeface="Arial" charset="0"/>
              <a:buNone/>
            </a:pPr>
            <a:r>
              <a:rPr lang="en-GB" sz="1400">
                <a:latin typeface="Cambria" pitchFamily="18" charset="0"/>
              </a:rPr>
              <a:t>The great overarching narratives such as Marxism and modernisation theory have collapsed. Innovation has come above all from historians writing about the marginal, the bizarre. The individual, the small-scale. It seems reasonable to call these now-defunct metanarratives  ‘Modernist’, as indeed many postmodernist writers on history do; and equally reasonable to call the new development postmodern’, even if those who have pioneered it an participated in it would not regard themselves as postmodernist in any sense at all.</a:t>
            </a:r>
            <a:endParaRPr lang="en-US" sz="1400">
              <a:latin typeface="Cambria" pitchFamily="18" charset="0"/>
            </a:endParaRPr>
          </a:p>
          <a:p>
            <a:pPr eaLnBrk="1" hangingPunct="1">
              <a:buFont typeface="Arial" charset="0"/>
              <a:buNone/>
            </a:pPr>
            <a:r>
              <a:rPr lang="en-US" sz="1400">
                <a:latin typeface="Cambria" pitchFamily="18" charset="0"/>
              </a:rPr>
              <a:t>Evans, Richard, </a:t>
            </a:r>
            <a:r>
              <a:rPr lang="en-US" sz="1400" i="1">
                <a:latin typeface="Cambria" pitchFamily="18" charset="0"/>
              </a:rPr>
              <a:t>In Defence of History</a:t>
            </a:r>
            <a:r>
              <a:rPr lang="en-US" sz="1400">
                <a:latin typeface="Cambria" pitchFamily="18" charset="0"/>
              </a:rPr>
              <a:t>, London: Granta Books 1997, p. 191.</a:t>
            </a:r>
          </a:p>
          <a:p>
            <a:pPr eaLnBrk="1" hangingPunct="1"/>
            <a:r>
              <a:rPr lang="en-GB"/>
              <a:t> </a:t>
            </a:r>
            <a:endParaRPr lang="en-US"/>
          </a:p>
          <a:p>
            <a:pPr eaLnBrk="1" hangingPunct="1"/>
            <a:endParaRPr lang="en-US"/>
          </a:p>
        </p:txBody>
      </p:sp>
      <p:sp>
        <p:nvSpPr>
          <p:cNvPr id="6148" name="Content Placeholder 3"/>
          <p:cNvSpPr>
            <a:spLocks noGrp="1"/>
          </p:cNvSpPr>
          <p:nvPr>
            <p:ph sz="half" idx="2"/>
          </p:nvPr>
        </p:nvSpPr>
        <p:spPr/>
        <p:txBody>
          <a:bodyPr>
            <a:normAutofit fontScale="92500" lnSpcReduction="10000"/>
          </a:bodyPr>
          <a:lstStyle/>
          <a:p>
            <a:pPr eaLnBrk="1" hangingPunct="1">
              <a:buFont typeface="Arial" charset="0"/>
              <a:buNone/>
            </a:pPr>
            <a:r>
              <a:rPr lang="en-GB">
                <a:latin typeface="Cambria" pitchFamily="18" charset="0"/>
              </a:rPr>
              <a:t>Note:</a:t>
            </a:r>
          </a:p>
          <a:p>
            <a:pPr eaLnBrk="1" hangingPunct="1">
              <a:buFont typeface="Arial" charset="0"/>
              <a:buNone/>
            </a:pPr>
            <a:r>
              <a:rPr lang="en-GB" sz="1800">
                <a:latin typeface="Cambria" pitchFamily="18" charset="0"/>
              </a:rPr>
              <a:t>Contextualising of the strand of academic work into which the Sophia centre falls</a:t>
            </a:r>
          </a:p>
          <a:p>
            <a:pPr eaLnBrk="1" hangingPunct="1">
              <a:buFont typeface="Arial" charset="0"/>
              <a:buNone/>
            </a:pPr>
            <a:r>
              <a:rPr lang="en-GB" sz="1800">
                <a:latin typeface="Cambria" pitchFamily="18" charset="0"/>
              </a:rPr>
              <a:t>Language: ‘bizarre’.</a:t>
            </a:r>
          </a:p>
          <a:p>
            <a:pPr eaLnBrk="1" hangingPunct="1">
              <a:buFont typeface="Arial" charset="0"/>
              <a:buNone/>
            </a:pPr>
            <a:r>
              <a:rPr lang="en-GB" sz="1800">
                <a:latin typeface="Cambria" pitchFamily="18" charset="0"/>
              </a:rPr>
              <a:t>Use of ‘modernism’ and postmodernism’ while acknowledging the uncertainty around their use.</a:t>
            </a:r>
            <a:endParaRPr lang="en-US" sz="1800">
              <a:latin typeface="Cambria" pitchFamily="18" charset="0"/>
            </a:endParaRPr>
          </a:p>
        </p:txBody>
      </p:sp>
      <p:pic>
        <p:nvPicPr>
          <p:cNvPr id="6" name="Picture 5" descr="TheSophiaCentre.jpg"/>
          <p:cNvPicPr>
            <a:picLocks noChangeAspect="1"/>
          </p:cNvPicPr>
          <p:nvPr/>
        </p:nvPicPr>
        <p:blipFill>
          <a:blip r:embed="rId2" cstate="print"/>
          <a:srcRect/>
          <a:stretch>
            <a:fillRect/>
          </a:stretch>
        </p:blipFill>
        <p:spPr bwMode="auto">
          <a:xfrm>
            <a:off x="3743325" y="5589240"/>
            <a:ext cx="5400675" cy="1049338"/>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latin typeface="Cambria" pitchFamily="18" charset="0"/>
              </a:rPr>
              <a:t>Reading: Historiography 2</a:t>
            </a:r>
            <a:endParaRPr lang="en-US">
              <a:latin typeface="Cambria" pitchFamily="18" charset="0"/>
            </a:endParaRPr>
          </a:p>
        </p:txBody>
      </p:sp>
      <p:sp>
        <p:nvSpPr>
          <p:cNvPr id="7171" name="Content Placeholder 2"/>
          <p:cNvSpPr>
            <a:spLocks noGrp="1"/>
          </p:cNvSpPr>
          <p:nvPr>
            <p:ph idx="1"/>
          </p:nvPr>
        </p:nvSpPr>
        <p:spPr/>
        <p:txBody>
          <a:bodyPr>
            <a:normAutofit lnSpcReduction="10000"/>
          </a:bodyPr>
          <a:lstStyle/>
          <a:p>
            <a:pPr eaLnBrk="1" hangingPunct="1">
              <a:buFont typeface="Arial" charset="0"/>
              <a:buNone/>
            </a:pPr>
            <a:r>
              <a:rPr lang="en-GB" sz="1600" dirty="0">
                <a:latin typeface="Cambria" pitchFamily="18" charset="0"/>
              </a:rPr>
              <a:t>Patrick Curry, ‘The Historiography of Astrology: A Diagnosis and a Prescription’, in K.von </a:t>
            </a:r>
            <a:r>
              <a:rPr lang="en-GB" sz="1600" dirty="0" err="1">
                <a:latin typeface="Cambria" pitchFamily="18" charset="0"/>
              </a:rPr>
              <a:t>Stuckrad</a:t>
            </a:r>
            <a:r>
              <a:rPr lang="en-GB" sz="1600" dirty="0">
                <a:latin typeface="Cambria" pitchFamily="18" charset="0"/>
              </a:rPr>
              <a:t>, G. Oestmann and D. </a:t>
            </a:r>
            <a:r>
              <a:rPr lang="en-GB" sz="1600" dirty="0" err="1">
                <a:latin typeface="Cambria" pitchFamily="18" charset="0"/>
              </a:rPr>
              <a:t>Rutkin</a:t>
            </a:r>
            <a:r>
              <a:rPr lang="en-GB" sz="1600" dirty="0">
                <a:latin typeface="Cambria" pitchFamily="18" charset="0"/>
              </a:rPr>
              <a:t> (eds.), </a:t>
            </a:r>
            <a:r>
              <a:rPr lang="en-GB" sz="1600" i="1" dirty="0">
                <a:latin typeface="Cambria" pitchFamily="18" charset="0"/>
              </a:rPr>
              <a:t>Horoscopes and Public Spheres</a:t>
            </a:r>
            <a:r>
              <a:rPr lang="en-GB" sz="1600" dirty="0">
                <a:latin typeface="Cambria" pitchFamily="18" charset="0"/>
              </a:rPr>
              <a:t> (Berlin and New York: Walter de </a:t>
            </a:r>
            <a:r>
              <a:rPr lang="en-GB" sz="1600" dirty="0" err="1">
                <a:latin typeface="Cambria" pitchFamily="18" charset="0"/>
              </a:rPr>
              <a:t>Gruyter</a:t>
            </a:r>
            <a:r>
              <a:rPr lang="en-GB" sz="1600" dirty="0">
                <a:latin typeface="Cambria" pitchFamily="18" charset="0"/>
              </a:rPr>
              <a:t>, 2005), pp. 261-74  (as last week)</a:t>
            </a:r>
            <a:endParaRPr lang="en-US" sz="1600" dirty="0">
              <a:latin typeface="Cambria" pitchFamily="18" charset="0"/>
            </a:endParaRPr>
          </a:p>
          <a:p>
            <a:pPr eaLnBrk="1" hangingPunct="1">
              <a:buFont typeface="Arial" charset="0"/>
              <a:buNone/>
            </a:pPr>
            <a:r>
              <a:rPr lang="en-GB" sz="1600" dirty="0">
                <a:latin typeface="Cambria" pitchFamily="18" charset="0"/>
              </a:rPr>
              <a:t>GOOGLE BOOKS</a:t>
            </a:r>
            <a:endParaRPr lang="en-US" sz="1600" dirty="0">
              <a:latin typeface="Cambria" pitchFamily="18" charset="0"/>
            </a:endParaRPr>
          </a:p>
          <a:p>
            <a:pPr eaLnBrk="1" hangingPunct="1">
              <a:buFont typeface="Arial" charset="0"/>
              <a:buNone/>
            </a:pPr>
            <a:r>
              <a:rPr lang="en-GB" sz="1600" dirty="0">
                <a:latin typeface="Cambria" pitchFamily="18" charset="0"/>
              </a:rPr>
              <a:t>Curry’s own text is downloadable from </a:t>
            </a:r>
            <a:r>
              <a:rPr lang="en-GB" sz="1600" u="sng" dirty="0">
                <a:latin typeface="Cambria" pitchFamily="18" charset="0"/>
                <a:hlinkClick r:id="rId2"/>
              </a:rPr>
              <a:t>http://www.patrickcurry.co.uk/papers.htm#1</a:t>
            </a:r>
            <a:endParaRPr lang="en-US" sz="1600" dirty="0">
              <a:latin typeface="Cambria" pitchFamily="18" charset="0"/>
            </a:endParaRPr>
          </a:p>
          <a:p>
            <a:pPr eaLnBrk="1" hangingPunct="1">
              <a:buFont typeface="Arial" charset="0"/>
              <a:buNone/>
            </a:pPr>
            <a:r>
              <a:rPr lang="en-US" sz="1600" b="1" dirty="0">
                <a:latin typeface="Cambria" pitchFamily="18" charset="0"/>
              </a:rPr>
              <a:t> </a:t>
            </a:r>
            <a:endParaRPr lang="en-US" sz="1600" dirty="0">
              <a:latin typeface="Cambria" pitchFamily="18" charset="0"/>
            </a:endParaRPr>
          </a:p>
          <a:p>
            <a:pPr eaLnBrk="1" hangingPunct="1">
              <a:buFont typeface="Arial" charset="0"/>
              <a:buNone/>
            </a:pPr>
            <a:r>
              <a:rPr lang="en-GB" sz="1600" dirty="0">
                <a:latin typeface="Cambria" pitchFamily="18" charset="0"/>
              </a:rPr>
              <a:t>Cornelius, Geoffrey, ‘Verity and the Question of Primary and Secondary Scholarship in Astrology’, in Nicholas Campion, Patrick Curry and Michael York (ed.) </a:t>
            </a:r>
            <a:r>
              <a:rPr lang="en-GB" sz="1600" i="1" dirty="0">
                <a:latin typeface="Cambria" pitchFamily="18" charset="0"/>
              </a:rPr>
              <a:t>Astrology and the Academy</a:t>
            </a:r>
            <a:r>
              <a:rPr lang="en-GB" sz="1600" dirty="0">
                <a:latin typeface="Cambria" pitchFamily="18" charset="0"/>
              </a:rPr>
              <a:t>, Bristol: Cinnabar Books 2004, pp. 103-113.</a:t>
            </a:r>
            <a:endParaRPr lang="en-US" sz="1600" dirty="0">
              <a:latin typeface="Cambria" pitchFamily="18" charset="0"/>
            </a:endParaRPr>
          </a:p>
          <a:p>
            <a:pPr eaLnBrk="1" hangingPunct="1">
              <a:buFont typeface="Arial" charset="0"/>
              <a:buNone/>
            </a:pPr>
            <a:r>
              <a:rPr lang="en-US" sz="1600" dirty="0">
                <a:latin typeface="Cambria" pitchFamily="18" charset="0"/>
              </a:rPr>
              <a:t>PDF ON MOODLE</a:t>
            </a:r>
          </a:p>
          <a:p>
            <a:pPr eaLnBrk="1" hangingPunct="1">
              <a:buFont typeface="Arial" charset="0"/>
              <a:buNone/>
            </a:pPr>
            <a:endParaRPr lang="en-GB" sz="1600" dirty="0">
              <a:latin typeface="Cambria" pitchFamily="18" charset="0"/>
            </a:endParaRPr>
          </a:p>
          <a:p>
            <a:pPr eaLnBrk="1" hangingPunct="1">
              <a:buFont typeface="Arial" charset="0"/>
              <a:buNone/>
            </a:pPr>
            <a:r>
              <a:rPr lang="en-GB" sz="1600" dirty="0">
                <a:latin typeface="Cambria" pitchFamily="18" charset="0"/>
              </a:rPr>
              <a:t>QUESTION: To what extent should the historian engage with the practice of astrology?</a:t>
            </a:r>
          </a:p>
          <a:p>
            <a:pPr eaLnBrk="1" hangingPunct="1">
              <a:buFont typeface="Arial" charset="0"/>
              <a:buNone/>
            </a:pPr>
            <a:r>
              <a:rPr lang="en-GB" sz="1600" dirty="0">
                <a:latin typeface="Cambria" pitchFamily="18" charset="0"/>
              </a:rPr>
              <a:t>YES – the historian should engage, on the model set by. For example, experimental archaeology</a:t>
            </a:r>
          </a:p>
          <a:p>
            <a:pPr eaLnBrk="1" hangingPunct="1">
              <a:buFont typeface="Arial" charset="0"/>
              <a:buNone/>
            </a:pPr>
            <a:r>
              <a:rPr lang="en-GB" sz="1600" dirty="0">
                <a:latin typeface="Cambria" pitchFamily="18" charset="0"/>
              </a:rPr>
              <a:t>ON THE OTHER HAND – it is often impossible for historians to engage directly with their subjects for obvious reason – history often deals with people and phenomena which no longer exist</a:t>
            </a:r>
            <a:endParaRPr lang="en-US" sz="1600" dirty="0">
              <a:latin typeface="Cambria" pitchFamily="18" charset="0"/>
            </a:endParaRPr>
          </a:p>
        </p:txBody>
      </p:sp>
      <p:pic>
        <p:nvPicPr>
          <p:cNvPr id="5" name="Picture 4" descr="TheSophiaCentre.jpg"/>
          <p:cNvPicPr>
            <a:picLocks noChangeAspect="1"/>
          </p:cNvPicPr>
          <p:nvPr/>
        </p:nvPicPr>
        <p:blipFill>
          <a:blip r:embed="rId3" cstate="print"/>
          <a:srcRect/>
          <a:stretch>
            <a:fillRect/>
          </a:stretch>
        </p:blipFill>
        <p:spPr bwMode="auto">
          <a:xfrm>
            <a:off x="5148064" y="5934184"/>
            <a:ext cx="3995936" cy="776401"/>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ea typeface="Cambria" pitchFamily="18" charset="0"/>
              </a:rPr>
              <a:t>Patrick Curry</a:t>
            </a:r>
          </a:p>
        </p:txBody>
      </p:sp>
      <p:sp>
        <p:nvSpPr>
          <p:cNvPr id="3" name="Content Placeholder 2"/>
          <p:cNvSpPr>
            <a:spLocks noGrp="1"/>
          </p:cNvSpPr>
          <p:nvPr>
            <p:ph idx="1"/>
          </p:nvPr>
        </p:nvSpPr>
        <p:spPr/>
        <p:txBody>
          <a:bodyPr>
            <a:normAutofit fontScale="55000" lnSpcReduction="20000"/>
          </a:bodyPr>
          <a:lstStyle/>
          <a:p>
            <a:endParaRPr lang="en-US" dirty="0"/>
          </a:p>
          <a:p>
            <a:pPr>
              <a:buNone/>
            </a:pPr>
            <a:r>
              <a:rPr lang="en-US" i="1" dirty="0">
                <a:latin typeface="Cambria" pitchFamily="18" charset="0"/>
                <a:ea typeface="Cambria" pitchFamily="18" charset="0"/>
              </a:rPr>
              <a:t>‘</a:t>
            </a:r>
            <a:r>
              <a:rPr lang="en-US" b="1" i="1" dirty="0">
                <a:latin typeface="Cambria" pitchFamily="18" charset="0"/>
                <a:ea typeface="Cambria" pitchFamily="18" charset="0"/>
              </a:rPr>
              <a:t>I would like to suggest a change in how social and cultural historians of astrology approach their subject-matter</a:t>
            </a:r>
            <a:r>
              <a:rPr lang="en-US" i="1" dirty="0">
                <a:latin typeface="Cambria" pitchFamily="18" charset="0"/>
                <a:ea typeface="Cambria" pitchFamily="18" charset="0"/>
              </a:rPr>
              <a:t>. That change at once obscure, important, and impertinent: obscure, because it is virtually impossible to codify, except in very general terms, as a methodological rule; important, because it would nonetheless have considerable and, I feel, highly positive effects on history-writing…</a:t>
            </a:r>
          </a:p>
          <a:p>
            <a:pPr>
              <a:buNone/>
            </a:pPr>
            <a:r>
              <a:rPr lang="en-US" i="1" dirty="0">
                <a:latin typeface="Cambria" pitchFamily="18" charset="0"/>
                <a:ea typeface="Cambria" pitchFamily="18" charset="0"/>
              </a:rPr>
              <a:t>The initial stimulus for what I want to say was a relatively inchoate but persistent intuition, a disquiet about the current state of the subject. However, it coincided with two other influences. </a:t>
            </a:r>
            <a:r>
              <a:rPr lang="en-US" b="1" i="1" dirty="0">
                <a:latin typeface="Cambria" pitchFamily="18" charset="0"/>
                <a:ea typeface="Cambria" pitchFamily="18" charset="0"/>
              </a:rPr>
              <a:t>One was some new work from within the contemporary astrological community (Cornelius </a:t>
            </a:r>
            <a:r>
              <a:rPr lang="en-US" i="1" dirty="0">
                <a:latin typeface="Cambria" pitchFamily="18" charset="0"/>
                <a:ea typeface="Cambria" pitchFamily="18" charset="0"/>
              </a:rPr>
              <a:t>2004). The other was a newly awakened interest on my part in </a:t>
            </a:r>
            <a:r>
              <a:rPr lang="en-US" b="1" i="1" dirty="0">
                <a:latin typeface="Cambria" pitchFamily="18" charset="0"/>
                <a:ea typeface="Cambria" pitchFamily="18" charset="0"/>
              </a:rPr>
              <a:t>anthropological analyses of the same sort of material – ‘</a:t>
            </a:r>
            <a:r>
              <a:rPr lang="en-US" b="1" i="1" dirty="0" err="1">
                <a:latin typeface="Cambria" pitchFamily="18" charset="0"/>
                <a:ea typeface="Cambria" pitchFamily="18" charset="0"/>
              </a:rPr>
              <a:t>magic’</a:t>
            </a:r>
            <a:r>
              <a:rPr lang="en-US" b="1" i="1" dirty="0">
                <a:latin typeface="Cambria" pitchFamily="18" charset="0"/>
                <a:ea typeface="Cambria" pitchFamily="18" charset="0"/>
              </a:rPr>
              <a:t>, ‘</a:t>
            </a:r>
            <a:r>
              <a:rPr lang="en-US" i="1" dirty="0">
                <a:latin typeface="Cambria" pitchFamily="18" charset="0"/>
                <a:ea typeface="Cambria" pitchFamily="18" charset="0"/>
              </a:rPr>
              <a:t>the supernatural’, and/or ‘the occult’ – in connection with my recent work on astrology and/as divination (Willis and Curry 2004)’</a:t>
            </a:r>
            <a:r>
              <a:rPr lang="en-GB" dirty="0">
                <a:latin typeface="Cambria" pitchFamily="18" charset="0"/>
              </a:rPr>
              <a:t> </a:t>
            </a:r>
          </a:p>
          <a:p>
            <a:pPr>
              <a:buNone/>
            </a:pPr>
            <a:endParaRPr lang="en-GB" dirty="0">
              <a:latin typeface="Cambria" pitchFamily="18" charset="0"/>
            </a:endParaRPr>
          </a:p>
          <a:p>
            <a:pPr>
              <a:buNone/>
            </a:pPr>
            <a:r>
              <a:rPr lang="en-GB" dirty="0">
                <a:latin typeface="Cambria" pitchFamily="18" charset="0"/>
              </a:rPr>
              <a:t>Patrick Curry, ‘The Historiography of Astrology: A Diagnosis and a Prescription’, in K.von </a:t>
            </a:r>
            <a:r>
              <a:rPr lang="en-GB" dirty="0" err="1">
                <a:latin typeface="Cambria" pitchFamily="18" charset="0"/>
              </a:rPr>
              <a:t>Stuckrad</a:t>
            </a:r>
            <a:r>
              <a:rPr lang="en-GB" dirty="0">
                <a:latin typeface="Cambria" pitchFamily="18" charset="0"/>
              </a:rPr>
              <a:t>, G. Oestmann and D. </a:t>
            </a:r>
            <a:r>
              <a:rPr lang="en-GB" dirty="0" err="1">
                <a:latin typeface="Cambria" pitchFamily="18" charset="0"/>
              </a:rPr>
              <a:t>Rutkin</a:t>
            </a:r>
            <a:r>
              <a:rPr lang="en-GB" dirty="0">
                <a:latin typeface="Cambria" pitchFamily="18" charset="0"/>
              </a:rPr>
              <a:t> (eds.), </a:t>
            </a:r>
            <a:r>
              <a:rPr lang="en-GB" i="1" dirty="0">
                <a:latin typeface="Cambria" pitchFamily="18" charset="0"/>
              </a:rPr>
              <a:t>Horoscopes and Public Spheres</a:t>
            </a:r>
            <a:r>
              <a:rPr lang="en-GB" dirty="0">
                <a:latin typeface="Cambria" pitchFamily="18" charset="0"/>
              </a:rPr>
              <a:t> (Berlin and New York: Walter de </a:t>
            </a:r>
            <a:r>
              <a:rPr lang="en-GB" dirty="0" err="1">
                <a:latin typeface="Cambria" pitchFamily="18" charset="0"/>
              </a:rPr>
              <a:t>Gruyter</a:t>
            </a:r>
            <a:r>
              <a:rPr lang="en-GB" dirty="0">
                <a:latin typeface="Cambria" pitchFamily="18" charset="0"/>
              </a:rPr>
              <a:t>, 2005), pp. 261-74  (p. 261) week)</a:t>
            </a:r>
            <a:endParaRPr lang="en-US" dirty="0">
              <a:latin typeface="Cambria" pitchFamily="18" charset="0"/>
            </a:endParaRPr>
          </a:p>
          <a:p>
            <a:pPr>
              <a:buNone/>
            </a:pPr>
            <a:endParaRPr lang="en-GB" i="1" dirty="0">
              <a:latin typeface="Cambria" pitchFamily="18" charset="0"/>
              <a:ea typeface="Cambria" pitchFamily="18" charset="0"/>
            </a:endParaRPr>
          </a:p>
          <a:p>
            <a:endParaRPr lang="en-GB" dirty="0"/>
          </a:p>
        </p:txBody>
      </p:sp>
      <p:pic>
        <p:nvPicPr>
          <p:cNvPr id="4" name="Picture 3" descr="Patrick Curry.jpg"/>
          <p:cNvPicPr>
            <a:picLocks noChangeAspect="1"/>
          </p:cNvPicPr>
          <p:nvPr/>
        </p:nvPicPr>
        <p:blipFill>
          <a:blip r:embed="rId2" cstate="print"/>
          <a:stretch>
            <a:fillRect/>
          </a:stretch>
        </p:blipFill>
        <p:spPr>
          <a:xfrm>
            <a:off x="7845747" y="0"/>
            <a:ext cx="1298253" cy="168707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ea typeface="Cambria" pitchFamily="18" charset="0"/>
              </a:rPr>
              <a:t>Patrick Curry</a:t>
            </a:r>
            <a:endParaRPr lang="en-GB" dirty="0"/>
          </a:p>
        </p:txBody>
      </p:sp>
      <p:sp>
        <p:nvSpPr>
          <p:cNvPr id="3" name="Content Placeholder 2"/>
          <p:cNvSpPr>
            <a:spLocks noGrp="1"/>
          </p:cNvSpPr>
          <p:nvPr>
            <p:ph idx="1"/>
          </p:nvPr>
        </p:nvSpPr>
        <p:spPr/>
        <p:txBody>
          <a:bodyPr>
            <a:normAutofit fontScale="55000" lnSpcReduction="20000"/>
          </a:bodyPr>
          <a:lstStyle/>
          <a:p>
            <a:pPr>
              <a:buNone/>
            </a:pPr>
            <a:endParaRPr lang="en-US" dirty="0"/>
          </a:p>
          <a:p>
            <a:pPr>
              <a:buNone/>
            </a:pPr>
            <a:r>
              <a:rPr lang="en-US" i="1" dirty="0">
                <a:latin typeface="Cambria" pitchFamily="18" charset="0"/>
                <a:ea typeface="Cambria" pitchFamily="18" charset="0"/>
              </a:rPr>
              <a:t>‘Cornelius’s emphasis on the need to allow </a:t>
            </a:r>
            <a:r>
              <a:rPr lang="en-US" b="1" i="1" dirty="0">
                <a:latin typeface="Cambria" pitchFamily="18" charset="0"/>
                <a:ea typeface="Cambria" pitchFamily="18" charset="0"/>
              </a:rPr>
              <a:t>for the possibility for experiencing the primary truth of astrology – </a:t>
            </a:r>
            <a:r>
              <a:rPr lang="en-US" i="1" dirty="0">
                <a:latin typeface="Cambria" pitchFamily="18" charset="0"/>
                <a:ea typeface="Cambria" pitchFamily="18" charset="0"/>
              </a:rPr>
              <a:t>on a parity with that of any other truth-experience, including scientific – should not be understood as an attempt to elevate the status of astrology to that of science. We are denying that scientific truth-value has such privileged status, one which sets it apart from other experiences of truth and grants it a superior epistemological position, even in principle, against which to measure other kinds, such as astrological or magical, and to which they might aspire (and then, all too predictably, fail). Such an attempt would simply be another anachronistic and positivistic move in the service of what we are </a:t>
            </a:r>
            <a:r>
              <a:rPr lang="en-US" i="1" dirty="0" err="1">
                <a:latin typeface="Cambria" pitchFamily="18" charset="0"/>
                <a:ea typeface="Cambria" pitchFamily="18" charset="0"/>
              </a:rPr>
              <a:t>criticising</a:t>
            </a:r>
            <a:r>
              <a:rPr lang="en-US" i="1" dirty="0">
                <a:latin typeface="Cambria" pitchFamily="18" charset="0"/>
                <a:ea typeface="Cambria" pitchFamily="18" charset="0"/>
              </a:rPr>
              <a:t>. </a:t>
            </a:r>
            <a:r>
              <a:rPr lang="en-US" b="1" i="1" dirty="0">
                <a:latin typeface="Cambria" pitchFamily="18" charset="0"/>
                <a:ea typeface="Cambria" pitchFamily="18" charset="0"/>
              </a:rPr>
              <a:t>The intention, rather, is to move towards </a:t>
            </a:r>
            <a:r>
              <a:rPr lang="en-US" b="1" i="1" dirty="0" err="1">
                <a:latin typeface="Cambria" pitchFamily="18" charset="0"/>
                <a:ea typeface="Cambria" pitchFamily="18" charset="0"/>
              </a:rPr>
              <a:t>reconstruing</a:t>
            </a:r>
            <a:r>
              <a:rPr lang="en-US" b="1" i="1" dirty="0">
                <a:latin typeface="Cambria" pitchFamily="18" charset="0"/>
                <a:ea typeface="Cambria" pitchFamily="18" charset="0"/>
              </a:rPr>
              <a:t> the notion of truth as such (including scientific) as itself participatory.’</a:t>
            </a:r>
            <a:endParaRPr lang="en-GB" b="1" i="1" dirty="0">
              <a:latin typeface="Cambria" pitchFamily="18" charset="0"/>
              <a:ea typeface="Cambria" pitchFamily="18" charset="0"/>
            </a:endParaRPr>
          </a:p>
          <a:p>
            <a:r>
              <a:rPr lang="en-GB" dirty="0">
                <a:latin typeface="Cambria" pitchFamily="18" charset="0"/>
              </a:rPr>
              <a:t>Patrick Curry, ‘The Historiography of Astrology: A Diagnosis and a Prescription’, in K.von </a:t>
            </a:r>
            <a:r>
              <a:rPr lang="en-GB" dirty="0" err="1">
                <a:latin typeface="Cambria" pitchFamily="18" charset="0"/>
              </a:rPr>
              <a:t>Stuckrad</a:t>
            </a:r>
            <a:r>
              <a:rPr lang="en-GB" dirty="0">
                <a:latin typeface="Cambria" pitchFamily="18" charset="0"/>
              </a:rPr>
              <a:t>, G. Oestmann and D. </a:t>
            </a:r>
            <a:r>
              <a:rPr lang="en-GB" dirty="0" err="1">
                <a:latin typeface="Cambria" pitchFamily="18" charset="0"/>
              </a:rPr>
              <a:t>Rutkin</a:t>
            </a:r>
            <a:r>
              <a:rPr lang="en-GB" dirty="0">
                <a:latin typeface="Cambria" pitchFamily="18" charset="0"/>
              </a:rPr>
              <a:t> (eds.), </a:t>
            </a:r>
            <a:r>
              <a:rPr lang="en-GB" i="1" dirty="0">
                <a:latin typeface="Cambria" pitchFamily="18" charset="0"/>
              </a:rPr>
              <a:t>Horoscopes and Public Spheres</a:t>
            </a:r>
            <a:r>
              <a:rPr lang="en-GB" dirty="0">
                <a:latin typeface="Cambria" pitchFamily="18" charset="0"/>
              </a:rPr>
              <a:t> (Berlin and New York: Walter de </a:t>
            </a:r>
            <a:r>
              <a:rPr lang="en-GB" dirty="0" err="1">
                <a:latin typeface="Cambria" pitchFamily="18" charset="0"/>
              </a:rPr>
              <a:t>Gruyter</a:t>
            </a:r>
            <a:r>
              <a:rPr lang="en-GB" dirty="0">
                <a:latin typeface="Cambria" pitchFamily="18" charset="0"/>
              </a:rPr>
              <a:t>, 2005), pp. 261-74  (p. </a:t>
            </a:r>
            <a:r>
              <a:rPr lang="en-GB">
                <a:latin typeface="Cambria" pitchFamily="18" charset="0"/>
              </a:rPr>
              <a:t>270)</a:t>
            </a:r>
            <a:endParaRPr lang="en-US" dirty="0">
              <a:latin typeface="Cambria" pitchFamily="18" charset="0"/>
            </a:endParaRPr>
          </a:p>
          <a:p>
            <a:endParaRPr lang="en-GB" dirty="0"/>
          </a:p>
        </p:txBody>
      </p:sp>
      <p:pic>
        <p:nvPicPr>
          <p:cNvPr id="4" name="Picture 3" descr="Patrick Curry.jpg"/>
          <p:cNvPicPr>
            <a:picLocks noChangeAspect="1"/>
          </p:cNvPicPr>
          <p:nvPr/>
        </p:nvPicPr>
        <p:blipFill>
          <a:blip r:embed="rId2" cstate="print"/>
          <a:stretch>
            <a:fillRect/>
          </a:stretch>
        </p:blipFill>
        <p:spPr>
          <a:xfrm>
            <a:off x="7845747" y="0"/>
            <a:ext cx="1298253" cy="168707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latin typeface="Cambria" pitchFamily="18" charset="0"/>
              </a:rPr>
              <a:t>Geoffrey Cornelius</a:t>
            </a:r>
            <a:endParaRPr lang="en-GB" dirty="0"/>
          </a:p>
        </p:txBody>
      </p:sp>
      <p:sp>
        <p:nvSpPr>
          <p:cNvPr id="4" name="Content Placeholder 3"/>
          <p:cNvSpPr>
            <a:spLocks noGrp="1"/>
          </p:cNvSpPr>
          <p:nvPr>
            <p:ph idx="1"/>
          </p:nvPr>
        </p:nvSpPr>
        <p:spPr/>
        <p:txBody>
          <a:bodyPr>
            <a:normAutofit/>
          </a:bodyPr>
          <a:lstStyle/>
          <a:p>
            <a:pPr>
              <a:buNone/>
            </a:pPr>
            <a:r>
              <a:rPr lang="en-GB" sz="2000" i="1" dirty="0">
                <a:latin typeface="Cambria" pitchFamily="18" charset="0"/>
                <a:ea typeface="Cambria" pitchFamily="18" charset="0"/>
              </a:rPr>
              <a:t>‘In order to introduce the problematic relationship between astrology and the academy I will offer something that may seem untoward, but is in fact fully relevant to our discussion – a horoscope. </a:t>
            </a:r>
            <a:r>
              <a:rPr lang="en-GB" sz="2000" b="1" i="1" dirty="0">
                <a:latin typeface="Cambria" pitchFamily="18" charset="0"/>
                <a:ea typeface="Cambria" pitchFamily="18" charset="0"/>
              </a:rPr>
              <a:t>The proposition that astrological symbolism, in and of itself, could yield insight into our academic proceedings constellates the very issue we are considering. </a:t>
            </a:r>
            <a:r>
              <a:rPr lang="en-GB" sz="2000" i="1" dirty="0">
                <a:latin typeface="Cambria" pitchFamily="18" charset="0"/>
                <a:ea typeface="Cambria" pitchFamily="18" charset="0"/>
              </a:rPr>
              <a:t>It also raises the question, for which the astrologers must begin to account, of what order of knowing this is, and what place such knowledge might have in a university.’</a:t>
            </a:r>
          </a:p>
          <a:p>
            <a:pPr>
              <a:buNone/>
            </a:pPr>
            <a:r>
              <a:rPr lang="en-GB" sz="2000" dirty="0">
                <a:latin typeface="Cambria" pitchFamily="18" charset="0"/>
              </a:rPr>
              <a:t>Cornelius, Geoffrey, ‘Verity and the Question of Primary and Secondary Scholarship in Astrology’, in Nicholas Campion, Patrick Curry and Michael York (ed.) </a:t>
            </a:r>
            <a:r>
              <a:rPr lang="en-GB" sz="2000" i="1" dirty="0">
                <a:latin typeface="Cambria" pitchFamily="18" charset="0"/>
              </a:rPr>
              <a:t>Astrology and the Academy</a:t>
            </a:r>
            <a:r>
              <a:rPr lang="en-GB" sz="2000" dirty="0">
                <a:latin typeface="Cambria" pitchFamily="18" charset="0"/>
              </a:rPr>
              <a:t>, Bristol: Cinnabar Books 2004, pp. 103-113 (p. 103).</a:t>
            </a:r>
            <a:endParaRPr lang="en-US" sz="2000" dirty="0">
              <a:latin typeface="Cambria" pitchFamily="18" charset="0"/>
            </a:endParaRPr>
          </a:p>
          <a:p>
            <a:pPr>
              <a:buNone/>
            </a:pPr>
            <a:endParaRPr lang="en-GB" sz="2000" i="1" dirty="0">
              <a:latin typeface="Cambria" pitchFamily="18" charset="0"/>
              <a:ea typeface="Cambria" pitchFamily="18" charset="0"/>
            </a:endParaRPr>
          </a:p>
        </p:txBody>
      </p:sp>
      <p:pic>
        <p:nvPicPr>
          <p:cNvPr id="5" name="Picture 4" descr="Geoffrey Cornelius.jpg"/>
          <p:cNvPicPr>
            <a:picLocks noChangeAspect="1"/>
          </p:cNvPicPr>
          <p:nvPr/>
        </p:nvPicPr>
        <p:blipFill>
          <a:blip r:embed="rId2" cstate="print"/>
          <a:srcRect b="28431"/>
          <a:stretch>
            <a:fillRect/>
          </a:stretch>
        </p:blipFill>
        <p:spPr>
          <a:xfrm>
            <a:off x="5364088" y="5373216"/>
            <a:ext cx="2615952" cy="1053118"/>
          </a:xfrm>
          <a:prstGeom prst="rect">
            <a:avLst/>
          </a:prstGeom>
        </p:spPr>
      </p:pic>
      <p:pic>
        <p:nvPicPr>
          <p:cNvPr id="6" name="Picture 5" descr="Patrick Curry.jpg"/>
          <p:cNvPicPr>
            <a:picLocks noChangeAspect="1"/>
          </p:cNvPicPr>
          <p:nvPr/>
        </p:nvPicPr>
        <p:blipFill>
          <a:blip r:embed="rId3" cstate="print"/>
          <a:stretch>
            <a:fillRect/>
          </a:stretch>
        </p:blipFill>
        <p:spPr>
          <a:xfrm>
            <a:off x="4139952" y="5301208"/>
            <a:ext cx="1118741" cy="145379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latin typeface="Cambria" pitchFamily="18" charset="0"/>
                <a:ea typeface="Cambria" pitchFamily="18" charset="0"/>
              </a:rPr>
              <a:t>The Role of the Insider</a:t>
            </a:r>
          </a:p>
        </p:txBody>
      </p:sp>
      <p:sp>
        <p:nvSpPr>
          <p:cNvPr id="3" name="Content Placeholder 2"/>
          <p:cNvSpPr>
            <a:spLocks noGrp="1"/>
          </p:cNvSpPr>
          <p:nvPr>
            <p:ph idx="1"/>
          </p:nvPr>
        </p:nvSpPr>
        <p:spPr/>
        <p:txBody>
          <a:bodyPr>
            <a:normAutofit fontScale="55000" lnSpcReduction="20000"/>
          </a:bodyPr>
          <a:lstStyle/>
          <a:p>
            <a:pPr>
              <a:buNone/>
            </a:pPr>
            <a:r>
              <a:rPr lang="en-GB" sz="2900" dirty="0">
                <a:latin typeface="Cambria" pitchFamily="18" charset="0"/>
                <a:ea typeface="Cambria" pitchFamily="18" charset="0"/>
              </a:rPr>
              <a:t>Cornelius suggests that astrology as a way of knowing can inform the historian’s world view.</a:t>
            </a:r>
          </a:p>
          <a:p>
            <a:pPr>
              <a:buNone/>
            </a:pPr>
            <a:r>
              <a:rPr lang="en-GB" sz="2900" dirty="0">
                <a:latin typeface="Cambria" pitchFamily="18" charset="0"/>
                <a:ea typeface="Cambria" pitchFamily="18" charset="0"/>
              </a:rPr>
              <a:t>Curry suggests that an experience of astrology working can assist the historian of astrology.</a:t>
            </a:r>
          </a:p>
          <a:p>
            <a:pPr>
              <a:buNone/>
            </a:pPr>
            <a:r>
              <a:rPr lang="en-GB" sz="2900" dirty="0">
                <a:latin typeface="Cambria" pitchFamily="18" charset="0"/>
                <a:ea typeface="Cambria" pitchFamily="18" charset="0"/>
              </a:rPr>
              <a:t>In this module for practical purposes it is impossible to use astrology to gain insights into history. First, the methodology for how we would do so has not been developed, and notion like it is recognised within the discipline. It would be as methodologically difficult as asking God for advice. Second, this being the case it would be the kind of topic one could only explore in a PhD (as recently accomplished by Garry Phillipson)</a:t>
            </a:r>
          </a:p>
          <a:p>
            <a:pPr>
              <a:buNone/>
            </a:pPr>
            <a:r>
              <a:rPr lang="en-GB" sz="2900" dirty="0">
                <a:latin typeface="Cambria" pitchFamily="18" charset="0"/>
                <a:ea typeface="Cambria" pitchFamily="18" charset="0"/>
              </a:rPr>
              <a:t>Curry’s view does raise important questions, though.</a:t>
            </a:r>
          </a:p>
          <a:p>
            <a:pPr>
              <a:buNone/>
            </a:pPr>
            <a:r>
              <a:rPr lang="en-GB" sz="2900" dirty="0">
                <a:latin typeface="Cambria" pitchFamily="18" charset="0"/>
                <a:ea typeface="Cambria" pitchFamily="18" charset="0"/>
              </a:rPr>
              <a:t>Can one be a historian of music without playing an instrument?</a:t>
            </a:r>
          </a:p>
          <a:p>
            <a:pPr>
              <a:buNone/>
            </a:pPr>
            <a:r>
              <a:rPr lang="en-GB" sz="2900" dirty="0">
                <a:latin typeface="Cambria" pitchFamily="18" charset="0"/>
                <a:ea typeface="Cambria" pitchFamily="18" charset="0"/>
              </a:rPr>
              <a:t>Can one be a historian of ancient Rome without being an ancient Rome.</a:t>
            </a:r>
          </a:p>
          <a:p>
            <a:pPr>
              <a:buNone/>
            </a:pPr>
            <a:r>
              <a:rPr lang="en-GB" sz="2900" dirty="0">
                <a:latin typeface="Cambria" pitchFamily="18" charset="0"/>
                <a:ea typeface="Cambria" pitchFamily="18" charset="0"/>
              </a:rPr>
              <a:t>Does Curry’s view represent an aspiration rather than a requirement?</a:t>
            </a:r>
          </a:p>
          <a:p>
            <a:pPr>
              <a:buNone/>
            </a:pPr>
            <a:r>
              <a:rPr lang="en-GB" sz="2900" dirty="0">
                <a:latin typeface="Cambria" pitchFamily="18" charset="0"/>
                <a:ea typeface="Cambria" pitchFamily="18" charset="0"/>
              </a:rPr>
              <a:t>Historians study many things of which they can have no direct experience.</a:t>
            </a:r>
          </a:p>
          <a:p>
            <a:pPr>
              <a:buNone/>
            </a:pPr>
            <a:r>
              <a:rPr lang="en-GB" sz="2900" dirty="0">
                <a:latin typeface="Cambria" pitchFamily="18" charset="0"/>
                <a:ea typeface="Cambria" pitchFamily="18" charset="0"/>
              </a:rPr>
              <a:t>When you take the Researching Contemporary Cosmologies module (if you haven’t already) you will see how this relates to the Insider/Outsider debate.</a:t>
            </a:r>
          </a:p>
          <a:p>
            <a:pPr>
              <a:buNone/>
            </a:pPr>
            <a:r>
              <a:rPr lang="en-GB" sz="2900" b="1" dirty="0">
                <a:latin typeface="Cambria" pitchFamily="18" charset="0"/>
                <a:ea typeface="Cambria" pitchFamily="18" charset="0"/>
              </a:rPr>
              <a:t>But this whole debate does stress the central importance of consulting primary sources.</a:t>
            </a:r>
            <a:endParaRPr lang="en-US" sz="2900" b="1" dirty="0">
              <a:latin typeface="Cambria" pitchFamily="18" charset="0"/>
              <a:ea typeface="Cambria" pitchFamily="18" charset="0"/>
            </a:endParaRPr>
          </a:p>
          <a:p>
            <a:pPr>
              <a:buNone/>
            </a:pPr>
            <a:endParaRPr lang="en-GB" dirty="0"/>
          </a:p>
          <a:p>
            <a:pPr>
              <a:buNone/>
            </a:pPr>
            <a:endParaRPr lang="en-GB" dirty="0"/>
          </a:p>
        </p:txBody>
      </p:sp>
      <p:pic>
        <p:nvPicPr>
          <p:cNvPr id="4" name="Picture 3" descr="Patrick Curry.jpg"/>
          <p:cNvPicPr>
            <a:picLocks noChangeAspect="1"/>
          </p:cNvPicPr>
          <p:nvPr/>
        </p:nvPicPr>
        <p:blipFill>
          <a:blip r:embed="rId2" cstate="print"/>
          <a:stretch>
            <a:fillRect/>
          </a:stretch>
        </p:blipFill>
        <p:spPr>
          <a:xfrm>
            <a:off x="5508104" y="5337394"/>
            <a:ext cx="1080120" cy="1403609"/>
          </a:xfrm>
          <a:prstGeom prst="rect">
            <a:avLst/>
          </a:prstGeom>
        </p:spPr>
      </p:pic>
      <p:pic>
        <p:nvPicPr>
          <p:cNvPr id="5" name="Picture 4" descr="Geoffrey Cornelius.jpg"/>
          <p:cNvPicPr>
            <a:picLocks noChangeAspect="1"/>
          </p:cNvPicPr>
          <p:nvPr/>
        </p:nvPicPr>
        <p:blipFill>
          <a:blip r:embed="rId3" cstate="print"/>
          <a:srcRect b="28431"/>
          <a:stretch>
            <a:fillRect/>
          </a:stretch>
        </p:blipFill>
        <p:spPr>
          <a:xfrm>
            <a:off x="6588224" y="5661248"/>
            <a:ext cx="2517976" cy="101367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276</TotalTime>
  <Words>1201</Words>
  <Application>Microsoft Office PowerPoint</Application>
  <PresentationFormat>On-screen Show (4:3)</PresentationFormat>
  <Paragraphs>48</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Cambria</vt:lpstr>
      <vt:lpstr>Office Theme</vt:lpstr>
      <vt:lpstr>History of Astrology week 8</vt:lpstr>
      <vt:lpstr>Reading: Historiography 2 Evans, Richard, In Defence of History, London: Granta Books 1997, chapter 8. </vt:lpstr>
      <vt:lpstr>Reading: Historiography 2</vt:lpstr>
      <vt:lpstr>Patrick Curry</vt:lpstr>
      <vt:lpstr>Patrick Curry</vt:lpstr>
      <vt:lpstr>Geoffrey Cornelius</vt:lpstr>
      <vt:lpstr>The Role of the Insider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Astrology week 8</dc:title>
  <dc:creator>Nick</dc:creator>
  <cp:lastModifiedBy>Nicholas Campion</cp:lastModifiedBy>
  <cp:revision>17</cp:revision>
  <dcterms:created xsi:type="dcterms:W3CDTF">2019-06-19T12:22:36Z</dcterms:created>
  <dcterms:modified xsi:type="dcterms:W3CDTF">2022-02-08T17:28:56Z</dcterms:modified>
</cp:coreProperties>
</file>