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56" r:id="rId2"/>
    <p:sldId id="258" r:id="rId3"/>
    <p:sldId id="259" r:id="rId4"/>
    <p:sldId id="260" r:id="rId5"/>
    <p:sldId id="264" r:id="rId6"/>
    <p:sldId id="278" r:id="rId7"/>
    <p:sldId id="280" r:id="rId8"/>
    <p:sldId id="279" r:id="rId9"/>
    <p:sldId id="281" r:id="rId10"/>
    <p:sldId id="282" r:id="rId11"/>
    <p:sldId id="283" r:id="rId12"/>
    <p:sldId id="284" r:id="rId13"/>
    <p:sldId id="285" r:id="rId14"/>
    <p:sldId id="275" r:id="rId15"/>
    <p:sldId id="277"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4F08B0-FA35-499A-BC08-8F8680BEA169}" v="28" dt="2024-10-15T15:12:21.6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45" autoAdjust="0"/>
    <p:restoredTop sz="93372" autoAdjust="0"/>
  </p:normalViewPr>
  <p:slideViewPr>
    <p:cSldViewPr>
      <p:cViewPr varScale="1">
        <p:scale>
          <a:sx n="81" d="100"/>
          <a:sy n="81" d="100"/>
        </p:scale>
        <p:origin x="116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d Usman" userId="2be69f11-f7c0-4ef2-b3f5-4496cccf096e" providerId="ADAL" clId="{E14F08B0-FA35-499A-BC08-8F8680BEA169}"/>
    <pc:docChg chg="modSld">
      <pc:chgData name="Said Usman" userId="2be69f11-f7c0-4ef2-b3f5-4496cccf096e" providerId="ADAL" clId="{E14F08B0-FA35-499A-BC08-8F8680BEA169}" dt="2024-10-14T09:48:36.947" v="26"/>
      <pc:docMkLst>
        <pc:docMk/>
      </pc:docMkLst>
      <pc:sldChg chg="modAnim">
        <pc:chgData name="Said Usman" userId="2be69f11-f7c0-4ef2-b3f5-4496cccf096e" providerId="ADAL" clId="{E14F08B0-FA35-499A-BC08-8F8680BEA169}" dt="2024-10-11T13:34:44.118" v="4"/>
        <pc:sldMkLst>
          <pc:docMk/>
          <pc:sldMk cId="822168418" sldId="258"/>
        </pc:sldMkLst>
      </pc:sldChg>
      <pc:sldChg chg="modAnim">
        <pc:chgData name="Said Usman" userId="2be69f11-f7c0-4ef2-b3f5-4496cccf096e" providerId="ADAL" clId="{E14F08B0-FA35-499A-BC08-8F8680BEA169}" dt="2024-10-11T13:34:51.246" v="6"/>
        <pc:sldMkLst>
          <pc:docMk/>
          <pc:sldMk cId="2683824072" sldId="259"/>
        </pc:sldMkLst>
      </pc:sldChg>
      <pc:sldChg chg="modAnim">
        <pc:chgData name="Said Usman" userId="2be69f11-f7c0-4ef2-b3f5-4496cccf096e" providerId="ADAL" clId="{E14F08B0-FA35-499A-BC08-8F8680BEA169}" dt="2024-10-11T13:34:59.881" v="9"/>
        <pc:sldMkLst>
          <pc:docMk/>
          <pc:sldMk cId="666180720" sldId="260"/>
        </pc:sldMkLst>
      </pc:sldChg>
      <pc:sldChg chg="modAnim">
        <pc:chgData name="Said Usman" userId="2be69f11-f7c0-4ef2-b3f5-4496cccf096e" providerId="ADAL" clId="{E14F08B0-FA35-499A-BC08-8F8680BEA169}" dt="2024-10-11T13:35:16.542" v="16"/>
        <pc:sldMkLst>
          <pc:docMk/>
          <pc:sldMk cId="1345941098" sldId="264"/>
        </pc:sldMkLst>
      </pc:sldChg>
      <pc:sldChg chg="modAnim">
        <pc:chgData name="Said Usman" userId="2be69f11-f7c0-4ef2-b3f5-4496cccf096e" providerId="ADAL" clId="{E14F08B0-FA35-499A-BC08-8F8680BEA169}" dt="2024-10-14T09:48:36.947" v="26"/>
        <pc:sldMkLst>
          <pc:docMk/>
          <pc:sldMk cId="4041932432" sldId="275"/>
        </pc:sldMkLst>
      </pc:sldChg>
      <pc:sldChg chg="modSp modAnim">
        <pc:chgData name="Said Usman" userId="2be69f11-f7c0-4ef2-b3f5-4496cccf096e" providerId="ADAL" clId="{E14F08B0-FA35-499A-BC08-8F8680BEA169}" dt="2024-10-11T13:35:33.353" v="22"/>
        <pc:sldMkLst>
          <pc:docMk/>
          <pc:sldMk cId="2161164103" sldId="278"/>
        </pc:sldMkLst>
        <pc:spChg chg="mod">
          <ac:chgData name="Said Usman" userId="2be69f11-f7c0-4ef2-b3f5-4496cccf096e" providerId="ADAL" clId="{E14F08B0-FA35-499A-BC08-8F8680BEA169}" dt="2024-10-11T13:31:47.461" v="1" actId="20577"/>
          <ac:spMkLst>
            <pc:docMk/>
            <pc:sldMk cId="2161164103" sldId="278"/>
            <ac:spMk id="3" creationId="{3E5A6D1C-BF18-4423-852F-EFE5DAB2B6E4}"/>
          </ac:spMkLst>
        </pc:spChg>
      </pc:sldChg>
      <pc:sldChg chg="modAnim">
        <pc:chgData name="Said Usman" userId="2be69f11-f7c0-4ef2-b3f5-4496cccf096e" providerId="ADAL" clId="{E14F08B0-FA35-499A-BC08-8F8680BEA169}" dt="2024-10-14T09:48:20.365" v="24"/>
        <pc:sldMkLst>
          <pc:docMk/>
          <pc:sldMk cId="3685576398" sldId="279"/>
        </pc:sldMkLst>
      </pc:sldChg>
      <pc:sldChg chg="modAnim">
        <pc:chgData name="Said Usman" userId="2be69f11-f7c0-4ef2-b3f5-4496cccf096e" providerId="ADAL" clId="{E14F08B0-FA35-499A-BC08-8F8680BEA169}" dt="2024-10-14T09:48:13.436" v="23"/>
        <pc:sldMkLst>
          <pc:docMk/>
          <pc:sldMk cId="3013153578" sldId="280"/>
        </pc:sldMkLst>
      </pc:sldChg>
      <pc:sldChg chg="modSp modAnim">
        <pc:chgData name="Said Usman" userId="2be69f11-f7c0-4ef2-b3f5-4496cccf096e" providerId="ADAL" clId="{E14F08B0-FA35-499A-BC08-8F8680BEA169}" dt="2024-10-14T09:48:28.334" v="25"/>
        <pc:sldMkLst>
          <pc:docMk/>
          <pc:sldMk cId="1435756441" sldId="281"/>
        </pc:sldMkLst>
        <pc:spChg chg="mod">
          <ac:chgData name="Said Usman" userId="2be69f11-f7c0-4ef2-b3f5-4496cccf096e" providerId="ADAL" clId="{E14F08B0-FA35-499A-BC08-8F8680BEA169}" dt="2024-10-11T13:23:58.922" v="0" actId="20577"/>
          <ac:spMkLst>
            <pc:docMk/>
            <pc:sldMk cId="1435756441" sldId="281"/>
            <ac:spMk id="3" creationId="{3E5A6D1C-BF18-4423-852F-EFE5DAB2B6E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430013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4521660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8604448" cy="2664296"/>
          </a:xfrm>
        </p:spPr>
        <p:txBody>
          <a:bodyPr/>
          <a:lstStyle/>
          <a:p>
            <a:pPr eaLnBrk="1" fontAlgn="auto" hangingPunct="1">
              <a:spcAft>
                <a:spcPts val="0"/>
              </a:spcAft>
              <a:defRPr/>
            </a:pPr>
            <a:br>
              <a:rPr lang="en-US" sz="3200" dirty="0"/>
            </a:br>
            <a:r>
              <a:rPr lang="en-US" sz="3200" dirty="0"/>
              <a:t>Project Management LCBB 5005</a:t>
            </a:r>
            <a:br>
              <a:rPr lang="en-US" sz="3200" dirty="0"/>
            </a:br>
            <a:r>
              <a:rPr lang="en-US" sz="3200" dirty="0"/>
              <a:t>Project charter and Project initiation document</a:t>
            </a:r>
            <a:br>
              <a:rPr lang="en-US" sz="3200" dirty="0"/>
            </a:br>
            <a:r>
              <a:rPr lang="en-US" sz="3200" dirty="0"/>
              <a:t>Week 2</a:t>
            </a:r>
            <a:br>
              <a:rPr lang="en-US" sz="3200" dirty="0"/>
            </a:br>
            <a:r>
              <a:rPr lang="en-US" sz="3200" dirty="0"/>
              <a:t>Session 2</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a:xfrm>
            <a:off x="457200" y="274638"/>
            <a:ext cx="8229600" cy="994122"/>
          </a:xfrm>
        </p:spPr>
        <p:txBody>
          <a:bodyPr/>
          <a:lstStyle/>
          <a:p>
            <a:r>
              <a:rPr lang="en-GB" sz="3200" b="1" dirty="0"/>
              <a:t>Project Charter Vs Project Plan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600201"/>
            <a:ext cx="8641655" cy="3989039"/>
          </a:xfrm>
        </p:spPr>
        <p:txBody>
          <a:bodyPr/>
          <a:lstStyle/>
          <a:p>
            <a:pPr marL="0" indent="0">
              <a:buNone/>
            </a:pPr>
            <a:r>
              <a:rPr lang="en-GB" dirty="0"/>
              <a:t>A project charter is a document that formally authorizes a project and defines the project's objectives, while a project plan is a document that outlines the tasks, resources, and timeline for completing a project.</a:t>
            </a:r>
            <a:endParaRPr lang="en-GB" sz="2800" dirty="0"/>
          </a:p>
          <a:p>
            <a:pPr marL="0" indent="0">
              <a:buNone/>
            </a:pPr>
            <a:r>
              <a:rPr lang="en-GB" sz="2800" dirty="0"/>
              <a:t>The </a:t>
            </a:r>
            <a:r>
              <a:rPr lang="en-GB" sz="2800" b="1" dirty="0"/>
              <a:t>project Charter </a:t>
            </a:r>
            <a:r>
              <a:rPr lang="en-GB" sz="2800" dirty="0"/>
              <a:t>is a document that authorises the project manager to initiate and lead a project.</a:t>
            </a:r>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22168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43AD0-CC72-450F-A154-A84FD0658E83}"/>
              </a:ext>
            </a:extLst>
          </p:cNvPr>
          <p:cNvSpPr>
            <a:spLocks noGrp="1"/>
          </p:cNvSpPr>
          <p:nvPr>
            <p:ph type="title"/>
          </p:nvPr>
        </p:nvSpPr>
        <p:spPr/>
        <p:txBody>
          <a:bodyPr/>
          <a:lstStyle/>
          <a:p>
            <a:r>
              <a:rPr lang="en-GB" sz="3200" b="1" dirty="0"/>
              <a:t>Purpose of Project Charter</a:t>
            </a:r>
          </a:p>
        </p:txBody>
      </p:sp>
      <p:sp>
        <p:nvSpPr>
          <p:cNvPr id="3" name="Content Placeholder 2">
            <a:extLst>
              <a:ext uri="{FF2B5EF4-FFF2-40B4-BE49-F238E27FC236}">
                <a16:creationId xmlns:a16="http://schemas.microsoft.com/office/drawing/2014/main" id="{9216672F-D2DF-4E72-A741-BD7B798EACEC}"/>
              </a:ext>
            </a:extLst>
          </p:cNvPr>
          <p:cNvSpPr>
            <a:spLocks noGrp="1"/>
          </p:cNvSpPr>
          <p:nvPr>
            <p:ph idx="1"/>
          </p:nvPr>
        </p:nvSpPr>
        <p:spPr>
          <a:xfrm>
            <a:off x="107504" y="1417638"/>
            <a:ext cx="8856984" cy="4099595"/>
          </a:xfrm>
        </p:spPr>
        <p:txBody>
          <a:bodyPr/>
          <a:lstStyle/>
          <a:p>
            <a:pPr marL="0" indent="0">
              <a:buNone/>
            </a:pPr>
            <a:r>
              <a:rPr lang="en-GB" dirty="0"/>
              <a:t>A project charter is a "big picture" document and defines the overall scope, objectives, and stakeholders involved in the project. It acts as a guidepost for decision-making throughout the project. In contrast, a project plan is more detailed and breaks down the project into smaller, manageable tasks.</a:t>
            </a:r>
            <a:endParaRPr lang="en-GB" sz="2800" dirty="0"/>
          </a:p>
        </p:txBody>
      </p:sp>
      <p:sp>
        <p:nvSpPr>
          <p:cNvPr id="4" name="Date Placeholder 3">
            <a:extLst>
              <a:ext uri="{FF2B5EF4-FFF2-40B4-BE49-F238E27FC236}">
                <a16:creationId xmlns:a16="http://schemas.microsoft.com/office/drawing/2014/main" id="{CF19C069-3E49-4DEE-9D81-F3C5CDE853C5}"/>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CB3276AA-EE50-478B-8D5B-C95C13ADA7C9}"/>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683824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Project Initiation Document Guide(PID)</a:t>
            </a:r>
          </a:p>
        </p:txBody>
      </p:sp>
      <p:sp>
        <p:nvSpPr>
          <p:cNvPr id="3" name="Content Placeholder 2">
            <a:extLst>
              <a:ext uri="{FF2B5EF4-FFF2-40B4-BE49-F238E27FC236}">
                <a16:creationId xmlns:a16="http://schemas.microsoft.com/office/drawing/2014/main" id="{3379CF91-8BF4-4DE8-AD64-A53D91BF9FCC}"/>
              </a:ext>
            </a:extLst>
          </p:cNvPr>
          <p:cNvSpPr>
            <a:spLocks noGrp="1"/>
          </p:cNvSpPr>
          <p:nvPr>
            <p:ph sz="half" idx="1"/>
          </p:nvPr>
        </p:nvSpPr>
        <p:spPr>
          <a:xfrm>
            <a:off x="457200" y="1600201"/>
            <a:ext cx="4038600" cy="3989040"/>
          </a:xfrm>
        </p:spPr>
        <p:txBody>
          <a:bodyPr wrap="square" anchor="t">
            <a:normAutofit/>
          </a:bodyPr>
          <a:lstStyle/>
          <a:p>
            <a:pPr marL="0" indent="0" algn="just">
              <a:lnSpc>
                <a:spcPct val="90000"/>
              </a:lnSpc>
              <a:buNone/>
            </a:pPr>
            <a:r>
              <a:rPr lang="en-GB" sz="2200" dirty="0"/>
              <a:t>Project Charter and Project Initiation Document are almost same. However, a Project Charter usually has less detail. </a:t>
            </a:r>
          </a:p>
          <a:p>
            <a:pPr marL="0" indent="0" algn="just">
              <a:lnSpc>
                <a:spcPct val="90000"/>
              </a:lnSpc>
              <a:buNone/>
            </a:pPr>
            <a:r>
              <a:rPr lang="en-GB" sz="2200" dirty="0"/>
              <a:t>The PID is an extension of the project charter to include details of the project management team and risk analysis, plus a refinement of the business case for the project and the project plan.</a:t>
            </a:r>
          </a:p>
          <a:p>
            <a:pPr marL="0" indent="0">
              <a:lnSpc>
                <a:spcPct val="90000"/>
              </a:lnSpc>
              <a:buNone/>
            </a:pPr>
            <a:endParaRPr lang="en-GB" sz="2200" dirty="0"/>
          </a:p>
          <a:p>
            <a:pPr marL="0" indent="0">
              <a:lnSpc>
                <a:spcPct val="90000"/>
              </a:lnSpc>
              <a:buNone/>
            </a:pPr>
            <a:endParaRPr lang="en-GB" sz="2200" dirty="0"/>
          </a:p>
        </p:txBody>
      </p:sp>
      <p:pic>
        <p:nvPicPr>
          <p:cNvPr id="2050" name="Picture 2" descr="No alt text provided for this image">
            <a:extLst>
              <a:ext uri="{FF2B5EF4-FFF2-40B4-BE49-F238E27FC236}">
                <a16:creationId xmlns:a16="http://schemas.microsoft.com/office/drawing/2014/main" id="{F53150A3-044C-1F38-4593-162970996AF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1600201"/>
            <a:ext cx="4100264" cy="3484983"/>
          </a:xfrm>
          <a:prstGeom prst="rect">
            <a:avLst/>
          </a:prstGeom>
          <a:solidFill>
            <a:srgbClr val="FFFFFF"/>
          </a:solidFill>
        </p:spPr>
      </p:pic>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15/10/2024</a:t>
            </a:fld>
            <a:endParaRPr lang="en-GB" altLang="en-US" sz="900"/>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666180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7A50-90B7-48F4-94CB-384CA4C34CB5}"/>
              </a:ext>
            </a:extLst>
          </p:cNvPr>
          <p:cNvSpPr>
            <a:spLocks noGrp="1"/>
          </p:cNvSpPr>
          <p:nvPr>
            <p:ph type="title"/>
          </p:nvPr>
        </p:nvSpPr>
        <p:spPr>
          <a:xfrm>
            <a:off x="457200" y="274638"/>
            <a:ext cx="8229600" cy="1138138"/>
          </a:xfrm>
        </p:spPr>
        <p:txBody>
          <a:bodyPr/>
          <a:lstStyle/>
          <a:p>
            <a:r>
              <a:rPr lang="en-GB" sz="3200" b="1" dirty="0"/>
              <a:t>Project Initiation Document(PID) Guidelines</a:t>
            </a:r>
          </a:p>
        </p:txBody>
      </p:sp>
      <p:sp>
        <p:nvSpPr>
          <p:cNvPr id="3" name="Content Placeholder 2">
            <a:extLst>
              <a:ext uri="{FF2B5EF4-FFF2-40B4-BE49-F238E27FC236}">
                <a16:creationId xmlns:a16="http://schemas.microsoft.com/office/drawing/2014/main" id="{3E5A6D1C-BF18-4423-852F-EFE5DAB2B6E4}"/>
              </a:ext>
            </a:extLst>
          </p:cNvPr>
          <p:cNvSpPr>
            <a:spLocks noGrp="1"/>
          </p:cNvSpPr>
          <p:nvPr>
            <p:ph idx="1"/>
          </p:nvPr>
        </p:nvSpPr>
        <p:spPr>
          <a:xfrm>
            <a:off x="0" y="1260476"/>
            <a:ext cx="8964488" cy="4328764"/>
          </a:xfrm>
        </p:spPr>
        <p:txBody>
          <a:bodyPr/>
          <a:lstStyle/>
          <a:p>
            <a:pPr marL="0" indent="0">
              <a:buNone/>
            </a:pPr>
            <a:r>
              <a:rPr lang="en-GB" sz="2400" b="1" dirty="0"/>
              <a:t>Briefly introduce your project: </a:t>
            </a:r>
          </a:p>
          <a:p>
            <a:pPr marL="0" indent="0">
              <a:buNone/>
            </a:pPr>
            <a:r>
              <a:rPr lang="en-GB" sz="2400" dirty="0"/>
              <a:t>Project goals, objectives, and critical success factors </a:t>
            </a:r>
          </a:p>
          <a:p>
            <a:pPr marL="0" indent="0">
              <a:buNone/>
            </a:pPr>
            <a:r>
              <a:rPr lang="en-GB" sz="2400" b="1" dirty="0"/>
              <a:t>Project Scope: </a:t>
            </a:r>
          </a:p>
          <a:p>
            <a:pPr marL="0" indent="0">
              <a:buNone/>
            </a:pPr>
            <a:r>
              <a:rPr lang="en-GB" sz="2400" dirty="0"/>
              <a:t>Explain the project's objectives; specify the parameters, the expected quality, cost, time, and clear understanding of what is expected from the project (the benefits). </a:t>
            </a:r>
          </a:p>
          <a:p>
            <a:pPr marL="0" indent="0">
              <a:buNone/>
            </a:pPr>
            <a:r>
              <a:rPr lang="en-GB" sz="2400" b="1" dirty="0"/>
              <a:t>Budget Assumptions: </a:t>
            </a:r>
          </a:p>
          <a:p>
            <a:pPr marL="0" indent="0">
              <a:buNone/>
            </a:pPr>
            <a:r>
              <a:rPr lang="en-GB" sz="2400" dirty="0"/>
              <a:t>If you have some genuine budget information, you can use it. Otherwise, you may have to make some assumptions.</a:t>
            </a:r>
          </a:p>
        </p:txBody>
      </p:sp>
      <p:sp>
        <p:nvSpPr>
          <p:cNvPr id="4" name="Date Placeholder 3">
            <a:extLst>
              <a:ext uri="{FF2B5EF4-FFF2-40B4-BE49-F238E27FC236}">
                <a16:creationId xmlns:a16="http://schemas.microsoft.com/office/drawing/2014/main" id="{9F884088-1CBC-4695-B2B9-00C2894AB652}"/>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160A70D5-7171-4C6F-B517-E67A36708D25}"/>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345941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7A50-90B7-48F4-94CB-384CA4C34CB5}"/>
              </a:ext>
            </a:extLst>
          </p:cNvPr>
          <p:cNvSpPr>
            <a:spLocks noGrp="1"/>
          </p:cNvSpPr>
          <p:nvPr>
            <p:ph type="title"/>
          </p:nvPr>
        </p:nvSpPr>
        <p:spPr>
          <a:xfrm>
            <a:off x="457200" y="274638"/>
            <a:ext cx="8229600" cy="1138138"/>
          </a:xfrm>
        </p:spPr>
        <p:txBody>
          <a:bodyPr/>
          <a:lstStyle/>
          <a:p>
            <a:r>
              <a:rPr lang="en-GB" sz="3200" b="1" dirty="0"/>
              <a:t>Project Initiation Document(PID) Guidelines</a:t>
            </a:r>
          </a:p>
        </p:txBody>
      </p:sp>
      <p:sp>
        <p:nvSpPr>
          <p:cNvPr id="3" name="Content Placeholder 2">
            <a:extLst>
              <a:ext uri="{FF2B5EF4-FFF2-40B4-BE49-F238E27FC236}">
                <a16:creationId xmlns:a16="http://schemas.microsoft.com/office/drawing/2014/main" id="{3E5A6D1C-BF18-4423-852F-EFE5DAB2B6E4}"/>
              </a:ext>
            </a:extLst>
          </p:cNvPr>
          <p:cNvSpPr>
            <a:spLocks noGrp="1"/>
          </p:cNvSpPr>
          <p:nvPr>
            <p:ph idx="1"/>
          </p:nvPr>
        </p:nvSpPr>
        <p:spPr>
          <a:xfrm>
            <a:off x="0" y="1268760"/>
            <a:ext cx="9144000" cy="4464496"/>
          </a:xfrm>
        </p:spPr>
        <p:txBody>
          <a:bodyPr/>
          <a:lstStyle/>
          <a:p>
            <a:pPr marL="0" indent="0">
              <a:buNone/>
            </a:pPr>
            <a:r>
              <a:rPr lang="en-GB" sz="2400" b="1" dirty="0"/>
              <a:t>Assumptions: </a:t>
            </a:r>
          </a:p>
          <a:p>
            <a:pPr marL="0" indent="0">
              <a:buNone/>
            </a:pPr>
            <a:r>
              <a:rPr lang="en-GB" sz="2400" dirty="0"/>
              <a:t>Consider what is known and what is not known (or unclear) about the project. You cannot be aware of all that might occur, neither will you be able to know all the facts in advance. </a:t>
            </a:r>
          </a:p>
          <a:p>
            <a:pPr marL="0" indent="0">
              <a:buNone/>
            </a:pPr>
            <a:endParaRPr lang="en-GB" sz="2400" dirty="0"/>
          </a:p>
          <a:p>
            <a:pPr marL="0" indent="0">
              <a:buNone/>
            </a:pPr>
            <a:r>
              <a:rPr lang="en-GB" sz="2400" b="1" dirty="0"/>
              <a:t>Constraints: </a:t>
            </a:r>
          </a:p>
          <a:p>
            <a:pPr marL="0" indent="0">
              <a:buNone/>
            </a:pPr>
            <a:r>
              <a:rPr lang="en-GB" sz="2400" dirty="0"/>
              <a:t>An overview of the project's main purpose, identifying risk and other constraints that impacted the project. In identifying the main risks to the project, you could use some risk analysis and create a robust risk register.</a:t>
            </a:r>
          </a:p>
        </p:txBody>
      </p:sp>
      <p:sp>
        <p:nvSpPr>
          <p:cNvPr id="4" name="Date Placeholder 3">
            <a:extLst>
              <a:ext uri="{FF2B5EF4-FFF2-40B4-BE49-F238E27FC236}">
                <a16:creationId xmlns:a16="http://schemas.microsoft.com/office/drawing/2014/main" id="{9F884088-1CBC-4695-B2B9-00C2894AB652}"/>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160A70D5-7171-4C6F-B517-E67A36708D25}"/>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161164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7A50-90B7-48F4-94CB-384CA4C34CB5}"/>
              </a:ext>
            </a:extLst>
          </p:cNvPr>
          <p:cNvSpPr>
            <a:spLocks noGrp="1"/>
          </p:cNvSpPr>
          <p:nvPr>
            <p:ph type="title"/>
          </p:nvPr>
        </p:nvSpPr>
        <p:spPr>
          <a:xfrm>
            <a:off x="457200" y="274638"/>
            <a:ext cx="8229600" cy="1138138"/>
          </a:xfrm>
        </p:spPr>
        <p:txBody>
          <a:bodyPr/>
          <a:lstStyle/>
          <a:p>
            <a:r>
              <a:rPr lang="en-GB" sz="3200" b="1" dirty="0"/>
              <a:t>Project Initiation Document(PID) Guidelines</a:t>
            </a:r>
          </a:p>
        </p:txBody>
      </p:sp>
      <p:sp>
        <p:nvSpPr>
          <p:cNvPr id="3" name="Content Placeholder 2">
            <a:extLst>
              <a:ext uri="{FF2B5EF4-FFF2-40B4-BE49-F238E27FC236}">
                <a16:creationId xmlns:a16="http://schemas.microsoft.com/office/drawing/2014/main" id="{3E5A6D1C-BF18-4423-852F-EFE5DAB2B6E4}"/>
              </a:ext>
            </a:extLst>
          </p:cNvPr>
          <p:cNvSpPr>
            <a:spLocks noGrp="1"/>
          </p:cNvSpPr>
          <p:nvPr>
            <p:ph idx="1"/>
          </p:nvPr>
        </p:nvSpPr>
        <p:spPr>
          <a:xfrm>
            <a:off x="0" y="1268760"/>
            <a:ext cx="9144000" cy="4464496"/>
          </a:xfrm>
        </p:spPr>
        <p:txBody>
          <a:bodyPr/>
          <a:lstStyle/>
          <a:p>
            <a:pPr marL="0" indent="0">
              <a:buNone/>
            </a:pPr>
            <a:r>
              <a:rPr lang="en-GB" sz="2000" b="1" dirty="0"/>
              <a:t>Stakeholders and their Involvement: </a:t>
            </a:r>
          </a:p>
          <a:p>
            <a:pPr marL="0" indent="0">
              <a:buNone/>
            </a:pPr>
            <a:r>
              <a:rPr lang="en-GB" sz="2000" dirty="0"/>
              <a:t>Describe the project stakeholders, including the internal and external stakeholders. Describe how stakeholders were identified, prioritised, and managed. The use of a Power and Interest graph would be good to conduct stakeholder analysis. </a:t>
            </a:r>
            <a:endParaRPr lang="en-GB" sz="2000" b="1" dirty="0"/>
          </a:p>
          <a:p>
            <a:pPr marL="0" indent="0">
              <a:buNone/>
            </a:pPr>
            <a:r>
              <a:rPr lang="en-GB" sz="2000" b="1" dirty="0"/>
              <a:t>Assumptions: </a:t>
            </a:r>
          </a:p>
          <a:p>
            <a:pPr marL="0" indent="0">
              <a:buNone/>
            </a:pPr>
            <a:r>
              <a:rPr lang="en-GB" sz="2000" dirty="0"/>
              <a:t>Consider what is known and what is not known (or unclear) about the project. You cannot be aware of all that might occur, neither will you be able to know all the facts in advance. </a:t>
            </a:r>
          </a:p>
          <a:p>
            <a:pPr marL="0" indent="0">
              <a:buNone/>
            </a:pPr>
            <a:r>
              <a:rPr lang="en-GB" sz="2000" b="1" dirty="0"/>
              <a:t>Constraints: </a:t>
            </a:r>
          </a:p>
          <a:p>
            <a:pPr marL="0" indent="0">
              <a:buNone/>
            </a:pPr>
            <a:r>
              <a:rPr lang="en-GB" sz="2000" dirty="0"/>
              <a:t>An overview of the project's main purpose, identifying risk and other constraints that impacted the project. In identifying the main risks to the project, you could use some risk analysis and created a robust risk register.</a:t>
            </a:r>
          </a:p>
        </p:txBody>
      </p:sp>
      <p:sp>
        <p:nvSpPr>
          <p:cNvPr id="4" name="Date Placeholder 3">
            <a:extLst>
              <a:ext uri="{FF2B5EF4-FFF2-40B4-BE49-F238E27FC236}">
                <a16:creationId xmlns:a16="http://schemas.microsoft.com/office/drawing/2014/main" id="{9F884088-1CBC-4695-B2B9-00C2894AB652}"/>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160A70D5-7171-4C6F-B517-E67A36708D25}"/>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013153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7A50-90B7-48F4-94CB-384CA4C34CB5}"/>
              </a:ext>
            </a:extLst>
          </p:cNvPr>
          <p:cNvSpPr>
            <a:spLocks noGrp="1"/>
          </p:cNvSpPr>
          <p:nvPr>
            <p:ph type="title"/>
          </p:nvPr>
        </p:nvSpPr>
        <p:spPr>
          <a:xfrm>
            <a:off x="457200" y="274638"/>
            <a:ext cx="8229600" cy="1138138"/>
          </a:xfrm>
        </p:spPr>
        <p:txBody>
          <a:bodyPr/>
          <a:lstStyle/>
          <a:p>
            <a:r>
              <a:rPr lang="en-GB" sz="3200" b="1" dirty="0"/>
              <a:t>Project Initiation Document(PID) Guidelines</a:t>
            </a:r>
          </a:p>
        </p:txBody>
      </p:sp>
      <p:sp>
        <p:nvSpPr>
          <p:cNvPr id="3" name="Content Placeholder 2">
            <a:extLst>
              <a:ext uri="{FF2B5EF4-FFF2-40B4-BE49-F238E27FC236}">
                <a16:creationId xmlns:a16="http://schemas.microsoft.com/office/drawing/2014/main" id="{3E5A6D1C-BF18-4423-852F-EFE5DAB2B6E4}"/>
              </a:ext>
            </a:extLst>
          </p:cNvPr>
          <p:cNvSpPr>
            <a:spLocks noGrp="1"/>
          </p:cNvSpPr>
          <p:nvPr>
            <p:ph idx="1"/>
          </p:nvPr>
        </p:nvSpPr>
        <p:spPr>
          <a:xfrm>
            <a:off x="395536" y="1556792"/>
            <a:ext cx="8291264" cy="3816424"/>
          </a:xfrm>
        </p:spPr>
        <p:txBody>
          <a:bodyPr/>
          <a:lstStyle/>
          <a:p>
            <a:pPr marL="0" indent="0">
              <a:buNone/>
            </a:pPr>
            <a:r>
              <a:rPr lang="en-GB" sz="2000" b="1" dirty="0"/>
              <a:t>Stakeholders and their Involvement: </a:t>
            </a:r>
          </a:p>
          <a:p>
            <a:pPr marL="0" indent="0">
              <a:buNone/>
            </a:pPr>
            <a:r>
              <a:rPr lang="en-GB" sz="2000" dirty="0"/>
              <a:t>Describe the project stakeholders, including the internal and external stakeholders. Describe how stakeholders were identified, prioritised, and managed. The use of a Power and Interest graph would be good to conduct stakeholder analysis. </a:t>
            </a:r>
          </a:p>
          <a:p>
            <a:pPr marL="0" indent="0">
              <a:buNone/>
            </a:pPr>
            <a:endParaRPr lang="en-GB" sz="2000" b="1" dirty="0"/>
          </a:p>
          <a:p>
            <a:pPr marL="0" indent="0">
              <a:buNone/>
            </a:pPr>
            <a:r>
              <a:rPr lang="en-GB" sz="2000" b="1" dirty="0"/>
              <a:t>Project Organisation Structure and Roles and Responsibilities: </a:t>
            </a:r>
          </a:p>
          <a:p>
            <a:pPr marL="0" indent="0">
              <a:buNone/>
            </a:pPr>
            <a:r>
              <a:rPr lang="en-GB" sz="2000" dirty="0"/>
              <a:t>You could provide an organisational structure chart and explain it by identifying the role and responsibilities of the project board</a:t>
            </a:r>
          </a:p>
        </p:txBody>
      </p:sp>
      <p:sp>
        <p:nvSpPr>
          <p:cNvPr id="4" name="Date Placeholder 3">
            <a:extLst>
              <a:ext uri="{FF2B5EF4-FFF2-40B4-BE49-F238E27FC236}">
                <a16:creationId xmlns:a16="http://schemas.microsoft.com/office/drawing/2014/main" id="{9F884088-1CBC-4695-B2B9-00C2894AB652}"/>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160A70D5-7171-4C6F-B517-E67A36708D25}"/>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685576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7A50-90B7-48F4-94CB-384CA4C34CB5}"/>
              </a:ext>
            </a:extLst>
          </p:cNvPr>
          <p:cNvSpPr>
            <a:spLocks noGrp="1"/>
          </p:cNvSpPr>
          <p:nvPr>
            <p:ph type="title"/>
          </p:nvPr>
        </p:nvSpPr>
        <p:spPr>
          <a:xfrm>
            <a:off x="457200" y="274638"/>
            <a:ext cx="8229600" cy="1138138"/>
          </a:xfrm>
        </p:spPr>
        <p:txBody>
          <a:bodyPr/>
          <a:lstStyle/>
          <a:p>
            <a:r>
              <a:rPr lang="en-GB" sz="3200" b="1" dirty="0"/>
              <a:t>Project Initiation Document(PID) Guidelines</a:t>
            </a:r>
          </a:p>
        </p:txBody>
      </p:sp>
      <p:sp>
        <p:nvSpPr>
          <p:cNvPr id="3" name="Content Placeholder 2">
            <a:extLst>
              <a:ext uri="{FF2B5EF4-FFF2-40B4-BE49-F238E27FC236}">
                <a16:creationId xmlns:a16="http://schemas.microsoft.com/office/drawing/2014/main" id="{3E5A6D1C-BF18-4423-852F-EFE5DAB2B6E4}"/>
              </a:ext>
            </a:extLst>
          </p:cNvPr>
          <p:cNvSpPr>
            <a:spLocks noGrp="1"/>
          </p:cNvSpPr>
          <p:nvPr>
            <p:ph idx="1"/>
          </p:nvPr>
        </p:nvSpPr>
        <p:spPr>
          <a:xfrm>
            <a:off x="395536" y="1556792"/>
            <a:ext cx="8291264" cy="3816424"/>
          </a:xfrm>
        </p:spPr>
        <p:txBody>
          <a:bodyPr/>
          <a:lstStyle/>
          <a:p>
            <a:pPr marL="0" indent="0">
              <a:buNone/>
            </a:pPr>
            <a:r>
              <a:rPr lang="en-GB" sz="2000" b="1" dirty="0"/>
              <a:t>Project Control Mechanisms: </a:t>
            </a:r>
          </a:p>
          <a:p>
            <a:pPr marL="0" indent="0">
              <a:buNone/>
            </a:pPr>
            <a:r>
              <a:rPr lang="en-GB" sz="2000" dirty="0"/>
              <a:t>How was the project controlled? Who is involved, and how was it done? </a:t>
            </a:r>
          </a:p>
          <a:p>
            <a:pPr marL="0" indent="0">
              <a:buNone/>
            </a:pPr>
            <a:r>
              <a:rPr lang="en-GB" sz="2000" b="1" dirty="0"/>
              <a:t>Reporting Framework: </a:t>
            </a:r>
          </a:p>
          <a:p>
            <a:pPr marL="0" indent="0">
              <a:buNone/>
            </a:pPr>
            <a:r>
              <a:rPr lang="en-GB" sz="2000" dirty="0"/>
              <a:t>Describe how the people involved in the project communicated, the medium and hierarchy of their communication?</a:t>
            </a:r>
          </a:p>
          <a:p>
            <a:pPr marL="0" indent="0">
              <a:buNone/>
            </a:pPr>
            <a:r>
              <a:rPr lang="en-GB" sz="2000" b="1" dirty="0"/>
              <a:t>Project Planning with Milestones:</a:t>
            </a:r>
          </a:p>
          <a:p>
            <a:pPr marL="0" indent="0">
              <a:buNone/>
            </a:pPr>
            <a:r>
              <a:rPr lang="en-GB" sz="2000" dirty="0"/>
              <a:t>All projects go through a life cycle from initiation to close, review and evaluation. Identify the project milestones; this is a good way of making sure that key events occurred on time.</a:t>
            </a:r>
          </a:p>
          <a:p>
            <a:pPr marL="0" indent="0">
              <a:buNone/>
            </a:pPr>
            <a:endParaRPr lang="en-GB" sz="2000" dirty="0"/>
          </a:p>
        </p:txBody>
      </p:sp>
      <p:sp>
        <p:nvSpPr>
          <p:cNvPr id="4" name="Date Placeholder 3">
            <a:extLst>
              <a:ext uri="{FF2B5EF4-FFF2-40B4-BE49-F238E27FC236}">
                <a16:creationId xmlns:a16="http://schemas.microsoft.com/office/drawing/2014/main" id="{9F884088-1CBC-4695-B2B9-00C2894AB652}"/>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160A70D5-7171-4C6F-B517-E67A36708D25}"/>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435756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F163F-73A7-76B3-21B6-0746766D6105}"/>
              </a:ext>
            </a:extLst>
          </p:cNvPr>
          <p:cNvSpPr>
            <a:spLocks noGrp="1"/>
          </p:cNvSpPr>
          <p:nvPr>
            <p:ph type="title"/>
          </p:nvPr>
        </p:nvSpPr>
        <p:spPr>
          <a:xfrm>
            <a:off x="457200" y="274638"/>
            <a:ext cx="8229600" cy="706090"/>
          </a:xfrm>
        </p:spPr>
        <p:txBody>
          <a:bodyPr/>
          <a:lstStyle/>
          <a:p>
            <a:br>
              <a:rPr lang="en-GB" sz="3600" b="1" i="0" dirty="0">
                <a:solidFill>
                  <a:srgbClr val="14282E"/>
                </a:solidFill>
                <a:effectLst/>
                <a:highlight>
                  <a:srgbClr val="FFFFFF"/>
                </a:highlight>
                <a:latin typeface="Inter"/>
              </a:rPr>
            </a:br>
            <a:r>
              <a:rPr lang="en-GB" sz="3600" b="1" i="0" dirty="0">
                <a:solidFill>
                  <a:srgbClr val="14282E"/>
                </a:solidFill>
                <a:effectLst/>
                <a:highlight>
                  <a:srgbClr val="FFFFFF"/>
                </a:highlight>
                <a:latin typeface="Inter"/>
              </a:rPr>
              <a:t>Common Mistakes to Avoid for PID</a:t>
            </a:r>
            <a:br>
              <a:rPr lang="en-GB" b="1" i="0" dirty="0">
                <a:solidFill>
                  <a:srgbClr val="14282E"/>
                </a:solidFill>
                <a:effectLst/>
                <a:highlight>
                  <a:srgbClr val="FFFFFF"/>
                </a:highlight>
                <a:latin typeface="Inter"/>
              </a:rPr>
            </a:br>
            <a:endParaRPr lang="en-GB" dirty="0"/>
          </a:p>
        </p:txBody>
      </p:sp>
      <p:sp>
        <p:nvSpPr>
          <p:cNvPr id="3" name="Content Placeholder 2">
            <a:extLst>
              <a:ext uri="{FF2B5EF4-FFF2-40B4-BE49-F238E27FC236}">
                <a16:creationId xmlns:a16="http://schemas.microsoft.com/office/drawing/2014/main" id="{32083A74-A238-290E-B7CC-C04D595BF4BC}"/>
              </a:ext>
            </a:extLst>
          </p:cNvPr>
          <p:cNvSpPr>
            <a:spLocks noGrp="1"/>
          </p:cNvSpPr>
          <p:nvPr>
            <p:ph idx="1"/>
          </p:nvPr>
        </p:nvSpPr>
        <p:spPr>
          <a:xfrm>
            <a:off x="107504" y="1052736"/>
            <a:ext cx="8928992" cy="4680520"/>
          </a:xfrm>
        </p:spPr>
        <p:txBody>
          <a:bodyPr/>
          <a:lstStyle/>
          <a:p>
            <a:pPr algn="l"/>
            <a:r>
              <a:rPr lang="en-GB" sz="2400" b="1" i="0" dirty="0">
                <a:solidFill>
                  <a:srgbClr val="14282E"/>
                </a:solidFill>
                <a:effectLst/>
                <a:highlight>
                  <a:srgbClr val="FFFFFF"/>
                </a:highlight>
                <a:latin typeface="Inter"/>
              </a:rPr>
              <a:t>Inadequate Project Scope and Objectives</a:t>
            </a:r>
          </a:p>
          <a:p>
            <a:pPr marL="0" indent="0" algn="l">
              <a:buNone/>
            </a:pPr>
            <a:r>
              <a:rPr lang="en-GB" sz="2400" b="0" i="0" dirty="0">
                <a:solidFill>
                  <a:srgbClr val="404243"/>
                </a:solidFill>
                <a:effectLst/>
                <a:highlight>
                  <a:srgbClr val="FFFFFF"/>
                </a:highlight>
                <a:latin typeface="Inter"/>
              </a:rPr>
              <a:t>Incomplete project scope and objectives are critical errors in PIDs. Failing to establish specific and measurable goals can lead to confusion, scope creep, and unmet expectations. To avoid this, thoroughly analyze and document the project’s requirements and ensure alignment with organizational goals before finalizing the scope and objectives.</a:t>
            </a:r>
          </a:p>
          <a:p>
            <a:pPr algn="l"/>
            <a:r>
              <a:rPr lang="en-GB" sz="2400" b="1" i="0" dirty="0">
                <a:solidFill>
                  <a:srgbClr val="14282E"/>
                </a:solidFill>
                <a:effectLst/>
                <a:highlight>
                  <a:srgbClr val="FFFFFF"/>
                </a:highlight>
                <a:latin typeface="Inter"/>
              </a:rPr>
              <a:t>Neglecting Stakeholder Analysis</a:t>
            </a:r>
          </a:p>
          <a:p>
            <a:pPr marL="0" indent="0" algn="l">
              <a:buNone/>
            </a:pPr>
            <a:r>
              <a:rPr lang="en-GB" sz="2400" b="0" i="0" dirty="0">
                <a:solidFill>
                  <a:srgbClr val="404243"/>
                </a:solidFill>
                <a:effectLst/>
                <a:highlight>
                  <a:srgbClr val="FFFFFF"/>
                </a:highlight>
                <a:latin typeface="Inter"/>
              </a:rPr>
              <a:t>Overlooking stakeholder analysis is a common oversight that can result in miscommunication and resistance from key stakeholders. Understanding their needs, concerns, and influence is vital for managing expectations and gaining support throughout the project.</a:t>
            </a:r>
          </a:p>
          <a:p>
            <a:endParaRPr lang="en-GB" sz="2400" dirty="0"/>
          </a:p>
        </p:txBody>
      </p:sp>
      <p:sp>
        <p:nvSpPr>
          <p:cNvPr id="4" name="Date Placeholder 3">
            <a:extLst>
              <a:ext uri="{FF2B5EF4-FFF2-40B4-BE49-F238E27FC236}">
                <a16:creationId xmlns:a16="http://schemas.microsoft.com/office/drawing/2014/main" id="{5B95AE9E-39CA-B821-5A0E-7EB46EC6E5C7}"/>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7A3CAC27-6C0F-B7C4-147B-4D51D9F68308}"/>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609134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F163F-73A7-76B3-21B6-0746766D6105}"/>
              </a:ext>
            </a:extLst>
          </p:cNvPr>
          <p:cNvSpPr>
            <a:spLocks noGrp="1"/>
          </p:cNvSpPr>
          <p:nvPr>
            <p:ph type="title"/>
          </p:nvPr>
        </p:nvSpPr>
        <p:spPr>
          <a:xfrm>
            <a:off x="457200" y="274638"/>
            <a:ext cx="8229600" cy="706090"/>
          </a:xfrm>
        </p:spPr>
        <p:txBody>
          <a:bodyPr/>
          <a:lstStyle/>
          <a:p>
            <a:br>
              <a:rPr lang="en-GB" sz="3600" b="1" i="0" dirty="0">
                <a:solidFill>
                  <a:srgbClr val="14282E"/>
                </a:solidFill>
                <a:effectLst/>
                <a:highlight>
                  <a:srgbClr val="FFFFFF"/>
                </a:highlight>
                <a:latin typeface="Inter"/>
              </a:rPr>
            </a:br>
            <a:r>
              <a:rPr lang="en-GB" sz="3600" b="1" i="0" dirty="0">
                <a:solidFill>
                  <a:srgbClr val="14282E"/>
                </a:solidFill>
                <a:effectLst/>
                <a:highlight>
                  <a:srgbClr val="FFFFFF"/>
                </a:highlight>
                <a:latin typeface="Inter"/>
              </a:rPr>
              <a:t>Common Mistakes to Avoid for PID</a:t>
            </a:r>
            <a:br>
              <a:rPr lang="en-GB" b="1" i="0" dirty="0">
                <a:solidFill>
                  <a:srgbClr val="14282E"/>
                </a:solidFill>
                <a:effectLst/>
                <a:highlight>
                  <a:srgbClr val="FFFFFF"/>
                </a:highlight>
                <a:latin typeface="Inter"/>
              </a:rPr>
            </a:br>
            <a:endParaRPr lang="en-GB" dirty="0"/>
          </a:p>
        </p:txBody>
      </p:sp>
      <p:sp>
        <p:nvSpPr>
          <p:cNvPr id="3" name="Content Placeholder 2">
            <a:extLst>
              <a:ext uri="{FF2B5EF4-FFF2-40B4-BE49-F238E27FC236}">
                <a16:creationId xmlns:a16="http://schemas.microsoft.com/office/drawing/2014/main" id="{32083A74-A238-290E-B7CC-C04D595BF4BC}"/>
              </a:ext>
            </a:extLst>
          </p:cNvPr>
          <p:cNvSpPr>
            <a:spLocks noGrp="1"/>
          </p:cNvSpPr>
          <p:nvPr>
            <p:ph idx="1"/>
          </p:nvPr>
        </p:nvSpPr>
        <p:spPr>
          <a:xfrm>
            <a:off x="107504" y="1052736"/>
            <a:ext cx="8928992" cy="4680520"/>
          </a:xfrm>
        </p:spPr>
        <p:txBody>
          <a:bodyPr/>
          <a:lstStyle/>
          <a:p>
            <a:pPr marL="0" indent="0">
              <a:buNone/>
            </a:pPr>
            <a:r>
              <a:rPr lang="en-GB" sz="2000" b="1" dirty="0"/>
              <a:t>Underestimating Resource and Budget Needs</a:t>
            </a:r>
          </a:p>
          <a:p>
            <a:pPr marL="0" indent="0">
              <a:buNone/>
            </a:pPr>
            <a:r>
              <a:rPr lang="en-GB" sz="2000" dirty="0"/>
              <a:t>Inaccurate estimations of resources and budget requirements can lead to resource shortages, delays, and compromised project quality. To avoid this mistake, conduct thorough resource and cost estimations during PID development. Consider past project data, consult subject matter experts, and build contingencies to account for unexpected challenges.</a:t>
            </a:r>
          </a:p>
          <a:p>
            <a:pPr marL="0" indent="0">
              <a:buNone/>
            </a:pPr>
            <a:endParaRPr lang="en-GB" sz="2000" dirty="0"/>
          </a:p>
          <a:p>
            <a:pPr marL="0" indent="0">
              <a:buNone/>
            </a:pPr>
            <a:r>
              <a:rPr lang="en-GB" sz="2000" b="1" dirty="0"/>
              <a:t>Ignoring Risk Assessment and Mitigation</a:t>
            </a:r>
          </a:p>
          <a:p>
            <a:pPr marL="0" indent="0">
              <a:buNone/>
            </a:pPr>
            <a:r>
              <a:rPr lang="en-GB" sz="2000" dirty="0"/>
              <a:t>Neglecting risk assessment and mitigation can leave the project vulnerable to unforeseen obstacles. Identify potential risks early on in the process and develop mitigation strategies to address them. Regularly review and update the risk management plan throughout the project lifecycle to stay ahead of potential issues.</a:t>
            </a:r>
          </a:p>
        </p:txBody>
      </p:sp>
      <p:sp>
        <p:nvSpPr>
          <p:cNvPr id="4" name="Date Placeholder 3">
            <a:extLst>
              <a:ext uri="{FF2B5EF4-FFF2-40B4-BE49-F238E27FC236}">
                <a16:creationId xmlns:a16="http://schemas.microsoft.com/office/drawing/2014/main" id="{5B95AE9E-39CA-B821-5A0E-7EB46EC6E5C7}"/>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7A3CAC27-6C0F-B7C4-147B-4D51D9F6830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286225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F163F-73A7-76B3-21B6-0746766D6105}"/>
              </a:ext>
            </a:extLst>
          </p:cNvPr>
          <p:cNvSpPr>
            <a:spLocks noGrp="1"/>
          </p:cNvSpPr>
          <p:nvPr>
            <p:ph type="title"/>
          </p:nvPr>
        </p:nvSpPr>
        <p:spPr>
          <a:xfrm>
            <a:off x="457200" y="274638"/>
            <a:ext cx="8229600" cy="706090"/>
          </a:xfrm>
        </p:spPr>
        <p:txBody>
          <a:bodyPr/>
          <a:lstStyle/>
          <a:p>
            <a:br>
              <a:rPr lang="en-GB" sz="3600" b="1" i="0" dirty="0">
                <a:solidFill>
                  <a:srgbClr val="14282E"/>
                </a:solidFill>
                <a:effectLst/>
                <a:highlight>
                  <a:srgbClr val="FFFFFF"/>
                </a:highlight>
                <a:latin typeface="Inter"/>
              </a:rPr>
            </a:br>
            <a:r>
              <a:rPr lang="en-GB" sz="3600" b="1" i="0" dirty="0">
                <a:solidFill>
                  <a:srgbClr val="14282E"/>
                </a:solidFill>
                <a:effectLst/>
                <a:highlight>
                  <a:srgbClr val="FFFFFF"/>
                </a:highlight>
                <a:latin typeface="Inter"/>
              </a:rPr>
              <a:t>Common Mistakes to Avoid for PID</a:t>
            </a:r>
            <a:br>
              <a:rPr lang="en-GB" b="1" i="0" dirty="0">
                <a:solidFill>
                  <a:srgbClr val="14282E"/>
                </a:solidFill>
                <a:effectLst/>
                <a:highlight>
                  <a:srgbClr val="FFFFFF"/>
                </a:highlight>
                <a:latin typeface="Inter"/>
              </a:rPr>
            </a:br>
            <a:endParaRPr lang="en-GB" dirty="0"/>
          </a:p>
        </p:txBody>
      </p:sp>
      <p:sp>
        <p:nvSpPr>
          <p:cNvPr id="3" name="Content Placeholder 2">
            <a:extLst>
              <a:ext uri="{FF2B5EF4-FFF2-40B4-BE49-F238E27FC236}">
                <a16:creationId xmlns:a16="http://schemas.microsoft.com/office/drawing/2014/main" id="{32083A74-A238-290E-B7CC-C04D595BF4BC}"/>
              </a:ext>
            </a:extLst>
          </p:cNvPr>
          <p:cNvSpPr>
            <a:spLocks noGrp="1"/>
          </p:cNvSpPr>
          <p:nvPr>
            <p:ph idx="1"/>
          </p:nvPr>
        </p:nvSpPr>
        <p:spPr>
          <a:xfrm>
            <a:off x="107504" y="836712"/>
            <a:ext cx="8928992" cy="4896544"/>
          </a:xfrm>
        </p:spPr>
        <p:txBody>
          <a:bodyPr/>
          <a:lstStyle/>
          <a:p>
            <a:pPr algn="l"/>
            <a:r>
              <a:rPr lang="en-GB" sz="2000" b="1" i="0" dirty="0">
                <a:solidFill>
                  <a:srgbClr val="14282E"/>
                </a:solidFill>
                <a:effectLst/>
                <a:highlight>
                  <a:srgbClr val="FFFFFF"/>
                </a:highlight>
                <a:latin typeface="Inter"/>
              </a:rPr>
              <a:t>Poor Communication and Documentation</a:t>
            </a:r>
          </a:p>
          <a:p>
            <a:pPr marL="0" indent="0" algn="l">
              <a:buNone/>
            </a:pPr>
            <a:r>
              <a:rPr lang="en-GB" sz="2000" b="0" i="0" dirty="0">
                <a:solidFill>
                  <a:srgbClr val="404243"/>
                </a:solidFill>
                <a:effectLst/>
                <a:highlight>
                  <a:srgbClr val="FFFFFF"/>
                </a:highlight>
                <a:latin typeface="Inter"/>
              </a:rPr>
              <a:t>Inadequate communication can lead to misunderstandings, delays, and conflicts among team members and stakeholders. Clearly define communication channels, frequency, and protocols in the PID, and emphasize the importance of documenting project progress, decisions, and changes.</a:t>
            </a:r>
          </a:p>
          <a:p>
            <a:pPr algn="l"/>
            <a:r>
              <a:rPr lang="en-GB" sz="2000" b="1" i="0" dirty="0">
                <a:solidFill>
                  <a:srgbClr val="14282E"/>
                </a:solidFill>
                <a:effectLst/>
                <a:highlight>
                  <a:srgbClr val="FFFFFF"/>
                </a:highlight>
                <a:latin typeface="Inter"/>
              </a:rPr>
              <a:t>Overcomplicating the PID</a:t>
            </a:r>
          </a:p>
          <a:p>
            <a:pPr marL="0" indent="0" algn="l">
              <a:buNone/>
            </a:pPr>
            <a:r>
              <a:rPr lang="en-GB" sz="2000" b="0" i="0" dirty="0">
                <a:solidFill>
                  <a:srgbClr val="404243"/>
                </a:solidFill>
                <a:effectLst/>
                <a:highlight>
                  <a:srgbClr val="FFFFFF"/>
                </a:highlight>
                <a:latin typeface="Inter"/>
              </a:rPr>
              <a:t>A PID should be clear, concise, and easy to understand. Avoid overloading it with unnecessary jargon or excessive details that can confuse stakeholders and hinder effective decision-making. Keep the PID focused on key aspects and information essential for guiding the project.</a:t>
            </a:r>
          </a:p>
          <a:p>
            <a:pPr algn="l"/>
            <a:r>
              <a:rPr lang="en-GB" sz="2000" b="1" i="0" dirty="0">
                <a:solidFill>
                  <a:srgbClr val="14282E"/>
                </a:solidFill>
                <a:effectLst/>
                <a:highlight>
                  <a:srgbClr val="FFFFFF"/>
                </a:highlight>
                <a:latin typeface="Inter"/>
              </a:rPr>
              <a:t>Neglecting PID Updates</a:t>
            </a:r>
          </a:p>
          <a:p>
            <a:pPr marL="0" indent="0" algn="l">
              <a:buNone/>
            </a:pPr>
            <a:r>
              <a:rPr lang="en-GB" sz="2000" b="0" i="0" dirty="0">
                <a:solidFill>
                  <a:srgbClr val="404243"/>
                </a:solidFill>
                <a:effectLst/>
                <a:highlight>
                  <a:srgbClr val="FFFFFF"/>
                </a:highlight>
                <a:latin typeface="Inter"/>
              </a:rPr>
              <a:t>Failing to update the PID when necessary can lead to outdated information and misaligned objectives. Regularly review and revise the PID to reflect any changes in project scope, timelines, or stakeholders' requirements.</a:t>
            </a:r>
          </a:p>
          <a:p>
            <a:pPr marL="0" indent="0" algn="l">
              <a:buNone/>
            </a:pPr>
            <a:endParaRPr lang="en-GB" sz="2000" b="1" i="0" dirty="0">
              <a:solidFill>
                <a:srgbClr val="14282E"/>
              </a:solidFill>
              <a:effectLst/>
              <a:highlight>
                <a:srgbClr val="FFFFFF"/>
              </a:highlight>
              <a:latin typeface="Inter"/>
            </a:endParaRPr>
          </a:p>
          <a:p>
            <a:pPr marL="0" indent="0">
              <a:buNone/>
            </a:pPr>
            <a:endParaRPr lang="en-GB" sz="2000" dirty="0"/>
          </a:p>
        </p:txBody>
      </p:sp>
      <p:sp>
        <p:nvSpPr>
          <p:cNvPr id="4" name="Date Placeholder 3">
            <a:extLst>
              <a:ext uri="{FF2B5EF4-FFF2-40B4-BE49-F238E27FC236}">
                <a16:creationId xmlns:a16="http://schemas.microsoft.com/office/drawing/2014/main" id="{5B95AE9E-39CA-B821-5A0E-7EB46EC6E5C7}"/>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7A3CAC27-6C0F-B7C4-147B-4D51D9F68308}"/>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961914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4BBDE-7A34-D0B0-5445-9A9921855015}"/>
              </a:ext>
            </a:extLst>
          </p:cNvPr>
          <p:cNvSpPr>
            <a:spLocks noGrp="1"/>
          </p:cNvSpPr>
          <p:nvPr>
            <p:ph type="title"/>
          </p:nvPr>
        </p:nvSpPr>
        <p:spPr>
          <a:xfrm>
            <a:off x="250825" y="44624"/>
            <a:ext cx="8435975" cy="648072"/>
          </a:xfrm>
        </p:spPr>
        <p:txBody>
          <a:bodyPr/>
          <a:lstStyle/>
          <a:p>
            <a:br>
              <a:rPr lang="en-GB" sz="3200" b="1" i="0" dirty="0">
                <a:solidFill>
                  <a:srgbClr val="14282E"/>
                </a:solidFill>
                <a:effectLst/>
                <a:highlight>
                  <a:srgbClr val="FFFFFF"/>
                </a:highlight>
                <a:latin typeface="Inter"/>
              </a:rPr>
            </a:br>
            <a:r>
              <a:rPr lang="en-GB" sz="3200" b="1" i="0" dirty="0">
                <a:solidFill>
                  <a:srgbClr val="14282E"/>
                </a:solidFill>
                <a:effectLst/>
                <a:highlight>
                  <a:srgbClr val="FFFFFF"/>
                </a:highlight>
                <a:latin typeface="Inter"/>
              </a:rPr>
              <a:t>Project Initiation Document Template</a:t>
            </a:r>
            <a:br>
              <a:rPr lang="en-GB" sz="3200" b="1" i="0" dirty="0">
                <a:solidFill>
                  <a:srgbClr val="14282E"/>
                </a:solidFill>
                <a:effectLst/>
                <a:highlight>
                  <a:srgbClr val="FFFFFF"/>
                </a:highlight>
                <a:latin typeface="Inter"/>
              </a:rPr>
            </a:br>
            <a:endParaRPr lang="en-GB" sz="3200" dirty="0"/>
          </a:p>
        </p:txBody>
      </p:sp>
      <p:sp>
        <p:nvSpPr>
          <p:cNvPr id="4" name="Date Placeholder 3">
            <a:extLst>
              <a:ext uri="{FF2B5EF4-FFF2-40B4-BE49-F238E27FC236}">
                <a16:creationId xmlns:a16="http://schemas.microsoft.com/office/drawing/2014/main" id="{D572A228-2533-730E-7C8C-C74CAD26177F}"/>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47B0F930-1018-59BA-F9F0-6924864437AB}"/>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9" name="Content Placeholder 8">
            <a:extLst>
              <a:ext uri="{FF2B5EF4-FFF2-40B4-BE49-F238E27FC236}">
                <a16:creationId xmlns:a16="http://schemas.microsoft.com/office/drawing/2014/main" id="{2A43AD43-6B69-8678-0D1B-418087973E75}"/>
              </a:ext>
            </a:extLst>
          </p:cNvPr>
          <p:cNvPicPr>
            <a:picLocks noGrp="1" noChangeAspect="1"/>
          </p:cNvPicPr>
          <p:nvPr>
            <p:ph idx="1"/>
          </p:nvPr>
        </p:nvPicPr>
        <p:blipFill>
          <a:blip r:embed="rId2"/>
          <a:stretch>
            <a:fillRect/>
          </a:stretch>
        </p:blipFill>
        <p:spPr>
          <a:xfrm>
            <a:off x="179512" y="764704"/>
            <a:ext cx="8856984" cy="4751859"/>
          </a:xfrm>
          <a:prstGeom prst="rect">
            <a:avLst/>
          </a:prstGeom>
        </p:spPr>
      </p:pic>
    </p:spTree>
    <p:extLst>
      <p:ext uri="{BB962C8B-B14F-4D97-AF65-F5344CB8AC3E}">
        <p14:creationId xmlns:p14="http://schemas.microsoft.com/office/powerpoint/2010/main" val="3597744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457200" y="1268761"/>
            <a:ext cx="8229600" cy="4392488"/>
          </a:xfrm>
        </p:spPr>
        <p:txBody>
          <a:bodyPr/>
          <a:lstStyle/>
          <a:p>
            <a:pPr marL="0" indent="0" algn="just">
              <a:buNone/>
            </a:pPr>
            <a:r>
              <a:rPr lang="en-GB" sz="2400" dirty="0"/>
              <a:t>The project initiation document is an indispensable tool for successful project management. By providing a clear roadmap, defining objectives, managing risks, and fostering effective communication, the PID sets the stage for project success. Avoiding common pitfalls and utilizing the PID template effectively empowers project managers to steer projects with confidence, ensuring alignment with stakeholders and achieving desired outcomes. Embrace the power of the PID to navigate complexities, foster collaboration, and deliver projects that meet organizational goals.</a:t>
            </a:r>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041932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15/10/2024</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2960230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1244</Words>
  <Application>Microsoft Office PowerPoint</Application>
  <PresentationFormat>On-screen Show (4:3)</PresentationFormat>
  <Paragraphs>102</Paragraphs>
  <Slides>15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Inter</vt:lpstr>
      <vt:lpstr>Myriad Pro</vt:lpstr>
      <vt:lpstr>Arial</vt:lpstr>
      <vt:lpstr>Verdana</vt:lpstr>
      <vt:lpstr>20140311PresentationUWTSDTemplate</vt:lpstr>
      <vt:lpstr> Project Management LCBB 5005 Project charter and Project initiation document Week 2 Session 2 </vt:lpstr>
      <vt:lpstr>Project Charter Vs Project Plan</vt:lpstr>
      <vt:lpstr>Purpose of Project Charter</vt:lpstr>
      <vt:lpstr>Project Initiation Document Guide(PID)</vt:lpstr>
      <vt:lpstr>Project Initiation Document(PID) Guidelines</vt:lpstr>
      <vt:lpstr>Project Initiation Document(PID) Guidelines</vt:lpstr>
      <vt:lpstr>Project Initiation Document(PID) Guidelines</vt:lpstr>
      <vt:lpstr>Project Initiation Document(PID) Guidelines</vt:lpstr>
      <vt:lpstr>Project Initiation Document(PID) Guidelines</vt:lpstr>
      <vt:lpstr> Common Mistakes to Avoid for PID </vt:lpstr>
      <vt:lpstr> Common Mistakes to Avoid for PID </vt:lpstr>
      <vt:lpstr> Common Mistakes to Avoid for PID </vt:lpstr>
      <vt:lpstr> Project Initiation Document Template </vt:lpstr>
      <vt:lpstr>Conclusion</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Said Usman</cp:lastModifiedBy>
  <cp:revision>201</cp:revision>
  <cp:lastPrinted>2018-07-09T15:27:01Z</cp:lastPrinted>
  <dcterms:created xsi:type="dcterms:W3CDTF">2002-10-07T19:43:58Z</dcterms:created>
  <dcterms:modified xsi:type="dcterms:W3CDTF">2024-10-15T15:23:10Z</dcterms:modified>
</cp:coreProperties>
</file>