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8" r:id="rId1"/>
  </p:sldMasterIdLst>
  <p:notesMasterIdLst>
    <p:notesMasterId r:id="rId7"/>
  </p:notesMasterIdLst>
  <p:sldIdLst>
    <p:sldId id="332" r:id="rId2"/>
    <p:sldId id="351" r:id="rId3"/>
    <p:sldId id="340" r:id="rId4"/>
    <p:sldId id="366" r:id="rId5"/>
    <p:sldId id="35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571" autoAdjust="0"/>
    <p:restoredTop sz="94627" autoAdjust="0"/>
  </p:normalViewPr>
  <p:slideViewPr>
    <p:cSldViewPr snapToGrid="0">
      <p:cViewPr varScale="1">
        <p:scale>
          <a:sx n="84" d="100"/>
          <a:sy n="84" d="100"/>
        </p:scale>
        <p:origin x="63" y="246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1236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6CED375-F056-4F5A-9C5E-08E62B66A90C}" type="doc">
      <dgm:prSet loTypeId="urn:microsoft.com/office/officeart/2008/layout/LinedList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CEEB7AA-5B7A-4875-B04A-BAF2BB5872FC}">
      <dgm:prSet/>
      <dgm:spPr/>
      <dgm:t>
        <a:bodyPr/>
        <a:lstStyle/>
        <a:p>
          <a:r>
            <a:rPr lang="en-GB" dirty="0"/>
            <a:t>Q &amp; A </a:t>
          </a:r>
        </a:p>
        <a:p>
          <a:endParaRPr lang="en-GB" dirty="0"/>
        </a:p>
      </dgm:t>
    </dgm:pt>
    <dgm:pt modelId="{403E35E3-440A-4F41-A131-A3CA1A6DB4F4}" type="parTrans" cxnId="{12F2BADE-6808-4180-92CA-B6B3AE608A45}">
      <dgm:prSet/>
      <dgm:spPr/>
      <dgm:t>
        <a:bodyPr/>
        <a:lstStyle/>
        <a:p>
          <a:endParaRPr lang="en-US"/>
        </a:p>
      </dgm:t>
    </dgm:pt>
    <dgm:pt modelId="{FDB00803-608E-49AE-ACD0-CB20CFAE47B5}" type="sibTrans" cxnId="{12F2BADE-6808-4180-92CA-B6B3AE608A45}">
      <dgm:prSet/>
      <dgm:spPr/>
      <dgm:t>
        <a:bodyPr/>
        <a:lstStyle/>
        <a:p>
          <a:endParaRPr lang="en-US"/>
        </a:p>
      </dgm:t>
    </dgm:pt>
    <dgm:pt modelId="{87A3D507-E85B-459A-B1E2-2CBD142567D4}">
      <dgm:prSet/>
      <dgm:spPr/>
      <dgm:t>
        <a:bodyPr/>
        <a:lstStyle/>
        <a:p>
          <a:r>
            <a:rPr lang="en-US" dirty="0"/>
            <a:t>ACT – Ruth</a:t>
          </a:r>
        </a:p>
        <a:p>
          <a:r>
            <a:rPr lang="en-US" dirty="0"/>
            <a:t>CFT - Diana</a:t>
          </a:r>
        </a:p>
      </dgm:t>
    </dgm:pt>
    <dgm:pt modelId="{08E291FC-24A1-48B1-A3D3-2152DBB69CA0}" type="parTrans" cxnId="{3B4E5693-7B28-4A7A-B803-698E143935E7}">
      <dgm:prSet/>
      <dgm:spPr/>
      <dgm:t>
        <a:bodyPr/>
        <a:lstStyle/>
        <a:p>
          <a:endParaRPr lang="en-US"/>
        </a:p>
      </dgm:t>
    </dgm:pt>
    <dgm:pt modelId="{164EC7CB-1544-4E2C-88AE-C25FEE6C1727}" type="sibTrans" cxnId="{3B4E5693-7B28-4A7A-B803-698E143935E7}">
      <dgm:prSet/>
      <dgm:spPr/>
      <dgm:t>
        <a:bodyPr/>
        <a:lstStyle/>
        <a:p>
          <a:endParaRPr lang="en-US"/>
        </a:p>
      </dgm:t>
    </dgm:pt>
    <dgm:pt modelId="{D2F7CC1A-9DE8-455C-BB88-07A9742E67F9}">
      <dgm:prSet/>
      <dgm:spPr/>
      <dgm:t>
        <a:bodyPr/>
        <a:lstStyle/>
        <a:p>
          <a:r>
            <a:rPr lang="en-GB" dirty="0"/>
            <a:t>Efficacy of the Approaches – Group Work</a:t>
          </a:r>
          <a:endParaRPr lang="en-US" dirty="0"/>
        </a:p>
      </dgm:t>
    </dgm:pt>
    <dgm:pt modelId="{B60C3A33-9F3B-4560-AD78-9551A348E70A}" type="parTrans" cxnId="{9C46192D-76C1-42A9-9A76-801AE976C840}">
      <dgm:prSet/>
      <dgm:spPr/>
      <dgm:t>
        <a:bodyPr/>
        <a:lstStyle/>
        <a:p>
          <a:endParaRPr lang="en-US"/>
        </a:p>
      </dgm:t>
    </dgm:pt>
    <dgm:pt modelId="{54AB3F92-1242-4F78-9D9D-B1FE28593CA5}" type="sibTrans" cxnId="{9C46192D-76C1-42A9-9A76-801AE976C840}">
      <dgm:prSet/>
      <dgm:spPr/>
      <dgm:t>
        <a:bodyPr/>
        <a:lstStyle/>
        <a:p>
          <a:endParaRPr lang="en-US"/>
        </a:p>
      </dgm:t>
    </dgm:pt>
    <dgm:pt modelId="{B1DB89E6-E81C-4977-8FD2-96D21F6363DE}">
      <dgm:prSet/>
      <dgm:spPr/>
      <dgm:t>
        <a:bodyPr/>
        <a:lstStyle/>
        <a:p>
          <a:r>
            <a:rPr lang="en-US" dirty="0"/>
            <a:t>Practical Applications</a:t>
          </a:r>
        </a:p>
        <a:p>
          <a:r>
            <a:rPr lang="en-US" dirty="0"/>
            <a:t>Feedback</a:t>
          </a:r>
        </a:p>
      </dgm:t>
    </dgm:pt>
    <dgm:pt modelId="{AE061B66-8CAC-44D8-A576-1534A82E86C9}" type="parTrans" cxnId="{CA7A9296-D783-47DA-A0F8-7EB5A5920F97}">
      <dgm:prSet/>
      <dgm:spPr/>
      <dgm:t>
        <a:bodyPr/>
        <a:lstStyle/>
        <a:p>
          <a:endParaRPr lang="en-US"/>
        </a:p>
      </dgm:t>
    </dgm:pt>
    <dgm:pt modelId="{D539AB34-286C-4DA6-AC1F-3F345FBC1DDE}" type="sibTrans" cxnId="{CA7A9296-D783-47DA-A0F8-7EB5A5920F97}">
      <dgm:prSet/>
      <dgm:spPr/>
      <dgm:t>
        <a:bodyPr/>
        <a:lstStyle/>
        <a:p>
          <a:endParaRPr lang="en-US"/>
        </a:p>
      </dgm:t>
    </dgm:pt>
    <dgm:pt modelId="{CB298978-9EEF-4C94-9778-342E2B82B19E}" type="pres">
      <dgm:prSet presAssocID="{46CED375-F056-4F5A-9C5E-08E62B66A90C}" presName="vert0" presStyleCnt="0">
        <dgm:presLayoutVars>
          <dgm:dir/>
          <dgm:animOne val="branch"/>
          <dgm:animLvl val="lvl"/>
        </dgm:presLayoutVars>
      </dgm:prSet>
      <dgm:spPr/>
    </dgm:pt>
    <dgm:pt modelId="{27BE288F-341E-4C42-9516-912B7B2583B7}" type="pres">
      <dgm:prSet presAssocID="{1CEEB7AA-5B7A-4875-B04A-BAF2BB5872FC}" presName="thickLine" presStyleLbl="alignNode1" presStyleIdx="0" presStyleCnt="4"/>
      <dgm:spPr/>
    </dgm:pt>
    <dgm:pt modelId="{9DE133E2-2F06-4996-B12B-D5C3490A2854}" type="pres">
      <dgm:prSet presAssocID="{1CEEB7AA-5B7A-4875-B04A-BAF2BB5872FC}" presName="horz1" presStyleCnt="0"/>
      <dgm:spPr/>
    </dgm:pt>
    <dgm:pt modelId="{C676A2A7-63CF-49F0-8E55-2A65011794A5}" type="pres">
      <dgm:prSet presAssocID="{1CEEB7AA-5B7A-4875-B04A-BAF2BB5872FC}" presName="tx1" presStyleLbl="revTx" presStyleIdx="0" presStyleCnt="4"/>
      <dgm:spPr/>
    </dgm:pt>
    <dgm:pt modelId="{9A2DFF48-4914-496C-8D4D-00CB744F41DB}" type="pres">
      <dgm:prSet presAssocID="{1CEEB7AA-5B7A-4875-B04A-BAF2BB5872FC}" presName="vert1" presStyleCnt="0"/>
      <dgm:spPr/>
    </dgm:pt>
    <dgm:pt modelId="{936CE657-500F-4FB9-AF12-A3FA77A046E6}" type="pres">
      <dgm:prSet presAssocID="{87A3D507-E85B-459A-B1E2-2CBD142567D4}" presName="thickLine" presStyleLbl="alignNode1" presStyleIdx="1" presStyleCnt="4"/>
      <dgm:spPr/>
    </dgm:pt>
    <dgm:pt modelId="{82755730-AB94-4A64-8B9E-9013E7139EE8}" type="pres">
      <dgm:prSet presAssocID="{87A3D507-E85B-459A-B1E2-2CBD142567D4}" presName="horz1" presStyleCnt="0"/>
      <dgm:spPr/>
    </dgm:pt>
    <dgm:pt modelId="{BDC1E823-C86F-4CEE-A56C-393275DAC3AF}" type="pres">
      <dgm:prSet presAssocID="{87A3D507-E85B-459A-B1E2-2CBD142567D4}" presName="tx1" presStyleLbl="revTx" presStyleIdx="1" presStyleCnt="4"/>
      <dgm:spPr/>
    </dgm:pt>
    <dgm:pt modelId="{32571C01-F591-4CDD-B761-038D0CDACD67}" type="pres">
      <dgm:prSet presAssocID="{87A3D507-E85B-459A-B1E2-2CBD142567D4}" presName="vert1" presStyleCnt="0"/>
      <dgm:spPr/>
    </dgm:pt>
    <dgm:pt modelId="{42A902C8-450C-4638-9ED1-E6371168720A}" type="pres">
      <dgm:prSet presAssocID="{D2F7CC1A-9DE8-455C-BB88-07A9742E67F9}" presName="thickLine" presStyleLbl="alignNode1" presStyleIdx="2" presStyleCnt="4"/>
      <dgm:spPr/>
    </dgm:pt>
    <dgm:pt modelId="{27C04BF5-71CB-405A-9B72-3475C6CA5BA9}" type="pres">
      <dgm:prSet presAssocID="{D2F7CC1A-9DE8-455C-BB88-07A9742E67F9}" presName="horz1" presStyleCnt="0"/>
      <dgm:spPr/>
    </dgm:pt>
    <dgm:pt modelId="{3D5F062E-F446-4E45-A677-24AA0004ED27}" type="pres">
      <dgm:prSet presAssocID="{D2F7CC1A-9DE8-455C-BB88-07A9742E67F9}" presName="tx1" presStyleLbl="revTx" presStyleIdx="2" presStyleCnt="4"/>
      <dgm:spPr/>
    </dgm:pt>
    <dgm:pt modelId="{5A29BDCC-16D1-4120-9C12-92086973BC36}" type="pres">
      <dgm:prSet presAssocID="{D2F7CC1A-9DE8-455C-BB88-07A9742E67F9}" presName="vert1" presStyleCnt="0"/>
      <dgm:spPr/>
    </dgm:pt>
    <dgm:pt modelId="{D0690F5B-9173-49FA-8424-FD86AB9359B9}" type="pres">
      <dgm:prSet presAssocID="{B1DB89E6-E81C-4977-8FD2-96D21F6363DE}" presName="thickLine" presStyleLbl="alignNode1" presStyleIdx="3" presStyleCnt="4"/>
      <dgm:spPr/>
    </dgm:pt>
    <dgm:pt modelId="{2E34078F-74EF-4ED8-96E5-A422717A2BC4}" type="pres">
      <dgm:prSet presAssocID="{B1DB89E6-E81C-4977-8FD2-96D21F6363DE}" presName="horz1" presStyleCnt="0"/>
      <dgm:spPr/>
    </dgm:pt>
    <dgm:pt modelId="{2D5CB8DF-63C0-462F-B6D9-EB276D4D94E9}" type="pres">
      <dgm:prSet presAssocID="{B1DB89E6-E81C-4977-8FD2-96D21F6363DE}" presName="tx1" presStyleLbl="revTx" presStyleIdx="3" presStyleCnt="4"/>
      <dgm:spPr/>
    </dgm:pt>
    <dgm:pt modelId="{1493CF37-076B-433D-9028-8212D3F52361}" type="pres">
      <dgm:prSet presAssocID="{B1DB89E6-E81C-4977-8FD2-96D21F6363DE}" presName="vert1" presStyleCnt="0"/>
      <dgm:spPr/>
    </dgm:pt>
  </dgm:ptLst>
  <dgm:cxnLst>
    <dgm:cxn modelId="{FEDB470A-1BA0-4B3E-812F-E8B56BB1218B}" type="presOf" srcId="{87A3D507-E85B-459A-B1E2-2CBD142567D4}" destId="{BDC1E823-C86F-4CEE-A56C-393275DAC3AF}" srcOrd="0" destOrd="0" presId="urn:microsoft.com/office/officeart/2008/layout/LinedList"/>
    <dgm:cxn modelId="{2E77011E-DD63-416D-A669-3C75A6CBD603}" type="presOf" srcId="{D2F7CC1A-9DE8-455C-BB88-07A9742E67F9}" destId="{3D5F062E-F446-4E45-A677-24AA0004ED27}" srcOrd="0" destOrd="0" presId="urn:microsoft.com/office/officeart/2008/layout/LinedList"/>
    <dgm:cxn modelId="{9C46192D-76C1-42A9-9A76-801AE976C840}" srcId="{46CED375-F056-4F5A-9C5E-08E62B66A90C}" destId="{D2F7CC1A-9DE8-455C-BB88-07A9742E67F9}" srcOrd="2" destOrd="0" parTransId="{B60C3A33-9F3B-4560-AD78-9551A348E70A}" sibTransId="{54AB3F92-1242-4F78-9D9D-B1FE28593CA5}"/>
    <dgm:cxn modelId="{972CB667-26C9-4120-BE2E-DDAACD325C1B}" type="presOf" srcId="{1CEEB7AA-5B7A-4875-B04A-BAF2BB5872FC}" destId="{C676A2A7-63CF-49F0-8E55-2A65011794A5}" srcOrd="0" destOrd="0" presId="urn:microsoft.com/office/officeart/2008/layout/LinedList"/>
    <dgm:cxn modelId="{DB0D1B7E-673F-4031-8104-387C7D4C77B0}" type="presOf" srcId="{B1DB89E6-E81C-4977-8FD2-96D21F6363DE}" destId="{2D5CB8DF-63C0-462F-B6D9-EB276D4D94E9}" srcOrd="0" destOrd="0" presId="urn:microsoft.com/office/officeart/2008/layout/LinedList"/>
    <dgm:cxn modelId="{7ED66783-0505-46EC-9F5E-040E9F3405AD}" type="presOf" srcId="{46CED375-F056-4F5A-9C5E-08E62B66A90C}" destId="{CB298978-9EEF-4C94-9778-342E2B82B19E}" srcOrd="0" destOrd="0" presId="urn:microsoft.com/office/officeart/2008/layout/LinedList"/>
    <dgm:cxn modelId="{3B4E5693-7B28-4A7A-B803-698E143935E7}" srcId="{46CED375-F056-4F5A-9C5E-08E62B66A90C}" destId="{87A3D507-E85B-459A-B1E2-2CBD142567D4}" srcOrd="1" destOrd="0" parTransId="{08E291FC-24A1-48B1-A3D3-2152DBB69CA0}" sibTransId="{164EC7CB-1544-4E2C-88AE-C25FEE6C1727}"/>
    <dgm:cxn modelId="{CA7A9296-D783-47DA-A0F8-7EB5A5920F97}" srcId="{46CED375-F056-4F5A-9C5E-08E62B66A90C}" destId="{B1DB89E6-E81C-4977-8FD2-96D21F6363DE}" srcOrd="3" destOrd="0" parTransId="{AE061B66-8CAC-44D8-A576-1534A82E86C9}" sibTransId="{D539AB34-286C-4DA6-AC1F-3F345FBC1DDE}"/>
    <dgm:cxn modelId="{12F2BADE-6808-4180-92CA-B6B3AE608A45}" srcId="{46CED375-F056-4F5A-9C5E-08E62B66A90C}" destId="{1CEEB7AA-5B7A-4875-B04A-BAF2BB5872FC}" srcOrd="0" destOrd="0" parTransId="{403E35E3-440A-4F41-A131-A3CA1A6DB4F4}" sibTransId="{FDB00803-608E-49AE-ACD0-CB20CFAE47B5}"/>
    <dgm:cxn modelId="{AFA39618-62B7-4050-8BEA-C86C50C5EEB1}" type="presParOf" srcId="{CB298978-9EEF-4C94-9778-342E2B82B19E}" destId="{27BE288F-341E-4C42-9516-912B7B2583B7}" srcOrd="0" destOrd="0" presId="urn:microsoft.com/office/officeart/2008/layout/LinedList"/>
    <dgm:cxn modelId="{F0E0F970-AD83-4749-BC5B-EEBA97D431A4}" type="presParOf" srcId="{CB298978-9EEF-4C94-9778-342E2B82B19E}" destId="{9DE133E2-2F06-4996-B12B-D5C3490A2854}" srcOrd="1" destOrd="0" presId="urn:microsoft.com/office/officeart/2008/layout/LinedList"/>
    <dgm:cxn modelId="{4107DCA5-7155-46DE-95EE-4FBDA73B1FBD}" type="presParOf" srcId="{9DE133E2-2F06-4996-B12B-D5C3490A2854}" destId="{C676A2A7-63CF-49F0-8E55-2A65011794A5}" srcOrd="0" destOrd="0" presId="urn:microsoft.com/office/officeart/2008/layout/LinedList"/>
    <dgm:cxn modelId="{BCC5CBB4-48BC-451D-B8A5-C8C163578A08}" type="presParOf" srcId="{9DE133E2-2F06-4996-B12B-D5C3490A2854}" destId="{9A2DFF48-4914-496C-8D4D-00CB744F41DB}" srcOrd="1" destOrd="0" presId="urn:microsoft.com/office/officeart/2008/layout/LinedList"/>
    <dgm:cxn modelId="{BFD21C5B-8BD4-4772-848B-347477D53E47}" type="presParOf" srcId="{CB298978-9EEF-4C94-9778-342E2B82B19E}" destId="{936CE657-500F-4FB9-AF12-A3FA77A046E6}" srcOrd="2" destOrd="0" presId="urn:microsoft.com/office/officeart/2008/layout/LinedList"/>
    <dgm:cxn modelId="{202154E6-038F-4413-B7A7-94B06B7BF746}" type="presParOf" srcId="{CB298978-9EEF-4C94-9778-342E2B82B19E}" destId="{82755730-AB94-4A64-8B9E-9013E7139EE8}" srcOrd="3" destOrd="0" presId="urn:microsoft.com/office/officeart/2008/layout/LinedList"/>
    <dgm:cxn modelId="{CDF674C3-0CA9-4CAF-8B52-461010EF8CBF}" type="presParOf" srcId="{82755730-AB94-4A64-8B9E-9013E7139EE8}" destId="{BDC1E823-C86F-4CEE-A56C-393275DAC3AF}" srcOrd="0" destOrd="0" presId="urn:microsoft.com/office/officeart/2008/layout/LinedList"/>
    <dgm:cxn modelId="{71575305-C8EE-4DC3-8931-37AA8E5A2D60}" type="presParOf" srcId="{82755730-AB94-4A64-8B9E-9013E7139EE8}" destId="{32571C01-F591-4CDD-B761-038D0CDACD67}" srcOrd="1" destOrd="0" presId="urn:microsoft.com/office/officeart/2008/layout/LinedList"/>
    <dgm:cxn modelId="{036F0FDF-A938-4F90-BEE8-E6590E27DDFF}" type="presParOf" srcId="{CB298978-9EEF-4C94-9778-342E2B82B19E}" destId="{42A902C8-450C-4638-9ED1-E6371168720A}" srcOrd="4" destOrd="0" presId="urn:microsoft.com/office/officeart/2008/layout/LinedList"/>
    <dgm:cxn modelId="{F13F3020-6002-4A60-881B-A8853E7369D3}" type="presParOf" srcId="{CB298978-9EEF-4C94-9778-342E2B82B19E}" destId="{27C04BF5-71CB-405A-9B72-3475C6CA5BA9}" srcOrd="5" destOrd="0" presId="urn:microsoft.com/office/officeart/2008/layout/LinedList"/>
    <dgm:cxn modelId="{1F5BFCB2-4B0D-4953-B0F9-AFDE8EAF07E6}" type="presParOf" srcId="{27C04BF5-71CB-405A-9B72-3475C6CA5BA9}" destId="{3D5F062E-F446-4E45-A677-24AA0004ED27}" srcOrd="0" destOrd="0" presId="urn:microsoft.com/office/officeart/2008/layout/LinedList"/>
    <dgm:cxn modelId="{251D7FF0-C434-425D-87DA-3963D9BB166B}" type="presParOf" srcId="{27C04BF5-71CB-405A-9B72-3475C6CA5BA9}" destId="{5A29BDCC-16D1-4120-9C12-92086973BC36}" srcOrd="1" destOrd="0" presId="urn:microsoft.com/office/officeart/2008/layout/LinedList"/>
    <dgm:cxn modelId="{47C0FFD7-398A-430B-902D-B82F3AB9D56F}" type="presParOf" srcId="{CB298978-9EEF-4C94-9778-342E2B82B19E}" destId="{D0690F5B-9173-49FA-8424-FD86AB9359B9}" srcOrd="6" destOrd="0" presId="urn:microsoft.com/office/officeart/2008/layout/LinedList"/>
    <dgm:cxn modelId="{0029E987-5BCF-432E-88CC-A4860030E79C}" type="presParOf" srcId="{CB298978-9EEF-4C94-9778-342E2B82B19E}" destId="{2E34078F-74EF-4ED8-96E5-A422717A2BC4}" srcOrd="7" destOrd="0" presId="urn:microsoft.com/office/officeart/2008/layout/LinedList"/>
    <dgm:cxn modelId="{1AC65B69-01AC-42F8-BC0B-9E37DF98E250}" type="presParOf" srcId="{2E34078F-74EF-4ED8-96E5-A422717A2BC4}" destId="{2D5CB8DF-63C0-462F-B6D9-EB276D4D94E9}" srcOrd="0" destOrd="0" presId="urn:microsoft.com/office/officeart/2008/layout/LinedList"/>
    <dgm:cxn modelId="{488BDF17-C0C3-4EBE-A7E7-68CCE7DC6B96}" type="presParOf" srcId="{2E34078F-74EF-4ED8-96E5-A422717A2BC4}" destId="{1493CF37-076B-433D-9028-8212D3F5236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BE288F-341E-4C42-9516-912B7B2583B7}">
      <dsp:nvSpPr>
        <dsp:cNvPr id="0" name=""/>
        <dsp:cNvSpPr/>
      </dsp:nvSpPr>
      <dsp:spPr>
        <a:xfrm>
          <a:off x="0" y="0"/>
          <a:ext cx="53244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676A2A7-63CF-49F0-8E55-2A65011794A5}">
      <dsp:nvSpPr>
        <dsp:cNvPr id="0" name=""/>
        <dsp:cNvSpPr/>
      </dsp:nvSpPr>
      <dsp:spPr>
        <a:xfrm>
          <a:off x="0" y="0"/>
          <a:ext cx="5324475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Q &amp; A 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300" kern="1200" dirty="0"/>
        </a:p>
      </dsp:txBody>
      <dsp:txXfrm>
        <a:off x="0" y="0"/>
        <a:ext cx="5324475" cy="979884"/>
      </dsp:txXfrm>
    </dsp:sp>
    <dsp:sp modelId="{936CE657-500F-4FB9-AF12-A3FA77A046E6}">
      <dsp:nvSpPr>
        <dsp:cNvPr id="0" name=""/>
        <dsp:cNvSpPr/>
      </dsp:nvSpPr>
      <dsp:spPr>
        <a:xfrm>
          <a:off x="0" y="979884"/>
          <a:ext cx="5324475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DC1E823-C86F-4CEE-A56C-393275DAC3AF}">
      <dsp:nvSpPr>
        <dsp:cNvPr id="0" name=""/>
        <dsp:cNvSpPr/>
      </dsp:nvSpPr>
      <dsp:spPr>
        <a:xfrm>
          <a:off x="0" y="979884"/>
          <a:ext cx="5324475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ACT – Ruth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CFT - Diana</a:t>
          </a:r>
        </a:p>
      </dsp:txBody>
      <dsp:txXfrm>
        <a:off x="0" y="979884"/>
        <a:ext cx="5324475" cy="979884"/>
      </dsp:txXfrm>
    </dsp:sp>
    <dsp:sp modelId="{42A902C8-450C-4638-9ED1-E6371168720A}">
      <dsp:nvSpPr>
        <dsp:cNvPr id="0" name=""/>
        <dsp:cNvSpPr/>
      </dsp:nvSpPr>
      <dsp:spPr>
        <a:xfrm>
          <a:off x="0" y="1959768"/>
          <a:ext cx="5324475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D5F062E-F446-4E45-A677-24AA0004ED27}">
      <dsp:nvSpPr>
        <dsp:cNvPr id="0" name=""/>
        <dsp:cNvSpPr/>
      </dsp:nvSpPr>
      <dsp:spPr>
        <a:xfrm>
          <a:off x="0" y="1959768"/>
          <a:ext cx="5324475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Efficacy of the Approaches – Group Work</a:t>
          </a:r>
          <a:endParaRPr lang="en-US" sz="2300" kern="1200" dirty="0"/>
        </a:p>
      </dsp:txBody>
      <dsp:txXfrm>
        <a:off x="0" y="1959768"/>
        <a:ext cx="5324475" cy="979884"/>
      </dsp:txXfrm>
    </dsp:sp>
    <dsp:sp modelId="{D0690F5B-9173-49FA-8424-FD86AB9359B9}">
      <dsp:nvSpPr>
        <dsp:cNvPr id="0" name=""/>
        <dsp:cNvSpPr/>
      </dsp:nvSpPr>
      <dsp:spPr>
        <a:xfrm>
          <a:off x="0" y="2939653"/>
          <a:ext cx="5324475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2D5CB8DF-63C0-462F-B6D9-EB276D4D94E9}">
      <dsp:nvSpPr>
        <dsp:cNvPr id="0" name=""/>
        <dsp:cNvSpPr/>
      </dsp:nvSpPr>
      <dsp:spPr>
        <a:xfrm>
          <a:off x="0" y="2939653"/>
          <a:ext cx="5324475" cy="979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Practical Applications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Feedback</a:t>
          </a:r>
        </a:p>
      </dsp:txBody>
      <dsp:txXfrm>
        <a:off x="0" y="2939653"/>
        <a:ext cx="5324475" cy="9798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60AD99-EDCD-4602-AFE8-7BD40ACD627E}" type="datetimeFigureOut">
              <a:rPr lang="en-GB"/>
              <a:t>13/03/2023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DAF2D7-A4BB-43B7-81E4-975608D35C18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643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DAF2D7-A4BB-43B7-81E4-975608D35C1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0230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8AD59-191C-42D2-B290-4E83384EA7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5D02F9-78F3-404F-AC42-94A0EB493B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81C37-A1E2-473A-A09D-23533A9A6C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3/13/2023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11F90C-823C-4312-A52D-C136D869C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D1FDF0-B5B0-4E77-A5CF-5CFBD0033F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83651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54E61-A25A-4C87-BA31-66604D457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F6157C-AD77-408F-A584-ABFA21D37B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823354-46CF-428C-8C40-3BE3834138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3/13/2023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5AC62C-A1EA-4D6A-8E5B-2732CA8063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A4A4D2-D908-4716-A2F2-21ABDE6F3D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880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CA565-85E2-403F-B2BC-DCDB1A830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4CD3F9-3186-4217-BF88-ACC85FFE4B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F2DC21-9EA5-4905-AC83-0468EA5E30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646AA-F36E-4540-911D-FFFC0A0EF24A}" type="datetime1">
              <a:rPr lang="en-US" smtClean="0"/>
              <a:t>3/13/2023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70CA76-F78B-4F5F-A1AE-958AAABF5A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C5F6AC-2F42-4BCA-A968-1A4ED1248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1571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FE9D7-7248-4C1B-804A-78C9D37B7C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8DCBC-24D3-4D11-AE33-E015E0742F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1293A6-AC63-4A20-BA7D-413811F1BF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7D8504-1B69-4851-8839-7389CC6C1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3/13/2023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B0856E-6195-4A3A-8556-7E97792648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6D3663-61B2-4F9B-BEE4-5AF78FAD3F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0682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680ED2-0A80-4E79-B1A9-CCB62B421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91DCEB-FFC7-492A-AE8D-47DEA7E949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0142F5F-916A-49A9-974D-51FE7A075D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4AF7B82-BA34-4C3F-8B24-3A21647D83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2B2C03-275B-4795-808A-7604967C1B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F51CE5-068A-45A4-AB7F-A8746F8E82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3/13/2023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A1D2845-74AF-40DD-8A16-1F74067546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449A5D-BFCB-49F6-B0B5-B083C72461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9172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4587D-44D2-4E9A-A315-7E980A48D0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1EBB5E-7C6C-43B3-A264-09C35B6EB9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3/13/2023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7B8FC6-A29E-472C-82A6-D537B80F61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72207F-A499-4CF0-875F-9452CF3E2E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6981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F752905-B3C1-45C5-9706-6DA3B6DAAF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3/13/2023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981A26-F6E7-4E31-A9AA-7568F67F6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ACDB1B-A458-49DB-959B-6B5D766920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39036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187D5-145D-45D1-8D33-C6DC1CD1E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350A3-D9C3-4D14-9DCA-4BBFF9C2C7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740BFA-1F23-483A-AB77-2C535F282E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078495-AF4E-474A-9EB3-36558ECD3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12A6-918A-48BD-8CB9-CA713993B0EA}" type="datetime1">
              <a:rPr lang="en-US" smtClean="0"/>
              <a:t>3/13/2023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4E09F1-D494-4347-B0FB-FD9823132C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DC84A2-A308-43C3-AFA1-C9642901B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707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41ACD-6709-4B47-BFF2-EB388F733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5B03F3-568A-4D2E-BB14-A57E7B8799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AF59D5-51BB-46AB-B37F-21EE577724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964D40-1843-4F25-B36D-E5D274CC38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78CE86-875F-4587-BCF6-FA054AFC0D53}" type="datetime1">
              <a:rPr lang="en-US" smtClean="0"/>
              <a:pPr/>
              <a:t>3/13/2023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97692B-5792-47AB-BEF4-EE0BC304B1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5A074D-5AAF-421A-A17C-9C22D7313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0490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7700C-A739-44A5-B1C6-CE57FC348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3BE8D6-35CF-4FF3-9E55-75E2CE2733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80A03F-0D3D-466C-9DB5-707E015951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3/13/2023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CDA328-BE4F-4DCA-8445-B2B0A8AF57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34157-00B9-4234-AB92-D9CE70C667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7847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606466-0E2C-4B86-9CDD-C6D487CC67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723B51-EBCF-43F0-9D0A-551853C04F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885FC5-28FF-4E70-9443-3EF6EFCB29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3/13/2023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3A928A-DE73-402B-9537-094FF1F62A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CA8756-76A5-48AB-B327-2149646904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422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25754B-1C31-4C4A-B747-0900E1923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BDE6BE-3A85-47FE-AA11-7AD38CD4B4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B6826C-BE9C-4CFC-A4CB-D481BA4735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3/13/2023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55E0D2-429A-46DC-A2EF-365B390F5B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EA8330-7115-4F7E-A724-25140B43C0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2111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9" r:id="rId1"/>
    <p:sldLayoutId id="2147483840" r:id="rId2"/>
    <p:sldLayoutId id="2147483841" r:id="rId3"/>
    <p:sldLayoutId id="2147483842" r:id="rId4"/>
    <p:sldLayoutId id="2147483843" r:id="rId5"/>
    <p:sldLayoutId id="2147483844" r:id="rId6"/>
    <p:sldLayoutId id="2147483845" r:id="rId7"/>
    <p:sldLayoutId id="2147483846" r:id="rId8"/>
    <p:sldLayoutId id="2147483847" r:id="rId9"/>
    <p:sldLayoutId id="2147483848" r:id="rId10"/>
    <p:sldLayoutId id="214748384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www.psychologytools.com/professional/therapies/acceptance-and-commitment-therapy-act/" TargetMode="Externa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contextualscience.org/about_act" TargetMode="External"/><Relationship Id="rId2" Type="http://schemas.openxmlformats.org/officeDocument/2006/relationships/hyperlink" Target="https://www.youtube.com/watch?v=mOZT_k30wx8" TargetMode="Externa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8" name="Rectangle 87">
            <a:extLst>
              <a:ext uri="{FF2B5EF4-FFF2-40B4-BE49-F238E27FC236}">
                <a16:creationId xmlns:a16="http://schemas.microsoft.com/office/drawing/2014/main" id="{AC5782D3-6CED-43A7-BE35-09C48F809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0" name="Freeform 6">
            <a:extLst>
              <a:ext uri="{FF2B5EF4-FFF2-40B4-BE49-F238E27FC236}">
                <a16:creationId xmlns:a16="http://schemas.microsoft.com/office/drawing/2014/main" id="{6721F593-ECD2-4B5B-AAE4-0866A4CDC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89586" y="1070835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2" name="Freeform 7">
            <a:extLst>
              <a:ext uri="{FF2B5EF4-FFF2-40B4-BE49-F238E27FC236}">
                <a16:creationId xmlns:a16="http://schemas.microsoft.com/office/drawing/2014/main" id="{71DEE99F-D18C-4025-BA3F-CEBF5258E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988949" y="803186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4" name="Rectangle 8">
            <a:extLst>
              <a:ext uri="{FF2B5EF4-FFF2-40B4-BE49-F238E27FC236}">
                <a16:creationId xmlns:a16="http://schemas.microsoft.com/office/drawing/2014/main" id="{976FA5D9-3A7C-4FA7-9BA8-1905D703F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513372" y="804101"/>
            <a:ext cx="3880238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7835104" y="1213968"/>
            <a:ext cx="3220127" cy="17151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>
                <a:solidFill>
                  <a:srgbClr val="FFFFFF"/>
                </a:solidFill>
              </a:rPr>
              <a:t>CBT and New Cognitive Therapies </a:t>
            </a:r>
          </a:p>
        </p:txBody>
      </p:sp>
      <p:pic>
        <p:nvPicPr>
          <p:cNvPr id="4" name="Picture 3" descr="Background pattern&#10;&#10;Description automatically generated"/>
          <p:cNvPicPr>
            <a:picLocks noChangeAspect="1"/>
          </p:cNvPicPr>
          <p:nvPr/>
        </p:nvPicPr>
        <p:blipFill rotWithShape="1">
          <a:blip r:embed="rId2"/>
          <a:srcRect l="104" r="33462" b="1"/>
          <a:stretch/>
        </p:blipFill>
        <p:spPr>
          <a:xfrm>
            <a:off x="804101" y="804101"/>
            <a:ext cx="6730556" cy="5249798"/>
          </a:xfrm>
          <a:prstGeom prst="rect">
            <a:avLst/>
          </a:prstGeom>
        </p:spPr>
      </p:pic>
      <p:sp>
        <p:nvSpPr>
          <p:cNvPr id="9" name="Text Placeholder 8"/>
          <p:cNvSpPr>
            <a:spLocks noGrp="1"/>
          </p:cNvSpPr>
          <p:nvPr>
            <p:ph type="body" sz="half" idx="2"/>
          </p:nvPr>
        </p:nvSpPr>
        <p:spPr>
          <a:xfrm>
            <a:off x="7752765" y="3072208"/>
            <a:ext cx="3347255" cy="266068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</a:endParaRPr>
          </a:p>
          <a:p>
            <a:r>
              <a:rPr lang="en-US" sz="3200" b="1" i="1" dirty="0">
                <a:solidFill>
                  <a:srgbClr val="FFFFFF"/>
                </a:solidFill>
              </a:rPr>
              <a:t>Week 6</a:t>
            </a:r>
          </a:p>
          <a:p>
            <a:pPr lvl="1" indent="-228600">
              <a:buFont typeface="Arial" panose="020B0604020202020204" pitchFamily="34" charset="0"/>
              <a:buChar char="•"/>
            </a:pPr>
            <a:r>
              <a:rPr lang="en-US" sz="1800" b="1" i="1" dirty="0">
                <a:solidFill>
                  <a:srgbClr val="FFFFFF"/>
                </a:solidFill>
              </a:rPr>
              <a:t>Acceptance and Commitment Therapy (ACT)</a:t>
            </a:r>
          </a:p>
          <a:p>
            <a:pPr lvl="1"/>
            <a:r>
              <a:rPr lang="en-US" sz="1800" b="1" i="1" dirty="0">
                <a:solidFill>
                  <a:srgbClr val="FFFFFF"/>
                </a:solidFill>
              </a:rPr>
              <a:t>Compassion Focus Therapy (CFT)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b="1" i="1" dirty="0">
              <a:solidFill>
                <a:srgbClr val="FFFFFF"/>
              </a:solidFill>
            </a:endParaRPr>
          </a:p>
          <a:p>
            <a:r>
              <a:rPr lang="en-US" sz="2000" b="1" i="1" dirty="0">
                <a:solidFill>
                  <a:srgbClr val="FFFFFF"/>
                </a:solidFill>
              </a:rPr>
              <a:t> </a:t>
            </a:r>
          </a:p>
          <a:p>
            <a:endParaRPr lang="en-US" sz="2000" b="1" i="1" dirty="0">
              <a:solidFill>
                <a:srgbClr val="FFFFFF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96" name="Rectangle 8">
            <a:extLst>
              <a:ext uri="{FF2B5EF4-FFF2-40B4-BE49-F238E27FC236}">
                <a16:creationId xmlns:a16="http://schemas.microsoft.com/office/drawing/2014/main" id="{4652D57C-331F-43B8-9C07-69FBA9C02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671258" y="1530154"/>
            <a:ext cx="520741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500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AEB2A4B-C5D0-4672-B647-099D0A664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1" y="327025"/>
            <a:ext cx="5324477" cy="1630363"/>
          </a:xfrm>
        </p:spPr>
        <p:txBody>
          <a:bodyPr anchor="b">
            <a:normAutofit/>
          </a:bodyPr>
          <a:lstStyle/>
          <a:p>
            <a:r>
              <a:rPr lang="en-GB" sz="3600"/>
              <a:t>Aims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B85B6D2-42FA-464E-A97A-65EDA45944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31" r="18759" b="-2"/>
          <a:stretch/>
        </p:blipFill>
        <p:spPr>
          <a:xfrm>
            <a:off x="5966355" y="1588"/>
            <a:ext cx="6225645" cy="6856412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49DB5A6D-2B10-4A4F-A5C7-961930D49C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1853351"/>
              </p:ext>
            </p:extLst>
          </p:nvPr>
        </p:nvGraphicFramePr>
        <p:xfrm>
          <a:off x="481013" y="2286001"/>
          <a:ext cx="5324475" cy="3919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355340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27D15F9-FBA9-45B6-A1EE-7E26109074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549D845D-9A57-49AC-9523-BB0D6DA6FE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27" name="Freeform 44">
              <a:extLst>
                <a:ext uri="{FF2B5EF4-FFF2-40B4-BE49-F238E27FC236}">
                  <a16:creationId xmlns:a16="http://schemas.microsoft.com/office/drawing/2014/main" id="{3348EFE1-9D21-4DC0-8EC9-C88767061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45">
              <a:extLst>
                <a:ext uri="{FF2B5EF4-FFF2-40B4-BE49-F238E27FC236}">
                  <a16:creationId xmlns:a16="http://schemas.microsoft.com/office/drawing/2014/main" id="{D9CD0CF4-76F6-470E-A8EF-DD74FC196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46">
              <a:extLst>
                <a:ext uri="{FF2B5EF4-FFF2-40B4-BE49-F238E27FC236}">
                  <a16:creationId xmlns:a16="http://schemas.microsoft.com/office/drawing/2014/main" id="{71645EB6-7E0C-491E-9A5B-C25E80A64A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47">
              <a:extLst>
                <a:ext uri="{FF2B5EF4-FFF2-40B4-BE49-F238E27FC236}">
                  <a16:creationId xmlns:a16="http://schemas.microsoft.com/office/drawing/2014/main" id="{D20E5CAC-62A4-48E1-9F9F-1F8176683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053A11D2-F06B-447E-96A7-27A21A8FA6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Mindfulness Based Approaches (Review)</a:t>
            </a:r>
          </a:p>
        </p:txBody>
      </p:sp>
      <p:pic>
        <p:nvPicPr>
          <p:cNvPr id="19" name="Content Placeholder 5">
            <a:extLst>
              <a:ext uri="{FF2B5EF4-FFF2-40B4-BE49-F238E27FC236}">
                <a16:creationId xmlns:a16="http://schemas.microsoft.com/office/drawing/2014/main" id="{ECDB806F-FBB7-48C8-A01C-54F9FDAAF2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39098" r="2" b="2"/>
          <a:stretch/>
        </p:blipFill>
        <p:spPr>
          <a:xfrm>
            <a:off x="1424902" y="2515044"/>
            <a:ext cx="3209779" cy="3518036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40447" y="2469921"/>
            <a:ext cx="5471529" cy="356315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/>
              <a:t>Mindfulness Based Stress Reduction (MBSR)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/>
              <a:t>Mindfulness Based Cognitive Therapy (MBCT)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/>
              <a:t>Dialectical </a:t>
            </a:r>
            <a:r>
              <a:rPr lang="en-US" sz="2400" dirty="0" err="1"/>
              <a:t>Behaviour</a:t>
            </a:r>
            <a:r>
              <a:rPr lang="en-US" sz="2400" dirty="0"/>
              <a:t> Therapy (DBT)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b="1" i="1" dirty="0"/>
              <a:t>Compassion Focus Therapy (CFT)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b="1" i="1" dirty="0"/>
              <a:t>Acceptance and Commitment Therapy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400" dirty="0"/>
              <a:t>Other Psychotherapeutic Practices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5229437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000"/>
              <a:t>Acceptance and  Commitment Therapy (ACT)</a:t>
            </a:r>
            <a:br>
              <a:rPr lang="en-US" sz="3000"/>
            </a:br>
            <a:br>
              <a:rPr lang="en-US" sz="3000"/>
            </a:br>
            <a:r>
              <a:rPr lang="en-US" sz="3000"/>
              <a:t>Steven Hayes</a:t>
            </a:r>
            <a:endParaRPr lang="en-US" sz="30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500" b="1" i="1" dirty="0"/>
              <a:t>Acceptance and Commitment Therapy (ACT)</a:t>
            </a:r>
            <a:r>
              <a:rPr lang="en-US" sz="1500" i="1" dirty="0"/>
              <a:t> is one of the New cognitive and </a:t>
            </a:r>
            <a:r>
              <a:rPr lang="en-US" sz="1500" i="1" dirty="0" err="1"/>
              <a:t>behavioural</a:t>
            </a:r>
            <a:r>
              <a:rPr lang="en-US" sz="1500" i="1" dirty="0"/>
              <a:t> therapies. It incorporates acceptance and mindfulness strategies alongside change strategies, in recognition that change is not always possible or desirable. </a:t>
            </a:r>
          </a:p>
          <a:p>
            <a:r>
              <a:rPr lang="en-US" sz="1500" i="1" dirty="0"/>
              <a:t>ACT is theoretically derived from </a:t>
            </a:r>
            <a:r>
              <a:rPr lang="en-US" sz="1500" b="1" i="1" dirty="0"/>
              <a:t>relational frame theory (RFT) </a:t>
            </a:r>
            <a:r>
              <a:rPr lang="en-US" sz="1500" i="1" dirty="0"/>
              <a:t>which is a </a:t>
            </a:r>
            <a:r>
              <a:rPr lang="en-US" sz="1500" i="1" dirty="0" err="1"/>
              <a:t>behaviour</a:t>
            </a:r>
            <a:r>
              <a:rPr lang="en-US" sz="1500" i="1" dirty="0"/>
              <a:t> analytic account of the functional properties of human language. </a:t>
            </a:r>
          </a:p>
          <a:p>
            <a:r>
              <a:rPr lang="en-US" sz="1500" i="1" dirty="0"/>
              <a:t>The ACT approach proposes that </a:t>
            </a:r>
            <a:r>
              <a:rPr lang="en-US" sz="1500" b="1" i="1" dirty="0"/>
              <a:t>suffering and dysfunction arise from attempts to control or eliminate unwanted experiences. </a:t>
            </a:r>
            <a:r>
              <a:rPr lang="en-US" sz="1500" i="1" dirty="0"/>
              <a:t>Attempts to control or avoid can lead to the paradoxical effect of greater suffering and a perception of loss of control of the focus for elimination. </a:t>
            </a:r>
          </a:p>
          <a:p>
            <a:r>
              <a:rPr lang="en-US" sz="1500" i="1" dirty="0"/>
              <a:t>The aim of ACT is to </a:t>
            </a:r>
            <a:r>
              <a:rPr lang="en-US" sz="1500" b="1" i="1" dirty="0"/>
              <a:t>increase psychological flexibility</a:t>
            </a:r>
            <a:r>
              <a:rPr lang="en-US" sz="1500" i="1" dirty="0"/>
              <a:t>, which is defined as “contacting the present moment fully as a conscious human being, and based on what the situation affords, changing or persisting in </a:t>
            </a:r>
            <a:r>
              <a:rPr lang="en-US" sz="1500" i="1" dirty="0" err="1"/>
              <a:t>behaviour</a:t>
            </a:r>
            <a:r>
              <a:rPr lang="en-US" sz="1500" i="1" dirty="0"/>
              <a:t> in the service of chosen values” (</a:t>
            </a:r>
            <a:r>
              <a:rPr lang="en-US" sz="1500" i="1" dirty="0" err="1"/>
              <a:t>ond</a:t>
            </a:r>
            <a:r>
              <a:rPr lang="en-US" sz="1500" i="1" dirty="0"/>
              <a:t>, Masuda, &amp; Lillis, 2006)</a:t>
            </a:r>
          </a:p>
          <a:p>
            <a:r>
              <a:rPr lang="en-US" sz="1500" dirty="0">
                <a:hlinkClick r:id="rId2"/>
              </a:rPr>
              <a:t>https://www.psychologytools.com/professional/therapies/acceptance-and-commitment-therapy-act/</a:t>
            </a:r>
            <a:endParaRPr lang="en-US" sz="1500" b="1" dirty="0"/>
          </a:p>
        </p:txBody>
      </p:sp>
      <p:pic>
        <p:nvPicPr>
          <p:cNvPr id="1026" name="Picture 2" descr="Image result for free images of stephen hayes act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4" r="2522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61104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48929" y="629266"/>
            <a:ext cx="3505495" cy="16223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Six Core Processes of ACT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>
          <a:xfrm>
            <a:off x="648931" y="2438400"/>
            <a:ext cx="3505494" cy="3785419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/>
              <a:t>Psychological Flexibility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Interview with Steven Hayes (2019)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hlinkClick r:id="rId2"/>
              </a:rPr>
              <a:t>https://www.youtube.com/watch?v=mOZT_k30wx8</a:t>
            </a:r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ACBS – ACT/Steven Hayes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hlinkClick r:id="rId3"/>
              </a:rPr>
              <a:t>https://contextualscience.org/about_act</a:t>
            </a:r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b="1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5575653" y="807593"/>
            <a:ext cx="5679748" cy="5239568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4864225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314</Words>
  <Application>Microsoft Office PowerPoint</Application>
  <PresentationFormat>Widescreen</PresentationFormat>
  <Paragraphs>37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CBT and New Cognitive Therapies </vt:lpstr>
      <vt:lpstr>Aims</vt:lpstr>
      <vt:lpstr>Mindfulness Based Approaches (Review)</vt:lpstr>
      <vt:lpstr>Acceptance and  Commitment Therapy (ACT)  Steven Hayes</vt:lpstr>
      <vt:lpstr>Six Core Processes of ACT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Slade</dc:creator>
  <cp:lastModifiedBy>Ruth Groff</cp:lastModifiedBy>
  <cp:revision>1294</cp:revision>
  <dcterms:created xsi:type="dcterms:W3CDTF">2020-10-18T09:07:00Z</dcterms:created>
  <dcterms:modified xsi:type="dcterms:W3CDTF">2023-03-13T16:53:28Z</dcterms:modified>
</cp:coreProperties>
</file>