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2E110"/>
    <a:srgbClr val="1735A7"/>
    <a:srgbClr val="F90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99"/>
    <p:restoredTop sz="94872"/>
  </p:normalViewPr>
  <p:slideViewPr>
    <p:cSldViewPr snapToGrid="0" snapToObjects="1">
      <p:cViewPr>
        <p:scale>
          <a:sx n="112" d="100"/>
          <a:sy n="112" d="100"/>
        </p:scale>
        <p:origin x="5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9" name="Shape 4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bm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</a:t>
            </a:r>
          </a:p>
        </p:txBody>
      </p:sp>
      <p:sp>
        <p:nvSpPr>
          <p:cNvPr id="23" name="Shape 2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partner_network</a:t>
            </a:r>
          </a:p>
        </p:txBody>
      </p:sp>
      <p:sp>
        <p:nvSpPr>
          <p:cNvPr id="24" name="Shape 24"/>
          <p:cNvSpPr>
            <a:spLocks noGrp="1"/>
          </p:cNvSpPr>
          <p:nvPr>
            <p:ph type="body" sz="quarter" idx="13"/>
          </p:nvPr>
        </p:nvSpPr>
        <p:spPr>
          <a:xfrm>
            <a:off x="1828164" y="548680"/>
            <a:ext cx="1814400" cy="2318737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5" name="Shape 25"/>
          <p:cNvSpPr>
            <a:spLocks noGrp="1"/>
          </p:cNvSpPr>
          <p:nvPr>
            <p:ph type="body" sz="quarter" idx="14"/>
          </p:nvPr>
        </p:nvSpPr>
        <p:spPr>
          <a:xfrm>
            <a:off x="3660442" y="548679"/>
            <a:ext cx="1814400" cy="4608002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6" name="Shape 26"/>
          <p:cNvSpPr>
            <a:spLocks noGrp="1"/>
          </p:cNvSpPr>
          <p:nvPr>
            <p:ph type="body" sz="quarter" idx="15"/>
          </p:nvPr>
        </p:nvSpPr>
        <p:spPr>
          <a:xfrm>
            <a:off x="1832049" y="2867416"/>
            <a:ext cx="1814399" cy="2289778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" name="Shape 27"/>
          <p:cNvSpPr>
            <a:spLocks noGrp="1"/>
          </p:cNvSpPr>
          <p:nvPr>
            <p:ph type="body" sz="quarter" idx="16"/>
          </p:nvPr>
        </p:nvSpPr>
        <p:spPr>
          <a:xfrm>
            <a:off x="0" y="5157192"/>
            <a:ext cx="4557713" cy="169165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8" name="Shape 28"/>
          <p:cNvSpPr>
            <a:spLocks noGrp="1"/>
          </p:cNvSpPr>
          <p:nvPr>
            <p:ph type="body" sz="quarter" idx="17"/>
          </p:nvPr>
        </p:nvSpPr>
        <p:spPr>
          <a:xfrm>
            <a:off x="4557486" y="5159366"/>
            <a:ext cx="4579201" cy="1692001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9" name="Shape 29"/>
          <p:cNvSpPr>
            <a:spLocks noGrp="1"/>
          </p:cNvSpPr>
          <p:nvPr>
            <p:ph type="body" sz="quarter" idx="18"/>
          </p:nvPr>
        </p:nvSpPr>
        <p:spPr>
          <a:xfrm>
            <a:off x="5476149" y="548680"/>
            <a:ext cx="1814400" cy="2318737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0" name="Shape 30"/>
          <p:cNvSpPr>
            <a:spLocks noGrp="1"/>
          </p:cNvSpPr>
          <p:nvPr>
            <p:ph type="body" sz="quarter" idx="19"/>
          </p:nvPr>
        </p:nvSpPr>
        <p:spPr>
          <a:xfrm>
            <a:off x="5479076" y="2867449"/>
            <a:ext cx="1814399" cy="2289601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" name="Shape 31"/>
          <p:cNvSpPr>
            <a:spLocks noGrp="1"/>
          </p:cNvSpPr>
          <p:nvPr>
            <p:ph type="body" sz="quarter" idx="20"/>
          </p:nvPr>
        </p:nvSpPr>
        <p:spPr>
          <a:xfrm>
            <a:off x="7299111" y="548679"/>
            <a:ext cx="1836001" cy="4608002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2" name="Shape 3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_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/>
          <p:nvPr/>
        </p:nvSpPr>
        <p:spPr>
          <a:xfrm>
            <a:off x="-14845" y="0"/>
            <a:ext cx="9158845" cy="548680"/>
          </a:xfrm>
          <a:prstGeom prst="rect">
            <a:avLst/>
          </a:prstGeom>
          <a:solidFill>
            <a:srgbClr val="222222"/>
          </a:solidFill>
          <a:ln>
            <a:solidFill>
              <a:srgbClr val="4A7EBB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40" name="Shape 4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</a:t>
            </a:r>
          </a:p>
        </p:txBody>
      </p:sp>
      <p:pic>
        <p:nvPicPr>
          <p:cNvPr id="41" name="image10.pdf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511" y="143766"/>
            <a:ext cx="1512169" cy="291634"/>
          </a:xfrm>
          <a:prstGeom prst="rect">
            <a:avLst/>
          </a:prstGeom>
          <a:ln w="12700">
            <a:miter lim="400000"/>
          </a:ln>
        </p:spPr>
      </p:pic>
      <p:sp>
        <p:nvSpPr>
          <p:cNvPr id="42" name="Shape 4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image" Target="../media/image8.png"/><Relationship Id="rId12" Type="http://schemas.openxmlformats.org/officeDocument/2006/relationships/image" Target="../media/image9.png"/><Relationship Id="rId13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theme" Target="../theme/theme1.xml"/><Relationship Id="rId4" Type="http://schemas.openxmlformats.org/officeDocument/2006/relationships/image" Target="../media/image1.png"/><Relationship Id="rId5" Type="http://schemas.openxmlformats.org/officeDocument/2006/relationships/image" Target="../media/image2.png"/><Relationship Id="rId6" Type="http://schemas.openxmlformats.org/officeDocument/2006/relationships/image" Target="../media/image3.png"/><Relationship Id="rId7" Type="http://schemas.openxmlformats.org/officeDocument/2006/relationships/image" Target="../media/image4.png"/><Relationship Id="rId8" Type="http://schemas.openxmlformats.org/officeDocument/2006/relationships/image" Target="../media/image5.png"/><Relationship Id="rId9" Type="http://schemas.openxmlformats.org/officeDocument/2006/relationships/image" Target="../media/image6.png"/><Relationship Id="rId10" Type="http://schemas.openxmlformats.org/officeDocument/2006/relationships/image" Target="../media/image7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/>
        </p:nvSpPr>
        <p:spPr>
          <a:xfrm>
            <a:off x="-14845" y="0"/>
            <a:ext cx="9158845" cy="548680"/>
          </a:xfrm>
          <a:prstGeom prst="rect">
            <a:avLst/>
          </a:prstGeom>
          <a:solidFill>
            <a:srgbClr val="222222"/>
          </a:solidFill>
          <a:ln>
            <a:solidFill>
              <a:srgbClr val="4A7EBB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" name="Shape 3"/>
          <p:cNvSpPr>
            <a:spLocks noGrp="1"/>
          </p:cNvSpPr>
          <p:nvPr>
            <p:ph type="title"/>
          </p:nvPr>
        </p:nvSpPr>
        <p:spPr>
          <a:xfrm>
            <a:off x="1547663" y="116632"/>
            <a:ext cx="6120681" cy="360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title</a:t>
            </a:r>
          </a:p>
        </p:txBody>
      </p:sp>
      <p:sp>
        <p:nvSpPr>
          <p:cNvPr id="4" name="Shape 4"/>
          <p:cNvSpPr>
            <a:spLocks noGrp="1"/>
          </p:cNvSpPr>
          <p:nvPr>
            <p:ph type="body" idx="1"/>
          </p:nvPr>
        </p:nvSpPr>
        <p:spPr>
          <a:xfrm>
            <a:off x="0" y="548679"/>
            <a:ext cx="1814400" cy="4608514"/>
          </a:xfrm>
          <a:prstGeom prst="rect">
            <a:avLst/>
          </a:prstGeom>
          <a:ln w="25400">
            <a:solidFill>
              <a:srgbClr val="96CDEA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partner_network</a:t>
            </a:r>
          </a:p>
        </p:txBody>
      </p:sp>
      <p:pic>
        <p:nvPicPr>
          <p:cNvPr id="5" name="image1.png" descr="C:\Users\boris\Dropbox\BMFoundry\02 BMWebApp\DEsign\Materials\report icons\report_ch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020270" y="2839888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6" name="image2.png" descr="C:\Users\boris\Dropbox\BMFoundry\02 BMWebApp\DEsign\Materials\report icons\report_cr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020272" y="514750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7" name="image3.png" descr="C:\Users\boris\Dropbox\BMFoundry\02 BMWebApp\DEsign\Materials\report icons\report_cs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8748878" y="536869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8" name="image4.png" descr="C:\Users\boris\Dropbox\BMFoundry\02 BMWebApp\DEsign\Materials\report icons\report_cst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4260007" y="5157192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image5.png" descr="C:\Users\boris\Dropbox\BMFoundry\02 BMWebApp\DEsign\Materials\report icons\report_ka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347863" y="563925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0" name="image6.png" descr="C:\Users\boris\Dropbox\BMFoundry\02 BMWebApp\DEsign\Materials\report icons\report_kp.png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547663" y="563927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1" name="image7.png" descr="C:\Users\boris\Dropbox\BMFoundry\02 BMWebApp\DEsign\Materials\report icons\report_kr.png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3275855" y="2852935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" name="image8.png" descr="C:\Users\boris\Dropbox\BMFoundry\02 BMWebApp\DEsign\Materials\report icons\report_rs.png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>
            <a:off x="8876328" y="5157192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image9.png" descr="C:\Users\boris\Dropbox\BMFoundry\02 BMWebApp\DEsign\Materials\report icons\report_vp.png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>
            <a:off x="5148064" y="536869"/>
            <a:ext cx="311994" cy="3119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image10.pdf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179511" y="143766"/>
            <a:ext cx="1512169" cy="291634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>
            <a:spLocks noGrp="1"/>
          </p:cNvSpPr>
          <p:nvPr>
            <p:ph type="sldNum" sz="quarter" idx="2"/>
          </p:nvPr>
        </p:nvSpPr>
        <p:spPr>
          <a:xfrm>
            <a:off x="4419600" y="6172200"/>
            <a:ext cx="2133600" cy="3683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600" b="1" i="0" u="none" strike="noStrike" cap="none" spc="0" baseline="0">
          <a:ln>
            <a:noFill/>
          </a:ln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9pPr>
    </p:titleStyle>
    <p:bodyStyle>
      <a:lvl1pPr marL="0" marR="0" indent="0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647700" marR="0" indent="-190500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–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066800" marR="0" indent="-152400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•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524000" marR="0" indent="-152400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–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1981200" marR="0" indent="-152400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»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423160" marR="0" indent="-137160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•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2880360" marR="0" indent="-137160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•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337559" marR="0" indent="-137159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•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3794759" marR="0" indent="-137159" algn="l" defTabSz="914400" rtl="0" latinLnBrk="0">
        <a:lnSpc>
          <a:spcPct val="100000"/>
        </a:lnSpc>
        <a:spcBef>
          <a:spcPts val="200"/>
        </a:spcBef>
        <a:spcAft>
          <a:spcPts val="0"/>
        </a:spcAft>
        <a:buClrTx/>
        <a:buSzPct val="100000"/>
        <a:buFontTx/>
        <a:buChar char="•"/>
        <a:tabLst/>
        <a:defRPr sz="1200" b="0" i="0" u="none" strike="noStrike" cap="none" spc="0" baseline="0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pampaura.co.uk)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pampaura.co.uk)/" TargetMode="External"/><Relationship Id="rId3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/>
          </p:cNvSpPr>
          <p:nvPr>
            <p:ph type="ctrTitle"/>
          </p:nvPr>
        </p:nvSpPr>
        <p:spPr>
          <a:xfrm>
            <a:off x="1547663" y="116631"/>
            <a:ext cx="6120682" cy="360042"/>
          </a:xfrm>
          <a:prstGeom prst="rect">
            <a:avLst/>
          </a:prstGeom>
        </p:spPr>
        <p:txBody>
          <a:bodyPr/>
          <a:lstStyle/>
          <a:p>
            <a:r>
              <a:rPr lang="en-US" dirty="0" err="1" smtClean="0">
                <a:solidFill>
                  <a:schemeClr val="bg1"/>
                </a:solidFill>
              </a:rPr>
              <a:t>Pampaura</a:t>
            </a:r>
            <a:r>
              <a:rPr lang="en-US" dirty="0" smtClean="0">
                <a:solidFill>
                  <a:schemeClr val="bg1"/>
                </a:solidFill>
              </a:rPr>
              <a:t> Holistic Therapies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2" name="Shape 52"/>
          <p:cNvSpPr>
            <a:spLocks noGrp="1"/>
          </p:cNvSpPr>
          <p:nvPr>
            <p:ph type="subTitle" sz="quarter" idx="1"/>
          </p:nvPr>
        </p:nvSpPr>
        <p:spPr>
          <a:xfrm>
            <a:off x="0" y="548679"/>
            <a:ext cx="1814399" cy="4608514"/>
          </a:xfrm>
          <a:prstGeom prst="rect">
            <a:avLst/>
          </a:prstGeom>
        </p:spPr>
        <p:txBody>
          <a:bodyPr/>
          <a:lstStyle/>
          <a:p>
            <a:r>
              <a:rPr lang="en-US" u="sng" dirty="0">
                <a:solidFill>
                  <a:srgbClr val="7030A0"/>
                </a:solidFill>
              </a:rPr>
              <a:t>Key </a:t>
            </a:r>
            <a:r>
              <a:rPr lang="en-US" u="sng" dirty="0" smtClean="0">
                <a:solidFill>
                  <a:srgbClr val="7030A0"/>
                </a:solidFill>
              </a:rPr>
              <a:t>Partnerships</a:t>
            </a:r>
          </a:p>
          <a:p>
            <a:endParaRPr lang="en-US" dirty="0">
              <a:solidFill>
                <a:srgbClr val="7030A0"/>
              </a:solidFill>
            </a:endParaRPr>
          </a:p>
          <a:p>
            <a:r>
              <a:rPr lang="en-US" dirty="0" smtClean="0">
                <a:solidFill>
                  <a:srgbClr val="7030A0"/>
                </a:solidFill>
              </a:rPr>
              <a:t>As a sole trader, it </a:t>
            </a:r>
            <a:r>
              <a:rPr lang="en-US" dirty="0" smtClean="0">
                <a:solidFill>
                  <a:srgbClr val="7030A0"/>
                </a:solidFill>
              </a:rPr>
              <a:t>is </a:t>
            </a:r>
            <a:r>
              <a:rPr lang="en-US" dirty="0" smtClean="0">
                <a:solidFill>
                  <a:srgbClr val="7030A0"/>
                </a:solidFill>
              </a:rPr>
              <a:t>my responsibility to undertake all tasks. Outsourcing to contractors for things such as business cards and flyers.</a:t>
            </a:r>
          </a:p>
          <a:p>
            <a:endParaRPr lang="en-US" dirty="0" smtClean="0">
              <a:solidFill>
                <a:srgbClr val="7030A0"/>
              </a:solidFill>
            </a:endParaRPr>
          </a:p>
          <a:p>
            <a:r>
              <a:rPr lang="en-US" dirty="0" smtClean="0">
                <a:solidFill>
                  <a:srgbClr val="7030A0"/>
                </a:solidFill>
              </a:rPr>
              <a:t>Deals made with other companies to promote third parties and own company</a:t>
            </a:r>
          </a:p>
          <a:p>
            <a:endParaRPr lang="en-US" dirty="0">
              <a:solidFill>
                <a:srgbClr val="7030A0"/>
              </a:solidFill>
            </a:endParaRPr>
          </a:p>
          <a:p>
            <a:r>
              <a:rPr lang="en-US" dirty="0" smtClean="0">
                <a:solidFill>
                  <a:srgbClr val="7030A0"/>
                </a:solidFill>
              </a:rPr>
              <a:t>Connect to business in similar fields as a point of referral if needed</a:t>
            </a:r>
            <a:endParaRPr lang="en-US" dirty="0">
              <a:solidFill>
                <a:srgbClr val="7030A0"/>
              </a:solidFill>
            </a:endParaRP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3" name="Shape 53"/>
          <p:cNvSpPr>
            <a:spLocks noGrp="1"/>
          </p:cNvSpPr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hangingPunct="0">
              <a:spcBef>
                <a:spcPts val="0"/>
              </a:spcBef>
            </a:pPr>
            <a:r>
              <a:rPr lang="en-US" u="sng" dirty="0" smtClean="0">
                <a:solidFill>
                  <a:srgbClr val="92D050"/>
                </a:solidFill>
              </a:rPr>
              <a:t>Key Activities</a:t>
            </a:r>
          </a:p>
          <a:p>
            <a:pPr hangingPunct="0">
              <a:spcBef>
                <a:spcPts val="0"/>
              </a:spcBef>
            </a:pPr>
            <a:endParaRPr lang="en-US" dirty="0">
              <a:solidFill>
                <a:srgbClr val="92D050"/>
              </a:solidFill>
            </a:endParaRPr>
          </a:p>
          <a:p>
            <a:pPr marL="171450" indent="-171450" hangingPunct="0">
              <a:spcBef>
                <a:spcPts val="0"/>
              </a:spcBef>
              <a:buFont typeface="Arial" charset="0"/>
              <a:buChar char="•"/>
            </a:pPr>
            <a:r>
              <a:rPr lang="en-US" smtClean="0">
                <a:solidFill>
                  <a:srgbClr val="92D050"/>
                </a:solidFill>
              </a:rPr>
              <a:t>Test </a:t>
            </a:r>
            <a:r>
              <a:rPr lang="en-US" smtClean="0">
                <a:solidFill>
                  <a:srgbClr val="92D050"/>
                </a:solidFill>
              </a:rPr>
              <a:t>products</a:t>
            </a:r>
            <a:endParaRPr lang="en-US" dirty="0">
              <a:solidFill>
                <a:srgbClr val="92D050"/>
              </a:solidFill>
            </a:endParaRPr>
          </a:p>
          <a:p>
            <a:pPr marL="171450" indent="-171450" hangingPunct="0">
              <a:spcBef>
                <a:spcPts val="0"/>
              </a:spcBef>
              <a:buFont typeface="Arial" charset="0"/>
              <a:buChar char="•"/>
            </a:pPr>
            <a:r>
              <a:rPr lang="en-US" dirty="0">
                <a:solidFill>
                  <a:srgbClr val="92D050"/>
                </a:solidFill>
              </a:rPr>
              <a:t>Know the market</a:t>
            </a:r>
          </a:p>
          <a:p>
            <a:pPr marL="171450" indent="-171450" hangingPunct="0">
              <a:spcBef>
                <a:spcPts val="0"/>
              </a:spcBef>
              <a:buFont typeface="Arial" charset="0"/>
              <a:buChar char="•"/>
            </a:pPr>
            <a:r>
              <a:rPr lang="en-US" dirty="0">
                <a:solidFill>
                  <a:srgbClr val="92D050"/>
                </a:solidFill>
              </a:rPr>
              <a:t>Establish cash resources</a:t>
            </a:r>
          </a:p>
          <a:p>
            <a:pPr marL="171450" indent="-171450" hangingPunct="0">
              <a:spcBef>
                <a:spcPts val="0"/>
              </a:spcBef>
              <a:buFont typeface="Arial" charset="0"/>
              <a:buChar char="•"/>
            </a:pPr>
            <a:r>
              <a:rPr lang="en-US" dirty="0">
                <a:solidFill>
                  <a:srgbClr val="92D050"/>
                </a:solidFill>
              </a:rPr>
              <a:t>Continued </a:t>
            </a:r>
            <a:r>
              <a:rPr lang="en-US" dirty="0" smtClean="0">
                <a:solidFill>
                  <a:srgbClr val="92D050"/>
                </a:solidFill>
              </a:rPr>
              <a:t>learning &amp; development</a:t>
            </a:r>
            <a:endParaRPr lang="en-US" dirty="0">
              <a:solidFill>
                <a:srgbClr val="92D050"/>
              </a:solidFill>
            </a:endParaRPr>
          </a:p>
        </p:txBody>
      </p:sp>
      <p:sp>
        <p:nvSpPr>
          <p:cNvPr id="54" name="Shape 54"/>
          <p:cNvSpPr>
            <a:spLocks noGrp="1"/>
          </p:cNvSpPr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r>
              <a:rPr lang="en-US" u="sng" dirty="0" smtClean="0">
                <a:solidFill>
                  <a:schemeClr val="accent2">
                    <a:lumMod val="75000"/>
                  </a:schemeClr>
                </a:solidFill>
              </a:rPr>
              <a:t>Value Propositions</a:t>
            </a:r>
          </a:p>
          <a:p>
            <a:endParaRPr lang="en-US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Helps alleviate stress and relax the individual.</a:t>
            </a:r>
          </a:p>
          <a:p>
            <a:pPr marL="171450" indent="-171450">
              <a:buFont typeface="Arial" charset="0"/>
              <a:buChar char="•"/>
            </a:pPr>
            <a:endParaRPr lang="en-US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Can help to relieve pain in certain areas of the body</a:t>
            </a:r>
          </a:p>
          <a:p>
            <a:pPr marL="171450" indent="-171450">
              <a:buFont typeface="Arial" charset="0"/>
              <a:buChar char="•"/>
            </a:pPr>
            <a:endParaRPr lang="en-US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accent2">
                    <a:lumMod val="75000"/>
                  </a:schemeClr>
                </a:solidFill>
              </a:rPr>
              <a:t>Promotes a feeling of wellbeing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5" name="Shape 55"/>
          <p:cNvSpPr>
            <a:spLocks noGrp="1"/>
          </p:cNvSpPr>
          <p:nvPr>
            <p:ph type="body" idx="15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r>
              <a:rPr lang="en-US" u="sng" dirty="0">
                <a:solidFill>
                  <a:srgbClr val="00B0F0"/>
                </a:solidFill>
              </a:rPr>
              <a:t>Key </a:t>
            </a:r>
            <a:r>
              <a:rPr lang="en-US" u="sng" dirty="0" smtClean="0">
                <a:solidFill>
                  <a:srgbClr val="00B0F0"/>
                </a:solidFill>
              </a:rPr>
              <a:t>Resources</a:t>
            </a:r>
          </a:p>
          <a:p>
            <a:endParaRPr lang="en-US" dirty="0">
              <a:solidFill>
                <a:srgbClr val="00B0F0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00B0F0"/>
                </a:solidFill>
              </a:rPr>
              <a:t>Accredited qualification by credited organisation.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00B0F0"/>
                </a:solidFill>
              </a:rPr>
              <a:t>Quality products 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00B0F0"/>
                </a:solidFill>
              </a:rPr>
              <a:t>Safe environment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00B0F0"/>
                </a:solidFill>
              </a:rPr>
              <a:t>Vehicle</a:t>
            </a:r>
          </a:p>
          <a:p>
            <a:pPr marL="171450" indent="-171450">
              <a:buFont typeface="Arial" charset="0"/>
              <a:buChar char="•"/>
            </a:pPr>
            <a:endParaRPr lang="en-US" dirty="0" smtClean="0"/>
          </a:p>
          <a:p>
            <a:pPr marL="171450" indent="-171450">
              <a:buFont typeface="Arial" charset="0"/>
              <a:buChar char="•"/>
            </a:pPr>
            <a:endParaRPr lang="en-US" dirty="0"/>
          </a:p>
        </p:txBody>
      </p:sp>
      <p:sp>
        <p:nvSpPr>
          <p:cNvPr id="56" name="Shape 56"/>
          <p:cNvSpPr>
            <a:spLocks noGrp="1"/>
          </p:cNvSpPr>
          <p:nvPr>
            <p:ph type="body" idx="16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>
            <a:normAutofit lnSpcReduction="10000"/>
          </a:bodyPr>
          <a:lstStyle/>
          <a:p>
            <a:r>
              <a:rPr lang="en-US" u="sng" dirty="0">
                <a:solidFill>
                  <a:schemeClr val="tx2">
                    <a:lumMod val="50000"/>
                  </a:schemeClr>
                </a:solidFill>
              </a:rPr>
              <a:t>Cost </a:t>
            </a:r>
            <a:r>
              <a:rPr lang="en-US" u="sng" dirty="0" smtClean="0">
                <a:solidFill>
                  <a:schemeClr val="tx2">
                    <a:lumMod val="50000"/>
                  </a:schemeClr>
                </a:solidFill>
              </a:rPr>
              <a:t>Structure</a:t>
            </a: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en-US" dirty="0" smtClean="0">
                <a:solidFill>
                  <a:schemeClr val="tx2">
                    <a:lumMod val="50000"/>
                  </a:schemeClr>
                </a:solidFill>
              </a:rPr>
              <a:t>Initial outgoings for : 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tx2">
                    <a:lumMod val="50000"/>
                  </a:schemeClr>
                </a:solidFill>
              </a:rPr>
              <a:t>Courses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tx2">
                    <a:lumMod val="50000"/>
                  </a:schemeClr>
                </a:solidFill>
              </a:rPr>
              <a:t>Products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tx2">
                    <a:lumMod val="50000"/>
                  </a:schemeClr>
                </a:solidFill>
              </a:rPr>
              <a:t>Overheads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tx2">
                    <a:lumMod val="50000"/>
                  </a:schemeClr>
                </a:solidFill>
              </a:rPr>
              <a:t>Travel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chemeClr val="tx2">
                    <a:lumMod val="50000"/>
                  </a:schemeClr>
                </a:solidFill>
              </a:rPr>
              <a:t>Maintenance </a:t>
            </a:r>
            <a:endParaRPr lang="en-US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7" name="Shape 57"/>
          <p:cNvSpPr>
            <a:spLocks noGrp="1"/>
          </p:cNvSpPr>
          <p:nvPr>
            <p:ph type="body" idx="17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r>
              <a:rPr lang="en-US" u="sng" dirty="0" smtClean="0">
                <a:solidFill>
                  <a:srgbClr val="1735A7"/>
                </a:solidFill>
              </a:rPr>
              <a:t>Revenue Streams</a:t>
            </a:r>
          </a:p>
          <a:p>
            <a:endParaRPr lang="en-US" dirty="0">
              <a:solidFill>
                <a:srgbClr val="1735A7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1735A7"/>
                </a:solidFill>
              </a:rPr>
              <a:t>Personal funding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1735A7"/>
                </a:solidFill>
              </a:rPr>
              <a:t>Bank funding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1735A7"/>
                </a:solidFill>
              </a:rPr>
              <a:t>Government grants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1735A7"/>
                </a:solidFill>
              </a:rPr>
              <a:t>Private investor / crowd funding</a:t>
            </a:r>
            <a:endParaRPr lang="en-US" dirty="0">
              <a:solidFill>
                <a:srgbClr val="1735A7"/>
              </a:solidFill>
            </a:endParaRPr>
          </a:p>
        </p:txBody>
      </p:sp>
      <p:sp>
        <p:nvSpPr>
          <p:cNvPr id="58" name="Shape 58"/>
          <p:cNvSpPr>
            <a:spLocks noGrp="1"/>
          </p:cNvSpPr>
          <p:nvPr>
            <p:ph type="body" idx="18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r>
              <a:rPr lang="en-US" u="sng" dirty="0" smtClean="0">
                <a:solidFill>
                  <a:srgbClr val="F90C66"/>
                </a:solidFill>
              </a:rPr>
              <a:t>Customer Relationships</a:t>
            </a:r>
          </a:p>
          <a:p>
            <a:endParaRPr lang="en-US" dirty="0">
              <a:solidFill>
                <a:srgbClr val="F90C66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F90C66"/>
                </a:solidFill>
              </a:rPr>
              <a:t>Telephone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F90C66"/>
                </a:solidFill>
              </a:rPr>
              <a:t>Email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F90C66"/>
                </a:solidFill>
              </a:rPr>
              <a:t>Request appointment via link on website (</a:t>
            </a:r>
            <a:r>
              <a:rPr lang="en-US" dirty="0" smtClean="0">
                <a:solidFill>
                  <a:srgbClr val="F90C66"/>
                </a:solidFill>
                <a:hlinkClick r:id="rId2"/>
              </a:rPr>
              <a:t>www.pampaura.co.uk)</a:t>
            </a:r>
            <a:r>
              <a:rPr lang="en-US" dirty="0" smtClean="0">
                <a:solidFill>
                  <a:srgbClr val="F90C66"/>
                </a:solidFill>
              </a:rPr>
              <a:t> to ‘</a:t>
            </a:r>
            <a:r>
              <a:rPr lang="en-US" dirty="0" err="1" smtClean="0">
                <a:solidFill>
                  <a:srgbClr val="F90C66"/>
                </a:solidFill>
              </a:rPr>
              <a:t>Schedul</a:t>
            </a:r>
            <a:r>
              <a:rPr lang="en-US" dirty="0" smtClean="0">
                <a:solidFill>
                  <a:srgbClr val="F90C66"/>
                </a:solidFill>
              </a:rPr>
              <a:t>’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F90C66"/>
                </a:solidFill>
              </a:rPr>
              <a:t>In person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F90C66"/>
                </a:solidFill>
              </a:rPr>
              <a:t>Text</a:t>
            </a:r>
            <a:endParaRPr lang="en-US" dirty="0">
              <a:solidFill>
                <a:srgbClr val="F90C66"/>
              </a:solidFill>
            </a:endParaRPr>
          </a:p>
        </p:txBody>
      </p:sp>
      <p:sp>
        <p:nvSpPr>
          <p:cNvPr id="59" name="Shape 59"/>
          <p:cNvSpPr>
            <a:spLocks noGrp="1"/>
          </p:cNvSpPr>
          <p:nvPr>
            <p:ph type="body" idx="19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>
            <a:normAutofit lnSpcReduction="10000"/>
          </a:bodyPr>
          <a:lstStyle/>
          <a:p>
            <a:r>
              <a:rPr lang="en-US" u="sng" dirty="0" smtClean="0">
                <a:solidFill>
                  <a:srgbClr val="7030A0"/>
                </a:solidFill>
              </a:rPr>
              <a:t>Channels</a:t>
            </a:r>
          </a:p>
          <a:p>
            <a:endParaRPr lang="en-US" dirty="0">
              <a:solidFill>
                <a:srgbClr val="7030A0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7030A0"/>
                </a:solidFill>
              </a:rPr>
              <a:t>Federation of Holistic Therapists (FHT)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7030A0"/>
                </a:solidFill>
              </a:rPr>
              <a:t>Teach Therapy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7030A0"/>
                </a:solidFill>
              </a:rPr>
              <a:t>Holistic forums &amp; websites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7030A0"/>
                </a:solidFill>
              </a:rPr>
              <a:t>Word of mouth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7030A0"/>
                </a:solidFill>
              </a:rPr>
              <a:t>Social Media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7030A0"/>
                </a:solidFill>
              </a:rPr>
              <a:t>Website</a:t>
            </a: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7030A0"/>
                </a:solidFill>
              </a:rPr>
              <a:t>Vehicle advertising</a:t>
            </a:r>
          </a:p>
          <a:p>
            <a:pPr marL="171450" indent="-171450">
              <a:buFont typeface="Arial" charset="0"/>
              <a:buChar char="•"/>
            </a:pP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60" name="Shape 60"/>
          <p:cNvSpPr>
            <a:spLocks noGrp="1"/>
          </p:cNvSpPr>
          <p:nvPr>
            <p:ph type="body" idx="20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>
            <a:normAutofit/>
          </a:bodyPr>
          <a:lstStyle/>
          <a:p>
            <a:r>
              <a:rPr lang="en-US" u="sng" dirty="0" smtClean="0">
                <a:solidFill>
                  <a:srgbClr val="E2E110"/>
                </a:solidFill>
              </a:rPr>
              <a:t>Customer Segments</a:t>
            </a:r>
          </a:p>
          <a:p>
            <a:pPr marL="171450" indent="-171450">
              <a:buFont typeface="Arial" charset="0"/>
              <a:buChar char="•"/>
            </a:pPr>
            <a:endParaRPr lang="en-US" dirty="0" smtClean="0">
              <a:solidFill>
                <a:srgbClr val="E2E110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E2E110"/>
                </a:solidFill>
              </a:rPr>
              <a:t>Beginning with a sole trader within the market I aim to provide tailored relaxation packages. Beginning as mobile therapy with plans to have a premises in the future.</a:t>
            </a:r>
            <a:endParaRPr lang="en-US" dirty="0">
              <a:solidFill>
                <a:srgbClr val="E2E110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E2E110"/>
                </a:solidFill>
              </a:rPr>
              <a:t>Our aim </a:t>
            </a:r>
            <a:r>
              <a:rPr lang="en-US" dirty="0" smtClean="0">
                <a:solidFill>
                  <a:srgbClr val="E2E110"/>
                </a:solidFill>
              </a:rPr>
              <a:t>is to be able to invite specific brands to use our company to advertise and sell their holistic products</a:t>
            </a:r>
            <a:endParaRPr lang="en-US" dirty="0">
              <a:solidFill>
                <a:srgbClr val="E2E110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>
                <a:solidFill>
                  <a:srgbClr val="E2E110"/>
                </a:solidFill>
              </a:rPr>
              <a:t>To be in a position to employ staff or bring on board a business partner</a:t>
            </a:r>
            <a:r>
              <a:rPr lang="en-US" dirty="0" smtClean="0">
                <a:solidFill>
                  <a:srgbClr val="E2E110"/>
                </a:solidFill>
              </a:rPr>
              <a:t>.</a:t>
            </a:r>
            <a:endParaRPr lang="en-US" dirty="0" smtClean="0">
              <a:solidFill>
                <a:srgbClr val="E2E110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dirty="0" smtClean="0">
                <a:solidFill>
                  <a:srgbClr val="E2E110"/>
                </a:solidFill>
              </a:rPr>
              <a:t>Overall goal is to provide holistic assistance from conception through to toddler</a:t>
            </a:r>
          </a:p>
          <a:p>
            <a:pPr marL="171450" indent="-171450">
              <a:buFont typeface="Arial" charset="0"/>
              <a:buChar char="•"/>
            </a:pP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640910" y="764088"/>
            <a:ext cx="92396" cy="36933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+mj-ea"/>
              <a:cs typeface="+mj-cs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42762" y="80010"/>
            <a:ext cx="28584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</a:p>
        </p:txBody>
      </p:sp>
      <p:sp>
        <p:nvSpPr>
          <p:cNvPr id="36" name="Rectangle 35"/>
          <p:cNvSpPr/>
          <p:nvPr/>
        </p:nvSpPr>
        <p:spPr>
          <a:xfrm>
            <a:off x="2286000" y="1720840"/>
            <a:ext cx="4572000" cy="3508653"/>
          </a:xfrm>
          <a:prstGeom prst="rect">
            <a:avLst/>
          </a:prstGeom>
          <a:noFill/>
          <a:ln>
            <a:noFill/>
            <a:prstDash val="dash"/>
          </a:ln>
          <a:effectLst>
            <a:outerShdw blurRad="50800" dist="50800" dir="5400000" algn="ctr" rotWithShape="0">
              <a:schemeClr val="tx1"/>
            </a:outerShdw>
          </a:effectLst>
        </p:spPr>
        <p:txBody>
          <a:bodyPr>
            <a:spAutoFit/>
          </a:bodyPr>
          <a:lstStyle/>
          <a:p>
            <a:pPr algn="ctr"/>
            <a:r>
              <a:rPr lang="en-US" sz="2400" b="1" u="sng" dirty="0" smtClean="0">
                <a:solidFill>
                  <a:schemeClr val="bg1"/>
                </a:solidFill>
              </a:rPr>
              <a:t>Key Partnerships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As a sole trader, it is my responsibility to undertake all tasks. Outsourcing to contractors for things such as business cards and flyers.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Deals made with other companies to promote third parties and own company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Connect to business in similar fields as a point of referral if needed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013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322003" y="1797457"/>
            <a:ext cx="4572000" cy="267765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Key Activities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Test </a:t>
            </a:r>
            <a:r>
              <a:rPr lang="en-US" dirty="0" smtClean="0">
                <a:solidFill>
                  <a:schemeClr val="bg1"/>
                </a:solidFill>
              </a:rPr>
              <a:t>products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Know the </a:t>
            </a:r>
            <a:r>
              <a:rPr lang="en-US" dirty="0" smtClean="0">
                <a:solidFill>
                  <a:schemeClr val="bg1"/>
                </a:solidFill>
              </a:rPr>
              <a:t>market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Establish cash </a:t>
            </a:r>
            <a:r>
              <a:rPr lang="en-US" dirty="0" smtClean="0">
                <a:solidFill>
                  <a:schemeClr val="bg1"/>
                </a:solidFill>
              </a:rPr>
              <a:t>resources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Continued </a:t>
            </a:r>
            <a:r>
              <a:rPr lang="en-US" dirty="0" smtClean="0">
                <a:solidFill>
                  <a:schemeClr val="bg1"/>
                </a:solidFill>
              </a:rPr>
              <a:t>learning &amp; development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29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001963" y="1796118"/>
            <a:ext cx="5212080" cy="267765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Key Resources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Accredited qualification by credited </a:t>
            </a:r>
            <a:r>
              <a:rPr lang="en-US" dirty="0" smtClean="0">
                <a:solidFill>
                  <a:schemeClr val="bg1"/>
                </a:solidFill>
              </a:rPr>
              <a:t>organisation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Quality </a:t>
            </a:r>
            <a:r>
              <a:rPr lang="en-US" dirty="0" smtClean="0">
                <a:solidFill>
                  <a:schemeClr val="bg1"/>
                </a:solidFill>
              </a:rPr>
              <a:t>products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 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Safe </a:t>
            </a:r>
            <a:r>
              <a:rPr lang="en-US" dirty="0" smtClean="0">
                <a:solidFill>
                  <a:schemeClr val="bg1"/>
                </a:solidFill>
              </a:rPr>
              <a:t>environment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Vehicle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558" y="5144770"/>
            <a:ext cx="2548890" cy="94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111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001963" y="1862018"/>
            <a:ext cx="5212080" cy="2123658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Value Propositions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Helps alleviate stress and relax the individual.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Can help to relieve pain in certain areas of the body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Promotes a feeling </a:t>
            </a:r>
            <a:r>
              <a:rPr lang="en-US" dirty="0" smtClean="0">
                <a:solidFill>
                  <a:schemeClr val="bg1"/>
                </a:solidFill>
              </a:rPr>
              <a:t>of peace and </a:t>
            </a:r>
            <a:r>
              <a:rPr lang="en-US" dirty="0">
                <a:solidFill>
                  <a:schemeClr val="bg1"/>
                </a:solidFill>
              </a:rPr>
              <a:t>wellbeing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286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405042" y="1646188"/>
            <a:ext cx="6405921" cy="3508653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Customer Relationships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Telephone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Email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Request appointment via link on website (</a:t>
            </a:r>
            <a:r>
              <a:rPr lang="en-US" dirty="0">
                <a:solidFill>
                  <a:schemeClr val="bg1"/>
                </a:solidFill>
                <a:hlinkClick r:id="rId2"/>
              </a:rPr>
              <a:t>www.pampaura.co.uk)</a:t>
            </a:r>
            <a:r>
              <a:rPr lang="en-US" dirty="0">
                <a:solidFill>
                  <a:schemeClr val="bg1"/>
                </a:solidFill>
              </a:rPr>
              <a:t> to ‘</a:t>
            </a:r>
            <a:r>
              <a:rPr lang="en-US" dirty="0" err="1">
                <a:solidFill>
                  <a:schemeClr val="bg1"/>
                </a:solidFill>
              </a:rPr>
              <a:t>Schedul</a:t>
            </a:r>
            <a:r>
              <a:rPr lang="en-US" dirty="0" smtClean="0">
                <a:solidFill>
                  <a:schemeClr val="bg1"/>
                </a:solidFill>
              </a:rPr>
              <a:t>’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In </a:t>
            </a:r>
            <a:r>
              <a:rPr lang="en-US" dirty="0" smtClean="0">
                <a:solidFill>
                  <a:schemeClr val="bg1"/>
                </a:solidFill>
              </a:rPr>
              <a:t>person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Text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4983629"/>
            <a:ext cx="1215465" cy="121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772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322003" y="1450539"/>
            <a:ext cx="4572000" cy="4339650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Channels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Federation of Holistic Therapists (FHT</a:t>
            </a:r>
            <a:r>
              <a:rPr lang="en-US" dirty="0" smtClean="0">
                <a:solidFill>
                  <a:schemeClr val="bg1"/>
                </a:solidFill>
              </a:rPr>
              <a:t>)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Teach </a:t>
            </a:r>
            <a:r>
              <a:rPr lang="en-US" dirty="0" smtClean="0">
                <a:solidFill>
                  <a:schemeClr val="bg1"/>
                </a:solidFill>
              </a:rPr>
              <a:t>Therapy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Holistic forums &amp; </a:t>
            </a:r>
            <a:r>
              <a:rPr lang="en-US" dirty="0" smtClean="0">
                <a:solidFill>
                  <a:schemeClr val="bg1"/>
                </a:solidFill>
              </a:rPr>
              <a:t>websites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Word of </a:t>
            </a:r>
            <a:r>
              <a:rPr lang="en-US" dirty="0" smtClean="0">
                <a:solidFill>
                  <a:schemeClr val="bg1"/>
                </a:solidFill>
              </a:rPr>
              <a:t>mouth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Social </a:t>
            </a:r>
            <a:r>
              <a:rPr lang="en-US" dirty="0" smtClean="0">
                <a:solidFill>
                  <a:schemeClr val="bg1"/>
                </a:solidFill>
              </a:rPr>
              <a:t>Media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Website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Vehicle advertising</a:t>
            </a:r>
          </a:p>
        </p:txBody>
      </p:sp>
    </p:spTree>
    <p:extLst>
      <p:ext uri="{BB962C8B-B14F-4D97-AF65-F5344CB8AC3E}">
        <p14:creationId xmlns:p14="http://schemas.microsoft.com/office/powerpoint/2010/main" val="538575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547663" y="1525191"/>
            <a:ext cx="6217920" cy="4062651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Customer Segments</a:t>
            </a:r>
          </a:p>
          <a:p>
            <a:pPr marL="171450" indent="-171450" algn="ctr">
              <a:buFont typeface="Arial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Beginning with a sole trader within the market I aim to provide tailored relaxation packages. Beginning as mobile therapy with plans to have a premises in the future</a:t>
            </a:r>
            <a:r>
              <a:rPr lang="en-US" dirty="0" smtClean="0">
                <a:solidFill>
                  <a:schemeClr val="bg1"/>
                </a:solidFill>
              </a:rPr>
              <a:t>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Our aim </a:t>
            </a:r>
            <a:r>
              <a:rPr lang="en-US" dirty="0">
                <a:solidFill>
                  <a:schemeClr val="bg1"/>
                </a:solidFill>
              </a:rPr>
              <a:t>is to be able to invite specific brands to use our company to advertise and sell their holistic </a:t>
            </a:r>
            <a:r>
              <a:rPr lang="en-US" dirty="0" smtClean="0">
                <a:solidFill>
                  <a:schemeClr val="bg1"/>
                </a:solidFill>
              </a:rPr>
              <a:t>products.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To be in a position to employ staff or bring on board a business </a:t>
            </a:r>
            <a:r>
              <a:rPr lang="en-US" dirty="0">
                <a:solidFill>
                  <a:schemeClr val="bg1"/>
                </a:solidFill>
              </a:rPr>
              <a:t>partner</a:t>
            </a:r>
            <a:r>
              <a:rPr lang="en-US" dirty="0" smtClean="0">
                <a:solidFill>
                  <a:schemeClr val="bg1"/>
                </a:solidFill>
              </a:rPr>
              <a:t>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Overall goal is to provide holistic assistance from conception through to toddler</a:t>
            </a:r>
          </a:p>
        </p:txBody>
      </p:sp>
    </p:spTree>
    <p:extLst>
      <p:ext uri="{BB962C8B-B14F-4D97-AF65-F5344CB8AC3E}">
        <p14:creationId xmlns:p14="http://schemas.microsoft.com/office/powerpoint/2010/main" val="194284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322003" y="1680478"/>
            <a:ext cx="4572000" cy="3785652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Cost Structure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Initial outgoings for : 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Courses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Products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Overheads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Travel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Maintenance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128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Pampaura</a:t>
            </a:r>
            <a:r>
              <a:rPr lang="en-US" dirty="0">
                <a:solidFill>
                  <a:schemeClr val="bg1"/>
                </a:solidFill>
              </a:rPr>
              <a:t> Holistic Therapies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322003" y="2014627"/>
            <a:ext cx="4572000" cy="267765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  <p:txBody>
          <a:bodyPr>
            <a:spAutoFit/>
          </a:bodyPr>
          <a:lstStyle/>
          <a:p>
            <a:pPr algn="ctr"/>
            <a:r>
              <a:rPr lang="en-US" sz="2400" b="1" u="sng" dirty="0">
                <a:solidFill>
                  <a:schemeClr val="bg1"/>
                </a:solidFill>
              </a:rPr>
              <a:t>Revenue Streams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Personal funding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Bank </a:t>
            </a:r>
            <a:r>
              <a:rPr lang="en-US" dirty="0">
                <a:solidFill>
                  <a:schemeClr val="bg1"/>
                </a:solidFill>
              </a:rPr>
              <a:t>funding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Government </a:t>
            </a:r>
            <a:r>
              <a:rPr lang="en-US" dirty="0">
                <a:solidFill>
                  <a:schemeClr val="bg1"/>
                </a:solidFill>
              </a:rPr>
              <a:t>grants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Private </a:t>
            </a:r>
            <a:r>
              <a:rPr lang="en-US" dirty="0">
                <a:solidFill>
                  <a:schemeClr val="bg1"/>
                </a:solidFill>
              </a:rPr>
              <a:t>investor / crowd funding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496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canvas_template">
  <a:themeElements>
    <a:clrScheme name="canvas_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canvas_templat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canvas_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canvas_template">
  <a:themeElements>
    <a:clrScheme name="canvas_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canvas_templat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canvas_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1255</TotalTime>
  <Words>539</Words>
  <Application>Microsoft Macintosh PowerPoint</Application>
  <PresentationFormat>On-screen Show (4:3)</PresentationFormat>
  <Paragraphs>164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Calibri</vt:lpstr>
      <vt:lpstr>Arial</vt:lpstr>
      <vt:lpstr>canvas_template</vt:lpstr>
      <vt:lpstr>Pampaura Holistic Therapies</vt:lpstr>
      <vt:lpstr>PowerPoint Presentation</vt:lpstr>
      <vt:lpstr>Pampaura Holistic Therapies </vt:lpstr>
      <vt:lpstr>Pampaura Holistic Therapies </vt:lpstr>
      <vt:lpstr>Pampaura Holistic Therapies </vt:lpstr>
      <vt:lpstr>Pampaura Holistic Therapies </vt:lpstr>
      <vt:lpstr>Pampaura Holistic Therapies </vt:lpstr>
      <vt:lpstr>Pampaura Holistic Therapies </vt:lpstr>
      <vt:lpstr>Pampaura Holistic Therapies </vt:lpstr>
      <vt:lpstr>Pampaura Holistic Therapies </vt:lpstr>
    </vt:vector>
  </TitlesOfParts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Pampaura</dc:title>
  <cp:lastModifiedBy>Emma-Sian Davies (1502478)</cp:lastModifiedBy>
  <cp:revision>23</cp:revision>
  <dcterms:modified xsi:type="dcterms:W3CDTF">2017-11-07T09:47:25Z</dcterms:modified>
</cp:coreProperties>
</file>